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84" r:id="rId6"/>
    <p:sldMasterId id="2147483696" r:id="rId7"/>
    <p:sldMasterId id="2147483709" r:id="rId8"/>
    <p:sldMasterId id="2147483722" r:id="rId9"/>
    <p:sldMasterId id="2147483735" r:id="rId10"/>
    <p:sldMasterId id="2147483760" r:id="rId11"/>
    <p:sldMasterId id="2147483784" r:id="rId12"/>
    <p:sldMasterId id="2147483797" r:id="rId13"/>
    <p:sldMasterId id="2147483809" r:id="rId14"/>
    <p:sldMasterId id="2147483821" r:id="rId15"/>
  </p:sldMasterIdLst>
  <p:notesMasterIdLst>
    <p:notesMasterId r:id="rId42"/>
  </p:notesMasterIdLst>
  <p:handoutMasterIdLst>
    <p:handoutMasterId r:id="rId43"/>
  </p:handoutMasterIdLst>
  <p:sldIdLst>
    <p:sldId id="446" r:id="rId16"/>
    <p:sldId id="495" r:id="rId17"/>
    <p:sldId id="478" r:id="rId18"/>
    <p:sldId id="480" r:id="rId19"/>
    <p:sldId id="501" r:id="rId20"/>
    <p:sldId id="502" r:id="rId21"/>
    <p:sldId id="510" r:id="rId22"/>
    <p:sldId id="505" r:id="rId23"/>
    <p:sldId id="477" r:id="rId24"/>
    <p:sldId id="483" r:id="rId25"/>
    <p:sldId id="507" r:id="rId26"/>
    <p:sldId id="508" r:id="rId27"/>
    <p:sldId id="488" r:id="rId28"/>
    <p:sldId id="489" r:id="rId29"/>
    <p:sldId id="486" r:id="rId30"/>
    <p:sldId id="493" r:id="rId31"/>
    <p:sldId id="500" r:id="rId32"/>
    <p:sldId id="466" r:id="rId33"/>
    <p:sldId id="503" r:id="rId34"/>
    <p:sldId id="504" r:id="rId35"/>
    <p:sldId id="474" r:id="rId36"/>
    <p:sldId id="484" r:id="rId37"/>
    <p:sldId id="506" r:id="rId38"/>
    <p:sldId id="496" r:id="rId39"/>
    <p:sldId id="509" r:id="rId40"/>
    <p:sldId id="485" r:id="rId41"/>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33CCFF"/>
    <a:srgbClr val="F5ECDB"/>
    <a:srgbClr val="F1E4CB"/>
    <a:srgbClr val="009999"/>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69" autoAdjust="0"/>
    <p:restoredTop sz="78548" autoAdjust="0"/>
  </p:normalViewPr>
  <p:slideViewPr>
    <p:cSldViewPr snapToGrid="0" snapToObjects="1">
      <p:cViewPr varScale="1">
        <p:scale>
          <a:sx n="90" d="100"/>
          <a:sy n="90" d="100"/>
        </p:scale>
        <p:origin x="2580" y="9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3" Type="http://schemas.openxmlformats.org/officeDocument/2006/relationships/customXml" Target="../customXml/item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handoutMaster" Target="handoutMasters/handoutMaster1.xml"/><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obi, Diane" userId="343db2ce-cd81-4e6f-9c74-2345e7813f6d" providerId="ADAL" clId="{F1C251C1-8DFA-44E3-87BA-F38E693F0471}"/>
    <pc:docChg chg="modSld">
      <pc:chgData name="Jacobi, Diane" userId="343db2ce-cd81-4e6f-9c74-2345e7813f6d" providerId="ADAL" clId="{F1C251C1-8DFA-44E3-87BA-F38E693F0471}" dt="2022-01-19T18:22:19.576" v="0" actId="20577"/>
      <pc:docMkLst>
        <pc:docMk/>
      </pc:docMkLst>
      <pc:sldChg chg="modSp mod">
        <pc:chgData name="Jacobi, Diane" userId="343db2ce-cd81-4e6f-9c74-2345e7813f6d" providerId="ADAL" clId="{F1C251C1-8DFA-44E3-87BA-F38E693F0471}" dt="2022-01-19T18:22:19.576" v="0" actId="20577"/>
        <pc:sldMkLst>
          <pc:docMk/>
          <pc:sldMk cId="1303640015" sldId="483"/>
        </pc:sldMkLst>
        <pc:spChg chg="mod">
          <ac:chgData name="Jacobi, Diane" userId="343db2ce-cd81-4e6f-9c74-2345e7813f6d" providerId="ADAL" clId="{F1C251C1-8DFA-44E3-87BA-F38E693F0471}" dt="2022-01-19T18:22:19.576" v="0" actId="20577"/>
          <ac:spMkLst>
            <pc:docMk/>
            <pc:sldMk cId="1303640015" sldId="483"/>
            <ac:spMk id="3" creationId="{00000000-0000-0000-0000-000000000000}"/>
          </ac:spMkLst>
        </pc:sp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32792C-4683-460B-8C2C-E3684166E464}"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US"/>
        </a:p>
      </dgm:t>
    </dgm:pt>
    <dgm:pt modelId="{60B14AE1-BE8B-48F5-B9E4-627E3E3910A2}">
      <dgm:prSet phldrT="[Text]" custT="1"/>
      <dgm:spPr/>
      <dgm:t>
        <a:bodyPr/>
        <a:lstStyle/>
        <a:p>
          <a:r>
            <a:rPr lang="en-US" sz="3000" dirty="0">
              <a:latin typeface="Calibri" panose="020F0502020204030204" pitchFamily="34" charset="0"/>
              <a:cs typeface="Calibri" panose="020F0502020204030204" pitchFamily="34" charset="0"/>
            </a:rPr>
            <a:t>Step 1: Data Review</a:t>
          </a:r>
        </a:p>
      </dgm:t>
    </dgm:pt>
    <dgm:pt modelId="{A5C10E73-2194-4800-BEC0-22186DB3F0C3}" type="par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3BC74C00-D5AA-4C59-BBD7-8DB4C360FB0A}" type="sib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A9FE6BEA-BBFC-4D82-BFF8-16CA57ADEB27}">
      <dgm:prSet phldrT="[Text]" custT="1"/>
      <dgm:spPr/>
      <dgm:t>
        <a:bodyPr/>
        <a:lstStyle/>
        <a:p>
          <a:r>
            <a:rPr lang="en-US" sz="3000" dirty="0">
              <a:latin typeface="Calibri" panose="020F0502020204030204" pitchFamily="34" charset="0"/>
              <a:cs typeface="Calibri" panose="020F0502020204030204" pitchFamily="34" charset="0"/>
            </a:rPr>
            <a:t>Step 2: Strategic Plan Review</a:t>
          </a:r>
        </a:p>
      </dgm:t>
    </dgm:pt>
    <dgm:pt modelId="{3D7774BA-4780-49A7-BFAD-BD025F952648}" type="par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0524CFC9-0D50-4F79-8898-EE592AD3289A}" type="sib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E6BC8EA5-EB83-422B-B458-DFB17713B422}">
      <dgm:prSet phldrT="[Text]" custT="1"/>
      <dgm:spPr/>
      <dgm:t>
        <a:bodyPr/>
        <a:lstStyle/>
        <a:p>
          <a:r>
            <a:rPr lang="en-US" sz="3000" dirty="0">
              <a:latin typeface="Calibri" panose="020F0502020204030204" pitchFamily="34" charset="0"/>
              <a:cs typeface="Calibri" panose="020F0502020204030204" pitchFamily="34" charset="0"/>
            </a:rPr>
            <a:t>Step 3: Budget Parameters</a:t>
          </a:r>
        </a:p>
      </dgm:t>
    </dgm:pt>
    <dgm:pt modelId="{94E50FCB-B4C9-4013-8A7A-F9F938219D09}" type="par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E3882867-2CD3-4EE7-89A7-966C874E910B}" type="sib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5DD040F2-CC33-4F77-8813-6E723B6EA7B7}">
      <dgm:prSet phldrT="[Text]" custT="1"/>
      <dgm:spPr/>
      <dgm:t>
        <a:bodyPr/>
        <a:lstStyle/>
        <a:p>
          <a:r>
            <a:rPr lang="en-US" sz="3000" dirty="0">
              <a:latin typeface="Calibri" panose="020F0502020204030204" pitchFamily="34" charset="0"/>
              <a:cs typeface="Calibri" panose="020F0502020204030204" pitchFamily="34" charset="0"/>
            </a:rPr>
            <a:t>Step 4: Budget Choices</a:t>
          </a:r>
        </a:p>
      </dgm:t>
    </dgm:pt>
    <dgm:pt modelId="{159B1FD7-D1A0-42D5-BE44-C0E0D8958360}" type="par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9CF87B69-9F9F-456E-8C28-4C71A767952A}" type="sib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AC3953E4-BCB7-4E36-B84A-8015FAAF5AE0}" type="pres">
      <dgm:prSet presAssocID="{E432792C-4683-460B-8C2C-E3684166E464}" presName="Name0" presStyleCnt="0">
        <dgm:presLayoutVars>
          <dgm:chMax val="7"/>
          <dgm:chPref val="7"/>
          <dgm:dir/>
        </dgm:presLayoutVars>
      </dgm:prSet>
      <dgm:spPr/>
      <dgm:t>
        <a:bodyPr/>
        <a:lstStyle/>
        <a:p>
          <a:endParaRPr lang="en-US"/>
        </a:p>
      </dgm:t>
    </dgm:pt>
    <dgm:pt modelId="{EBFD47AE-3475-4761-8A79-C73C35DD7F6D}" type="pres">
      <dgm:prSet presAssocID="{E432792C-4683-460B-8C2C-E3684166E464}" presName="Name1" presStyleCnt="0"/>
      <dgm:spPr/>
    </dgm:pt>
    <dgm:pt modelId="{6E567061-950C-4B2E-9A63-96DC96A367C8}" type="pres">
      <dgm:prSet presAssocID="{E432792C-4683-460B-8C2C-E3684166E464}" presName="cycle" presStyleCnt="0"/>
      <dgm:spPr/>
    </dgm:pt>
    <dgm:pt modelId="{8DECBDEB-2975-4018-873F-FE3C0AECEC12}" type="pres">
      <dgm:prSet presAssocID="{E432792C-4683-460B-8C2C-E3684166E464}" presName="srcNode" presStyleLbl="node1" presStyleIdx="0" presStyleCnt="4"/>
      <dgm:spPr/>
    </dgm:pt>
    <dgm:pt modelId="{620A8DB8-0569-4BF8-8AB9-63BF087919CF}" type="pres">
      <dgm:prSet presAssocID="{E432792C-4683-460B-8C2C-E3684166E464}" presName="conn" presStyleLbl="parChTrans1D2" presStyleIdx="0" presStyleCnt="1"/>
      <dgm:spPr/>
      <dgm:t>
        <a:bodyPr/>
        <a:lstStyle/>
        <a:p>
          <a:endParaRPr lang="en-US"/>
        </a:p>
      </dgm:t>
    </dgm:pt>
    <dgm:pt modelId="{D322DA67-28AC-47E0-9C2D-F393905A6896}" type="pres">
      <dgm:prSet presAssocID="{E432792C-4683-460B-8C2C-E3684166E464}" presName="extraNode" presStyleLbl="node1" presStyleIdx="0" presStyleCnt="4"/>
      <dgm:spPr/>
    </dgm:pt>
    <dgm:pt modelId="{4DF7EC8E-2C27-4414-9004-576BB4720269}" type="pres">
      <dgm:prSet presAssocID="{E432792C-4683-460B-8C2C-E3684166E464}" presName="dstNode" presStyleLbl="node1" presStyleIdx="0" presStyleCnt="4"/>
      <dgm:spPr/>
    </dgm:pt>
    <dgm:pt modelId="{E536B88F-8FC2-4CA7-958C-821C131E4CDF}" type="pres">
      <dgm:prSet presAssocID="{60B14AE1-BE8B-48F5-B9E4-627E3E3910A2}" presName="text_1" presStyleLbl="node1" presStyleIdx="0" presStyleCnt="4">
        <dgm:presLayoutVars>
          <dgm:bulletEnabled val="1"/>
        </dgm:presLayoutVars>
      </dgm:prSet>
      <dgm:spPr/>
      <dgm:t>
        <a:bodyPr/>
        <a:lstStyle/>
        <a:p>
          <a:endParaRPr lang="en-US"/>
        </a:p>
      </dgm:t>
    </dgm:pt>
    <dgm:pt modelId="{B224FC0C-B968-4632-913A-E223C5925D65}" type="pres">
      <dgm:prSet presAssocID="{60B14AE1-BE8B-48F5-B9E4-627E3E3910A2}" presName="accent_1" presStyleCnt="0"/>
      <dgm:spPr/>
    </dgm:pt>
    <dgm:pt modelId="{C2E29C9B-1B04-4D0F-884B-53184464A0CF}" type="pres">
      <dgm:prSet presAssocID="{60B14AE1-BE8B-48F5-B9E4-627E3E3910A2}" presName="accentRepeatNode" presStyleLbl="solidFgAcc1" presStyleIdx="0" presStyleCnt="4" custLinFactNeighborX="4039" custLinFactNeighborY="1536"/>
      <dgm:spPr>
        <a:blipFill rotWithShape="0">
          <a:blip xmlns:r="http://schemas.openxmlformats.org/officeDocument/2006/relationships" r:embed="rId1"/>
          <a:stretch>
            <a:fillRect/>
          </a:stretch>
        </a:blipFill>
      </dgm:spPr>
    </dgm:pt>
    <dgm:pt modelId="{975311A0-1439-46E2-8E1D-CB01AD834F95}" type="pres">
      <dgm:prSet presAssocID="{A9FE6BEA-BBFC-4D82-BFF8-16CA57ADEB27}" presName="text_2" presStyleLbl="node1" presStyleIdx="1" presStyleCnt="4">
        <dgm:presLayoutVars>
          <dgm:bulletEnabled val="1"/>
        </dgm:presLayoutVars>
      </dgm:prSet>
      <dgm:spPr/>
      <dgm:t>
        <a:bodyPr/>
        <a:lstStyle/>
        <a:p>
          <a:endParaRPr lang="en-US"/>
        </a:p>
      </dgm:t>
    </dgm:pt>
    <dgm:pt modelId="{45EBFAEE-A058-4127-A3E5-7248AE19A003}" type="pres">
      <dgm:prSet presAssocID="{A9FE6BEA-BBFC-4D82-BFF8-16CA57ADEB27}" presName="accent_2" presStyleCnt="0"/>
      <dgm:spPr/>
    </dgm:pt>
    <dgm:pt modelId="{C62BC85C-B34C-4F35-85DD-EF9C4FBEF2CF}" type="pres">
      <dgm:prSet presAssocID="{A9FE6BEA-BBFC-4D82-BFF8-16CA57ADEB27}" presName="accentRepeatNode" presStyleLbl="solidFgAcc1" presStyleIdx="1" presStyleCnt="4"/>
      <dgm:spPr>
        <a:blipFill rotWithShape="0">
          <a:blip xmlns:r="http://schemas.openxmlformats.org/officeDocument/2006/relationships" r:embed="rId1"/>
          <a:stretch>
            <a:fillRect/>
          </a:stretch>
        </a:blipFill>
      </dgm:spPr>
    </dgm:pt>
    <dgm:pt modelId="{5A4A04A5-4D00-4442-97C2-694047FE6AAC}" type="pres">
      <dgm:prSet presAssocID="{E6BC8EA5-EB83-422B-B458-DFB17713B422}" presName="text_3" presStyleLbl="node1" presStyleIdx="2" presStyleCnt="4">
        <dgm:presLayoutVars>
          <dgm:bulletEnabled val="1"/>
        </dgm:presLayoutVars>
      </dgm:prSet>
      <dgm:spPr/>
      <dgm:t>
        <a:bodyPr/>
        <a:lstStyle/>
        <a:p>
          <a:endParaRPr lang="en-US"/>
        </a:p>
      </dgm:t>
    </dgm:pt>
    <dgm:pt modelId="{06872AE0-259D-4370-8B17-F0CF7B37B995}" type="pres">
      <dgm:prSet presAssocID="{E6BC8EA5-EB83-422B-B458-DFB17713B422}" presName="accent_3" presStyleCnt="0"/>
      <dgm:spPr/>
    </dgm:pt>
    <dgm:pt modelId="{75410455-6758-4137-A48C-492062AAE167}" type="pres">
      <dgm:prSet presAssocID="{E6BC8EA5-EB83-422B-B458-DFB17713B422}" presName="accentRepeatNode" presStyleLbl="solidFgAcc1" presStyleIdx="2" presStyleCnt="4"/>
      <dgm:spPr>
        <a:blipFill rotWithShape="0">
          <a:blip xmlns:r="http://schemas.openxmlformats.org/officeDocument/2006/relationships" r:embed="rId1"/>
          <a:stretch>
            <a:fillRect/>
          </a:stretch>
        </a:blipFill>
      </dgm:spPr>
    </dgm:pt>
    <dgm:pt modelId="{23AE5678-694C-4451-A071-1DA6A8872D1A}" type="pres">
      <dgm:prSet presAssocID="{5DD040F2-CC33-4F77-8813-6E723B6EA7B7}" presName="text_4" presStyleLbl="node1" presStyleIdx="3" presStyleCnt="4">
        <dgm:presLayoutVars>
          <dgm:bulletEnabled val="1"/>
        </dgm:presLayoutVars>
      </dgm:prSet>
      <dgm:spPr/>
      <dgm:t>
        <a:bodyPr/>
        <a:lstStyle/>
        <a:p>
          <a:endParaRPr lang="en-US"/>
        </a:p>
      </dgm:t>
    </dgm:pt>
    <dgm:pt modelId="{E4CBC7FB-330E-4280-9192-B2EEC750B62F}" type="pres">
      <dgm:prSet presAssocID="{5DD040F2-CC33-4F77-8813-6E723B6EA7B7}" presName="accent_4" presStyleCnt="0"/>
      <dgm:spPr/>
    </dgm:pt>
    <dgm:pt modelId="{A98F9A17-EE34-4534-B6D3-B3E4A48124DD}" type="pres">
      <dgm:prSet presAssocID="{5DD040F2-CC33-4F77-8813-6E723B6EA7B7}" presName="accentRepeatNode" presStyleLbl="solidFgAcc1" presStyleIdx="3" presStyleCnt="4" custLinFactNeighborX="-10433" custLinFactNeighborY="-6716"/>
      <dgm:spPr>
        <a:blipFill rotWithShape="0">
          <a:blip xmlns:r="http://schemas.openxmlformats.org/officeDocument/2006/relationships" r:embed="rId2"/>
          <a:stretch>
            <a:fillRect/>
          </a:stretch>
        </a:blipFill>
      </dgm:spPr>
    </dgm:pt>
  </dgm:ptLst>
  <dgm:cxnLst>
    <dgm:cxn modelId="{F5854797-1E85-48C8-B7B5-D0481EF3BE54}" srcId="{E432792C-4683-460B-8C2C-E3684166E464}" destId="{A9FE6BEA-BBFC-4D82-BFF8-16CA57ADEB27}" srcOrd="1" destOrd="0" parTransId="{3D7774BA-4780-49A7-BFAD-BD025F952648}" sibTransId="{0524CFC9-0D50-4F79-8898-EE592AD3289A}"/>
    <dgm:cxn modelId="{5EAFEF98-FA33-4A3F-9B82-C3FEAF14962D}" srcId="{E432792C-4683-460B-8C2C-E3684166E464}" destId="{60B14AE1-BE8B-48F5-B9E4-627E3E3910A2}" srcOrd="0" destOrd="0" parTransId="{A5C10E73-2194-4800-BEC0-22186DB3F0C3}" sibTransId="{3BC74C00-D5AA-4C59-BBD7-8DB4C360FB0A}"/>
    <dgm:cxn modelId="{BF941FC0-236E-4A9D-9CA4-DE396DF0E4B9}" type="presOf" srcId="{5DD040F2-CC33-4F77-8813-6E723B6EA7B7}" destId="{23AE5678-694C-4451-A071-1DA6A8872D1A}" srcOrd="0" destOrd="0" presId="urn:microsoft.com/office/officeart/2008/layout/VerticalCurvedList"/>
    <dgm:cxn modelId="{1DD5E36A-F6AE-4F9F-82F0-92D1A7EDE24D}" srcId="{E432792C-4683-460B-8C2C-E3684166E464}" destId="{E6BC8EA5-EB83-422B-B458-DFB17713B422}" srcOrd="2" destOrd="0" parTransId="{94E50FCB-B4C9-4013-8A7A-F9F938219D09}" sibTransId="{E3882867-2CD3-4EE7-89A7-966C874E910B}"/>
    <dgm:cxn modelId="{85C5BE70-23F4-4577-90B6-102FA0E03392}" type="presOf" srcId="{E6BC8EA5-EB83-422B-B458-DFB17713B422}" destId="{5A4A04A5-4D00-4442-97C2-694047FE6AAC}" srcOrd="0" destOrd="0" presId="urn:microsoft.com/office/officeart/2008/layout/VerticalCurvedList"/>
    <dgm:cxn modelId="{D5F21B4D-D4C8-474D-9D58-154ADD817668}" type="presOf" srcId="{60B14AE1-BE8B-48F5-B9E4-627E3E3910A2}" destId="{E536B88F-8FC2-4CA7-958C-821C131E4CDF}" srcOrd="0" destOrd="0" presId="urn:microsoft.com/office/officeart/2008/layout/VerticalCurvedList"/>
    <dgm:cxn modelId="{B76E3621-0090-411E-A61A-31D717923D34}" type="presOf" srcId="{3BC74C00-D5AA-4C59-BBD7-8DB4C360FB0A}" destId="{620A8DB8-0569-4BF8-8AB9-63BF087919CF}" srcOrd="0" destOrd="0" presId="urn:microsoft.com/office/officeart/2008/layout/VerticalCurvedList"/>
    <dgm:cxn modelId="{FC66B1DD-C89E-43E5-A19E-1363B09A9F45}" type="presOf" srcId="{E432792C-4683-460B-8C2C-E3684166E464}" destId="{AC3953E4-BCB7-4E36-B84A-8015FAAF5AE0}" srcOrd="0" destOrd="0" presId="urn:microsoft.com/office/officeart/2008/layout/VerticalCurvedList"/>
    <dgm:cxn modelId="{5344CDDF-C32D-4D0A-9AE8-032A64BEB4A3}" srcId="{E432792C-4683-460B-8C2C-E3684166E464}" destId="{5DD040F2-CC33-4F77-8813-6E723B6EA7B7}" srcOrd="3" destOrd="0" parTransId="{159B1FD7-D1A0-42D5-BE44-C0E0D8958360}" sibTransId="{9CF87B69-9F9F-456E-8C28-4C71A767952A}"/>
    <dgm:cxn modelId="{B547E197-3BAF-4F88-8DF3-8B3042EACD5D}" type="presOf" srcId="{A9FE6BEA-BBFC-4D82-BFF8-16CA57ADEB27}" destId="{975311A0-1439-46E2-8E1D-CB01AD834F95}" srcOrd="0" destOrd="0" presId="urn:microsoft.com/office/officeart/2008/layout/VerticalCurvedList"/>
    <dgm:cxn modelId="{0803FFE9-CF76-4DC2-9AAE-97E551545081}" type="presParOf" srcId="{AC3953E4-BCB7-4E36-B84A-8015FAAF5AE0}" destId="{EBFD47AE-3475-4761-8A79-C73C35DD7F6D}" srcOrd="0" destOrd="0" presId="urn:microsoft.com/office/officeart/2008/layout/VerticalCurvedList"/>
    <dgm:cxn modelId="{046B1926-8596-47B2-A1E6-CB5C9E1DCC4C}" type="presParOf" srcId="{EBFD47AE-3475-4761-8A79-C73C35DD7F6D}" destId="{6E567061-950C-4B2E-9A63-96DC96A367C8}" srcOrd="0" destOrd="0" presId="urn:microsoft.com/office/officeart/2008/layout/VerticalCurvedList"/>
    <dgm:cxn modelId="{0F468652-48C1-4EA2-9E5C-19062C564D63}" type="presParOf" srcId="{6E567061-950C-4B2E-9A63-96DC96A367C8}" destId="{8DECBDEB-2975-4018-873F-FE3C0AECEC12}" srcOrd="0" destOrd="0" presId="urn:microsoft.com/office/officeart/2008/layout/VerticalCurvedList"/>
    <dgm:cxn modelId="{70F94A50-869E-495F-8B5F-36BC278E716A}" type="presParOf" srcId="{6E567061-950C-4B2E-9A63-96DC96A367C8}" destId="{620A8DB8-0569-4BF8-8AB9-63BF087919CF}" srcOrd="1" destOrd="0" presId="urn:microsoft.com/office/officeart/2008/layout/VerticalCurvedList"/>
    <dgm:cxn modelId="{6243A819-1CBF-4B97-8C90-6C762D606ADD}" type="presParOf" srcId="{6E567061-950C-4B2E-9A63-96DC96A367C8}" destId="{D322DA67-28AC-47E0-9C2D-F393905A6896}" srcOrd="2" destOrd="0" presId="urn:microsoft.com/office/officeart/2008/layout/VerticalCurvedList"/>
    <dgm:cxn modelId="{350B2E05-5F30-4455-8DEB-A389A6A7437A}" type="presParOf" srcId="{6E567061-950C-4B2E-9A63-96DC96A367C8}" destId="{4DF7EC8E-2C27-4414-9004-576BB4720269}" srcOrd="3" destOrd="0" presId="urn:microsoft.com/office/officeart/2008/layout/VerticalCurvedList"/>
    <dgm:cxn modelId="{B00FEC2F-1214-4DB8-97F3-3271F1300D1D}" type="presParOf" srcId="{EBFD47AE-3475-4761-8A79-C73C35DD7F6D}" destId="{E536B88F-8FC2-4CA7-958C-821C131E4CDF}" srcOrd="1" destOrd="0" presId="urn:microsoft.com/office/officeart/2008/layout/VerticalCurvedList"/>
    <dgm:cxn modelId="{8C9267D2-7173-4535-88C5-5DFB769486B7}" type="presParOf" srcId="{EBFD47AE-3475-4761-8A79-C73C35DD7F6D}" destId="{B224FC0C-B968-4632-913A-E223C5925D65}" srcOrd="2" destOrd="0" presId="urn:microsoft.com/office/officeart/2008/layout/VerticalCurvedList"/>
    <dgm:cxn modelId="{3D88120D-0800-4971-AB7A-4DBF0F8DA78D}" type="presParOf" srcId="{B224FC0C-B968-4632-913A-E223C5925D65}" destId="{C2E29C9B-1B04-4D0F-884B-53184464A0CF}" srcOrd="0" destOrd="0" presId="urn:microsoft.com/office/officeart/2008/layout/VerticalCurvedList"/>
    <dgm:cxn modelId="{FF22FF7B-D991-4A2C-87F1-9350236BD959}" type="presParOf" srcId="{EBFD47AE-3475-4761-8A79-C73C35DD7F6D}" destId="{975311A0-1439-46E2-8E1D-CB01AD834F95}" srcOrd="3" destOrd="0" presId="urn:microsoft.com/office/officeart/2008/layout/VerticalCurvedList"/>
    <dgm:cxn modelId="{DB90A3B8-12D2-412F-802B-578E96A88D51}" type="presParOf" srcId="{EBFD47AE-3475-4761-8A79-C73C35DD7F6D}" destId="{45EBFAEE-A058-4127-A3E5-7248AE19A003}" srcOrd="4" destOrd="0" presId="urn:microsoft.com/office/officeart/2008/layout/VerticalCurvedList"/>
    <dgm:cxn modelId="{0767E0C7-1BAA-4A7B-B79A-209612477B19}" type="presParOf" srcId="{45EBFAEE-A058-4127-A3E5-7248AE19A003}" destId="{C62BC85C-B34C-4F35-85DD-EF9C4FBEF2CF}" srcOrd="0" destOrd="0" presId="urn:microsoft.com/office/officeart/2008/layout/VerticalCurvedList"/>
    <dgm:cxn modelId="{67DF4BAD-6E37-4ED5-A566-FC796546D814}" type="presParOf" srcId="{EBFD47AE-3475-4761-8A79-C73C35DD7F6D}" destId="{5A4A04A5-4D00-4442-97C2-694047FE6AAC}" srcOrd="5" destOrd="0" presId="urn:microsoft.com/office/officeart/2008/layout/VerticalCurvedList"/>
    <dgm:cxn modelId="{F0323098-8DE4-4C2A-86FE-146555B7918E}" type="presParOf" srcId="{EBFD47AE-3475-4761-8A79-C73C35DD7F6D}" destId="{06872AE0-259D-4370-8B17-F0CF7B37B995}" srcOrd="6" destOrd="0" presId="urn:microsoft.com/office/officeart/2008/layout/VerticalCurvedList"/>
    <dgm:cxn modelId="{D4E5D375-229A-4EA8-9E41-784566720B82}" type="presParOf" srcId="{06872AE0-259D-4370-8B17-F0CF7B37B995}" destId="{75410455-6758-4137-A48C-492062AAE167}" srcOrd="0" destOrd="0" presId="urn:microsoft.com/office/officeart/2008/layout/VerticalCurvedList"/>
    <dgm:cxn modelId="{1989E550-7EC2-44B3-9E6D-8C3260FF614E}" type="presParOf" srcId="{EBFD47AE-3475-4761-8A79-C73C35DD7F6D}" destId="{23AE5678-694C-4451-A071-1DA6A8872D1A}" srcOrd="7" destOrd="0" presId="urn:microsoft.com/office/officeart/2008/layout/VerticalCurvedList"/>
    <dgm:cxn modelId="{7A1701FA-3384-4DE1-A918-8BA3A90FECDC}" type="presParOf" srcId="{EBFD47AE-3475-4761-8A79-C73C35DD7F6D}" destId="{E4CBC7FB-330E-4280-9192-B2EEC750B62F}" srcOrd="8" destOrd="0" presId="urn:microsoft.com/office/officeart/2008/layout/VerticalCurvedList"/>
    <dgm:cxn modelId="{75E8A0F6-F9D9-4910-A42B-99C7B2E4C994}" type="presParOf" srcId="{E4CBC7FB-330E-4280-9192-B2EEC750B62F}" destId="{A98F9A17-EE34-4534-B6D3-B3E4A48124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A8DB8-0569-4BF8-8AB9-63BF087919CF}">
      <dsp:nvSpPr>
        <dsp:cNvPr id="0" name=""/>
        <dsp:cNvSpPr/>
      </dsp:nvSpPr>
      <dsp:spPr>
        <a:xfrm>
          <a:off x="-4962761" y="-760418"/>
          <a:ext cx="5910478" cy="5910478"/>
        </a:xfrm>
        <a:prstGeom prst="blockArc">
          <a:avLst>
            <a:gd name="adj1" fmla="val 18900000"/>
            <a:gd name="adj2" fmla="val 2700000"/>
            <a:gd name="adj3" fmla="val 365"/>
          </a:avLst>
        </a:prstGeom>
        <a:noFill/>
        <a:ln w="12700" cap="flat" cmpd="sng" algn="in">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36B88F-8FC2-4CA7-958C-821C131E4CDF}">
      <dsp:nvSpPr>
        <dsp:cNvPr id="0" name=""/>
        <dsp:cNvSpPr/>
      </dsp:nvSpPr>
      <dsp:spPr>
        <a:xfrm>
          <a:off x="496276" y="337475"/>
          <a:ext cx="5937978"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lvl="0" algn="l" defTabSz="1333500">
            <a:lnSpc>
              <a:spcPct val="90000"/>
            </a:lnSpc>
            <a:spcBef>
              <a:spcPct val="0"/>
            </a:spcBef>
            <a:spcAft>
              <a:spcPct val="35000"/>
            </a:spcAft>
          </a:pPr>
          <a:r>
            <a:rPr lang="en-US" sz="3000" kern="1200" dirty="0">
              <a:latin typeface="Calibri" panose="020F0502020204030204" pitchFamily="34" charset="0"/>
              <a:cs typeface="Calibri" panose="020F0502020204030204" pitchFamily="34" charset="0"/>
            </a:rPr>
            <a:t>Step 1: Data Review</a:t>
          </a:r>
        </a:p>
      </dsp:txBody>
      <dsp:txXfrm>
        <a:off x="496276" y="337475"/>
        <a:ext cx="5937978" cy="675302"/>
      </dsp:txXfrm>
    </dsp:sp>
    <dsp:sp modelId="{C2E29C9B-1B04-4D0F-884B-53184464A0CF}">
      <dsp:nvSpPr>
        <dsp:cNvPr id="0" name=""/>
        <dsp:cNvSpPr/>
      </dsp:nvSpPr>
      <dsp:spPr>
        <a:xfrm>
          <a:off x="108307" y="266028"/>
          <a:ext cx="844128" cy="844128"/>
        </a:xfrm>
        <a:prstGeom prst="ellipse">
          <a:avLst/>
        </a:prstGeom>
        <a:blipFill rotWithShape="0">
          <a:blip xmlns:r="http://schemas.openxmlformats.org/officeDocument/2006/relationships" r:embed="rId1"/>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5311A0-1439-46E2-8E1D-CB01AD834F95}">
      <dsp:nvSpPr>
        <dsp:cNvPr id="0" name=""/>
        <dsp:cNvSpPr/>
      </dsp:nvSpPr>
      <dsp:spPr>
        <a:xfrm>
          <a:off x="883443" y="1350605"/>
          <a:ext cx="5550811"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lvl="0" algn="l" defTabSz="1333500">
            <a:lnSpc>
              <a:spcPct val="90000"/>
            </a:lnSpc>
            <a:spcBef>
              <a:spcPct val="0"/>
            </a:spcBef>
            <a:spcAft>
              <a:spcPct val="35000"/>
            </a:spcAft>
          </a:pPr>
          <a:r>
            <a:rPr lang="en-US" sz="3000" kern="1200" dirty="0">
              <a:latin typeface="Calibri" panose="020F0502020204030204" pitchFamily="34" charset="0"/>
              <a:cs typeface="Calibri" panose="020F0502020204030204" pitchFamily="34" charset="0"/>
            </a:rPr>
            <a:t>Step 2: Strategic Plan Review</a:t>
          </a:r>
        </a:p>
      </dsp:txBody>
      <dsp:txXfrm>
        <a:off x="883443" y="1350605"/>
        <a:ext cx="5550811" cy="675302"/>
      </dsp:txXfrm>
    </dsp:sp>
    <dsp:sp modelId="{C62BC85C-B34C-4F35-85DD-EF9C4FBEF2CF}">
      <dsp:nvSpPr>
        <dsp:cNvPr id="0" name=""/>
        <dsp:cNvSpPr/>
      </dsp:nvSpPr>
      <dsp:spPr>
        <a:xfrm>
          <a:off x="461379" y="1266192"/>
          <a:ext cx="844128" cy="844128"/>
        </a:xfrm>
        <a:prstGeom prst="ellipse">
          <a:avLst/>
        </a:prstGeom>
        <a:blipFill rotWithShape="0">
          <a:blip xmlns:r="http://schemas.openxmlformats.org/officeDocument/2006/relationships" r:embed="rId1"/>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4A04A5-4D00-4442-97C2-694047FE6AAC}">
      <dsp:nvSpPr>
        <dsp:cNvPr id="0" name=""/>
        <dsp:cNvSpPr/>
      </dsp:nvSpPr>
      <dsp:spPr>
        <a:xfrm>
          <a:off x="883443" y="2363734"/>
          <a:ext cx="5550811"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lvl="0" algn="l" defTabSz="1333500">
            <a:lnSpc>
              <a:spcPct val="90000"/>
            </a:lnSpc>
            <a:spcBef>
              <a:spcPct val="0"/>
            </a:spcBef>
            <a:spcAft>
              <a:spcPct val="35000"/>
            </a:spcAft>
          </a:pPr>
          <a:r>
            <a:rPr lang="en-US" sz="3000" kern="1200" dirty="0">
              <a:latin typeface="Calibri" panose="020F0502020204030204" pitchFamily="34" charset="0"/>
              <a:cs typeface="Calibri" panose="020F0502020204030204" pitchFamily="34" charset="0"/>
            </a:rPr>
            <a:t>Step 3: Budget Parameters</a:t>
          </a:r>
        </a:p>
      </dsp:txBody>
      <dsp:txXfrm>
        <a:off x="883443" y="2363734"/>
        <a:ext cx="5550811" cy="675302"/>
      </dsp:txXfrm>
    </dsp:sp>
    <dsp:sp modelId="{75410455-6758-4137-A48C-492062AAE167}">
      <dsp:nvSpPr>
        <dsp:cNvPr id="0" name=""/>
        <dsp:cNvSpPr/>
      </dsp:nvSpPr>
      <dsp:spPr>
        <a:xfrm>
          <a:off x="461379" y="2279321"/>
          <a:ext cx="844128" cy="844128"/>
        </a:xfrm>
        <a:prstGeom prst="ellipse">
          <a:avLst/>
        </a:prstGeom>
        <a:blipFill rotWithShape="0">
          <a:blip xmlns:r="http://schemas.openxmlformats.org/officeDocument/2006/relationships" r:embed="rId1"/>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AE5678-694C-4451-A071-1DA6A8872D1A}">
      <dsp:nvSpPr>
        <dsp:cNvPr id="0" name=""/>
        <dsp:cNvSpPr/>
      </dsp:nvSpPr>
      <dsp:spPr>
        <a:xfrm>
          <a:off x="496276" y="3376863"/>
          <a:ext cx="5937978"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lvl="0" algn="l" defTabSz="1333500">
            <a:lnSpc>
              <a:spcPct val="90000"/>
            </a:lnSpc>
            <a:spcBef>
              <a:spcPct val="0"/>
            </a:spcBef>
            <a:spcAft>
              <a:spcPct val="35000"/>
            </a:spcAft>
          </a:pPr>
          <a:r>
            <a:rPr lang="en-US" sz="3000" kern="1200" dirty="0">
              <a:latin typeface="Calibri" panose="020F0502020204030204" pitchFamily="34" charset="0"/>
              <a:cs typeface="Calibri" panose="020F0502020204030204" pitchFamily="34" charset="0"/>
            </a:rPr>
            <a:t>Step 4: Budget Choices</a:t>
          </a:r>
        </a:p>
      </dsp:txBody>
      <dsp:txXfrm>
        <a:off x="496276" y="3376863"/>
        <a:ext cx="5937978" cy="675302"/>
      </dsp:txXfrm>
    </dsp:sp>
    <dsp:sp modelId="{A98F9A17-EE34-4534-B6D3-B3E4A48124DD}">
      <dsp:nvSpPr>
        <dsp:cNvPr id="0" name=""/>
        <dsp:cNvSpPr/>
      </dsp:nvSpPr>
      <dsp:spPr>
        <a:xfrm>
          <a:off x="0" y="3235759"/>
          <a:ext cx="844128" cy="844128"/>
        </a:xfrm>
        <a:prstGeom prst="ellipse">
          <a:avLst/>
        </a:prstGeom>
        <a:blipFill rotWithShape="0">
          <a:blip xmlns:r="http://schemas.openxmlformats.org/officeDocument/2006/relationships" r:embed="rId2"/>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3044154" cy="467363"/>
          </a:xfrm>
          <a:prstGeom prst="rect">
            <a:avLst/>
          </a:prstGeom>
        </p:spPr>
        <p:txBody>
          <a:bodyPr vert="horz" lIns="92519" tIns="46259" rIns="92519" bIns="46259" rtlCol="0"/>
          <a:lstStyle>
            <a:lvl1pPr algn="l">
              <a:defRPr sz="1200"/>
            </a:lvl1pPr>
          </a:lstStyle>
          <a:p>
            <a:endParaRPr lang="en-US" dirty="0"/>
          </a:p>
        </p:txBody>
      </p:sp>
      <p:sp>
        <p:nvSpPr>
          <p:cNvPr id="3" name="Date Placeholder 2"/>
          <p:cNvSpPr>
            <a:spLocks noGrp="1"/>
          </p:cNvSpPr>
          <p:nvPr>
            <p:ph type="dt" sz="quarter" idx="1"/>
          </p:nvPr>
        </p:nvSpPr>
        <p:spPr>
          <a:xfrm>
            <a:off x="3977333" y="4"/>
            <a:ext cx="3044153" cy="467363"/>
          </a:xfrm>
          <a:prstGeom prst="rect">
            <a:avLst/>
          </a:prstGeom>
        </p:spPr>
        <p:txBody>
          <a:bodyPr vert="horz" lIns="92519" tIns="46259" rIns="92519" bIns="46259" rtlCol="0"/>
          <a:lstStyle>
            <a:lvl1pPr algn="r">
              <a:defRPr sz="1200"/>
            </a:lvl1pPr>
          </a:lstStyle>
          <a:p>
            <a:fld id="{059F52E2-F1DE-46D3-BACC-78119557B962}" type="datetimeFigureOut">
              <a:rPr lang="en-US" smtClean="0"/>
              <a:t>1/20/2022</a:t>
            </a:fld>
            <a:endParaRPr lang="en-US" dirty="0"/>
          </a:p>
        </p:txBody>
      </p:sp>
      <p:sp>
        <p:nvSpPr>
          <p:cNvPr id="4" name="Footer Placeholder 3"/>
          <p:cNvSpPr>
            <a:spLocks noGrp="1"/>
          </p:cNvSpPr>
          <p:nvPr>
            <p:ph type="ftr" sz="quarter" idx="2"/>
          </p:nvPr>
        </p:nvSpPr>
        <p:spPr>
          <a:xfrm>
            <a:off x="6" y="8841740"/>
            <a:ext cx="3044154" cy="467363"/>
          </a:xfrm>
          <a:prstGeom prst="rect">
            <a:avLst/>
          </a:prstGeom>
        </p:spPr>
        <p:txBody>
          <a:bodyPr vert="horz" lIns="92519" tIns="46259" rIns="92519" bIns="462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333" y="8841740"/>
            <a:ext cx="3044153" cy="467363"/>
          </a:xfrm>
          <a:prstGeom prst="rect">
            <a:avLst/>
          </a:prstGeom>
        </p:spPr>
        <p:txBody>
          <a:bodyPr vert="horz" lIns="92519" tIns="46259" rIns="92519" bIns="46259" rtlCol="0" anchor="b"/>
          <a:lstStyle>
            <a:lvl1pPr algn="r">
              <a:defRPr sz="1200"/>
            </a:lvl1pPr>
          </a:lstStyle>
          <a:p>
            <a:fld id="{4FE15C78-6CC8-4FB4-9DD6-3BEF9917CD66}" type="slidenum">
              <a:rPr lang="en-US" smtClean="0"/>
              <a:t>‹#›</a:t>
            </a:fld>
            <a:endParaRPr lang="en-US" dirty="0"/>
          </a:p>
        </p:txBody>
      </p:sp>
    </p:spTree>
    <p:extLst>
      <p:ext uri="{BB962C8B-B14F-4D97-AF65-F5344CB8AC3E}">
        <p14:creationId xmlns:p14="http://schemas.microsoft.com/office/powerpoint/2010/main" val="3259347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43344" cy="467071"/>
          </a:xfrm>
          <a:prstGeom prst="rect">
            <a:avLst/>
          </a:prstGeom>
        </p:spPr>
        <p:txBody>
          <a:bodyPr vert="horz" lIns="93537" tIns="46768" rIns="93537" bIns="46768" rtlCol="0"/>
          <a:lstStyle>
            <a:lvl1pPr algn="l">
              <a:defRPr sz="1200"/>
            </a:lvl1pPr>
          </a:lstStyle>
          <a:p>
            <a:endParaRPr lang="en-US" dirty="0"/>
          </a:p>
        </p:txBody>
      </p:sp>
      <p:sp>
        <p:nvSpPr>
          <p:cNvPr id="3" name="Date Placeholder 2"/>
          <p:cNvSpPr>
            <a:spLocks noGrp="1"/>
          </p:cNvSpPr>
          <p:nvPr>
            <p:ph type="dt" idx="1"/>
          </p:nvPr>
        </p:nvSpPr>
        <p:spPr>
          <a:xfrm>
            <a:off x="3978133" y="0"/>
            <a:ext cx="3043344" cy="467071"/>
          </a:xfrm>
          <a:prstGeom prst="rect">
            <a:avLst/>
          </a:prstGeom>
        </p:spPr>
        <p:txBody>
          <a:bodyPr vert="horz" lIns="93537" tIns="46768" rIns="93537" bIns="46768" rtlCol="0"/>
          <a:lstStyle>
            <a:lvl1pPr algn="r">
              <a:defRPr sz="1200"/>
            </a:lvl1pPr>
          </a:lstStyle>
          <a:p>
            <a:fld id="{7B299F97-F58F-4790-8A4D-46307B570D7F}" type="datetimeFigureOut">
              <a:rPr lang="en-US" smtClean="0"/>
              <a:t>1/20/2022</a:t>
            </a:fld>
            <a:endParaRPr lang="en-US" dirty="0"/>
          </a:p>
        </p:txBody>
      </p:sp>
      <p:sp>
        <p:nvSpPr>
          <p:cNvPr id="4" name="Slide Image Placeholder 3"/>
          <p:cNvSpPr>
            <a:spLocks noGrp="1" noRot="1" noChangeAspect="1"/>
          </p:cNvSpPr>
          <p:nvPr>
            <p:ph type="sldImg" idx="2"/>
          </p:nvPr>
        </p:nvSpPr>
        <p:spPr>
          <a:xfrm>
            <a:off x="1417638" y="1165225"/>
            <a:ext cx="4187825" cy="3140075"/>
          </a:xfrm>
          <a:prstGeom prst="rect">
            <a:avLst/>
          </a:prstGeom>
          <a:noFill/>
          <a:ln w="12700">
            <a:solidFill>
              <a:prstClr val="black"/>
            </a:solidFill>
          </a:ln>
        </p:spPr>
        <p:txBody>
          <a:bodyPr vert="horz" lIns="93537" tIns="46768" rIns="93537" bIns="46768" rtlCol="0" anchor="ctr"/>
          <a:lstStyle/>
          <a:p>
            <a:endParaRPr lang="en-US" dirty="0"/>
          </a:p>
        </p:txBody>
      </p:sp>
      <p:sp>
        <p:nvSpPr>
          <p:cNvPr id="5" name="Notes Placeholder 4"/>
          <p:cNvSpPr>
            <a:spLocks noGrp="1"/>
          </p:cNvSpPr>
          <p:nvPr>
            <p:ph type="body" sz="quarter" idx="3"/>
          </p:nvPr>
        </p:nvSpPr>
        <p:spPr>
          <a:xfrm>
            <a:off x="702311" y="4480004"/>
            <a:ext cx="5618480" cy="3665458"/>
          </a:xfrm>
          <a:prstGeom prst="rect">
            <a:avLst/>
          </a:prstGeom>
        </p:spPr>
        <p:txBody>
          <a:bodyPr vert="horz" lIns="93537" tIns="46768" rIns="93537" bIns="467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8842034"/>
            <a:ext cx="3043344" cy="467070"/>
          </a:xfrm>
          <a:prstGeom prst="rect">
            <a:avLst/>
          </a:prstGeom>
        </p:spPr>
        <p:txBody>
          <a:bodyPr vert="horz" lIns="93537" tIns="46768" rIns="93537" bIns="467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4"/>
            <a:ext cx="3043344" cy="467070"/>
          </a:xfrm>
          <a:prstGeom prst="rect">
            <a:avLst/>
          </a:prstGeom>
        </p:spPr>
        <p:txBody>
          <a:bodyPr vert="horz" lIns="93537" tIns="46768" rIns="93537" bIns="46768" rtlCol="0" anchor="b"/>
          <a:lstStyle>
            <a:lvl1pPr algn="r">
              <a:defRPr sz="1200"/>
            </a:lvl1pPr>
          </a:lstStyle>
          <a:p>
            <a:fld id="{06FECA5B-CB69-434F-96AB-1E7E18E86F8F}" type="slidenum">
              <a:rPr lang="en-US" smtClean="0"/>
              <a:t>‹#›</a:t>
            </a:fld>
            <a:endParaRPr lang="en-US" dirty="0"/>
          </a:p>
        </p:txBody>
      </p:sp>
    </p:spTree>
    <p:extLst>
      <p:ext uri="{BB962C8B-B14F-4D97-AF65-F5344CB8AC3E}">
        <p14:creationId xmlns:p14="http://schemas.microsoft.com/office/powerpoint/2010/main" val="20732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Good Morning/Afternoon! Today we begin the process of planning our school’s budget for FY23. I know we are all here for the same reason and that is ensuring success for all (enter school name) students. This meeting is to provide an overview of the draft budget and for you to give feedback on the draft budget. </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379408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FY23, APS is continuing to increase equity within the District and the flexibility principals have in regards to our schools budgeted funds. The new Student Success Funding Model (SSF) allocates dollars to schools based on the number of enrolled students and receives a funding "weight" based on need.  This year, student characteristics were weighted based on:</a:t>
            </a:r>
          </a:p>
          <a:p>
            <a:pPr eaLnBrk="0" hangingPunct="0"/>
            <a:r>
              <a:rPr lang="en-US" dirty="0"/>
              <a:t> </a:t>
            </a:r>
          </a:p>
          <a:p>
            <a:pPr lvl="0" eaLnBrk="0" hangingPunct="0"/>
            <a:r>
              <a:rPr lang="en-US" dirty="0"/>
              <a:t>Grade Level –</a:t>
            </a:r>
          </a:p>
          <a:p>
            <a:pPr lvl="1" eaLnBrk="0" hangingPunct="0"/>
            <a:r>
              <a:rPr lang="en-US" dirty="0"/>
              <a:t>K-12</a:t>
            </a:r>
          </a:p>
          <a:p>
            <a:pPr lvl="0" eaLnBrk="0" hangingPunct="0"/>
            <a:r>
              <a:rPr lang="en-US" dirty="0"/>
              <a:t>Poverty – Weighted for all Direct Certification enrolled students.</a:t>
            </a:r>
          </a:p>
          <a:p>
            <a:pPr lvl="0" eaLnBrk="0" hangingPunct="0"/>
            <a:r>
              <a:rPr lang="en-US" dirty="0"/>
              <a:t>Beginning Performance – Weighted Middle School and High School students entering with beginner’s performance on milestones.</a:t>
            </a:r>
          </a:p>
          <a:p>
            <a:pPr lvl="0" eaLnBrk="0" hangingPunct="0"/>
            <a:r>
              <a:rPr lang="en-US" dirty="0"/>
              <a:t>ESOL – Weighted for all ESOL designated students in order to supplement due to ESOL staff being locked.</a:t>
            </a:r>
          </a:p>
          <a:p>
            <a:pPr lvl="0" eaLnBrk="0" hangingPunct="0"/>
            <a:r>
              <a:rPr lang="en-US" dirty="0"/>
              <a:t>Special Education - Weighted for all Special Education students.</a:t>
            </a:r>
          </a:p>
          <a:p>
            <a:pPr lvl="0" eaLnBrk="0" hangingPunct="0"/>
            <a:r>
              <a:rPr lang="en-US" dirty="0"/>
              <a:t>Gifted – Weighted and measured by number of students in the Gifted Program</a:t>
            </a:r>
          </a:p>
          <a:p>
            <a:pPr lvl="0" eaLnBrk="0" hangingPunct="0"/>
            <a:r>
              <a:rPr lang="en-US" dirty="0"/>
              <a:t>Small School Supplement – Weighted for low enrollment schools</a:t>
            </a:r>
          </a:p>
          <a:p>
            <a:pPr lvl="1" eaLnBrk="0" hangingPunct="0"/>
            <a:r>
              <a:rPr lang="en-US" dirty="0"/>
              <a:t>ES – 500</a:t>
            </a:r>
          </a:p>
          <a:p>
            <a:pPr lvl="1" eaLnBrk="0" hangingPunct="0"/>
            <a:r>
              <a:rPr lang="en-US" dirty="0"/>
              <a:t>MS – 600</a:t>
            </a:r>
          </a:p>
          <a:p>
            <a:pPr lvl="1" eaLnBrk="0" hangingPunct="0"/>
            <a:r>
              <a:rPr lang="en-US" dirty="0"/>
              <a:t>HS – 700</a:t>
            </a:r>
          </a:p>
          <a:p>
            <a:r>
              <a:rPr lang="en-US" dirty="0"/>
              <a:t> </a:t>
            </a:r>
          </a:p>
          <a:p>
            <a:r>
              <a:rPr lang="en-US" dirty="0"/>
              <a:t>As you can see, our projected enrollment for FY23 is _______, we increased/decreased by __________ from last year.</a:t>
            </a:r>
          </a:p>
          <a:p>
            <a:endParaRPr lang="en-US" dirty="0"/>
          </a:p>
          <a:p>
            <a:r>
              <a:rPr lang="en-US" dirty="0"/>
              <a:t>We received the following weights for our student characteristics: </a:t>
            </a:r>
            <a:r>
              <a:rPr lang="en-US" b="1" i="1" dirty="0"/>
              <a:t>(Below is just for the script, principals need to insert their school’s characteristics)</a:t>
            </a:r>
            <a:endParaRPr lang="en-US" sz="1400" dirty="0"/>
          </a:p>
          <a:p>
            <a:r>
              <a:rPr lang="en-US" dirty="0"/>
              <a:t> </a:t>
            </a:r>
            <a:endParaRPr lang="en-US" sz="1400" dirty="0"/>
          </a:p>
          <a:p>
            <a:r>
              <a:rPr lang="en-US" dirty="0"/>
              <a:t>Grade Level</a:t>
            </a:r>
            <a:endParaRPr lang="en-US" sz="1400" dirty="0"/>
          </a:p>
          <a:p>
            <a:r>
              <a:rPr lang="en-US" dirty="0"/>
              <a:t>Poverty</a:t>
            </a:r>
            <a:endParaRPr lang="en-US" sz="1400" dirty="0"/>
          </a:p>
          <a:p>
            <a:r>
              <a:rPr lang="en-US" dirty="0"/>
              <a:t>Special Education</a:t>
            </a:r>
            <a:endParaRPr lang="en-US" sz="1400" dirty="0"/>
          </a:p>
          <a:p>
            <a:r>
              <a:rPr lang="en-US" dirty="0"/>
              <a:t>Gifted</a:t>
            </a:r>
            <a:endParaRPr lang="en-US" sz="1400" dirty="0"/>
          </a:p>
          <a:p>
            <a:r>
              <a:rPr lang="en-US" dirty="0"/>
              <a:t>Gifted Supplement</a:t>
            </a:r>
            <a:endParaRPr lang="en-US" sz="1400" dirty="0"/>
          </a:p>
          <a:p>
            <a:r>
              <a:rPr lang="en-US" dirty="0"/>
              <a:t>ELL</a:t>
            </a:r>
            <a:endParaRPr lang="en-US" sz="1400" dirty="0"/>
          </a:p>
          <a:p>
            <a:r>
              <a:rPr lang="en-US" dirty="0"/>
              <a:t>Small School Supplement</a:t>
            </a:r>
            <a:endParaRPr lang="en-US" sz="1400" dirty="0"/>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11</a:t>
            </a:fld>
            <a:endParaRPr lang="en-US" dirty="0"/>
          </a:p>
        </p:txBody>
      </p:sp>
    </p:spTree>
    <p:extLst>
      <p:ext uri="{BB962C8B-B14F-4D97-AF65-F5344CB8AC3E}">
        <p14:creationId xmlns:p14="http://schemas.microsoft.com/office/powerpoint/2010/main" val="12658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Additionally, we received money for signature programming, turnaround</a:t>
            </a:r>
            <a:r>
              <a:rPr lang="en-US" baseline="0" dirty="0"/>
              <a:t>, Title I and FTE Allotments. </a:t>
            </a:r>
            <a:endParaRPr lang="en-US" dirty="0"/>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12</a:t>
            </a:fld>
            <a:endParaRPr lang="en-US" dirty="0"/>
          </a:p>
        </p:txBody>
      </p:sp>
    </p:spTree>
    <p:extLst>
      <p:ext uri="{BB962C8B-B14F-4D97-AF65-F5344CB8AC3E}">
        <p14:creationId xmlns:p14="http://schemas.microsoft.com/office/powerpoint/2010/main" val="1135714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passing out the definitions for these funding categories. You will see what makes up each category. Although the total amount will not change, allocation per function may depending on our conversations and school needs.</a:t>
            </a:r>
          </a:p>
        </p:txBody>
      </p:sp>
      <p:sp>
        <p:nvSpPr>
          <p:cNvPr id="4" name="Slide Number Placeholder 3"/>
          <p:cNvSpPr>
            <a:spLocks noGrp="1"/>
          </p:cNvSpPr>
          <p:nvPr>
            <p:ph type="sldNum" sz="quarter" idx="10"/>
          </p:nvPr>
        </p:nvSpPr>
        <p:spPr/>
        <p:txBody>
          <a:bodyPr/>
          <a:lstStyle/>
          <a:p>
            <a:fld id="{06FECA5B-CB69-434F-96AB-1E7E18E86F8F}" type="slidenum">
              <a:rPr lang="en-US" smtClean="0"/>
              <a:t>13</a:t>
            </a:fld>
            <a:endParaRPr lang="en-US" dirty="0"/>
          </a:p>
        </p:txBody>
      </p:sp>
    </p:spTree>
    <p:extLst>
      <p:ext uri="{BB962C8B-B14F-4D97-AF65-F5344CB8AC3E}">
        <p14:creationId xmlns:p14="http://schemas.microsoft.com/office/powerpoint/2010/main" val="3781396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Explain the pie chart and allocations</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14</a:t>
            </a:fld>
            <a:endParaRPr lang="en-US" dirty="0"/>
          </a:p>
        </p:txBody>
      </p:sp>
    </p:spTree>
    <p:extLst>
      <p:ext uri="{BB962C8B-B14F-4D97-AF65-F5344CB8AC3E}">
        <p14:creationId xmlns:p14="http://schemas.microsoft.com/office/powerpoint/2010/main" val="2401720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In</a:t>
            </a:r>
            <a:r>
              <a:rPr lang="en-US" baseline="0" dirty="0"/>
              <a:t> February, we will meet again to discuss</a:t>
            </a:r>
            <a:r>
              <a:rPr lang="en-US" dirty="0"/>
              <a:t> how the school’s budget has been allocated to support the programmatic needs and FY23 key strategic priorities. </a:t>
            </a:r>
          </a:p>
          <a:p>
            <a:endParaRPr lang="en-US" dirty="0"/>
          </a:p>
          <a:p>
            <a:r>
              <a:rPr lang="en-US" dirty="0"/>
              <a:t>If think we need to continue our budget conversations, we will schedule additional meetings. My goal is to make sure your voices are reflected in our school’s budget.</a:t>
            </a:r>
          </a:p>
          <a:p>
            <a:endParaRPr lang="en-US" dirty="0"/>
          </a:p>
          <a:p>
            <a:pPr lvl="0"/>
            <a:r>
              <a:rPr lang="en-US" dirty="0"/>
              <a:t>I will also be meeting with my Associate Superintendent, program managers and other key leaders to go over our budget and to make sure the school is meeting the standards of service and appropriately staffing.</a:t>
            </a:r>
          </a:p>
          <a:p>
            <a:pPr lvl="0"/>
            <a:endParaRPr lang="en-US" dirty="0"/>
          </a:p>
          <a:p>
            <a:pPr lvl="0"/>
            <a:r>
              <a:rPr lang="en-US" dirty="0"/>
              <a:t>During the week of Feb. 24</a:t>
            </a:r>
            <a:r>
              <a:rPr lang="en-US" baseline="30000" dirty="0"/>
              <a:t>th</a:t>
            </a:r>
            <a:r>
              <a:rPr lang="en-US" dirty="0"/>
              <a:t> -March 2</a:t>
            </a:r>
            <a:r>
              <a:rPr lang="en-US" baseline="30000" dirty="0"/>
              <a:t>nd</a:t>
            </a:r>
            <a:r>
              <a:rPr lang="en-US" dirty="0"/>
              <a:t> , HR Staffing Conferences will be held.  At this meeting, I will present my plan for staff utilization, resource distribution and plan for staffing implications.</a:t>
            </a:r>
          </a:p>
          <a:p>
            <a:pPr lvl="0"/>
            <a:endParaRPr lang="en-US" dirty="0"/>
          </a:p>
          <a:p>
            <a:pPr lvl="0"/>
            <a:r>
              <a:rPr lang="en-US" dirty="0"/>
              <a:t>We will need to approve the budget at the ________ meeting.</a:t>
            </a:r>
          </a:p>
        </p:txBody>
      </p:sp>
      <p:sp>
        <p:nvSpPr>
          <p:cNvPr id="4" name="Slide Number Placeholder 3"/>
          <p:cNvSpPr>
            <a:spLocks noGrp="1"/>
          </p:cNvSpPr>
          <p:nvPr>
            <p:ph type="sldNum" sz="quarter" idx="10"/>
          </p:nvPr>
        </p:nvSpPr>
        <p:spPr/>
        <p:txBody>
          <a:bodyPr/>
          <a:lstStyle/>
          <a:p>
            <a:fld id="{06FECA5B-CB69-434F-96AB-1E7E18E86F8F}" type="slidenum">
              <a:rPr lang="en-US" smtClean="0"/>
              <a:t>15</a:t>
            </a:fld>
            <a:endParaRPr lang="en-US" dirty="0"/>
          </a:p>
        </p:txBody>
      </p:sp>
    </p:spTree>
    <p:extLst>
      <p:ext uri="{BB962C8B-B14F-4D97-AF65-F5344CB8AC3E}">
        <p14:creationId xmlns:p14="http://schemas.microsoft.com/office/powerpoint/2010/main" val="537507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FEEL YOUR TEAM IS READY TO APPROVE THE </a:t>
            </a:r>
            <a:r>
              <a:rPr lang="en-US" u="sng" dirty="0"/>
              <a:t>DRAFT</a:t>
            </a:r>
            <a:r>
              <a:rPr lang="en-US" dirty="0"/>
              <a:t> BUDGET, PLEASE DO SO. PLEASE REMIND THEM THAT YOU MAY NEED TO MEET WITH THEM AGAIN, IF THERE ARE CHANGES FROM YOUR MEETINGS WITH DISTRICT LEADERSHIP. LET THEM KNOW YOU WILL KEEP THEM INFORMED!!</a:t>
            </a:r>
          </a:p>
          <a:p>
            <a:r>
              <a:rPr lang="en-US" dirty="0"/>
              <a:t> </a:t>
            </a:r>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16</a:t>
            </a:fld>
            <a:endParaRPr lang="en-US" dirty="0"/>
          </a:p>
        </p:txBody>
      </p:sp>
    </p:spTree>
    <p:extLst>
      <p:ext uri="{BB962C8B-B14F-4D97-AF65-F5344CB8AC3E}">
        <p14:creationId xmlns:p14="http://schemas.microsoft.com/office/powerpoint/2010/main" val="862570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599858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Review the priorities that the GO Team has developed and the rationale for these priorities</a:t>
            </a:r>
          </a:p>
          <a:p>
            <a:pPr defTabSz="92519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8078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Discuss priorities and rationale. After you have gone over the priorities and rationale – ask GO Team if this represents what was agreed upon.</a:t>
            </a:r>
          </a:p>
          <a:p>
            <a:pPr defTabSz="925190">
              <a:defRPr/>
            </a:pPr>
            <a:endParaRPr lang="en-US" dirty="0"/>
          </a:p>
          <a:p>
            <a:pPr defTabSz="925190">
              <a:defRPr/>
            </a:pPr>
            <a:r>
              <a:rPr lang="en-US" dirty="0"/>
              <a:t>Are there any priorities I left off?</a:t>
            </a:r>
          </a:p>
          <a:p>
            <a:pPr defTabSz="925190">
              <a:defRPr/>
            </a:pPr>
            <a:endParaRPr lang="en-US" dirty="0"/>
          </a:p>
          <a:p>
            <a:pPr defTabSz="925190">
              <a:defRPr/>
            </a:pPr>
            <a:r>
              <a:rPr lang="en-US" dirty="0"/>
              <a:t>Are there any questions or concerns?</a:t>
            </a:r>
          </a:p>
          <a:p>
            <a:pPr defTabSz="925190">
              <a:defRPr/>
            </a:pPr>
            <a:endParaRPr lang="en-US" dirty="0"/>
          </a:p>
          <a:p>
            <a:pPr defTabSz="925190">
              <a:defRPr/>
            </a:pPr>
            <a:r>
              <a:rPr lang="en-US" dirty="0"/>
              <a:t>The next time we meet, I will show you how I have allocated resources to support our strategic priorities.</a:t>
            </a:r>
          </a:p>
          <a:p>
            <a:pPr defTabSz="925190">
              <a:defRPr/>
            </a:pPr>
            <a:endParaRPr lang="en-US" dirty="0"/>
          </a:p>
          <a:p>
            <a:pPr defTabSz="92519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779444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For the next few slides, I will show you how I have allocated the budget to support our strategic priorities. </a:t>
            </a:r>
          </a:p>
          <a:p>
            <a:pPr defTabSz="925190">
              <a:defRPr/>
            </a:pPr>
            <a:endParaRPr lang="en-US" dirty="0"/>
          </a:p>
          <a:p>
            <a:pPr defTabSz="925190">
              <a:defRPr/>
            </a:pPr>
            <a:r>
              <a:rPr lang="en-US" dirty="0"/>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220327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 will provide an overview of the budget allocations for FY23. We will begin the work of funding the strategic priorities we agreed upon during our strategic review meeting. (IF YOU HAVE NOT DECIDED ON YOUR PRIORITIES, YOU  WILL SAY – WE WILL DECIDE ON OUR PRIORITIES AND THEN DISCUSS ALLOCATING FUNDS TO ADDRESS THOSE PRIORITIES).</a:t>
            </a:r>
          </a:p>
          <a:p>
            <a:endParaRPr lang="en-US" dirty="0"/>
          </a:p>
        </p:txBody>
      </p:sp>
      <p:sp>
        <p:nvSpPr>
          <p:cNvPr id="4" name="Slide Number Placeholder 3"/>
          <p:cNvSpPr>
            <a:spLocks noGrp="1"/>
          </p:cNvSpPr>
          <p:nvPr>
            <p:ph type="sldNum" sz="quarter" idx="10"/>
          </p:nvPr>
        </p:nvSpPr>
        <p:spPr/>
        <p:txBody>
          <a:bodyPr/>
          <a:lstStyle/>
          <a:p>
            <a:pPr>
              <a:defRPr/>
            </a:pPr>
            <a:fld id="{CF6EF1C6-AC7B-4EB8-BD20-260BD191BE43}" type="slidenum">
              <a:rPr lang="en-US">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389104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Based on our strategic priorities and funds we received, here is a break-out of the priorities, which focus area it addresses, the strategies that will be implemented, the purchase request, which funding source was used and the amount.</a:t>
            </a:r>
          </a:p>
          <a:p>
            <a:pPr defTabSz="925190">
              <a:defRPr/>
            </a:pPr>
            <a:endParaRPr lang="en-US" dirty="0"/>
          </a:p>
          <a:p>
            <a:pPr defTabSz="92519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070934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slides represent the priorities we will fund if we receive additional money</a:t>
            </a:r>
            <a:r>
              <a:rPr lang="en-US" baseline="0" dirty="0"/>
              <a:t> from Title I and the </a:t>
            </a:r>
            <a:r>
              <a:rPr lang="en-US" baseline="0"/>
              <a:t>Leveling Reserve. </a:t>
            </a:r>
            <a:r>
              <a:rPr lang="en-US" baseline="0" dirty="0"/>
              <a:t>When we approve the budget we will approve both so that we will not have to schedule another meeting if the funds are made available.</a:t>
            </a:r>
          </a:p>
          <a:p>
            <a:endParaRPr lang="en-US" dirty="0"/>
          </a:p>
          <a:p>
            <a:pPr defTabSz="925190">
              <a:defRPr/>
            </a:pPr>
            <a:r>
              <a:rPr lang="en-US" b="1" u="sng" dirty="0"/>
              <a:t>Before I turn it back over to the Chair for the next slide, I want to thank you for your hard work and support this year. I will keep you informed as we move through the budget process. (</a:t>
            </a:r>
            <a:r>
              <a:rPr lang="en-US" b="1" i="1" u="sng" dirty="0"/>
              <a:t>Please inform Chair that they will facilitate the discussion for the last slide)</a:t>
            </a:r>
            <a:endParaRPr lang="en-US" dirty="0"/>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23</a:t>
            </a:fld>
            <a:endParaRPr lang="en-US" dirty="0"/>
          </a:p>
        </p:txBody>
      </p:sp>
    </p:spTree>
    <p:extLst>
      <p:ext uri="{BB962C8B-B14F-4D97-AF65-F5344CB8AC3E}">
        <p14:creationId xmlns:p14="http://schemas.microsoft.com/office/powerpoint/2010/main" val="2022113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slides represent the priorities we will fund if we receive additional money</a:t>
            </a:r>
            <a:r>
              <a:rPr lang="en-US" baseline="0" dirty="0"/>
              <a:t> from Title I and the </a:t>
            </a:r>
            <a:r>
              <a:rPr lang="en-US" baseline="0"/>
              <a:t>Leveling Reserve. </a:t>
            </a:r>
            <a:r>
              <a:rPr lang="en-US" baseline="0" dirty="0"/>
              <a:t>When we approve the budget we will approve both so that we will not have to schedule another meeting if the funds are made available.</a:t>
            </a:r>
          </a:p>
          <a:p>
            <a:endParaRPr lang="en-US" dirty="0"/>
          </a:p>
          <a:p>
            <a:pPr defTabSz="925190">
              <a:defRPr/>
            </a:pPr>
            <a:r>
              <a:rPr lang="en-US" b="1" u="sng" dirty="0"/>
              <a:t>Before I turn it back over to the Chair for the next slide, I want to thank you for your hard work and support this year. I will keep you informed as we move through the budget process. (</a:t>
            </a:r>
            <a:r>
              <a:rPr lang="en-US" b="1" i="1" u="sng" dirty="0"/>
              <a:t>Please inform Chair that they will facilitate the discussion for the last slide)</a:t>
            </a:r>
            <a:endParaRPr lang="en-US" dirty="0"/>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24</a:t>
            </a:fld>
            <a:endParaRPr lang="en-US" dirty="0"/>
          </a:p>
        </p:txBody>
      </p:sp>
    </p:spTree>
    <p:extLst>
      <p:ext uri="{BB962C8B-B14F-4D97-AF65-F5344CB8AC3E}">
        <p14:creationId xmlns:p14="http://schemas.microsoft.com/office/powerpoint/2010/main" val="1702292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slides represent the priorities we will fund if we receive additional money</a:t>
            </a:r>
            <a:r>
              <a:rPr lang="en-US" baseline="0" dirty="0"/>
              <a:t> from Title I and the </a:t>
            </a:r>
            <a:r>
              <a:rPr lang="en-US" baseline="0"/>
              <a:t>Leveling Reserve. </a:t>
            </a:r>
            <a:r>
              <a:rPr lang="en-US" baseline="0" dirty="0"/>
              <a:t>When we approve the budget we will approve both so that we will not have to schedule another meeting if the funds are made available.</a:t>
            </a:r>
          </a:p>
          <a:p>
            <a:endParaRPr lang="en-US" dirty="0"/>
          </a:p>
          <a:p>
            <a:pPr defTabSz="925190">
              <a:defRPr/>
            </a:pPr>
            <a:r>
              <a:rPr lang="en-US" b="1" u="sng" dirty="0"/>
              <a:t>Before I turn it back over to the Chair for the next slide, I want to thank you for your hard work and support this year. I will keep you informed as we move through the budget process. (</a:t>
            </a:r>
            <a:r>
              <a:rPr lang="en-US" b="1" i="1" u="sng" dirty="0"/>
              <a:t>Please inform Chair that they will facilitate the discussion for the last slide)</a:t>
            </a:r>
            <a:endParaRPr lang="en-US" dirty="0"/>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25</a:t>
            </a:fld>
            <a:endParaRPr lang="en-US" dirty="0"/>
          </a:p>
        </p:txBody>
      </p:sp>
    </p:spTree>
    <p:extLst>
      <p:ext uri="{BB962C8B-B14F-4D97-AF65-F5344CB8AC3E}">
        <p14:creationId xmlns:p14="http://schemas.microsoft.com/office/powerpoint/2010/main" val="5709223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CHAIR - Our final task for today! Here are questions that we need to consider to ensure we have a good working draft budget. Let’s walk through them together.</a:t>
            </a:r>
          </a:p>
        </p:txBody>
      </p:sp>
      <p:sp>
        <p:nvSpPr>
          <p:cNvPr id="4" name="Slide Number Placeholder 3"/>
          <p:cNvSpPr>
            <a:spLocks noGrp="1"/>
          </p:cNvSpPr>
          <p:nvPr>
            <p:ph type="sldNum" sz="quarter" idx="10"/>
          </p:nvPr>
        </p:nvSpPr>
        <p:spPr/>
        <p:txBody>
          <a:bodyPr/>
          <a:lstStyle/>
          <a:p>
            <a:fld id="{06FECA5B-CB69-434F-96AB-1E7E18E86F8F}" type="slidenum">
              <a:rPr lang="en-US" smtClean="0"/>
              <a:t>26</a:t>
            </a:fld>
            <a:endParaRPr lang="en-US" dirty="0"/>
          </a:p>
        </p:txBody>
      </p:sp>
    </p:spTree>
    <p:extLst>
      <p:ext uri="{BB962C8B-B14F-4D97-AF65-F5344CB8AC3E}">
        <p14:creationId xmlns:p14="http://schemas.microsoft.com/office/powerpoint/2010/main" val="2627221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8C0340-8E58-49E5-8290-EC4D182FC554}" type="slidenum">
              <a:rPr lang="en-US" smtClean="0"/>
              <a:t>4</a:t>
            </a:fld>
            <a:endParaRPr lang="en-US"/>
          </a:p>
        </p:txBody>
      </p:sp>
    </p:spTree>
    <p:extLst>
      <p:ext uri="{BB962C8B-B14F-4D97-AF65-F5344CB8AC3E}">
        <p14:creationId xmlns:p14="http://schemas.microsoft.com/office/powerpoint/2010/main" val="3712517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You should have a copy of our updated strategic plan </a:t>
            </a:r>
            <a:r>
              <a:rPr lang="en-US" b="1" u="sng" dirty="0"/>
              <a:t>(please make copies to be distributed to team). </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71261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Discuss priorities and rationale</a:t>
            </a:r>
          </a:p>
          <a:p>
            <a:pPr defTabSz="92519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662790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Discuss priorities and rationale</a:t>
            </a:r>
          </a:p>
          <a:p>
            <a:pPr defTabSz="92519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300760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Discuss priorities and rationale. After you have gone over the priorities and rationale – ask GO Team if this represents what was agreed upon.</a:t>
            </a:r>
          </a:p>
          <a:p>
            <a:pPr defTabSz="925190">
              <a:defRPr/>
            </a:pPr>
            <a:endParaRPr lang="en-US" dirty="0"/>
          </a:p>
          <a:p>
            <a:pPr defTabSz="925190">
              <a:defRPr/>
            </a:pPr>
            <a:r>
              <a:rPr lang="en-US" dirty="0"/>
              <a:t>Are there any priorities I left off?</a:t>
            </a:r>
          </a:p>
          <a:p>
            <a:pPr defTabSz="925190">
              <a:defRPr/>
            </a:pPr>
            <a:endParaRPr lang="en-US" dirty="0"/>
          </a:p>
          <a:p>
            <a:pPr defTabSz="925190">
              <a:defRPr/>
            </a:pPr>
            <a:r>
              <a:rPr lang="en-US" dirty="0"/>
              <a:t>Are there any questions or concerns?</a:t>
            </a:r>
          </a:p>
          <a:p>
            <a:pPr defTabSz="925190">
              <a:defRPr/>
            </a:pPr>
            <a:endParaRPr lang="en-US" dirty="0"/>
          </a:p>
          <a:p>
            <a:pPr defTabSz="925190">
              <a:defRPr/>
            </a:pPr>
            <a:r>
              <a:rPr lang="en-US" dirty="0"/>
              <a:t>The next time we meet, I will show you how I have allocated resources to support our strategic priorities.</a:t>
            </a:r>
          </a:p>
          <a:p>
            <a:pPr defTabSz="925190">
              <a:defRPr/>
            </a:pPr>
            <a:endParaRPr lang="en-US" dirty="0"/>
          </a:p>
          <a:p>
            <a:pPr defTabSz="92519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085333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694869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few highlights for our budget this year – </a:t>
            </a:r>
            <a:r>
              <a:rPr lang="en-US" i="1" u="sng" dirty="0"/>
              <a:t>read executive summary</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10</a:t>
            </a:fld>
            <a:endParaRPr lang="en-US" dirty="0"/>
          </a:p>
        </p:txBody>
      </p:sp>
    </p:spTree>
    <p:extLst>
      <p:ext uri="{BB962C8B-B14F-4D97-AF65-F5344CB8AC3E}">
        <p14:creationId xmlns:p14="http://schemas.microsoft.com/office/powerpoint/2010/main" val="607912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F74069C-88F8-48B5-8814-06317A2067C5}" type="datetime1">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43532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F1F2A2-C67B-4981-AD94-747309F8D8E6}" type="datetime1">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0899356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D52BF9E-6463-434D-8EF8-081B1BFE5BE9}" type="datetime1">
              <a:rPr lang="en-US" smtClean="0">
                <a:solidFill>
                  <a:prstClr val="black">
                    <a:tint val="75000"/>
                  </a:prstClr>
                </a:solidFill>
              </a:rPr>
              <a:t>1/20/2022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696182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4C80A95-A9DB-48DF-B9E4-FADC0CCD30A9}" type="datetime1">
              <a:rPr lang="en-US" smtClean="0">
                <a:solidFill>
                  <a:prstClr val="black">
                    <a:tint val="75000"/>
                  </a:prstClr>
                </a:solidFill>
              </a:rPr>
              <a:t>1/20/2022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516730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D3C5BBF-013D-49A0-8299-37EBF36C5305}" type="datetime1">
              <a:rPr lang="en-US" smtClean="0">
                <a:solidFill>
                  <a:prstClr val="black">
                    <a:tint val="75000"/>
                  </a:prstClr>
                </a:solidFill>
              </a:rPr>
              <a:t>1/20/2022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305303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Audience Participatio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28600" y="1447800"/>
            <a:ext cx="86868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122238" y="234950"/>
            <a:ext cx="8869362" cy="369332"/>
          </a:xfrm>
        </p:spPr>
        <p:txBody>
          <a:bodyPr/>
          <a:lstStyle>
            <a:lvl1pPr>
              <a:defRPr sz="2400">
                <a:effectLst>
                  <a:outerShdw blurRad="38100" dist="38100" dir="2700000" algn="tl">
                    <a:srgbClr val="000000">
                      <a:alpha val="43137"/>
                    </a:srgbClr>
                  </a:outerShdw>
                </a:effectLst>
              </a:defRPr>
            </a:lvl1pPr>
          </a:lstStyle>
          <a:p>
            <a:r>
              <a:rPr lang="en-US" dirty="0"/>
              <a:t>Click to edit Master title style</a:t>
            </a:r>
          </a:p>
        </p:txBody>
      </p:sp>
      <p:cxnSp>
        <p:nvCxnSpPr>
          <p:cNvPr id="8" name="Straight Connector 7"/>
          <p:cNvCxnSpPr/>
          <p:nvPr userDrawn="1"/>
        </p:nvCxnSpPr>
        <p:spPr>
          <a:xfrm>
            <a:off x="76200" y="609600"/>
            <a:ext cx="89154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28474219"/>
      </p:ext>
    </p:extLst>
  </p:cSld>
  <p:clrMapOvr>
    <a:masterClrMapping/>
  </p:clrMapOvr>
  <p:transition>
    <p:wipe dir="d"/>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87B7B8F-86C7-4C7A-AA7F-EC09E19F55AE}" type="datetime1">
              <a:rPr lang="en-US" smtClean="0">
                <a:solidFill>
                  <a:prstClr val="black">
                    <a:tint val="75000"/>
                  </a:prstClr>
                </a:solidFill>
              </a:rPr>
              <a:t>1/20/2022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171934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669E4A-BB4D-432F-9FA6-725EF4346736}" type="datetime1">
              <a:rPr lang="en-US" smtClean="0">
                <a:solidFill>
                  <a:prstClr val="black">
                    <a:tint val="75000"/>
                  </a:prstClr>
                </a:solidFill>
              </a:rPr>
              <a:t>1/20/2022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555653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82442A-9025-4A2E-8FC3-0DFF0A621E88}" type="datetime1">
              <a:rPr lang="en-US" smtClean="0">
                <a:solidFill>
                  <a:prstClr val="black">
                    <a:tint val="75000"/>
                  </a:prstClr>
                </a:solidFill>
              </a:rPr>
              <a:t>1/20/2022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976212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785101B-11CE-40A1-AE5E-9F6D3B2CFF41}" type="datetime1">
              <a:rPr lang="en-US" smtClean="0">
                <a:solidFill>
                  <a:prstClr val="black">
                    <a:tint val="75000"/>
                  </a:prstClr>
                </a:solidFill>
              </a:rPr>
              <a:t>1/20/2022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31874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5A4DEB6-440D-4911-9FBD-1CECBD72598A}" type="datetime1">
              <a:rPr lang="en-US" smtClean="0">
                <a:solidFill>
                  <a:prstClr val="black">
                    <a:tint val="75000"/>
                  </a:prstClr>
                </a:solidFill>
              </a:rPr>
              <a:t>1/20/2022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371725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D1032CB-A36F-4489-A2C4-739711ECE5E7}" type="datetime1">
              <a:rPr lang="en-US" smtClean="0">
                <a:solidFill>
                  <a:prstClr val="black">
                    <a:tint val="75000"/>
                  </a:prstClr>
                </a:solidFill>
              </a:rPr>
              <a:t>1/20/2022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0011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D2483BC-6651-4318-8D04-A985A876A93E}" type="datetime1">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6486216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35991B1-7D70-40C5-8E46-901602DB1270}" type="datetime1">
              <a:rPr lang="en-US" smtClean="0">
                <a:solidFill>
                  <a:prstClr val="black">
                    <a:tint val="75000"/>
                  </a:prstClr>
                </a:solidFill>
              </a:rPr>
              <a:t>1/20/2022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45826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D15F06A-3FA2-4788-9C33-08857C3AB286}" type="datetime1">
              <a:rPr lang="en-US" smtClean="0">
                <a:solidFill>
                  <a:prstClr val="black">
                    <a:tint val="75000"/>
                  </a:prstClr>
                </a:solidFill>
              </a:rPr>
              <a:t>1/20/2022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44454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DAFDC10-3F74-43CA-A902-2A4A3CC80EA6}" type="datetime1">
              <a:rPr lang="en-US" smtClean="0">
                <a:solidFill>
                  <a:prstClr val="black">
                    <a:tint val="75000"/>
                  </a:prstClr>
                </a:solidFill>
              </a:rPr>
              <a:t>1/20/2022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415767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849D47B-53B8-4593-A521-8FDE420F3C5A}" type="datetime1">
              <a:rPr lang="en-US" smtClean="0">
                <a:solidFill>
                  <a:prstClr val="black">
                    <a:tint val="75000"/>
                  </a:prstClr>
                </a:solidFill>
              </a:rPr>
              <a:t>1/20/2022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587070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63B803-55C8-49D7-81F8-3C22BF5D689F}" type="datetime1">
              <a:rPr lang="en-US" smtClean="0">
                <a:solidFill>
                  <a:prstClr val="black">
                    <a:tint val="75000"/>
                  </a:prstClr>
                </a:solidFill>
              </a:rPr>
              <a:t>1/20/2022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47699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3" name="Freeform 6" title="Page Number Shape"/>
          <p:cNvSpPr/>
          <p:nvPr/>
        </p:nvSpPr>
        <p:spPr bwMode="auto">
          <a:xfrm>
            <a:off x="8736012"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4"/>
            <a:ext cx="5275772" cy="4268965"/>
          </a:xfrm>
        </p:spPr>
        <p:txBody>
          <a:bodyPr anchor="t">
            <a:normAutofit/>
          </a:bodyPr>
          <a:lstStyle>
            <a:lvl1pPr algn="l">
              <a:lnSpc>
                <a:spcPct val="85000"/>
              </a:lnSpc>
              <a:defRPr sz="58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816685" y="5537926"/>
            <a:ext cx="5275772" cy="706355"/>
          </a:xfrm>
        </p:spPr>
        <p:txBody>
          <a:bodyPr>
            <a:normAutofit/>
          </a:bodyPr>
          <a:lstStyle>
            <a:lvl1pPr marL="0" indent="0" algn="l">
              <a:lnSpc>
                <a:spcPct val="114000"/>
              </a:lnSpc>
              <a:spcBef>
                <a:spcPts val="0"/>
              </a:spcBef>
              <a:buNone/>
              <a:defRPr sz="1800" b="0" i="1"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16685" y="6314441"/>
            <a:ext cx="1197467" cy="365125"/>
          </a:xfrm>
        </p:spPr>
        <p:txBody>
          <a:bodyPr/>
          <a:lstStyle>
            <a:lvl1pPr algn="l">
              <a:defRPr sz="900">
                <a:solidFill>
                  <a:schemeClr val="tx2"/>
                </a:solidFill>
              </a:defRPr>
            </a:lvl1pPr>
          </a:lstStyle>
          <a:p>
            <a:fld id="{DFF420F7-F9EA-435D-B47B-862BE0F22699}" type="datetime1">
              <a:rPr lang="en-US" smtClean="0"/>
              <a:t>1/20/2022</a:t>
            </a:fld>
            <a:endParaRPr lang="en-US" dirty="0"/>
          </a:p>
        </p:txBody>
      </p:sp>
      <p:sp>
        <p:nvSpPr>
          <p:cNvPr id="5" name="Footer Placeholder 4"/>
          <p:cNvSpPr>
            <a:spLocks noGrp="1"/>
          </p:cNvSpPr>
          <p:nvPr>
            <p:ph type="ftr" sz="quarter" idx="11"/>
          </p:nvPr>
        </p:nvSpPr>
        <p:spPr>
          <a:xfrm>
            <a:off x="2250444" y="6314441"/>
            <a:ext cx="3842012" cy="365125"/>
          </a:xfrm>
        </p:spPr>
        <p:txBody>
          <a:bodyPr/>
          <a:lstStyle>
            <a:lvl1pPr algn="l">
              <a:defRPr b="0">
                <a:solidFill>
                  <a:schemeClr val="tx2"/>
                </a:solidFill>
              </a:defRPr>
            </a:lvl1pPr>
          </a:lstStyle>
          <a:p>
            <a:endParaRPr lang="en-US" dirty="0"/>
          </a:p>
        </p:txBody>
      </p:sp>
      <p:sp>
        <p:nvSpPr>
          <p:cNvPr id="6" name="Slide Number Placeholder 5"/>
          <p:cNvSpPr>
            <a:spLocks noGrp="1"/>
          </p:cNvSpPr>
          <p:nvPr>
            <p:ph type="sldNum" sz="quarter" idx="12"/>
          </p:nvPr>
        </p:nvSpPr>
        <p:spPr>
          <a:xfrm>
            <a:off x="8736012" y="1416217"/>
            <a:ext cx="407987" cy="365125"/>
          </a:xfrm>
        </p:spPr>
        <p:txBody>
          <a:bodyPr/>
          <a:lstStyle>
            <a:lvl1pPr algn="r">
              <a:defRPr>
                <a:solidFill>
                  <a:schemeClr val="accent6">
                    <a:lumMod val="50000"/>
                  </a:schemeClr>
                </a:solidFill>
              </a:defRPr>
            </a:lvl1pPr>
          </a:lstStyle>
          <a:p>
            <a:fld id="{3D6C3DC6-EF6E-8948-BFE6-808D46D584D8}" type="slidenum">
              <a:rPr lang="en-US" smtClean="0"/>
              <a:t>‹#›</a:t>
            </a:fld>
            <a:endParaRPr lang="en-US" dirty="0"/>
          </a:p>
        </p:txBody>
      </p:sp>
      <p:cxnSp>
        <p:nvCxnSpPr>
          <p:cNvPr id="9" name="Straight Connector 8"/>
          <p:cNvCxnSpPr/>
          <p:nvPr/>
        </p:nvCxnSpPr>
        <p:spPr>
          <a:xfrm>
            <a:off x="580391" y="1257300"/>
            <a:ext cx="0" cy="56007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6315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353B91-FA0A-42C0-BA6E-34D14C313382}" type="datetime1">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24560584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2" name="Freeform 11" title="Page Number Shape"/>
          <p:cNvSpPr/>
          <p:nvPr/>
        </p:nvSpPr>
        <p:spPr bwMode="auto">
          <a:xfrm>
            <a:off x="8736012"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460755" y="2571723"/>
            <a:ext cx="6222491" cy="3286153"/>
          </a:xfrm>
        </p:spPr>
        <p:txBody>
          <a:bodyPr anchor="t">
            <a:normAutofit/>
          </a:bodyPr>
          <a:lstStyle>
            <a:lvl1pPr>
              <a:lnSpc>
                <a:spcPct val="85000"/>
              </a:lnSpc>
              <a:defRPr sz="580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460755" y="1393748"/>
            <a:ext cx="6301072" cy="819150"/>
          </a:xfrm>
        </p:spPr>
        <p:txBody>
          <a:bodyPr anchor="ctr">
            <a:normAutofit/>
          </a:bodyPr>
          <a:lstStyle>
            <a:lvl1pPr marL="0" indent="0" algn="r">
              <a:lnSpc>
                <a:spcPct val="113000"/>
              </a:lnSpc>
              <a:spcBef>
                <a:spcPts val="0"/>
              </a:spcBef>
              <a:buNone/>
              <a:defRPr sz="1800" b="0" i="1" baseline="0">
                <a:solidFill>
                  <a:schemeClr val="tx1">
                    <a:lumMod val="85000"/>
                    <a:lumOff val="1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7216" y="6314440"/>
            <a:ext cx="1197467" cy="365125"/>
          </a:xfrm>
        </p:spPr>
        <p:txBody>
          <a:bodyPr/>
          <a:lstStyle>
            <a:lvl1pPr>
              <a:defRPr sz="900">
                <a:solidFill>
                  <a:schemeClr val="tx1">
                    <a:lumMod val="85000"/>
                    <a:lumOff val="15000"/>
                  </a:schemeClr>
                </a:solidFill>
              </a:defRPr>
            </a:lvl1pPr>
          </a:lstStyle>
          <a:p>
            <a:fld id="{A61CB413-1881-4E96-91B7-D6BD7DF37428}" type="datetime1">
              <a:rPr lang="en-US" smtClean="0"/>
              <a:t>1/20/2022</a:t>
            </a:fld>
            <a:endParaRPr lang="en-US" dirty="0"/>
          </a:p>
        </p:txBody>
      </p:sp>
      <p:sp>
        <p:nvSpPr>
          <p:cNvPr id="5" name="Footer Placeholder 4"/>
          <p:cNvSpPr>
            <a:spLocks noGrp="1"/>
          </p:cNvSpPr>
          <p:nvPr>
            <p:ph type="ftr" sz="quarter" idx="11"/>
          </p:nvPr>
        </p:nvSpPr>
        <p:spPr>
          <a:xfrm>
            <a:off x="1460755" y="6314441"/>
            <a:ext cx="4860170" cy="365125"/>
          </a:xfrm>
        </p:spPr>
        <p:txBody>
          <a:bodyPr/>
          <a:lstStyle>
            <a:lvl1pPr>
              <a:defRPr b="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736012" y="1620761"/>
            <a:ext cx="407987" cy="365125"/>
          </a:xfrm>
        </p:spPr>
        <p:txBody>
          <a:bodyPr/>
          <a:lstStyle>
            <a:lvl1pPr>
              <a:defRPr>
                <a:solidFill>
                  <a:schemeClr val="bg2"/>
                </a:solidFill>
              </a:defRPr>
            </a:lvl1pPr>
          </a:lstStyle>
          <a:p>
            <a:fld id="{3D6C3DC6-EF6E-8948-BFE6-808D46D584D8}" type="slidenum">
              <a:rPr lang="en-US" smtClean="0"/>
              <a:t>‹#›</a:t>
            </a:fld>
            <a:endParaRPr lang="en-US" dirty="0"/>
          </a:p>
        </p:txBody>
      </p:sp>
      <p:cxnSp>
        <p:nvCxnSpPr>
          <p:cNvPr id="10" name="Straight Connector 9"/>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5921317"/>
      </p:ext>
    </p:extLst>
  </p:cSld>
  <p:clrMapOvr>
    <a:masterClrMapping/>
  </p:clrMapOvr>
  <p:extLst>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86200" y="540628"/>
            <a:ext cx="4686300" cy="248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86200" y="3712467"/>
            <a:ext cx="4686300" cy="2482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F80384-6EA1-4E5C-ADE8-D39B22A75603}" type="datetime1">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0542809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7784"/>
            <a:ext cx="2873502"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3886200" y="558065"/>
            <a:ext cx="4690872" cy="913212"/>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886200" y="1526122"/>
            <a:ext cx="4690872" cy="175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86200" y="3700828"/>
            <a:ext cx="4690872" cy="913759"/>
          </a:xfrm>
        </p:spPr>
        <p:txBody>
          <a:bodyPr anchor="b">
            <a:normAutofit/>
          </a:bodyPr>
          <a:lstStyle>
            <a:lvl1pPr marL="0" indent="0">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86200" y="4669432"/>
            <a:ext cx="4690872" cy="175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C94215-EF08-42BC-A614-2ECBCA1B5C3F}" type="datetime1">
              <a:rPr lang="en-US" smtClean="0"/>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195092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8E1913-9345-4E9A-9FCB-5729BA9224F7}" type="datetime1">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2228223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AFF44F-7BE8-475B-8C37-69D9B694D8DE}" type="datetime1">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45398926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3DB879-2096-4230-B976-A8D306F9008E}" type="datetime1">
              <a:rPr lang="en-US" smtClean="0"/>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29712137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5479"/>
            <a:ext cx="2879082" cy="1921022"/>
          </a:xfrm>
        </p:spPr>
        <p:txBody>
          <a:bodyPr anchor="t">
            <a:noAutofit/>
          </a:bodyPr>
          <a:lstStyle>
            <a:lvl1pPr>
              <a:lnSpc>
                <a:spcPct val="93000"/>
              </a:lnSpc>
              <a:defRPr sz="3000"/>
            </a:lvl1pPr>
          </a:lstStyle>
          <a:p>
            <a:r>
              <a:rPr lang="en-US"/>
              <a:t>Click to edit Master title style</a:t>
            </a:r>
            <a:endParaRPr lang="en-US" dirty="0"/>
          </a:p>
        </p:txBody>
      </p:sp>
      <p:sp>
        <p:nvSpPr>
          <p:cNvPr id="3" name="Content Placeholder 2"/>
          <p:cNvSpPr>
            <a:spLocks noGrp="1"/>
          </p:cNvSpPr>
          <p:nvPr>
            <p:ph idx="1"/>
          </p:nvPr>
        </p:nvSpPr>
        <p:spPr>
          <a:xfrm>
            <a:off x="3886200" y="564147"/>
            <a:ext cx="46863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 y="2621513"/>
            <a:ext cx="2879082" cy="3239537"/>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6CBDCD2-2248-49E8-AD04-629A78A461D2}" type="datetime1">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91860520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557262"/>
            <a:ext cx="2882528" cy="1919239"/>
          </a:xfrm>
        </p:spPr>
        <p:txBody>
          <a:bodyPr anchor="t">
            <a:noAutofit/>
          </a:bodyPr>
          <a:lstStyle>
            <a:lvl1pPr>
              <a:lnSpc>
                <a:spcPct val="93000"/>
              </a:lnSpc>
              <a:defRPr sz="3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3943350" y="1"/>
            <a:ext cx="4629150"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71501" y="2621512"/>
            <a:ext cx="2882528" cy="3236976"/>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EA2B455-628F-49E1-9A9C-9B7CB6F741FC}" type="datetime1">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53011877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3886200" y="640080"/>
            <a:ext cx="4686299" cy="55841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6082ED-DD3A-49B9-9247-BD4ECCB894A4}" type="datetime1">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20174476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Vertical Title 1"/>
          <p:cNvSpPr>
            <a:spLocks noGrp="1"/>
          </p:cNvSpPr>
          <p:nvPr>
            <p:ph type="title" orient="vert"/>
          </p:nvPr>
        </p:nvSpPr>
        <p:spPr>
          <a:xfrm>
            <a:off x="5993074" y="642931"/>
            <a:ext cx="1835003"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642933"/>
            <a:ext cx="5303009" cy="4678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902140" y="5927132"/>
            <a:ext cx="2861142" cy="365125"/>
          </a:xfrm>
        </p:spPr>
        <p:txBody>
          <a:bodyPr/>
          <a:lstStyle/>
          <a:p>
            <a:fld id="{B2DE56CB-EF05-4081-80CA-F7352A82CE7E}" type="datetime1">
              <a:rPr lang="en-US" smtClean="0"/>
              <a:t>1/20/2022</a:t>
            </a:fld>
            <a:endParaRPr lang="en-US" dirty="0"/>
          </a:p>
        </p:txBody>
      </p:sp>
      <p:sp>
        <p:nvSpPr>
          <p:cNvPr id="5" name="Footer Placeholder 4"/>
          <p:cNvSpPr>
            <a:spLocks noGrp="1"/>
          </p:cNvSpPr>
          <p:nvPr>
            <p:ph type="ftr" sz="quarter" idx="11"/>
          </p:nvPr>
        </p:nvSpPr>
        <p:spPr>
          <a:xfrm>
            <a:off x="4902140" y="6315950"/>
            <a:ext cx="2861142" cy="365125"/>
          </a:xfrm>
        </p:spPr>
        <p:txBody>
          <a:bodyPr/>
          <a:lstStyle/>
          <a:p>
            <a:endParaRPr lang="en-US" dirty="0"/>
          </a:p>
        </p:txBody>
      </p:sp>
      <p:sp>
        <p:nvSpPr>
          <p:cNvPr id="6" name="Slide Number Placeholder 5"/>
          <p:cNvSpPr>
            <a:spLocks noGrp="1"/>
          </p:cNvSpPr>
          <p:nvPr>
            <p:ph type="sldNum" sz="quarter" idx="12"/>
          </p:nvPr>
        </p:nvSpPr>
        <p:spPr>
          <a:xfrm>
            <a:off x="8736012" y="5607593"/>
            <a:ext cx="407987" cy="365125"/>
          </a:xfrm>
        </p:spPr>
        <p:txBody>
          <a:bodyPr/>
          <a:lstStyle/>
          <a:p>
            <a:fld id="{3D6C3DC6-EF6E-8948-BFE6-808D46D584D8}" type="slidenum">
              <a:rPr lang="en-US" smtClean="0"/>
              <a:t>‹#›</a:t>
            </a:fld>
            <a:endParaRPr lang="en-US" dirty="0"/>
          </a:p>
        </p:txBody>
      </p:sp>
      <p:cxnSp>
        <p:nvCxnSpPr>
          <p:cNvPr id="13" name="Straight Connector 12"/>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201798"/>
      </p:ext>
    </p:extLst>
  </p:cSld>
  <p:clrMapOvr>
    <a:masterClrMapping/>
  </p:clrMapOvr>
  <p:extLst>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3" name="Freeform 6" title="Page Number Shape"/>
          <p:cNvSpPr/>
          <p:nvPr/>
        </p:nvSpPr>
        <p:spPr bwMode="auto">
          <a:xfrm>
            <a:off x="8736012"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6"/>
            <a:ext cx="5275772" cy="4268965"/>
          </a:xfrm>
        </p:spPr>
        <p:txBody>
          <a:bodyPr anchor="t">
            <a:normAutofit/>
          </a:bodyPr>
          <a:lstStyle>
            <a:lvl1pPr algn="l">
              <a:lnSpc>
                <a:spcPct val="85000"/>
              </a:lnSpc>
              <a:defRPr sz="435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816685" y="5537928"/>
            <a:ext cx="5275772" cy="706355"/>
          </a:xfrm>
        </p:spPr>
        <p:txBody>
          <a:bodyPr>
            <a:normAutofit/>
          </a:bodyPr>
          <a:lstStyle>
            <a:lvl1pPr marL="0" indent="0" algn="l">
              <a:lnSpc>
                <a:spcPct val="114000"/>
              </a:lnSpc>
              <a:spcBef>
                <a:spcPts val="0"/>
              </a:spcBef>
              <a:buNone/>
              <a:defRPr sz="1350" b="0" i="1" baseline="0">
                <a:solidFill>
                  <a:schemeClr val="tx2"/>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4" name="Date Placeholder 3"/>
          <p:cNvSpPr>
            <a:spLocks noGrp="1"/>
          </p:cNvSpPr>
          <p:nvPr>
            <p:ph type="dt" sz="half" idx="10"/>
          </p:nvPr>
        </p:nvSpPr>
        <p:spPr>
          <a:xfrm>
            <a:off x="816686" y="6314443"/>
            <a:ext cx="1197467" cy="365125"/>
          </a:xfrm>
        </p:spPr>
        <p:txBody>
          <a:bodyPr/>
          <a:lstStyle>
            <a:lvl1pPr algn="l">
              <a:defRPr sz="675">
                <a:solidFill>
                  <a:schemeClr val="tx2"/>
                </a:solidFill>
              </a:defRPr>
            </a:lvl1pPr>
          </a:lstStyle>
          <a:p>
            <a:fld id="{98E2C0A2-D32E-4C59-B7FD-5D0714CA0ACF}" type="datetime1">
              <a:rPr lang="en-US" smtClean="0">
                <a:solidFill>
                  <a:srgbClr val="F5F5F5"/>
                </a:solidFill>
              </a:rPr>
              <a:t>1/20/2022</a:t>
            </a:fld>
            <a:endParaRPr lang="en-US" dirty="0">
              <a:solidFill>
                <a:srgbClr val="F5F5F5"/>
              </a:solidFill>
            </a:endParaRPr>
          </a:p>
        </p:txBody>
      </p:sp>
      <p:sp>
        <p:nvSpPr>
          <p:cNvPr id="5" name="Footer Placeholder 4"/>
          <p:cNvSpPr>
            <a:spLocks noGrp="1"/>
          </p:cNvSpPr>
          <p:nvPr>
            <p:ph type="ftr" sz="quarter" idx="11"/>
          </p:nvPr>
        </p:nvSpPr>
        <p:spPr>
          <a:xfrm>
            <a:off x="2250445" y="6314443"/>
            <a:ext cx="3842012" cy="365125"/>
          </a:xfrm>
        </p:spPr>
        <p:txBody>
          <a:bodyPr/>
          <a:lstStyle>
            <a:lvl1pPr algn="l">
              <a:defRPr b="0">
                <a:solidFill>
                  <a:schemeClr val="tx2"/>
                </a:solidFill>
              </a:defRPr>
            </a:lvl1pPr>
          </a:lstStyle>
          <a:p>
            <a:endParaRPr lang="en-US" dirty="0">
              <a:solidFill>
                <a:srgbClr val="F5F5F5"/>
              </a:solidFill>
            </a:endParaRPr>
          </a:p>
        </p:txBody>
      </p:sp>
      <p:sp>
        <p:nvSpPr>
          <p:cNvPr id="6" name="Slide Number Placeholder 5"/>
          <p:cNvSpPr>
            <a:spLocks noGrp="1"/>
          </p:cNvSpPr>
          <p:nvPr>
            <p:ph type="sldNum" sz="quarter" idx="12"/>
          </p:nvPr>
        </p:nvSpPr>
        <p:spPr>
          <a:xfrm>
            <a:off x="8736013" y="1416219"/>
            <a:ext cx="407987" cy="365125"/>
          </a:xfrm>
        </p:spPr>
        <p:txBody>
          <a:bodyPr/>
          <a:lstStyle>
            <a:lvl1pPr algn="r">
              <a:defRPr>
                <a:solidFill>
                  <a:schemeClr val="accent6">
                    <a:lumMod val="50000"/>
                  </a:schemeClr>
                </a:solidFill>
              </a:defRPr>
            </a:lvl1pPr>
          </a:lstStyle>
          <a:p>
            <a:fld id="{3D6C3DC6-EF6E-8948-BFE6-808D46D584D8}" type="slidenum">
              <a:rPr lang="en-US" smtClean="0">
                <a:solidFill>
                  <a:srgbClr val="645135">
                    <a:lumMod val="50000"/>
                  </a:srgbClr>
                </a:solidFill>
              </a:rPr>
              <a:pPr/>
              <a:t>‹#›</a:t>
            </a:fld>
            <a:endParaRPr lang="en-US" dirty="0">
              <a:solidFill>
                <a:srgbClr val="645135">
                  <a:lumMod val="50000"/>
                </a:srgbClr>
              </a:solidFill>
            </a:endParaRPr>
          </a:p>
        </p:txBody>
      </p:sp>
      <p:cxnSp>
        <p:nvCxnSpPr>
          <p:cNvPr id="9" name="Straight Connector 8"/>
          <p:cNvCxnSpPr/>
          <p:nvPr/>
        </p:nvCxnSpPr>
        <p:spPr>
          <a:xfrm>
            <a:off x="580391" y="1257300"/>
            <a:ext cx="0" cy="56007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946016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E9EA38-37FD-484A-A7EC-6F8800F8F267}" type="datetime1">
              <a:rPr lang="en-US" smtClean="0">
                <a:solidFill>
                  <a:prstClr val="black">
                    <a:lumMod val="85000"/>
                    <a:lumOff val="15000"/>
                  </a:prstClr>
                </a:solidFill>
              </a:rPr>
              <a:t>1/20/2022</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116102317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2" name="Freeform 11" title="Page Number Shape"/>
          <p:cNvSpPr/>
          <p:nvPr/>
        </p:nvSpPr>
        <p:spPr bwMode="auto">
          <a:xfrm>
            <a:off x="8736012"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460756" y="2571725"/>
            <a:ext cx="6222491" cy="3286153"/>
          </a:xfrm>
        </p:spPr>
        <p:txBody>
          <a:bodyPr anchor="t">
            <a:normAutofit/>
          </a:bodyPr>
          <a:lstStyle>
            <a:lvl1pPr>
              <a:lnSpc>
                <a:spcPct val="85000"/>
              </a:lnSpc>
              <a:defRPr sz="435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460755" y="1393748"/>
            <a:ext cx="6301072" cy="819150"/>
          </a:xfrm>
        </p:spPr>
        <p:txBody>
          <a:bodyPr anchor="ctr">
            <a:normAutofit/>
          </a:bodyPr>
          <a:lstStyle>
            <a:lvl1pPr marL="0" indent="0" algn="r">
              <a:lnSpc>
                <a:spcPct val="113000"/>
              </a:lnSpc>
              <a:spcBef>
                <a:spcPts val="0"/>
              </a:spcBef>
              <a:buNone/>
              <a:defRPr sz="1350" b="0" i="1" baseline="0">
                <a:solidFill>
                  <a:schemeClr val="tx1">
                    <a:lumMod val="85000"/>
                    <a:lumOff val="1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7217" y="6314442"/>
            <a:ext cx="1197467" cy="365125"/>
          </a:xfrm>
        </p:spPr>
        <p:txBody>
          <a:bodyPr/>
          <a:lstStyle>
            <a:lvl1pPr>
              <a:defRPr sz="675">
                <a:solidFill>
                  <a:schemeClr val="tx1">
                    <a:lumMod val="85000"/>
                    <a:lumOff val="15000"/>
                  </a:schemeClr>
                </a:solidFill>
              </a:defRPr>
            </a:lvl1pPr>
          </a:lstStyle>
          <a:p>
            <a:fld id="{83B1F8C1-AB10-4268-8A83-FC403CC8AE13}" type="datetime1">
              <a:rPr lang="en-US" smtClean="0">
                <a:solidFill>
                  <a:prstClr val="black">
                    <a:lumMod val="85000"/>
                    <a:lumOff val="15000"/>
                  </a:prstClr>
                </a:solidFill>
              </a:rPr>
              <a:t>1/20/2022</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a:xfrm>
            <a:off x="1460755" y="6314443"/>
            <a:ext cx="4860170" cy="365125"/>
          </a:xfrm>
        </p:spPr>
        <p:txBody>
          <a:bodyPr/>
          <a:lstStyle>
            <a:lvl1pPr>
              <a:defRPr b="0">
                <a:solidFill>
                  <a:schemeClr val="tx1">
                    <a:lumMod val="85000"/>
                    <a:lumOff val="15000"/>
                  </a:schemeClr>
                </a:solidFill>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a:xfrm>
            <a:off x="8736013" y="1620763"/>
            <a:ext cx="407987" cy="365125"/>
          </a:xfrm>
        </p:spPr>
        <p:txBody>
          <a:bodyPr/>
          <a:lstStyle>
            <a:lvl1pPr>
              <a:defRPr>
                <a:solidFill>
                  <a:schemeClr val="bg2"/>
                </a:solidFill>
              </a:defRPr>
            </a:lvl1pPr>
          </a:lstStyle>
          <a:p>
            <a:fld id="{3D6C3DC6-EF6E-8948-BFE6-808D46D584D8}" type="slidenum">
              <a:rPr lang="en-US" smtClean="0">
                <a:solidFill>
                  <a:srgbClr val="F5F5F5"/>
                </a:solidFill>
              </a:rPr>
              <a:pPr/>
              <a:t>‹#›</a:t>
            </a:fld>
            <a:endParaRPr lang="en-US" dirty="0">
              <a:solidFill>
                <a:srgbClr val="F5F5F5"/>
              </a:solidFill>
            </a:endParaRPr>
          </a:p>
        </p:txBody>
      </p:sp>
      <p:cxnSp>
        <p:nvCxnSpPr>
          <p:cNvPr id="10" name="Straight Connector 9"/>
          <p:cNvCxnSpPr/>
          <p:nvPr/>
        </p:nvCxnSpPr>
        <p:spPr>
          <a:xfrm flipH="1">
            <a:off x="2"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8446940"/>
      </p:ext>
    </p:extLst>
  </p:cSld>
  <p:clrMapOvr>
    <a:masterClrMapping/>
  </p:clrMapOvr>
  <p:extLst>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86200" y="540628"/>
            <a:ext cx="4686300" cy="248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86200" y="3712467"/>
            <a:ext cx="4686300" cy="2482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1167C4-75BA-4C6B-B80F-60FFD19F788A}" type="datetime1">
              <a:rPr lang="en-US" smtClean="0">
                <a:solidFill>
                  <a:prstClr val="black">
                    <a:lumMod val="85000"/>
                    <a:lumOff val="15000"/>
                  </a:prstClr>
                </a:solidFill>
              </a:rPr>
              <a:t>1/20/2022</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596741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D5BDE8-FE5A-4FA4-AA9D-5132DC699435}" type="datetime1">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696287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7784"/>
            <a:ext cx="2873502"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3886200" y="558065"/>
            <a:ext cx="4690872" cy="913212"/>
          </a:xfrm>
        </p:spPr>
        <p:txBody>
          <a:bodyPr anchor="b">
            <a:normAutofit/>
          </a:bodyPr>
          <a:lstStyle>
            <a:lvl1pPr marL="0" indent="0">
              <a:lnSpc>
                <a:spcPct val="113000"/>
              </a:lnSpc>
              <a:spcBef>
                <a:spcPts val="0"/>
              </a:spcBef>
              <a:buNone/>
              <a:defRPr sz="1800" b="0" i="1" baseline="0">
                <a:solidFill>
                  <a:schemeClr val="tx1">
                    <a:lumMod val="85000"/>
                    <a:lumOff val="15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3886200" y="1526124"/>
            <a:ext cx="4690872" cy="175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86200" y="3700830"/>
            <a:ext cx="4690872" cy="913759"/>
          </a:xfrm>
        </p:spPr>
        <p:txBody>
          <a:bodyPr anchor="b">
            <a:normAutofit/>
          </a:bodyPr>
          <a:lstStyle>
            <a:lvl1pPr marL="0" indent="0">
              <a:buNone/>
              <a:defRPr sz="1800" b="0" i="1" baseline="0">
                <a:solidFill>
                  <a:schemeClr val="tx1">
                    <a:lumMod val="85000"/>
                    <a:lumOff val="15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886200" y="4669432"/>
            <a:ext cx="4690872" cy="175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198645-5B5E-45EA-A2FA-4288E302D485}" type="datetime1">
              <a:rPr lang="en-US" smtClean="0">
                <a:solidFill>
                  <a:prstClr val="black">
                    <a:lumMod val="85000"/>
                    <a:lumOff val="15000"/>
                  </a:prstClr>
                </a:solidFill>
              </a:rPr>
              <a:t>1/20/2022</a:t>
            </a:fld>
            <a:endParaRPr lang="en-US" dirty="0">
              <a:solidFill>
                <a:prstClr val="black">
                  <a:lumMod val="85000"/>
                  <a:lumOff val="1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85000"/>
                  <a:lumOff val="15000"/>
                </a:prstClr>
              </a:solidFill>
            </a:endParaRPr>
          </a:p>
        </p:txBody>
      </p:sp>
      <p:sp>
        <p:nvSpPr>
          <p:cNvPr id="9" name="Slide Number Placeholder 8"/>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45299359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378437-6BB8-424B-AB0F-7597240F88A9}" type="datetime1">
              <a:rPr lang="en-US" smtClean="0">
                <a:solidFill>
                  <a:prstClr val="black">
                    <a:lumMod val="85000"/>
                    <a:lumOff val="15000"/>
                  </a:prstClr>
                </a:solidFill>
              </a:rPr>
              <a:t>1/20/2022</a:t>
            </a:fld>
            <a:endParaRPr lang="en-US" dirty="0">
              <a:solidFill>
                <a:prstClr val="black">
                  <a:lumMod val="85000"/>
                  <a:lumOff val="1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85000"/>
                  <a:lumOff val="15000"/>
                </a:prstClr>
              </a:solidFill>
            </a:endParaRPr>
          </a:p>
        </p:txBody>
      </p:sp>
      <p:sp>
        <p:nvSpPr>
          <p:cNvPr id="5" name="Slide Number Placeholder 4"/>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213772649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232DD-9F83-4984-8665-1447695AB811}" type="datetime1">
              <a:rPr lang="en-US" smtClean="0">
                <a:solidFill>
                  <a:prstClr val="black">
                    <a:lumMod val="85000"/>
                    <a:lumOff val="15000"/>
                  </a:prstClr>
                </a:solidFill>
              </a:rPr>
              <a:t>1/20/2022</a:t>
            </a:fld>
            <a:endParaRPr lang="en-US" dirty="0">
              <a:solidFill>
                <a:prstClr val="black">
                  <a:lumMod val="85000"/>
                  <a:lumOff val="1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85000"/>
                  <a:lumOff val="15000"/>
                </a:prstClr>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90927848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5479"/>
            <a:ext cx="2879082" cy="1921022"/>
          </a:xfrm>
        </p:spPr>
        <p:txBody>
          <a:bodyPr anchor="t">
            <a:noAutofit/>
          </a:bodyPr>
          <a:lstStyle>
            <a:lvl1pPr>
              <a:lnSpc>
                <a:spcPct val="93000"/>
              </a:lnSpc>
              <a:defRPr sz="2250"/>
            </a:lvl1pPr>
          </a:lstStyle>
          <a:p>
            <a:r>
              <a:rPr lang="en-US"/>
              <a:t>Click to edit Master title style</a:t>
            </a:r>
            <a:endParaRPr lang="en-US" dirty="0"/>
          </a:p>
        </p:txBody>
      </p:sp>
      <p:sp>
        <p:nvSpPr>
          <p:cNvPr id="3" name="Content Placeholder 2"/>
          <p:cNvSpPr>
            <a:spLocks noGrp="1"/>
          </p:cNvSpPr>
          <p:nvPr>
            <p:ph idx="1"/>
          </p:nvPr>
        </p:nvSpPr>
        <p:spPr>
          <a:xfrm>
            <a:off x="3886200" y="564147"/>
            <a:ext cx="4686300" cy="5622644"/>
          </a:xfrm>
        </p:spPr>
        <p:txBody>
          <a:bodyPr/>
          <a:lstStyle>
            <a:lvl1pPr>
              <a:lnSpc>
                <a:spcPct val="112000"/>
              </a:lnSpc>
              <a:defRPr sz="1500"/>
            </a:lvl1pPr>
            <a:lvl2pPr>
              <a:lnSpc>
                <a:spcPct val="112000"/>
              </a:lnSpc>
              <a:defRPr sz="1350"/>
            </a:lvl2pPr>
            <a:lvl3pPr>
              <a:lnSpc>
                <a:spcPct val="112000"/>
              </a:lnSpc>
              <a:defRPr sz="1200"/>
            </a:lvl3pPr>
            <a:lvl4pPr>
              <a:lnSpc>
                <a:spcPct val="112000"/>
              </a:lnSpc>
              <a:defRPr sz="1050"/>
            </a:lvl4pPr>
            <a:lvl5pPr>
              <a:lnSpc>
                <a:spcPct val="112000"/>
              </a:lnSpc>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 y="2621515"/>
            <a:ext cx="2879082" cy="3239537"/>
          </a:xfrm>
        </p:spPr>
        <p:txBody>
          <a:bodyPr>
            <a:normAutofit/>
          </a:bodyPr>
          <a:lstStyle>
            <a:lvl1pPr marL="0" indent="0" algn="r">
              <a:lnSpc>
                <a:spcPct val="125000"/>
              </a:lnSpc>
              <a:spcBef>
                <a:spcPts val="900"/>
              </a:spcBef>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6BB91FBB-D5DC-45BD-94AE-282FF0A079D7}" type="datetime1">
              <a:rPr lang="en-US" smtClean="0">
                <a:solidFill>
                  <a:prstClr val="black">
                    <a:lumMod val="85000"/>
                    <a:lumOff val="15000"/>
                  </a:prstClr>
                </a:solidFill>
              </a:rPr>
              <a:t>1/20/2022</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63542025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557264"/>
            <a:ext cx="2882528" cy="1919239"/>
          </a:xfrm>
        </p:spPr>
        <p:txBody>
          <a:bodyPr anchor="t">
            <a:noAutofit/>
          </a:bodyPr>
          <a:lstStyle>
            <a:lvl1pPr>
              <a:lnSpc>
                <a:spcPct val="93000"/>
              </a:lnSpc>
              <a:defRPr sz="225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3943350" y="3"/>
            <a:ext cx="4629150" cy="6857999"/>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571501" y="2621512"/>
            <a:ext cx="2882528" cy="3236976"/>
          </a:xfrm>
        </p:spPr>
        <p:txBody>
          <a:bodyPr>
            <a:normAutofit/>
          </a:bodyPr>
          <a:lstStyle>
            <a:lvl1pPr marL="0" indent="0" algn="r">
              <a:lnSpc>
                <a:spcPct val="125000"/>
              </a:lnSpc>
              <a:spcBef>
                <a:spcPts val="900"/>
              </a:spcBef>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2F98115B-A3D5-46C5-9414-FCAA74552CCF}" type="datetime1">
              <a:rPr lang="en-US" smtClean="0">
                <a:solidFill>
                  <a:prstClr val="black">
                    <a:lumMod val="85000"/>
                    <a:lumOff val="15000"/>
                  </a:prstClr>
                </a:solidFill>
              </a:rPr>
              <a:t>1/20/2022</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70601725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3886201" y="640080"/>
            <a:ext cx="4686299" cy="55841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829A76-12C9-4836-A266-521EFEA5A738}" type="datetime1">
              <a:rPr lang="en-US" smtClean="0">
                <a:solidFill>
                  <a:prstClr val="black">
                    <a:lumMod val="85000"/>
                    <a:lumOff val="15000"/>
                  </a:prstClr>
                </a:solidFill>
              </a:rPr>
              <a:t>1/20/2022</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60908070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Vertical Title 1"/>
          <p:cNvSpPr>
            <a:spLocks noGrp="1"/>
          </p:cNvSpPr>
          <p:nvPr>
            <p:ph type="title" orient="vert"/>
          </p:nvPr>
        </p:nvSpPr>
        <p:spPr>
          <a:xfrm>
            <a:off x="5993075" y="642931"/>
            <a:ext cx="1835003"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1" y="642935"/>
            <a:ext cx="5303009" cy="4678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902140" y="5927134"/>
            <a:ext cx="2861142" cy="365125"/>
          </a:xfrm>
        </p:spPr>
        <p:txBody>
          <a:bodyPr/>
          <a:lstStyle/>
          <a:p>
            <a:fld id="{A94FF692-782C-4AC0-B237-547D771BAD3A}" type="datetime1">
              <a:rPr lang="en-US" smtClean="0">
                <a:solidFill>
                  <a:prstClr val="black">
                    <a:lumMod val="85000"/>
                    <a:lumOff val="15000"/>
                  </a:prstClr>
                </a:solidFill>
              </a:rPr>
              <a:t>1/20/2022</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a:xfrm>
            <a:off x="4902140" y="6315952"/>
            <a:ext cx="2861142" cy="365125"/>
          </a:xfrm>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a:xfrm>
            <a:off x="8736013" y="5607595"/>
            <a:ext cx="407987" cy="365125"/>
          </a:xfrm>
        </p:spPr>
        <p:txBody>
          <a:bodyPr/>
          <a:lstStyle/>
          <a:p>
            <a:fld id="{3D6C3DC6-EF6E-8948-BFE6-808D46D584D8}" type="slidenum">
              <a:rPr lang="en-US" smtClean="0">
                <a:solidFill>
                  <a:srgbClr val="F5F5F5"/>
                </a:solidFill>
              </a:rPr>
              <a:pPr/>
              <a:t>‹#›</a:t>
            </a:fld>
            <a:endParaRPr lang="en-US" dirty="0">
              <a:solidFill>
                <a:srgbClr val="F5F5F5"/>
              </a:solidFill>
            </a:endParaRPr>
          </a:p>
        </p:txBody>
      </p:sp>
      <p:cxnSp>
        <p:nvCxnSpPr>
          <p:cNvPr id="13" name="Straight Connector 12"/>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936484"/>
      </p:ext>
    </p:extLst>
  </p:cSld>
  <p:clrMapOvr>
    <a:masterClrMapping/>
  </p:clrMapOvr>
  <p:extLst>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97A603-9F58-4668-BE71-248724430663}" type="datetime1">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1884220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725F51-049C-4F09-985E-88373BC58708}" type="datetime1">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925239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E462E8-5B08-4F90-A429-1AF4E7113FA1}" type="datetime1">
              <a:rPr lang="en-US" smtClean="0"/>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737892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9EFB51-FD0A-4911-843D-29D3378DC883}" type="datetime1">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625338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8342D-9088-4396-8C29-95D34B3E713D}" type="datetime1">
              <a:rPr lang="en-US" smtClean="0"/>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163774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B6013E-4F04-4D1B-A048-D9B2B59CFC28}" type="datetime1">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56051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589E54D-4525-4B19-92AB-1F1CDA793166}" type="datetime1">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015038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C9F20-B75A-49AB-8B88-1D5EA6DABFF5}" type="datetime1">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531193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B4907C-8252-455A-BC65-F61580EA8D73}" type="datetime1">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175223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726DA-A5B5-49D7-9B12-735498950DA3}" type="datetime1">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87828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2BE29BA-F8F0-4508-A4BE-7F72180E3ABB}" type="datetime1">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2141145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F865CF-A9DB-43E3-ADF8-28E5B1685A28}" type="datetime1">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82111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E91807-D38D-4528-8CF2-63D388DD1A23}" type="datetime1">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2858815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46390AC-3BCF-4C22-A2DB-7990E5A54FFD}" type="datetime1">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4215991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259FE0-F886-4177-8680-0087672F0DBD}" type="datetime1">
              <a:rPr lang="en-US" smtClean="0"/>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334879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C4881A-3753-44FC-9558-4D53EA0B3115}" type="datetime1">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646947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F6DDC96-0A56-4EC2-A351-5C197C9B424C}" type="datetime1">
              <a:rPr lang="en-US" smtClean="0"/>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96001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AF637B1-5A12-4E31-807A-45ED99814C6F}" type="datetime1">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262965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E122329-9D6C-4DB8-AB35-E1ADA78AF0CC}" type="datetime1">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385346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44F7ADF-1314-41CB-AC5F-F8E1A67EBEF8}" type="datetime1">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674617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27ED441-B249-441C-A420-69A916E4CC25}" type="datetime1">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967323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2E0800E-34A0-4176-B5D0-FB4E9EA59786}" type="datetime1">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564686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4121760-A27C-4DBB-AB7C-A323C9DF147C}" type="datetime1">
              <a:rPr lang="en-US" smtClean="0">
                <a:solidFill>
                  <a:prstClr val="black">
                    <a:tint val="75000"/>
                  </a:prstClr>
                </a:solidFill>
              </a:rPr>
              <a:t>1/20/2022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38752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0CEC284-E82C-4EB1-809B-E5E849B6D56D}" type="datetime1">
              <a:rPr lang="en-US" smtClean="0">
                <a:solidFill>
                  <a:prstClr val="black">
                    <a:tint val="75000"/>
                  </a:prstClr>
                </a:solidFill>
              </a:rPr>
              <a:t>1/20/2022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92653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C43ED1A-5296-484D-A834-AA97962CCE19}" type="datetime1">
              <a:rPr lang="en-US" smtClean="0">
                <a:solidFill>
                  <a:prstClr val="black">
                    <a:tint val="75000"/>
                  </a:prstClr>
                </a:solidFill>
              </a:rPr>
              <a:t>1/20/2022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68845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1C47BC4-0B73-4253-A4D6-DC9E2833E7C7}" type="datetime1">
              <a:rPr lang="en-US" smtClean="0">
                <a:solidFill>
                  <a:prstClr val="black">
                    <a:tint val="75000"/>
                  </a:prstClr>
                </a:solidFill>
              </a:rPr>
              <a:t>1/20/2022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57168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CF0D6C6-7B23-40CA-8C37-357F0B28F17F}" type="datetime1">
              <a:rPr lang="en-US" smtClean="0">
                <a:solidFill>
                  <a:prstClr val="black">
                    <a:tint val="75000"/>
                  </a:prstClr>
                </a:solidFill>
              </a:rPr>
              <a:t>1/20/2022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82427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E312639-AC78-455B-B901-74D8D19387DC}" type="datetime1">
              <a:rPr lang="en-US" smtClean="0">
                <a:solidFill>
                  <a:prstClr val="black">
                    <a:tint val="75000"/>
                  </a:prstClr>
                </a:solidFill>
              </a:rPr>
              <a:t>1/20/2022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6149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4E86F04-3EBE-40B7-8C0D-DE4CA9498539}" type="datetime1">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762772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04ADB85-7F9B-44BF-BB0E-F147399C7D42}" type="datetime1">
              <a:rPr lang="en-US" smtClean="0">
                <a:solidFill>
                  <a:prstClr val="black">
                    <a:tint val="75000"/>
                  </a:prstClr>
                </a:solidFill>
              </a:rPr>
              <a:t>1/20/2022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23628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756FDB1-E957-4F26-8C5A-1C001FA301F0}" type="datetime1">
              <a:rPr lang="en-US" smtClean="0">
                <a:solidFill>
                  <a:prstClr val="black">
                    <a:tint val="75000"/>
                  </a:prstClr>
                </a:solidFill>
              </a:rPr>
              <a:t>1/20/2022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23222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51D37E9-2468-4ABE-AB05-DD18207AE817}" type="datetime1">
              <a:rPr lang="en-US" smtClean="0">
                <a:solidFill>
                  <a:prstClr val="black">
                    <a:tint val="75000"/>
                  </a:prstClr>
                </a:solidFill>
              </a:rPr>
              <a:t>1/20/2022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80463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CE94586-3ABD-4339-9426-2C512D9BFF87}" type="datetime1">
              <a:rPr lang="en-US" smtClean="0">
                <a:solidFill>
                  <a:prstClr val="black">
                    <a:tint val="75000"/>
                  </a:prstClr>
                </a:solidFill>
              </a:rPr>
              <a:t>1/20/2022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0846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B1B063-4B04-465A-84B9-A1A68F3F6BB8}" type="datetime1">
              <a:rPr lang="en-US" smtClean="0">
                <a:solidFill>
                  <a:prstClr val="black">
                    <a:tint val="75000"/>
                  </a:prstClr>
                </a:solidFill>
              </a:rPr>
              <a:t>1/20/2022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60411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3A9849B-CD2E-4E9A-9587-F3F251325C02}" type="datetime1">
              <a:rPr lang="en-US" smtClean="0">
                <a:solidFill>
                  <a:prstClr val="black">
                    <a:tint val="75000"/>
                  </a:prstClr>
                </a:solidFill>
              </a:rPr>
              <a:t>1/20/2022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120917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8FFE9E-47B5-4A17-A7F9-AF64B538EA52}" type="datetime1">
              <a:rPr lang="en-US" smtClean="0">
                <a:solidFill>
                  <a:prstClr val="black">
                    <a:tint val="75000"/>
                  </a:prstClr>
                </a:solidFill>
              </a:rPr>
              <a:t>1/20/2022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46324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3EED7F-1822-414D-AE25-767B43A35B84}" type="datetime1">
              <a:rPr lang="en-US" smtClean="0">
                <a:solidFill>
                  <a:prstClr val="black">
                    <a:tint val="75000"/>
                  </a:prstClr>
                </a:solidFill>
              </a:rPr>
              <a:t>1/20/2022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97751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12D7628-275D-482F-ABB5-41123B29C2F4}" type="datetime1">
              <a:rPr lang="en-US" smtClean="0">
                <a:solidFill>
                  <a:prstClr val="black">
                    <a:tint val="75000"/>
                  </a:prstClr>
                </a:solidFill>
              </a:rPr>
              <a:t>1/20/2022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82497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D445A7E-C664-4423-A8D8-F765FD3071AC}" type="datetime1">
              <a:rPr lang="en-US" smtClean="0">
                <a:solidFill>
                  <a:prstClr val="black">
                    <a:tint val="75000"/>
                  </a:prstClr>
                </a:solidFill>
              </a:rPr>
              <a:t>1/20/2022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050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C9C85D9-6FB7-40EF-965F-A1046ADCDD99}" type="datetime1">
              <a:rPr lang="en-US" smtClean="0"/>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285624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D7168DB-C706-4D24-9A6B-123E9909724B}" type="datetime1">
              <a:rPr lang="en-US" smtClean="0">
                <a:solidFill>
                  <a:prstClr val="black">
                    <a:tint val="75000"/>
                  </a:prstClr>
                </a:solidFill>
              </a:rPr>
              <a:t>1/20/2022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72182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A59D34F-2793-4406-82CF-547094FF3F4D}" type="datetime1">
              <a:rPr lang="en-US" smtClean="0">
                <a:solidFill>
                  <a:prstClr val="black">
                    <a:tint val="75000"/>
                  </a:prstClr>
                </a:solidFill>
              </a:rPr>
              <a:t>1/20/2022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9392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1358F5B-D33E-4151-8A46-504F0DB90E30}" type="datetime1">
              <a:rPr lang="en-US" smtClean="0">
                <a:solidFill>
                  <a:prstClr val="black">
                    <a:tint val="75000"/>
                  </a:prstClr>
                </a:solidFill>
              </a:rPr>
              <a:t>1/20/2022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401703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AFBC2A3-340E-45FA-9D33-A59BE5081A73}" type="datetime1">
              <a:rPr lang="en-US" smtClean="0">
                <a:solidFill>
                  <a:prstClr val="black">
                    <a:tint val="75000"/>
                  </a:prstClr>
                </a:solidFill>
              </a:rPr>
              <a:t>1/20/2022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50424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4F5625-F982-431E-A022-A96D7C87C6D3}" type="datetime1">
              <a:rPr lang="en-US" smtClean="0">
                <a:solidFill>
                  <a:prstClr val="black">
                    <a:tint val="75000"/>
                  </a:prstClr>
                </a:solidFill>
              </a:rPr>
              <a:t>1/20/2022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61606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7A7A11B-55A9-45EA-90B0-A48BEC44034E}" type="datetime1">
              <a:rPr lang="en-US" smtClean="0">
                <a:solidFill>
                  <a:prstClr val="black">
                    <a:tint val="75000"/>
                  </a:prstClr>
                </a:solidFill>
              </a:rPr>
              <a:t>1/20/2022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86853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a:t>Modifiez le style du titre</a:t>
            </a:r>
            <a:endParaRPr lang="en-US" dirty="0"/>
          </a:p>
        </p:txBody>
      </p:sp>
    </p:spTree>
    <p:extLst>
      <p:ext uri="{BB962C8B-B14F-4D97-AF65-F5344CB8AC3E}">
        <p14:creationId xmlns:p14="http://schemas.microsoft.com/office/powerpoint/2010/main" val="1464926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8A169FF-9855-4085-96FF-D8006A565684}" type="datetime1">
              <a:rPr lang="en-US" smtClean="0">
                <a:solidFill>
                  <a:prstClr val="black">
                    <a:tint val="75000"/>
                  </a:prstClr>
                </a:solidFill>
              </a:rPr>
              <a:t>1/20/2022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56631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3A57310-EF70-44D4-8755-F5A9BF3F5FB7}" type="datetime1">
              <a:rPr lang="en-US" smtClean="0">
                <a:solidFill>
                  <a:prstClr val="black">
                    <a:tint val="75000"/>
                  </a:prstClr>
                </a:solidFill>
              </a:rPr>
              <a:t>1/20/2022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20429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0D2178-DE1E-4031-94CD-7C7C8C61643A}" type="datetime1">
              <a:rPr lang="en-US" smtClean="0">
                <a:solidFill>
                  <a:prstClr val="black">
                    <a:tint val="75000"/>
                  </a:prstClr>
                </a:solidFill>
              </a:rPr>
              <a:t>1/20/2022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559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63ACDC9-FBCE-4943-A3AE-873EA06A62B4}" type="datetime1">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9387485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8DE7A6D-AB74-49C2-82DA-B4AC59E23162}" type="datetime1">
              <a:rPr lang="en-US" smtClean="0">
                <a:solidFill>
                  <a:prstClr val="black">
                    <a:tint val="75000"/>
                  </a:prstClr>
                </a:solidFill>
              </a:rPr>
              <a:t>1/20/2022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109424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36B372D-AC5E-4D5B-B3F2-A70A0CAA81F2}" type="datetime1">
              <a:rPr lang="en-US" smtClean="0">
                <a:solidFill>
                  <a:prstClr val="black">
                    <a:tint val="75000"/>
                  </a:prstClr>
                </a:solidFill>
              </a:rPr>
              <a:t>1/20/2022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23423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DB02DD4-E8CC-4D08-B942-242171DDD275}" type="datetime1">
              <a:rPr lang="en-US" smtClean="0">
                <a:solidFill>
                  <a:prstClr val="black">
                    <a:tint val="75000"/>
                  </a:prstClr>
                </a:solidFill>
              </a:rPr>
              <a:t>1/20/2022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729457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E2615F5-B4C4-48EB-B9DA-7522D3DBDE3E}" type="datetime1">
              <a:rPr lang="en-US" smtClean="0">
                <a:solidFill>
                  <a:prstClr val="black">
                    <a:tint val="75000"/>
                  </a:prstClr>
                </a:solidFill>
              </a:rPr>
              <a:t>1/20/2022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379133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C2EFCE1-E2AF-483A-A70C-E1A97266A18B}" type="datetime1">
              <a:rPr lang="en-US" smtClean="0">
                <a:solidFill>
                  <a:prstClr val="black">
                    <a:tint val="75000"/>
                  </a:prstClr>
                </a:solidFill>
              </a:rPr>
              <a:t>1/20/2022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42175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DCD0D3E-316B-4065-9453-5D37D5564A50}" type="datetime1">
              <a:rPr lang="en-US" smtClean="0">
                <a:solidFill>
                  <a:prstClr val="black">
                    <a:tint val="75000"/>
                  </a:prstClr>
                </a:solidFill>
              </a:rPr>
              <a:t>1/20/2022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59093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0AF82F7-5E20-4C6A-BE77-BD17BA6AC5B3}" type="datetime1">
              <a:rPr lang="en-US" smtClean="0">
                <a:solidFill>
                  <a:prstClr val="black">
                    <a:tint val="75000"/>
                  </a:prstClr>
                </a:solidFill>
              </a:rPr>
              <a:t>1/20/2022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909543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7A78B7D-F33D-4B0C-AAB5-A99EF4B061F3}" type="datetime1">
              <a:rPr lang="en-US" smtClean="0">
                <a:solidFill>
                  <a:prstClr val="black">
                    <a:tint val="75000"/>
                  </a:prstClr>
                </a:solidFill>
              </a:rPr>
              <a:t>1/20/2022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84007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a:t>Modifiez le style du titre</a:t>
            </a:r>
            <a:endParaRPr lang="en-US" dirty="0"/>
          </a:p>
        </p:txBody>
      </p:sp>
    </p:spTree>
    <p:extLst>
      <p:ext uri="{BB962C8B-B14F-4D97-AF65-F5344CB8AC3E}">
        <p14:creationId xmlns:p14="http://schemas.microsoft.com/office/powerpoint/2010/main" val="11894070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1014F03-35A4-40AF-A349-9B8AF4F0DD07}" type="datetime1">
              <a:rPr lang="en-US" smtClean="0">
                <a:solidFill>
                  <a:prstClr val="black">
                    <a:tint val="75000"/>
                  </a:prstClr>
                </a:solidFill>
              </a:rPr>
              <a:t>1/20/2022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2561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CE6E390-EA1F-4B3E-A94B-FC0331EB7320}" type="datetime1">
              <a:rPr lang="en-US" smtClean="0"/>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847841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FDB2166-B2EC-49A3-A264-B90D608ECC0E}" type="datetime1">
              <a:rPr lang="en-US" smtClean="0">
                <a:solidFill>
                  <a:prstClr val="black">
                    <a:tint val="75000"/>
                  </a:prstClr>
                </a:solidFill>
              </a:rPr>
              <a:t>1/20/2022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03173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AE68F33-01E8-4DD1-9A4E-D6564E76E6E8}" type="datetime1">
              <a:rPr lang="en-US" smtClean="0">
                <a:solidFill>
                  <a:prstClr val="black">
                    <a:tint val="75000"/>
                  </a:prstClr>
                </a:solidFill>
              </a:rPr>
              <a:t>1/20/2022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555180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32D34AD-3563-473D-A8A8-A376547390BB}" type="datetime1">
              <a:rPr lang="en-US" smtClean="0">
                <a:solidFill>
                  <a:prstClr val="black">
                    <a:tint val="75000"/>
                  </a:prstClr>
                </a:solidFill>
              </a:rPr>
              <a:t>1/20/2022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975685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0AC7994-9298-42FE-BB9D-BC4569096611}" type="datetime1">
              <a:rPr lang="en-US" smtClean="0">
                <a:solidFill>
                  <a:prstClr val="black">
                    <a:tint val="75000"/>
                  </a:prstClr>
                </a:solidFill>
              </a:rPr>
              <a:t>1/20/2022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36092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852DB28-30B8-44E1-BD08-851F10F89E25}" type="datetime1">
              <a:rPr lang="en-US" smtClean="0">
                <a:solidFill>
                  <a:prstClr val="black">
                    <a:tint val="75000"/>
                  </a:prstClr>
                </a:solidFill>
              </a:rPr>
              <a:t>1/20/2022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85507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D818289-C2F5-45E3-B624-666C07A3F316}" type="datetime1">
              <a:rPr lang="en-US" smtClean="0">
                <a:solidFill>
                  <a:prstClr val="black">
                    <a:tint val="75000"/>
                  </a:prstClr>
                </a:solidFill>
              </a:rPr>
              <a:t>1/20/2022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293531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1DB3F4B-CC9E-4DFB-95DD-A50AB4DE1843}" type="datetime1">
              <a:rPr lang="en-US" smtClean="0">
                <a:solidFill>
                  <a:prstClr val="black">
                    <a:tint val="75000"/>
                  </a:prstClr>
                </a:solidFill>
              </a:rPr>
              <a:t>1/20/2022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30817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546DEA0-F4F7-496F-ABC8-2328DC678B8C}" type="datetime1">
              <a:rPr lang="en-US" smtClean="0">
                <a:solidFill>
                  <a:prstClr val="black">
                    <a:tint val="75000"/>
                  </a:prstClr>
                </a:solidFill>
              </a:rPr>
              <a:t>1/20/2022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456226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58E37FB-30A6-4BD8-A37A-0850494C84AF}" type="datetime1">
              <a:rPr lang="en-US" smtClean="0">
                <a:solidFill>
                  <a:prstClr val="black">
                    <a:tint val="75000"/>
                  </a:prstClr>
                </a:solidFill>
              </a:rPr>
              <a:t>1/20/2022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91249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5FB1C7F-EBD1-4FCD-A718-1422D33EB0F8}" type="datetime1">
              <a:rPr lang="en-US" smtClean="0">
                <a:solidFill>
                  <a:prstClr val="black">
                    <a:tint val="75000"/>
                  </a:prstClr>
                </a:solidFill>
              </a:rPr>
              <a:t>1/20/2022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0380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931ECF6-EA9B-4FA1-8F7A-1BED46621E92}" type="datetime1">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316612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a:t>Modifiez le style du titre</a:t>
            </a:r>
            <a:endParaRPr lang="en-US" dirty="0"/>
          </a:p>
        </p:txBody>
      </p:sp>
    </p:spTree>
    <p:extLst>
      <p:ext uri="{BB962C8B-B14F-4D97-AF65-F5344CB8AC3E}">
        <p14:creationId xmlns:p14="http://schemas.microsoft.com/office/powerpoint/2010/main" val="29528179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A2D10BE-8B15-4DDB-A88F-E01F45911DF4}" type="datetime1">
              <a:rPr lang="en-US" smtClean="0">
                <a:solidFill>
                  <a:prstClr val="black">
                    <a:tint val="75000"/>
                  </a:prstClr>
                </a:solidFill>
              </a:rPr>
              <a:t>1/20/2022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096320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46AE6E9-0A2D-4C01-9E2D-294BA86EFE68}" type="datetime1">
              <a:rPr lang="en-US" smtClean="0">
                <a:solidFill>
                  <a:prstClr val="black">
                    <a:tint val="75000"/>
                  </a:prstClr>
                </a:solidFill>
              </a:rPr>
              <a:t>1/20/2022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860614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22DB33F-94B9-4D41-91A6-6CD01CF2974E}" type="datetime1">
              <a:rPr lang="en-US" smtClean="0">
                <a:solidFill>
                  <a:prstClr val="black">
                    <a:tint val="75000"/>
                  </a:prstClr>
                </a:solidFill>
              </a:rPr>
              <a:t>1/20/2022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08145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2B6BFD3-FA1A-43DB-A2AB-7D4E92E4AAAA}" type="datetime1">
              <a:rPr lang="en-US" smtClean="0">
                <a:solidFill>
                  <a:prstClr val="black">
                    <a:tint val="75000"/>
                  </a:prstClr>
                </a:solidFill>
              </a:rPr>
              <a:t>1/20/2022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904384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0EE1963-F67F-44A8-8DFB-D2F2E813FAF6}" type="datetime1">
              <a:rPr lang="en-US" smtClean="0">
                <a:solidFill>
                  <a:prstClr val="black">
                    <a:tint val="75000"/>
                  </a:prstClr>
                </a:solidFill>
              </a:rPr>
              <a:t>1/20/2022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331606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42709D5-F6A5-47A5-B122-04652A66FBB3}" type="datetime1">
              <a:rPr lang="en-US" smtClean="0">
                <a:solidFill>
                  <a:prstClr val="black">
                    <a:tint val="75000"/>
                  </a:prstClr>
                </a:solidFill>
              </a:rPr>
              <a:t>1/20/2022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416919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4F49261-6E06-42D1-BD34-DC406886816D}" type="datetime1">
              <a:rPr lang="en-US" smtClean="0">
                <a:solidFill>
                  <a:prstClr val="black">
                    <a:tint val="75000"/>
                  </a:prstClr>
                </a:solidFill>
              </a:rPr>
              <a:t>1/20/2022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145736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90FB482-715F-4F9A-BEB9-FC06BAC4F62F}" type="datetime1">
              <a:rPr lang="en-US" smtClean="0">
                <a:solidFill>
                  <a:prstClr val="black">
                    <a:tint val="75000"/>
                  </a:prstClr>
                </a:solidFill>
              </a:rPr>
              <a:t>1/20/2022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97852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BC93BD0-C219-413B-984E-FA5E995AD817}" type="datetime1">
              <a:rPr lang="en-US" smtClean="0">
                <a:solidFill>
                  <a:prstClr val="black">
                    <a:tint val="75000"/>
                  </a:prstClr>
                </a:solidFill>
              </a:rPr>
              <a:t>1/20/2022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6239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49BACE6-EDD5-4577-AADD-9FFBFFCF7CC8}" type="datetime1">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873718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6D67479-150C-4B20-B565-3574245E06AA}" type="datetime1">
              <a:rPr lang="en-US" smtClean="0">
                <a:solidFill>
                  <a:prstClr val="black">
                    <a:tint val="75000"/>
                  </a:prstClr>
                </a:solidFill>
              </a:rPr>
              <a:t>1/20/2022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198916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DF73AA-B2E6-467D-8A76-5F68FDF66A4C}" type="datetime1">
              <a:rPr lang="en-US" smtClean="0">
                <a:solidFill>
                  <a:prstClr val="black">
                    <a:tint val="75000"/>
                  </a:prstClr>
                </a:solidFill>
              </a:rPr>
              <a:t>1/20/2022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403026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FF30BE1-2EDF-43BD-A6A3-A40F949A07ED}" type="datetime1">
              <a:rPr lang="en-US" smtClean="0">
                <a:solidFill>
                  <a:prstClr val="black">
                    <a:tint val="75000"/>
                  </a:prstClr>
                </a:solidFill>
              </a:rPr>
              <a:t>1/20/2022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436822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0D99C69-EF7D-4CEB-9F3B-E683F47AB1ED}" type="datetime1">
              <a:rPr lang="en-US" smtClean="0">
                <a:solidFill>
                  <a:prstClr val="black">
                    <a:tint val="75000"/>
                  </a:prstClr>
                </a:solidFill>
              </a:rPr>
              <a:t>1/20/2022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794593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8EF5F27-A703-4D3F-8A13-24C42EF01E91}" type="datetime1">
              <a:rPr lang="en-US" smtClean="0">
                <a:solidFill>
                  <a:prstClr val="black">
                    <a:tint val="75000"/>
                  </a:prstClr>
                </a:solidFill>
              </a:rPr>
              <a:t>1/20/2022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314215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123FF70-DD77-49B9-9D8E-125598055643}" type="datetime1">
              <a:rPr lang="en-US" smtClean="0">
                <a:solidFill>
                  <a:prstClr val="black">
                    <a:tint val="75000"/>
                  </a:prstClr>
                </a:solidFill>
              </a:rPr>
              <a:t>1/20/2022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091744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0022304-F89C-4019-B912-3E1630DA1CC9}" type="datetime1">
              <a:rPr lang="en-US" smtClean="0">
                <a:solidFill>
                  <a:prstClr val="black">
                    <a:tint val="75000"/>
                  </a:prstClr>
                </a:solidFill>
              </a:rPr>
              <a:t>1/20/2022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283382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0044CD9-CB65-4EFD-90E1-B0CFBAE25B91}" type="datetime1">
              <a:rPr lang="en-US" smtClean="0">
                <a:solidFill>
                  <a:prstClr val="black">
                    <a:tint val="75000"/>
                  </a:prstClr>
                </a:solidFill>
              </a:rPr>
              <a:t>1/20/2022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484542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132609F-C4D7-44CE-92BF-2B9B3B9179F8}" type="datetime1">
              <a:rPr lang="en-US" smtClean="0">
                <a:solidFill>
                  <a:prstClr val="black">
                    <a:tint val="75000"/>
                  </a:prstClr>
                </a:solidFill>
              </a:rPr>
              <a:t>1/20/2022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626723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030827F-AF46-4EA3-8108-9AAE9EB97DB5}" type="datetime1">
              <a:rPr lang="en-US" smtClean="0">
                <a:solidFill>
                  <a:prstClr val="black">
                    <a:tint val="75000"/>
                  </a:prstClr>
                </a:solidFill>
              </a:rPr>
              <a:t>1/20/2022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9166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5.pn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image" Target="../media/image1.pn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image" Target="../media/image1.pn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F9FCD-03E4-44FC-B335-0EF1F4B129E5}" type="datetime1">
              <a:rPr lang="en-US" smtClean="0"/>
              <a:t>1/20/2022</a:t>
            </a:fld>
            <a:endParaRPr lang="en-US" dirty="0"/>
          </a:p>
        </p:txBody>
      </p:sp>
    </p:spTree>
    <p:extLst>
      <p:ext uri="{BB962C8B-B14F-4D97-AF65-F5344CB8AC3E}">
        <p14:creationId xmlns:p14="http://schemas.microsoft.com/office/powerpoint/2010/main" val="1658211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BAA56-CFFF-4CF8-B0A0-A251967A96D7}" type="datetime1">
              <a:rPr lang="en-US" smtClean="0">
                <a:solidFill>
                  <a:prstClr val="black">
                    <a:tint val="75000"/>
                  </a:prstClr>
                </a:solidFill>
              </a:rPr>
              <a:t>1/20/2022</a:t>
            </a:fld>
            <a:endParaRPr lang="en-US" dirty="0">
              <a:solidFill>
                <a:prstClr val="black">
                  <a:tint val="75000"/>
                </a:prstClr>
              </a:solidFill>
            </a:endParaRPr>
          </a:p>
        </p:txBody>
      </p:sp>
    </p:spTree>
    <p:extLst>
      <p:ext uri="{BB962C8B-B14F-4D97-AF65-F5344CB8AC3E}">
        <p14:creationId xmlns:p14="http://schemas.microsoft.com/office/powerpoint/2010/main" val="136578539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571500" y="559678"/>
            <a:ext cx="2875430"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886200" y="569066"/>
            <a:ext cx="4686299" cy="5655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1" y="5930061"/>
            <a:ext cx="2861142" cy="365125"/>
          </a:xfrm>
          <a:prstGeom prst="rect">
            <a:avLst/>
          </a:prstGeom>
        </p:spPr>
        <p:txBody>
          <a:bodyPr vert="horz" lIns="91440" tIns="45720" rIns="91440" bIns="45720" rtlCol="0" anchor="t"/>
          <a:lstStyle>
            <a:lvl1pPr algn="r">
              <a:defRPr sz="750" b="0" i="1" baseline="0">
                <a:solidFill>
                  <a:schemeClr val="tx1">
                    <a:lumMod val="85000"/>
                    <a:lumOff val="15000"/>
                  </a:schemeClr>
                </a:solidFill>
                <a:latin typeface="+mj-lt"/>
              </a:defRPr>
            </a:lvl1pPr>
          </a:lstStyle>
          <a:p>
            <a:fld id="{1AF2A079-29A2-4C8A-ACC6-BC57EE83AB58}" type="datetime1">
              <a:rPr lang="en-US" smtClean="0"/>
              <a:t>1/20/2022</a:t>
            </a:fld>
            <a:endParaRPr lang="en-US" dirty="0"/>
          </a:p>
        </p:txBody>
      </p:sp>
      <p:sp>
        <p:nvSpPr>
          <p:cNvPr id="5" name="Footer Placeholder 4"/>
          <p:cNvSpPr>
            <a:spLocks noGrp="1"/>
          </p:cNvSpPr>
          <p:nvPr>
            <p:ph type="ftr" sz="quarter" idx="3"/>
          </p:nvPr>
        </p:nvSpPr>
        <p:spPr>
          <a:xfrm>
            <a:off x="571501" y="6314441"/>
            <a:ext cx="2861142" cy="365125"/>
          </a:xfrm>
          <a:prstGeom prst="rect">
            <a:avLst/>
          </a:prstGeom>
        </p:spPr>
        <p:txBody>
          <a:bodyPr vert="horz" lIns="91440" tIns="45720" rIns="91440" bIns="45720" rtlCol="0" anchor="t"/>
          <a:lstStyle>
            <a:lvl1pPr algn="r">
              <a:defRPr sz="1100" b="1" i="1" baseline="0">
                <a:solidFill>
                  <a:schemeClr val="tx1">
                    <a:lumMod val="85000"/>
                    <a:lumOff val="15000"/>
                  </a:schemeClr>
                </a:solidFill>
                <a:latin typeface="+mj-lt"/>
              </a:defRPr>
            </a:lvl1pPr>
          </a:lstStyle>
          <a:p>
            <a:endParaRPr lang="en-US" dirty="0"/>
          </a:p>
        </p:txBody>
      </p:sp>
      <p:sp>
        <p:nvSpPr>
          <p:cNvPr id="6" name="Slide Number Placeholder 5"/>
          <p:cNvSpPr>
            <a:spLocks noGrp="1"/>
          </p:cNvSpPr>
          <p:nvPr>
            <p:ph type="sldNum" sz="quarter" idx="4"/>
          </p:nvPr>
        </p:nvSpPr>
        <p:spPr>
          <a:xfrm>
            <a:off x="8736012" y="5607593"/>
            <a:ext cx="407987" cy="365125"/>
          </a:xfrm>
          <a:prstGeom prst="rect">
            <a:avLst/>
          </a:prstGeom>
        </p:spPr>
        <p:txBody>
          <a:bodyPr vert="horz" lIns="91440" tIns="45720" rIns="91440" bIns="45720" rtlCol="0" anchor="ctr"/>
          <a:lstStyle>
            <a:lvl1pPr algn="r">
              <a:defRPr sz="1100" b="0" i="1" baseline="0">
                <a:solidFill>
                  <a:schemeClr val="bg2"/>
                </a:solidFill>
                <a:latin typeface="+mj-lt"/>
              </a:defRPr>
            </a:lvl1pPr>
          </a:lstStyle>
          <a:p>
            <a:fld id="{AEC10A0C-BB77-FD4A-8FA4-D4334D01E3A4}" type="slidenum">
              <a:rPr lang="en-US" smtClean="0"/>
              <a:pPr/>
              <a:t>‹#›</a:t>
            </a:fld>
            <a:endParaRPr lang="en-US" dirty="0"/>
          </a:p>
        </p:txBody>
      </p:sp>
      <p:cxnSp>
        <p:nvCxnSpPr>
          <p:cNvPr id="10" name="Straight Connector 9"/>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97058117"/>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hf hdr="0" ftr="0" dt="0"/>
  <p:txStyles>
    <p:titleStyle>
      <a:lvl1pPr algn="r" defTabSz="685800" rtl="0" eaLnBrk="1" latinLnBrk="0" hangingPunct="1">
        <a:lnSpc>
          <a:spcPct val="90000"/>
        </a:lnSpc>
        <a:spcBef>
          <a:spcPct val="0"/>
        </a:spcBef>
        <a:buNone/>
        <a:defRPr sz="3800" b="0" i="1" kern="1200" baseline="0">
          <a:solidFill>
            <a:schemeClr val="tx1">
              <a:lumMod val="85000"/>
              <a:lumOff val="15000"/>
            </a:schemeClr>
          </a:solidFill>
          <a:latin typeface="+mj-lt"/>
          <a:ea typeface="+mj-ea"/>
          <a:cs typeface="+mj-cs"/>
        </a:defRPr>
      </a:lvl1pPr>
    </p:titleStyle>
    <p:bodyStyle>
      <a:lvl1pPr marL="283464" indent="-283464" algn="l" defTabSz="6858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6858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6858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6858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6858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685800" rtl="0" eaLnBrk="1" latinLnBrk="0" hangingPunct="1">
        <a:lnSpc>
          <a:spcPct val="112000"/>
        </a:lnSpc>
        <a:spcBef>
          <a:spcPts val="975"/>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pos="7200">
          <p15:clr>
            <a:srgbClr val="F26B43"/>
          </p15:clr>
        </p15:guide>
        <p15:guide id="4" pos="3264">
          <p15:clr>
            <a:srgbClr val="F26B43"/>
          </p15:clr>
        </p15:guide>
        <p15:guide id="5" pos="2124">
          <p15:clr>
            <a:srgbClr val="F26B43"/>
          </p15:clr>
        </p15:guide>
        <p15:guide id="6" pos="360">
          <p15:clr>
            <a:srgbClr val="F26B43"/>
          </p15:clr>
        </p15:guide>
        <p15:guide id="7" orient="horz" pos="432">
          <p15:clr>
            <a:srgbClr val="F26B43"/>
          </p15:clr>
        </p15:guide>
        <p15:guide id="8" pos="5400">
          <p15:clr>
            <a:srgbClr val="F26B43"/>
          </p15:clr>
        </p15:guide>
        <p15:guide id="9" pos="2448">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571501" y="559678"/>
            <a:ext cx="2875430"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886201" y="569066"/>
            <a:ext cx="4686299" cy="5655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1" y="5930063"/>
            <a:ext cx="2861142" cy="365125"/>
          </a:xfrm>
          <a:prstGeom prst="rect">
            <a:avLst/>
          </a:prstGeom>
        </p:spPr>
        <p:txBody>
          <a:bodyPr vert="horz" lIns="91440" tIns="45720" rIns="91440" bIns="45720" rtlCol="0" anchor="t"/>
          <a:lstStyle>
            <a:lvl1pPr algn="r">
              <a:defRPr sz="563" b="0" i="1" baseline="0">
                <a:solidFill>
                  <a:schemeClr val="tx1">
                    <a:lumMod val="85000"/>
                    <a:lumOff val="15000"/>
                  </a:schemeClr>
                </a:solidFill>
                <a:latin typeface="+mj-lt"/>
              </a:defRPr>
            </a:lvl1pPr>
          </a:lstStyle>
          <a:p>
            <a:fld id="{A6AAF22B-50F7-4AF9-A24F-841EA9CC746D}" type="datetime1">
              <a:rPr lang="en-US" smtClean="0">
                <a:solidFill>
                  <a:prstClr val="black">
                    <a:lumMod val="85000"/>
                    <a:lumOff val="15000"/>
                  </a:prstClr>
                </a:solidFill>
              </a:rPr>
              <a:t>1/20/2022</a:t>
            </a:fld>
            <a:endParaRPr lang="en-US" dirty="0">
              <a:solidFill>
                <a:prstClr val="black">
                  <a:lumMod val="85000"/>
                  <a:lumOff val="15000"/>
                </a:prstClr>
              </a:solidFill>
            </a:endParaRPr>
          </a:p>
        </p:txBody>
      </p:sp>
      <p:sp>
        <p:nvSpPr>
          <p:cNvPr id="5" name="Footer Placeholder 4"/>
          <p:cNvSpPr>
            <a:spLocks noGrp="1"/>
          </p:cNvSpPr>
          <p:nvPr>
            <p:ph type="ftr" sz="quarter" idx="3"/>
          </p:nvPr>
        </p:nvSpPr>
        <p:spPr>
          <a:xfrm>
            <a:off x="571501" y="6314443"/>
            <a:ext cx="2861142" cy="365125"/>
          </a:xfrm>
          <a:prstGeom prst="rect">
            <a:avLst/>
          </a:prstGeom>
        </p:spPr>
        <p:txBody>
          <a:bodyPr vert="horz" lIns="91440" tIns="45720" rIns="91440" bIns="45720" rtlCol="0" anchor="t"/>
          <a:lstStyle>
            <a:lvl1pPr algn="r">
              <a:defRPr sz="825" b="1" i="1" baseline="0">
                <a:solidFill>
                  <a:schemeClr val="tx1">
                    <a:lumMod val="85000"/>
                    <a:lumOff val="15000"/>
                  </a:schemeClr>
                </a:solidFill>
                <a:latin typeface="+mj-lt"/>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4"/>
          </p:nvPr>
        </p:nvSpPr>
        <p:spPr>
          <a:xfrm>
            <a:off x="8736013" y="5607595"/>
            <a:ext cx="407987" cy="365125"/>
          </a:xfrm>
          <a:prstGeom prst="rect">
            <a:avLst/>
          </a:prstGeom>
        </p:spPr>
        <p:txBody>
          <a:bodyPr vert="horz" lIns="91440" tIns="45720" rIns="91440" bIns="45720" rtlCol="0" anchor="ctr"/>
          <a:lstStyle>
            <a:lvl1pPr algn="r">
              <a:defRPr sz="825" b="0" i="1" baseline="0">
                <a:solidFill>
                  <a:schemeClr val="bg2"/>
                </a:solidFill>
                <a:latin typeface="+mj-lt"/>
              </a:defRPr>
            </a:lvl1pPr>
          </a:lstStyle>
          <a:p>
            <a:fld id="{AEC10A0C-BB77-FD4A-8FA4-D4334D01E3A4}" type="slidenum">
              <a:rPr lang="en-US" smtClean="0">
                <a:solidFill>
                  <a:srgbClr val="F5F5F5"/>
                </a:solidFill>
              </a:rPr>
              <a:pPr/>
              <a:t>‹#›</a:t>
            </a:fld>
            <a:endParaRPr lang="en-US" dirty="0">
              <a:solidFill>
                <a:srgbClr val="F5F5F5"/>
              </a:solidFill>
            </a:endParaRPr>
          </a:p>
        </p:txBody>
      </p:sp>
      <p:cxnSp>
        <p:nvCxnSpPr>
          <p:cNvPr id="10" name="Straight Connector 9"/>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39426007"/>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ftr="0" dt="0"/>
  <p:txStyles>
    <p:titleStyle>
      <a:lvl1pPr algn="r" defTabSz="514350" rtl="0" eaLnBrk="1" latinLnBrk="0" hangingPunct="1">
        <a:lnSpc>
          <a:spcPct val="90000"/>
        </a:lnSpc>
        <a:spcBef>
          <a:spcPct val="0"/>
        </a:spcBef>
        <a:buNone/>
        <a:defRPr sz="2850" b="0" i="1" kern="1200" baseline="0">
          <a:solidFill>
            <a:schemeClr val="tx1">
              <a:lumMod val="85000"/>
              <a:lumOff val="15000"/>
            </a:schemeClr>
          </a:solidFill>
          <a:latin typeface="+mj-lt"/>
          <a:ea typeface="+mj-ea"/>
          <a:cs typeface="+mj-cs"/>
        </a:defRPr>
      </a:lvl1pPr>
    </p:titleStyle>
    <p:bodyStyle>
      <a:lvl1pPr marL="212598" indent="-212598" algn="l" defTabSz="514350" rtl="0"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514350" indent="-212598" algn="l" defTabSz="514350" rtl="0"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857250" indent="-212598" algn="l" defTabSz="514350" rtl="0"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1200150" indent="-212598" algn="l" defTabSz="514350" rtl="0"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1543050" indent="-212598" algn="l" defTabSz="514350" rtl="0"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18859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228850" indent="-212598" algn="l" defTabSz="514350" rtl="0" eaLnBrk="1" latinLnBrk="0" hangingPunct="1">
        <a:lnSpc>
          <a:spcPct val="112000"/>
        </a:lnSpc>
        <a:spcBef>
          <a:spcPts val="731"/>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5717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914650" indent="-159449" algn="l" defTabSz="514350" rtl="0" eaLnBrk="1" latinLnBrk="0" hangingPunct="1">
        <a:lnSpc>
          <a:spcPct val="112000"/>
        </a:lnSpc>
        <a:spcBef>
          <a:spcPts val="731"/>
        </a:spcBef>
        <a:buFont typeface="Arial" panose="020B0604020202020204" pitchFamily="34" charset="0"/>
        <a:buChar char="•"/>
        <a:defRPr sz="788" i="1" kern="1200" baseline="0">
          <a:solidFill>
            <a:schemeClr val="tx1">
              <a:lumMod val="85000"/>
              <a:lumOff val="15000"/>
            </a:schemeClr>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pos="7200">
          <p15:clr>
            <a:srgbClr val="F26B43"/>
          </p15:clr>
        </p15:guide>
        <p15:guide id="4" pos="3264">
          <p15:clr>
            <a:srgbClr val="F26B43"/>
          </p15:clr>
        </p15:guide>
        <p15:guide id="5" pos="2124">
          <p15:clr>
            <a:srgbClr val="F26B43"/>
          </p15:clr>
        </p15:guide>
        <p15:guide id="6" pos="360">
          <p15:clr>
            <a:srgbClr val="F26B43"/>
          </p15:clr>
        </p15:guide>
        <p15:guide id="7" orient="horz" pos="432">
          <p15:clr>
            <a:srgbClr val="F26B43"/>
          </p15:clr>
        </p15:guide>
        <p15:guide id="8" pos="5400">
          <p15:clr>
            <a:srgbClr val="F26B43"/>
          </p15:clr>
        </p15:guide>
        <p15:guide id="9" pos="244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4.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50BCB-F821-4E7B-8696-A73310E397FB}" type="datetime1">
              <a:rPr lang="en-US" smtClean="0"/>
              <a:t>1/20/2022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443338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321A6-36D9-484D-884F-FF7F5782F158}" type="datetime1">
              <a:rPr lang="en-US" smtClean="0"/>
              <a:t>1/20/2022</a:t>
            </a:fld>
            <a:endParaRPr lang="en-US" dirty="0"/>
          </a:p>
        </p:txBody>
      </p:sp>
    </p:spTree>
    <p:extLst>
      <p:ext uri="{BB962C8B-B14F-4D97-AF65-F5344CB8AC3E}">
        <p14:creationId xmlns:p14="http://schemas.microsoft.com/office/powerpoint/2010/main" val="22567940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A01F3-B8BD-49DA-975B-065DB016DB28}" type="datetime1">
              <a:rPr lang="en-US" smtClean="0">
                <a:solidFill>
                  <a:prstClr val="black">
                    <a:tint val="75000"/>
                  </a:prstClr>
                </a:solidFill>
              </a:rPr>
              <a:t>1/20/2022</a:t>
            </a:fld>
            <a:endParaRPr lang="en-US" dirty="0">
              <a:solidFill>
                <a:prstClr val="black">
                  <a:tint val="75000"/>
                </a:prstClr>
              </a:solidFill>
            </a:endParaRPr>
          </a:p>
        </p:txBody>
      </p:sp>
    </p:spTree>
    <p:extLst>
      <p:ext uri="{BB962C8B-B14F-4D97-AF65-F5344CB8AC3E}">
        <p14:creationId xmlns:p14="http://schemas.microsoft.com/office/powerpoint/2010/main" val="3115547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F204A-F327-46CC-A2D8-3C1EA69B6ED1}" type="datetime1">
              <a:rPr lang="en-US" smtClean="0">
                <a:solidFill>
                  <a:prstClr val="black">
                    <a:tint val="75000"/>
                  </a:prstClr>
                </a:solidFill>
              </a:rPr>
              <a:t>1/20/2022</a:t>
            </a:fld>
            <a:endParaRPr lang="en-US" dirty="0">
              <a:solidFill>
                <a:prstClr val="black">
                  <a:tint val="75000"/>
                </a:prstClr>
              </a:solidFill>
            </a:endParaRPr>
          </a:p>
        </p:txBody>
      </p:sp>
    </p:spTree>
    <p:extLst>
      <p:ext uri="{BB962C8B-B14F-4D97-AF65-F5344CB8AC3E}">
        <p14:creationId xmlns:p14="http://schemas.microsoft.com/office/powerpoint/2010/main" val="324009130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5C65B-2726-4A6B-A8F8-2CB440C8886D}" type="datetime1">
              <a:rPr lang="en-US" smtClean="0">
                <a:solidFill>
                  <a:prstClr val="black">
                    <a:tint val="75000"/>
                  </a:prstClr>
                </a:solidFill>
              </a:rPr>
              <a:t>1/20/2022</a:t>
            </a:fld>
            <a:endParaRPr lang="en-US" dirty="0">
              <a:solidFill>
                <a:prstClr val="black">
                  <a:tint val="75000"/>
                </a:prstClr>
              </a:solidFill>
            </a:endParaRPr>
          </a:p>
        </p:txBody>
      </p:sp>
    </p:spTree>
    <p:extLst>
      <p:ext uri="{BB962C8B-B14F-4D97-AF65-F5344CB8AC3E}">
        <p14:creationId xmlns:p14="http://schemas.microsoft.com/office/powerpoint/2010/main" val="141546370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E805E-DE9B-4A4C-9E48-73FD3721385F}" type="datetime1">
              <a:rPr lang="en-US" smtClean="0">
                <a:solidFill>
                  <a:prstClr val="black">
                    <a:tint val="75000"/>
                  </a:prstClr>
                </a:solidFill>
              </a:rPr>
              <a:t>1/20/2022</a:t>
            </a:fld>
            <a:endParaRPr lang="en-US" dirty="0">
              <a:solidFill>
                <a:prstClr val="black">
                  <a:tint val="75000"/>
                </a:prstClr>
              </a:solidFill>
            </a:endParaRPr>
          </a:p>
        </p:txBody>
      </p:sp>
    </p:spTree>
    <p:extLst>
      <p:ext uri="{BB962C8B-B14F-4D97-AF65-F5344CB8AC3E}">
        <p14:creationId xmlns:p14="http://schemas.microsoft.com/office/powerpoint/2010/main" val="389210904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60B14-D087-400D-A007-4C2D5545EDC0}" type="datetime1">
              <a:rPr lang="en-US" smtClean="0">
                <a:solidFill>
                  <a:prstClr val="black">
                    <a:tint val="75000"/>
                  </a:prstClr>
                </a:solidFill>
              </a:rPr>
              <a:t>1/20/2022</a:t>
            </a:fld>
            <a:endParaRPr lang="en-US" dirty="0">
              <a:solidFill>
                <a:prstClr val="black">
                  <a:tint val="75000"/>
                </a:prstClr>
              </a:solidFill>
            </a:endParaRPr>
          </a:p>
        </p:txBody>
      </p:sp>
    </p:spTree>
    <p:extLst>
      <p:ext uri="{BB962C8B-B14F-4D97-AF65-F5344CB8AC3E}">
        <p14:creationId xmlns:p14="http://schemas.microsoft.com/office/powerpoint/2010/main" val="318450478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1090F-0A29-47EE-9796-D93E951CE1B3}" type="datetime1">
              <a:rPr lang="en-US" smtClean="0">
                <a:solidFill>
                  <a:prstClr val="black">
                    <a:tint val="75000"/>
                  </a:prstClr>
                </a:solidFill>
              </a:rPr>
              <a:t>1/20/2022</a:t>
            </a:fld>
            <a:endParaRPr lang="en-US" dirty="0">
              <a:solidFill>
                <a:prstClr val="black">
                  <a:tint val="75000"/>
                </a:prstClr>
              </a:solidFill>
            </a:endParaRPr>
          </a:p>
        </p:txBody>
      </p:sp>
    </p:spTree>
    <p:extLst>
      <p:ext uri="{BB962C8B-B14F-4D97-AF65-F5344CB8AC3E}">
        <p14:creationId xmlns:p14="http://schemas.microsoft.com/office/powerpoint/2010/main" val="406783979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3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16.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116.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127.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12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1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16.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1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1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1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2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42950" y="0"/>
            <a:ext cx="8382000" cy="6858000"/>
          </a:xfrm>
          <a:prstGeom prst="rect">
            <a:avLst/>
          </a:prstGeom>
        </p:spPr>
      </p:pic>
      <p:sp>
        <p:nvSpPr>
          <p:cNvPr id="12" name="TextBox 11"/>
          <p:cNvSpPr txBox="1"/>
          <p:nvPr/>
        </p:nvSpPr>
        <p:spPr>
          <a:xfrm>
            <a:off x="1038040" y="2219021"/>
            <a:ext cx="7697972" cy="584775"/>
          </a:xfrm>
          <a:prstGeom prst="rect">
            <a:avLst/>
          </a:prstGeom>
          <a:noFill/>
        </p:spPr>
        <p:txBody>
          <a:bodyPr wrap="square" rtlCol="0">
            <a:spAutoFit/>
          </a:bodyPr>
          <a:lstStyle/>
          <a:p>
            <a:pPr algn="ctr"/>
            <a:r>
              <a:rPr lang="en-US" sz="3200" b="1" dirty="0" smtClean="0">
                <a:solidFill>
                  <a:schemeClr val="bg1"/>
                </a:solidFill>
              </a:rPr>
              <a:t>Paul Laurence Dunbar Elementary School</a:t>
            </a:r>
            <a:endParaRPr lang="en-US" sz="3200" b="1" dirty="0">
              <a:solidFill>
                <a:schemeClr val="bg1"/>
              </a:solidFill>
            </a:endParaRPr>
          </a:p>
        </p:txBody>
      </p:sp>
      <p:sp>
        <p:nvSpPr>
          <p:cNvPr id="2" name="Slide Number Placeholder 1"/>
          <p:cNvSpPr>
            <a:spLocks noGrp="1"/>
          </p:cNvSpPr>
          <p:nvPr>
            <p:ph type="sldNum" sz="quarter" idx="12"/>
          </p:nvPr>
        </p:nvSpPr>
        <p:spPr/>
        <p:txBody>
          <a:bodyPr/>
          <a:lstStyle/>
          <a:p>
            <a:fld id="{3D6C3DC6-EF6E-8948-BFE6-808D46D584D8}" type="slidenum">
              <a:rPr lang="en-US" smtClean="0"/>
              <a:t>1</a:t>
            </a:fld>
            <a:endParaRPr lang="en-US" dirty="0"/>
          </a:p>
        </p:txBody>
      </p:sp>
    </p:spTree>
    <p:extLst>
      <p:ext uri="{BB962C8B-B14F-4D97-AF65-F5344CB8AC3E}">
        <p14:creationId xmlns:p14="http://schemas.microsoft.com/office/powerpoint/2010/main" val="2315968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4274" y="26474"/>
            <a:ext cx="7772400" cy="908197"/>
          </a:xfrm>
        </p:spPr>
        <p:txBody>
          <a:bodyPr/>
          <a:lstStyle/>
          <a:p>
            <a:r>
              <a:rPr lang="en-US" sz="3400" b="1" i="1" dirty="0">
                <a:solidFill>
                  <a:prstClr val="black">
                    <a:lumMod val="85000"/>
                    <a:lumOff val="15000"/>
                  </a:prstClr>
                </a:solidFill>
                <a:latin typeface="Century Schoolbook" panose="02040604050505020304"/>
              </a:rPr>
              <a:t>Executive Summary</a:t>
            </a:r>
            <a:endParaRPr lang="en-US" dirty="0"/>
          </a:p>
        </p:txBody>
      </p:sp>
      <p:sp>
        <p:nvSpPr>
          <p:cNvPr id="3" name="Subtitle 2"/>
          <p:cNvSpPr>
            <a:spLocks noGrp="1"/>
          </p:cNvSpPr>
          <p:nvPr>
            <p:ph type="subTitle" idx="1"/>
          </p:nvPr>
        </p:nvSpPr>
        <p:spPr>
          <a:xfrm>
            <a:off x="784273" y="1354014"/>
            <a:ext cx="8134643" cy="4437185"/>
          </a:xfrm>
        </p:spPr>
        <p:txBody>
          <a:bodyPr>
            <a:normAutofit fontScale="92500" lnSpcReduction="10000"/>
          </a:bodyPr>
          <a:lstStyle/>
          <a:p>
            <a:pPr marL="457200" indent="-457200" algn="l">
              <a:buFont typeface="Arial" panose="020B0604020202020204" pitchFamily="34" charset="0"/>
              <a:buChar char="•"/>
            </a:pPr>
            <a:r>
              <a:rPr lang="en-US" sz="2400" dirty="0">
                <a:solidFill>
                  <a:schemeClr val="tx1"/>
                </a:solidFill>
              </a:rPr>
              <a:t>This budget represents an investment plan for our school’s students, employees and the community as a whole.</a:t>
            </a:r>
          </a:p>
          <a:p>
            <a:pPr marL="457200" indent="-457200" algn="l">
              <a:buFont typeface="Arial" panose="020B0604020202020204" pitchFamily="34" charset="0"/>
              <a:buChar char="•"/>
            </a:pPr>
            <a:endParaRPr lang="en-US" sz="2400" dirty="0">
              <a:solidFill>
                <a:schemeClr val="tx1"/>
              </a:solidFill>
            </a:endParaRPr>
          </a:p>
          <a:p>
            <a:pPr marL="457200" indent="-457200" algn="l">
              <a:buFont typeface="Arial" panose="020B0604020202020204" pitchFamily="34" charset="0"/>
              <a:buChar char="•"/>
            </a:pPr>
            <a:r>
              <a:rPr lang="en-US" sz="2400" dirty="0">
                <a:solidFill>
                  <a:schemeClr val="tx1"/>
                </a:solidFill>
              </a:rPr>
              <a:t>The budget recommendations are tied directly to the school’s strategic vision and direction.</a:t>
            </a:r>
          </a:p>
          <a:p>
            <a:pPr marL="457200" indent="-457200" algn="l">
              <a:buFont typeface="Arial" panose="020B0604020202020204" pitchFamily="34" charset="0"/>
              <a:buChar char="•"/>
            </a:pPr>
            <a:endParaRPr lang="en-US" sz="2400" dirty="0">
              <a:solidFill>
                <a:schemeClr val="tx1"/>
              </a:solidFill>
            </a:endParaRPr>
          </a:p>
          <a:p>
            <a:pPr marL="457200" indent="-457200" algn="l">
              <a:buFont typeface="Arial" panose="020B0604020202020204" pitchFamily="34" charset="0"/>
              <a:buChar char="•"/>
            </a:pPr>
            <a:r>
              <a:rPr lang="en-US" sz="2400" dirty="0">
                <a:solidFill>
                  <a:schemeClr val="tx1"/>
                </a:solidFill>
              </a:rPr>
              <a:t>The proposed budget for the general operations of the school are reflected at </a:t>
            </a:r>
            <a:r>
              <a:rPr lang="en-US" sz="2400" dirty="0" smtClean="0">
                <a:solidFill>
                  <a:schemeClr val="tx1"/>
                </a:solidFill>
              </a:rPr>
              <a:t>$4,137,290 .</a:t>
            </a:r>
            <a:endParaRPr lang="en-US" sz="2400" dirty="0">
              <a:solidFill>
                <a:schemeClr val="tx1"/>
              </a:solidFill>
            </a:endParaRPr>
          </a:p>
          <a:p>
            <a:pPr marL="457200" indent="-457200" algn="l">
              <a:buFont typeface="Arial" panose="020B0604020202020204" pitchFamily="34" charset="0"/>
              <a:buChar char="•"/>
            </a:pPr>
            <a:endParaRPr lang="en-US" sz="2400" dirty="0">
              <a:solidFill>
                <a:schemeClr val="tx1"/>
              </a:solidFill>
            </a:endParaRPr>
          </a:p>
          <a:p>
            <a:pPr marL="457200" indent="-457200" algn="l">
              <a:buFont typeface="Arial" panose="020B0604020202020204" pitchFamily="34" charset="0"/>
              <a:buChar char="•"/>
            </a:pPr>
            <a:r>
              <a:rPr lang="en-US" sz="2400" dirty="0">
                <a:solidFill>
                  <a:schemeClr val="tx1"/>
                </a:solidFill>
              </a:rPr>
              <a:t>This investment plan for FY23 accommodates a student population that is projected to be </a:t>
            </a:r>
            <a:r>
              <a:rPr lang="en-US" sz="2400" dirty="0" smtClean="0">
                <a:solidFill>
                  <a:schemeClr val="tx1"/>
                </a:solidFill>
              </a:rPr>
              <a:t>276 </a:t>
            </a:r>
            <a:r>
              <a:rPr lang="en-US" sz="2400" dirty="0">
                <a:solidFill>
                  <a:schemeClr val="tx1"/>
                </a:solidFill>
              </a:rPr>
              <a:t>students, which is a increase/decrease of </a:t>
            </a:r>
            <a:r>
              <a:rPr lang="en-US" sz="2400" dirty="0" smtClean="0">
                <a:solidFill>
                  <a:schemeClr val="tx1"/>
                </a:solidFill>
              </a:rPr>
              <a:t>20 </a:t>
            </a:r>
            <a:r>
              <a:rPr lang="en-US" sz="2400" dirty="0">
                <a:solidFill>
                  <a:schemeClr val="tx1"/>
                </a:solidFill>
              </a:rPr>
              <a:t>students from FY22.</a:t>
            </a:r>
          </a:p>
        </p:txBody>
      </p:sp>
      <p:sp>
        <p:nvSpPr>
          <p:cNvPr id="4" name="Slide Number Placeholder 3"/>
          <p:cNvSpPr>
            <a:spLocks noGrp="1"/>
          </p:cNvSpPr>
          <p:nvPr>
            <p:ph type="sldNum" sz="quarter" idx="12"/>
          </p:nvPr>
        </p:nvSpPr>
        <p:spPr/>
        <p:txBody>
          <a:bodyPr/>
          <a:lstStyle/>
          <a:p>
            <a:fld id="{3D6C3DC6-EF6E-8948-BFE6-808D46D584D8}" type="slidenum">
              <a:rPr lang="en-US" smtClean="0"/>
              <a:t>10</a:t>
            </a:fld>
            <a:endParaRPr lang="en-US" dirty="0"/>
          </a:p>
        </p:txBody>
      </p:sp>
    </p:spTree>
    <p:extLst>
      <p:ext uri="{BB962C8B-B14F-4D97-AF65-F5344CB8AC3E}">
        <p14:creationId xmlns:p14="http://schemas.microsoft.com/office/powerpoint/2010/main" val="13036400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11</a:t>
            </a:fld>
            <a:endParaRPr lang="en-US" dirty="0">
              <a:solidFill>
                <a:srgbClr val="F5F5F5"/>
              </a:solidFill>
            </a:endParaRPr>
          </a:p>
        </p:txBody>
      </p:sp>
      <p:sp>
        <p:nvSpPr>
          <p:cNvPr id="4" name="Title 1"/>
          <p:cNvSpPr txBox="1">
            <a:spLocks/>
          </p:cNvSpPr>
          <p:nvPr/>
        </p:nvSpPr>
        <p:spPr>
          <a:xfrm>
            <a:off x="457200" y="150073"/>
            <a:ext cx="8229600" cy="390380"/>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Text" lastClr="000000"/>
                </a:solidFill>
                <a:effectLst/>
                <a:uLnTx/>
                <a:uFillTx/>
                <a:latin typeface="Calibri"/>
                <a:ea typeface="+mj-ea"/>
                <a:cs typeface="+mj-cs"/>
              </a:rPr>
              <a:t>School Allocation</a:t>
            </a:r>
          </a:p>
        </p:txBody>
      </p:sp>
      <p:sp>
        <p:nvSpPr>
          <p:cNvPr id="5" name="TextBox 4"/>
          <p:cNvSpPr txBox="1"/>
          <p:nvPr/>
        </p:nvSpPr>
        <p:spPr>
          <a:xfrm rot="20164409">
            <a:off x="1421116" y="2673179"/>
            <a:ext cx="7057394" cy="707886"/>
          </a:xfrm>
          <a:prstGeom prst="rect">
            <a:avLst/>
          </a:prstGeom>
          <a:noFill/>
        </p:spPr>
        <p:txBody>
          <a:bodyPr wrap="square" rtlCol="0">
            <a:spAutoFit/>
          </a:bodyPr>
          <a:lstStyle/>
          <a:p>
            <a:pPr algn="ctr"/>
            <a:r>
              <a:rPr lang="en-US" sz="4000" b="1" dirty="0">
                <a:ln w="22225">
                  <a:solidFill>
                    <a:schemeClr val="accent2"/>
                  </a:solidFill>
                  <a:prstDash val="solid"/>
                </a:ln>
                <a:solidFill>
                  <a:schemeClr val="accent2">
                    <a:lumMod val="40000"/>
                    <a:lumOff val="60000"/>
                  </a:schemeClr>
                </a:solidFill>
                <a:latin typeface="Calibri" panose="020F0502020204030204" pitchFamily="34" charset="0"/>
                <a:cs typeface="Calibri" panose="020F0502020204030204" pitchFamily="34" charset="0"/>
              </a:rPr>
              <a:t>Example</a:t>
            </a:r>
          </a:p>
        </p:txBody>
      </p:sp>
      <p:pic>
        <p:nvPicPr>
          <p:cNvPr id="6" name="Picture 5"/>
          <p:cNvPicPr>
            <a:picLocks noChangeAspect="1"/>
          </p:cNvPicPr>
          <p:nvPr/>
        </p:nvPicPr>
        <p:blipFill>
          <a:blip r:embed="rId3"/>
          <a:stretch>
            <a:fillRect/>
          </a:stretch>
        </p:blipFill>
        <p:spPr>
          <a:xfrm>
            <a:off x="1580803" y="509587"/>
            <a:ext cx="6123910" cy="6298585"/>
          </a:xfrm>
          <a:prstGeom prst="rect">
            <a:avLst/>
          </a:prstGeom>
        </p:spPr>
      </p:pic>
    </p:spTree>
    <p:extLst>
      <p:ext uri="{BB962C8B-B14F-4D97-AF65-F5344CB8AC3E}">
        <p14:creationId xmlns:p14="http://schemas.microsoft.com/office/powerpoint/2010/main" val="24608903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12</a:t>
            </a:fld>
            <a:endParaRPr lang="en-US" dirty="0">
              <a:solidFill>
                <a:srgbClr val="F5F5F5"/>
              </a:solidFill>
            </a:endParaRPr>
          </a:p>
        </p:txBody>
      </p:sp>
      <p:sp>
        <p:nvSpPr>
          <p:cNvPr id="4" name="Title 1"/>
          <p:cNvSpPr txBox="1">
            <a:spLocks/>
          </p:cNvSpPr>
          <p:nvPr/>
        </p:nvSpPr>
        <p:spPr>
          <a:xfrm>
            <a:off x="1037577" y="461818"/>
            <a:ext cx="8229600" cy="390380"/>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Text" lastClr="000000"/>
                </a:solidFill>
                <a:effectLst/>
                <a:uLnTx/>
                <a:uFillTx/>
                <a:latin typeface="Calibri"/>
                <a:ea typeface="+mj-ea"/>
                <a:cs typeface="+mj-cs"/>
              </a:rPr>
              <a:t>School Allocation</a:t>
            </a:r>
          </a:p>
        </p:txBody>
      </p:sp>
      <p:sp>
        <p:nvSpPr>
          <p:cNvPr id="5" name="TextBox 4"/>
          <p:cNvSpPr txBox="1"/>
          <p:nvPr/>
        </p:nvSpPr>
        <p:spPr>
          <a:xfrm rot="20164409">
            <a:off x="1421116" y="2673179"/>
            <a:ext cx="7057394" cy="707886"/>
          </a:xfrm>
          <a:prstGeom prst="rect">
            <a:avLst/>
          </a:prstGeom>
          <a:noFill/>
        </p:spPr>
        <p:txBody>
          <a:bodyPr wrap="square" rtlCol="0">
            <a:spAutoFit/>
          </a:bodyPr>
          <a:lstStyle/>
          <a:p>
            <a:pPr algn="ctr"/>
            <a:r>
              <a:rPr lang="en-US" sz="4000" b="1" dirty="0">
                <a:ln w="22225">
                  <a:solidFill>
                    <a:schemeClr val="accent2"/>
                  </a:solidFill>
                  <a:prstDash val="solid"/>
                </a:ln>
                <a:solidFill>
                  <a:schemeClr val="accent2">
                    <a:lumMod val="40000"/>
                    <a:lumOff val="60000"/>
                  </a:schemeClr>
                </a:solidFill>
                <a:latin typeface="Calibri" panose="020F0502020204030204" pitchFamily="34" charset="0"/>
                <a:cs typeface="Calibri" panose="020F0502020204030204" pitchFamily="34" charset="0"/>
              </a:rPr>
              <a:t>Example</a:t>
            </a:r>
          </a:p>
        </p:txBody>
      </p:sp>
      <p:pic>
        <p:nvPicPr>
          <p:cNvPr id="6" name="Picture 5"/>
          <p:cNvPicPr>
            <a:picLocks noChangeAspect="1"/>
          </p:cNvPicPr>
          <p:nvPr/>
        </p:nvPicPr>
        <p:blipFill>
          <a:blip r:embed="rId3"/>
          <a:stretch>
            <a:fillRect/>
          </a:stretch>
        </p:blipFill>
        <p:spPr>
          <a:xfrm>
            <a:off x="856824" y="977531"/>
            <a:ext cx="8070068" cy="4753418"/>
          </a:xfrm>
          <a:prstGeom prst="rect">
            <a:avLst/>
          </a:prstGeom>
        </p:spPr>
      </p:pic>
    </p:spTree>
    <p:extLst>
      <p:ext uri="{BB962C8B-B14F-4D97-AF65-F5344CB8AC3E}">
        <p14:creationId xmlns:p14="http://schemas.microsoft.com/office/powerpoint/2010/main" val="30098410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379626">
            <a:off x="3486149" y="2678924"/>
            <a:ext cx="3086101" cy="1015663"/>
          </a:xfrm>
          <a:prstGeom prst="rect">
            <a:avLst/>
          </a:prstGeom>
          <a:noFill/>
        </p:spPr>
        <p:txBody>
          <a:bodyPr wrap="none" rtlCol="0">
            <a:spAutoFit/>
          </a:bodyPr>
          <a:lstStyle/>
          <a:p>
            <a:r>
              <a:rPr lang="en-US" sz="6000" b="1" dirty="0">
                <a:ln w="22225">
                  <a:solidFill>
                    <a:schemeClr val="accent2"/>
                  </a:solidFill>
                  <a:prstDash val="solid"/>
                </a:ln>
                <a:solidFill>
                  <a:schemeClr val="accent2">
                    <a:lumMod val="40000"/>
                    <a:lumOff val="60000"/>
                  </a:schemeClr>
                </a:solidFill>
              </a:rPr>
              <a:t>Example</a:t>
            </a:r>
          </a:p>
        </p:txBody>
      </p:sp>
      <p:sp>
        <p:nvSpPr>
          <p:cNvPr id="4" name="Title 1"/>
          <p:cNvSpPr txBox="1">
            <a:spLocks/>
          </p:cNvSpPr>
          <p:nvPr/>
        </p:nvSpPr>
        <p:spPr>
          <a:xfrm>
            <a:off x="914400" y="274638"/>
            <a:ext cx="8229600" cy="390380"/>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noProof="0" dirty="0">
                <a:solidFill>
                  <a:sysClr val="windowText" lastClr="000000"/>
                </a:solidFill>
                <a:latin typeface="Calibri"/>
              </a:rPr>
              <a:t>Budget by Function (Required)</a:t>
            </a: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3" name="Slide Number Placeholder 2"/>
          <p:cNvSpPr>
            <a:spLocks noGrp="1"/>
          </p:cNvSpPr>
          <p:nvPr>
            <p:ph type="sldNum" sz="quarter" idx="12"/>
          </p:nvPr>
        </p:nvSpPr>
        <p:spPr/>
        <p:txBody>
          <a:bodyPr/>
          <a:lstStyle/>
          <a:p>
            <a:fld id="{3D6C3DC6-EF6E-8948-BFE6-808D46D584D8}" type="slidenum">
              <a:rPr lang="en-US" smtClean="0">
                <a:solidFill>
                  <a:srgbClr val="F5F5F5"/>
                </a:solidFill>
              </a:rPr>
              <a:pPr/>
              <a:t>13</a:t>
            </a:fld>
            <a:endParaRPr lang="en-US" dirty="0">
              <a:solidFill>
                <a:srgbClr val="F5F5F5"/>
              </a:solidFill>
            </a:endParaRPr>
          </a:p>
        </p:txBody>
      </p:sp>
      <p:pic>
        <p:nvPicPr>
          <p:cNvPr id="6" name="Picture 5"/>
          <p:cNvPicPr>
            <a:picLocks noChangeAspect="1"/>
          </p:cNvPicPr>
          <p:nvPr/>
        </p:nvPicPr>
        <p:blipFill>
          <a:blip r:embed="rId3"/>
          <a:stretch>
            <a:fillRect/>
          </a:stretch>
        </p:blipFill>
        <p:spPr>
          <a:xfrm>
            <a:off x="914400" y="752474"/>
            <a:ext cx="8008610" cy="5361247"/>
          </a:xfrm>
          <a:prstGeom prst="rect">
            <a:avLst/>
          </a:prstGeom>
        </p:spPr>
      </p:pic>
    </p:spTree>
    <p:extLst>
      <p:ext uri="{BB962C8B-B14F-4D97-AF65-F5344CB8AC3E}">
        <p14:creationId xmlns:p14="http://schemas.microsoft.com/office/powerpoint/2010/main" val="11291501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20379626">
            <a:off x="3146032" y="2684566"/>
            <a:ext cx="3086101" cy="1015663"/>
          </a:xfrm>
          <a:prstGeom prst="rect">
            <a:avLst/>
          </a:prstGeom>
          <a:noFill/>
        </p:spPr>
        <p:txBody>
          <a:bodyPr wrap="none" rtlCol="0">
            <a:spAutoFit/>
          </a:bodyPr>
          <a:lstStyle/>
          <a:p>
            <a:r>
              <a:rPr lang="en-US" sz="6000" b="1" dirty="0">
                <a:ln w="22225">
                  <a:solidFill>
                    <a:schemeClr val="accent2"/>
                  </a:solidFill>
                  <a:prstDash val="solid"/>
                </a:ln>
                <a:solidFill>
                  <a:schemeClr val="accent2">
                    <a:lumMod val="40000"/>
                    <a:lumOff val="60000"/>
                  </a:schemeClr>
                </a:solidFill>
              </a:rPr>
              <a:t>Example</a:t>
            </a:r>
          </a:p>
        </p:txBody>
      </p:sp>
      <p:sp>
        <p:nvSpPr>
          <p:cNvPr id="4" name="Title 1"/>
          <p:cNvSpPr txBox="1">
            <a:spLocks/>
          </p:cNvSpPr>
          <p:nvPr/>
        </p:nvSpPr>
        <p:spPr>
          <a:xfrm>
            <a:off x="914400" y="274638"/>
            <a:ext cx="8229600" cy="390380"/>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noProof="0" dirty="0">
                <a:solidFill>
                  <a:sysClr val="windowText" lastClr="000000"/>
                </a:solidFill>
                <a:latin typeface="Calibri"/>
              </a:rPr>
              <a:t>Budget by Function (Required)</a:t>
            </a: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14</a:t>
            </a:fld>
            <a:endParaRPr lang="en-US" dirty="0">
              <a:solidFill>
                <a:srgbClr val="F5F5F5"/>
              </a:solidFill>
            </a:endParaRPr>
          </a:p>
        </p:txBody>
      </p:sp>
      <p:pic>
        <p:nvPicPr>
          <p:cNvPr id="6" name="Picture 5"/>
          <p:cNvPicPr>
            <a:picLocks noChangeAspect="1"/>
          </p:cNvPicPr>
          <p:nvPr/>
        </p:nvPicPr>
        <p:blipFill>
          <a:blip r:embed="rId3"/>
          <a:stretch>
            <a:fillRect/>
          </a:stretch>
        </p:blipFill>
        <p:spPr>
          <a:xfrm>
            <a:off x="829339" y="772190"/>
            <a:ext cx="8189340" cy="5200530"/>
          </a:xfrm>
          <a:prstGeom prst="rect">
            <a:avLst/>
          </a:prstGeom>
        </p:spPr>
      </p:pic>
    </p:spTree>
    <p:extLst>
      <p:ext uri="{BB962C8B-B14F-4D97-AF65-F5344CB8AC3E}">
        <p14:creationId xmlns:p14="http://schemas.microsoft.com/office/powerpoint/2010/main" val="7161826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1858" y="1062430"/>
            <a:ext cx="8342142" cy="5083189"/>
          </a:xfrm>
        </p:spPr>
        <p:txBody>
          <a:bodyPr>
            <a:noAutofit/>
          </a:bodyPr>
          <a:lstStyle/>
          <a:p>
            <a:pPr marL="342900" indent="-342900" algn="l">
              <a:buFont typeface="Arial" panose="020B0604020202020204" pitchFamily="34" charset="0"/>
              <a:buChar char="•"/>
            </a:pPr>
            <a:r>
              <a:rPr lang="en-US" sz="2400" dirty="0">
                <a:solidFill>
                  <a:schemeClr val="tx1"/>
                </a:solidFill>
              </a:rPr>
              <a:t>January:</a:t>
            </a:r>
          </a:p>
          <a:p>
            <a:pPr marL="800100" lvl="1" indent="-342900" algn="l">
              <a:buFont typeface="Arial" panose="020B0604020202020204" pitchFamily="34" charset="0"/>
              <a:buChar char="•"/>
            </a:pPr>
            <a:r>
              <a:rPr lang="en-US" sz="2400" dirty="0">
                <a:solidFill>
                  <a:schemeClr val="tx1"/>
                </a:solidFill>
              </a:rPr>
              <a:t>GO Team Initial Budget Session (</a:t>
            </a:r>
            <a:r>
              <a:rPr lang="en-US" sz="2400" dirty="0">
                <a:solidFill>
                  <a:schemeClr val="tx1"/>
                </a:solidFill>
                <a:effectLst/>
                <a:ea typeface="Calibri" panose="020F0502020204030204" pitchFamily="34" charset="0"/>
              </a:rPr>
              <a:t>Jan. 13</a:t>
            </a:r>
            <a:r>
              <a:rPr lang="en-US" sz="2400" baseline="30000" dirty="0">
                <a:solidFill>
                  <a:schemeClr val="tx1"/>
                </a:solidFill>
                <a:effectLst/>
                <a:ea typeface="Calibri" panose="020F0502020204030204" pitchFamily="34" charset="0"/>
              </a:rPr>
              <a:t>th</a:t>
            </a:r>
            <a:r>
              <a:rPr lang="en-US" sz="2400" dirty="0">
                <a:solidFill>
                  <a:schemeClr val="tx1"/>
                </a:solidFill>
                <a:effectLst/>
                <a:ea typeface="Calibri" panose="020F0502020204030204" pitchFamily="34" charset="0"/>
              </a:rPr>
              <a:t>-early February</a:t>
            </a:r>
            <a:r>
              <a:rPr lang="en-US" sz="2400" dirty="0">
                <a:solidFill>
                  <a:schemeClr val="tx1"/>
                </a:solidFill>
              </a:rPr>
              <a:t>)</a:t>
            </a:r>
          </a:p>
          <a:p>
            <a:pPr marL="342900" indent="-342900" algn="l">
              <a:buFont typeface="Arial" panose="020B0604020202020204" pitchFamily="34" charset="0"/>
              <a:buChar char="•"/>
            </a:pPr>
            <a:r>
              <a:rPr lang="en-US" sz="2400" dirty="0">
                <a:solidFill>
                  <a:schemeClr val="tx1"/>
                </a:solidFill>
              </a:rPr>
              <a:t>February: </a:t>
            </a:r>
          </a:p>
          <a:p>
            <a:pPr marL="800100" lvl="1" indent="-342900" algn="l">
              <a:buFont typeface="Arial" panose="020B0604020202020204" pitchFamily="34" charset="0"/>
              <a:buChar char="•"/>
            </a:pPr>
            <a:r>
              <a:rPr lang="en-US" sz="2400" dirty="0">
                <a:solidFill>
                  <a:schemeClr val="tx1"/>
                </a:solidFill>
              </a:rPr>
              <a:t>One-on-one Associate Superintendent discussions</a:t>
            </a:r>
          </a:p>
          <a:p>
            <a:pPr marL="800100" lvl="1" indent="-342900" algn="l">
              <a:buFont typeface="Arial" panose="020B0604020202020204" pitchFamily="34" charset="0"/>
              <a:buChar char="•"/>
            </a:pPr>
            <a:r>
              <a:rPr lang="en-US" sz="2400" dirty="0">
                <a:solidFill>
                  <a:schemeClr val="tx1"/>
                </a:solidFill>
              </a:rPr>
              <a:t>Cluster Planning Session (positions sharing, cluster alignment, etc.)</a:t>
            </a:r>
          </a:p>
          <a:p>
            <a:pPr marL="800100" lvl="1" indent="-342900" algn="l">
              <a:buFont typeface="Arial" panose="020B0604020202020204" pitchFamily="34" charset="0"/>
              <a:buChar char="•"/>
            </a:pPr>
            <a:r>
              <a:rPr lang="en-US" sz="2400" dirty="0">
                <a:solidFill>
                  <a:schemeClr val="tx1"/>
                </a:solidFill>
              </a:rPr>
              <a:t>Program Manager discussions and approvals</a:t>
            </a:r>
          </a:p>
          <a:p>
            <a:pPr marL="800100" lvl="1" indent="-342900" algn="l">
              <a:buFont typeface="Arial" panose="020B0604020202020204" pitchFamily="34" charset="0"/>
              <a:buChar char="•"/>
            </a:pPr>
            <a:r>
              <a:rPr lang="en-US" sz="2400" dirty="0">
                <a:solidFill>
                  <a:schemeClr val="tx1"/>
                </a:solidFill>
              </a:rPr>
              <a:t>GO Team Feedback Session</a:t>
            </a:r>
          </a:p>
          <a:p>
            <a:pPr marL="800100" lvl="1" indent="-342900" algn="l">
              <a:buFont typeface="Arial" panose="020B0604020202020204" pitchFamily="34" charset="0"/>
              <a:buChar char="•"/>
            </a:pPr>
            <a:r>
              <a:rPr lang="en-US" sz="2400" dirty="0">
                <a:solidFill>
                  <a:schemeClr val="tx1"/>
                </a:solidFill>
              </a:rPr>
              <a:t>HR Staffing Conferences (Late February - Early March)</a:t>
            </a:r>
          </a:p>
          <a:p>
            <a:pPr algn="l"/>
            <a:r>
              <a:rPr lang="en-US" sz="2400" dirty="0">
                <a:solidFill>
                  <a:schemeClr val="tx1"/>
                </a:solidFill>
              </a:rPr>
              <a:t>•	March:</a:t>
            </a:r>
          </a:p>
          <a:p>
            <a:pPr marL="800100" lvl="1" indent="-342900" algn="l">
              <a:buFont typeface="Arial" panose="020B0604020202020204" pitchFamily="34" charset="0"/>
              <a:buChar char="•"/>
            </a:pPr>
            <a:r>
              <a:rPr lang="en-US" sz="2400" dirty="0">
                <a:solidFill>
                  <a:schemeClr val="tx1"/>
                </a:solidFill>
              </a:rPr>
              <a:t>Final GO Team Approval (AFTER your school’s Staffing Conference- March 18</a:t>
            </a:r>
            <a:r>
              <a:rPr lang="en-US" sz="2400" baseline="30000" dirty="0">
                <a:solidFill>
                  <a:schemeClr val="tx1"/>
                </a:solidFill>
              </a:rPr>
              <a:t>th</a:t>
            </a:r>
            <a:r>
              <a:rPr lang="en-US" sz="2400" dirty="0">
                <a:solidFill>
                  <a:schemeClr val="tx1"/>
                </a:solidFill>
              </a:rPr>
              <a:t>)</a:t>
            </a:r>
          </a:p>
          <a:p>
            <a:pPr algn="l"/>
            <a:endParaRPr lang="en-US" sz="2400" dirty="0">
              <a:solidFill>
                <a:schemeClr val="tx1"/>
              </a:solidFill>
            </a:endParaRPr>
          </a:p>
        </p:txBody>
      </p:sp>
      <p:sp>
        <p:nvSpPr>
          <p:cNvPr id="4" name="Title 3"/>
          <p:cNvSpPr txBox="1">
            <a:spLocks noGrp="1"/>
          </p:cNvSpPr>
          <p:nvPr>
            <p:ph type="ctrTitle"/>
          </p:nvPr>
        </p:nvSpPr>
        <p:spPr>
          <a:xfrm>
            <a:off x="685800" y="177250"/>
            <a:ext cx="7772400" cy="507831"/>
          </a:xfrm>
          <a:prstGeom prst="rect">
            <a:avLst/>
          </a:prstGeom>
          <a:noFill/>
        </p:spPr>
        <p:txBody>
          <a:bodyPr wrap="square" rtlCol="0">
            <a:spAutoFit/>
          </a:bodyPr>
          <a:lstStyle/>
          <a:p>
            <a:pPr algn="ctr"/>
            <a:r>
              <a:rPr lang="en-US" sz="2700" b="1" dirty="0">
                <a:solidFill>
                  <a:prstClr val="black"/>
                </a:solidFill>
                <a:latin typeface="Century Schoolbook" panose="02040604050505020304"/>
              </a:rPr>
              <a:t>What’s Next?</a:t>
            </a:r>
          </a:p>
        </p:txBody>
      </p:sp>
      <p:sp>
        <p:nvSpPr>
          <p:cNvPr id="2" name="Slide Number Placeholder 1"/>
          <p:cNvSpPr>
            <a:spLocks noGrp="1"/>
          </p:cNvSpPr>
          <p:nvPr>
            <p:ph type="sldNum" sz="quarter" idx="12"/>
          </p:nvPr>
        </p:nvSpPr>
        <p:spPr/>
        <p:txBody>
          <a:bodyPr/>
          <a:lstStyle/>
          <a:p>
            <a:fld id="{3D6C3DC6-EF6E-8948-BFE6-808D46D584D8}" type="slidenum">
              <a:rPr lang="en-US" smtClean="0"/>
              <a:t>15</a:t>
            </a:fld>
            <a:endParaRPr lang="en-US" dirty="0"/>
          </a:p>
        </p:txBody>
      </p:sp>
    </p:spTree>
    <p:extLst>
      <p:ext uri="{BB962C8B-B14F-4D97-AF65-F5344CB8AC3E}">
        <p14:creationId xmlns:p14="http://schemas.microsoft.com/office/powerpoint/2010/main" val="42577430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a:t>Questions? </a:t>
            </a:r>
          </a:p>
        </p:txBody>
      </p:sp>
      <p:sp>
        <p:nvSpPr>
          <p:cNvPr id="3" name="Content Placeholder 2"/>
          <p:cNvSpPr>
            <a:spLocks noGrp="1"/>
          </p:cNvSpPr>
          <p:nvPr>
            <p:ph idx="1"/>
          </p:nvPr>
        </p:nvSpPr>
        <p:spPr>
          <a:xfrm>
            <a:off x="726509" y="4902082"/>
            <a:ext cx="8340405" cy="454541"/>
          </a:xfrm>
        </p:spPr>
        <p:txBody>
          <a:bodyPr>
            <a:noAutofit/>
          </a:bodyPr>
          <a:lstStyle/>
          <a:p>
            <a:pPr marL="0" indent="0" algn="ctr">
              <a:buNone/>
            </a:pPr>
            <a:r>
              <a:rPr lang="en-US" sz="2100" dirty="0"/>
              <a:t>Thank you for your time and attention.  </a:t>
            </a:r>
          </a:p>
        </p:txBody>
      </p:sp>
      <p:pic>
        <p:nvPicPr>
          <p:cNvPr id="4" name="Picture 3"/>
          <p:cNvPicPr>
            <a:picLocks noChangeAspect="1"/>
          </p:cNvPicPr>
          <p:nvPr/>
        </p:nvPicPr>
        <p:blipFill>
          <a:blip r:embed="rId3"/>
          <a:stretch>
            <a:fillRect/>
          </a:stretch>
        </p:blipFill>
        <p:spPr>
          <a:xfrm>
            <a:off x="2518089" y="1920479"/>
            <a:ext cx="3900488" cy="2578894"/>
          </a:xfrm>
          <a:prstGeom prst="rect">
            <a:avLst/>
          </a:prstGeom>
        </p:spPr>
      </p:pic>
      <p:sp>
        <p:nvSpPr>
          <p:cNvPr id="5" name="Slide Number Placeholder 4"/>
          <p:cNvSpPr>
            <a:spLocks noGrp="1"/>
          </p:cNvSpPr>
          <p:nvPr>
            <p:ph type="sldNum" sz="quarter" idx="12"/>
          </p:nvPr>
        </p:nvSpPr>
        <p:spPr/>
        <p:txBody>
          <a:bodyPr/>
          <a:lstStyle/>
          <a:p>
            <a:fld id="{3D6C3DC6-EF6E-8948-BFE6-808D46D584D8}" type="slidenum">
              <a:rPr lang="en-US" smtClean="0"/>
              <a:t>16</a:t>
            </a:fld>
            <a:endParaRPr lang="en-US" dirty="0"/>
          </a:p>
        </p:txBody>
      </p:sp>
    </p:spTree>
    <p:extLst>
      <p:ext uri="{BB962C8B-B14F-4D97-AF65-F5344CB8AC3E}">
        <p14:creationId xmlns:p14="http://schemas.microsoft.com/office/powerpoint/2010/main" val="3738565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36674" y="2464874"/>
            <a:ext cx="7772400" cy="90819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defRPr/>
            </a:pPr>
            <a:r>
              <a:rPr lang="en-US" sz="2800" b="1" i="1" dirty="0">
                <a:solidFill>
                  <a:prstClr val="black">
                    <a:lumMod val="85000"/>
                    <a:lumOff val="15000"/>
                  </a:prstClr>
                </a:solidFill>
              </a:rPr>
              <a:t>Slides to Complete </a:t>
            </a:r>
            <a:r>
              <a:rPr lang="en-US" sz="2800" b="1" i="1" u="sng" dirty="0">
                <a:solidFill>
                  <a:srgbClr val="FF0000"/>
                </a:solidFill>
              </a:rPr>
              <a:t>After</a:t>
            </a:r>
            <a:r>
              <a:rPr lang="en-US" sz="2800" b="1" i="1" dirty="0">
                <a:solidFill>
                  <a:prstClr val="black">
                    <a:lumMod val="85000"/>
                    <a:lumOff val="15000"/>
                  </a:prstClr>
                </a:solidFill>
              </a:rPr>
              <a:t> Initial Meeting and Before You Meet with Associate Supt. And Program Managers</a:t>
            </a:r>
            <a:endParaRPr lang="en-US" sz="2800" dirty="0">
              <a:solidFill>
                <a:sysClr val="windowText" lastClr="000000"/>
              </a:solidFill>
              <a:latin typeface="Calibri"/>
            </a:endParaRPr>
          </a:p>
        </p:txBody>
      </p:sp>
      <p:sp>
        <p:nvSpPr>
          <p:cNvPr id="3" name="Slide Number Placeholder 2"/>
          <p:cNvSpPr>
            <a:spLocks noGrp="1"/>
          </p:cNvSpPr>
          <p:nvPr>
            <p:ph type="sldNum" sz="quarter" idx="12"/>
          </p:nvPr>
        </p:nvSpPr>
        <p:spPr/>
        <p:txBody>
          <a:bodyPr/>
          <a:lstStyle/>
          <a:p>
            <a:fld id="{3D6C3DC6-EF6E-8948-BFE6-808D46D584D8}" type="slidenum">
              <a:rPr lang="en-US" smtClean="0">
                <a:solidFill>
                  <a:srgbClr val="F5F5F5"/>
                </a:solidFill>
              </a:rPr>
              <a:pPr/>
              <a:t>17</a:t>
            </a:fld>
            <a:endParaRPr lang="en-US" dirty="0">
              <a:solidFill>
                <a:srgbClr val="F5F5F5"/>
              </a:solidFill>
            </a:endParaRPr>
          </a:p>
        </p:txBody>
      </p:sp>
    </p:spTree>
    <p:extLst>
      <p:ext uri="{BB962C8B-B14F-4D97-AF65-F5344CB8AC3E}">
        <p14:creationId xmlns:p14="http://schemas.microsoft.com/office/powerpoint/2010/main" val="13016287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717726" y="76243"/>
            <a:ext cx="8329958" cy="584775"/>
          </a:xfrm>
          <a:prstGeom prst="rect">
            <a:avLst/>
          </a:prstGeom>
          <a:noFill/>
        </p:spPr>
        <p:txBody>
          <a:bodyPr wrap="square" rtlCol="0">
            <a:spAutoFit/>
          </a:bodyPr>
          <a:lstStyle/>
          <a:p>
            <a:pPr algn="ctr"/>
            <a:r>
              <a:rPr lang="en-US" sz="3200" b="1" i="1" dirty="0">
                <a:latin typeface="+mj-lt"/>
              </a:rPr>
              <a:t>Description of Strategy Categories</a:t>
            </a:r>
          </a:p>
        </p:txBody>
      </p:sp>
      <p:sp>
        <p:nvSpPr>
          <p:cNvPr id="5" name="TextBox 4"/>
          <p:cNvSpPr txBox="1"/>
          <p:nvPr/>
        </p:nvSpPr>
        <p:spPr>
          <a:xfrm>
            <a:off x="858786" y="1078326"/>
            <a:ext cx="8085658" cy="4154984"/>
          </a:xfrm>
          <a:prstGeom prst="rect">
            <a:avLst/>
          </a:prstGeom>
          <a:noFill/>
        </p:spPr>
        <p:txBody>
          <a:bodyPr wrap="square" rtlCol="0">
            <a:spAutoFit/>
          </a:bodyPr>
          <a:lstStyle/>
          <a:p>
            <a:pPr marL="742950" indent="-742950">
              <a:buFont typeface="+mj-lt"/>
              <a:buAutoNum type="arabicPeriod"/>
            </a:pPr>
            <a:r>
              <a:rPr lang="en-US" sz="2400" b="1" dirty="0">
                <a:latin typeface="Calibri" panose="020F0502020204030204" pitchFamily="34" charset="0"/>
                <a:cs typeface="Calibri" panose="020F0502020204030204" pitchFamily="34" charset="0"/>
              </a:rPr>
              <a:t>Budget Parameters</a:t>
            </a:r>
            <a:r>
              <a:rPr lang="en-US" sz="2400" dirty="0">
                <a:latin typeface="Calibri" panose="020F0502020204030204" pitchFamily="34" charset="0"/>
                <a:cs typeface="Calibri" panose="020F0502020204030204" pitchFamily="34" charset="0"/>
              </a:rPr>
              <a:t> – FY23 funding </a:t>
            </a:r>
            <a:r>
              <a:rPr lang="en-US" sz="2400" u="sng" dirty="0">
                <a:latin typeface="Calibri" panose="020F0502020204030204" pitchFamily="34" charset="0"/>
                <a:cs typeface="Calibri" panose="020F0502020204030204" pitchFamily="34" charset="0"/>
              </a:rPr>
              <a:t>priorities</a:t>
            </a:r>
            <a:r>
              <a:rPr lang="en-US" sz="2400" dirty="0">
                <a:latin typeface="Calibri" panose="020F0502020204030204" pitchFamily="34" charset="0"/>
                <a:cs typeface="Calibri" panose="020F0502020204030204" pitchFamily="34" charset="0"/>
              </a:rPr>
              <a:t> from the school’s 3-5 year strategic plan, ranked by the order of importance </a:t>
            </a:r>
          </a:p>
          <a:p>
            <a:pPr marL="742950" indent="-742950">
              <a:buFont typeface="+mj-lt"/>
              <a:buAutoNum type="arabicPeriod"/>
            </a:pPr>
            <a:endParaRPr lang="en-US" sz="2400" dirty="0">
              <a:latin typeface="Calibri" panose="020F0502020204030204" pitchFamily="34" charset="0"/>
              <a:cs typeface="Calibri" panose="020F0502020204030204" pitchFamily="34" charset="0"/>
            </a:endParaRPr>
          </a:p>
          <a:p>
            <a:pPr marL="742950" indent="-742950">
              <a:buFont typeface="+mj-lt"/>
              <a:buAutoNum type="arabicPeriod"/>
            </a:pPr>
            <a:r>
              <a:rPr lang="en-US" sz="2400" b="1" dirty="0">
                <a:latin typeface="Calibri" panose="020F0502020204030204" pitchFamily="34" charset="0"/>
                <a:cs typeface="Calibri" panose="020F0502020204030204" pitchFamily="34" charset="0"/>
              </a:rPr>
              <a:t>Strategies </a:t>
            </a:r>
            <a:r>
              <a:rPr lang="en-US" sz="2400"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Lays out specific objectives for schools improvement</a:t>
            </a:r>
          </a:p>
          <a:p>
            <a:pPr marL="742950" indent="-742950">
              <a:buFont typeface="+mj-lt"/>
              <a:buAutoNum type="arabicPeriod"/>
            </a:pPr>
            <a:endParaRPr lang="en-US" sz="2400" b="1" dirty="0">
              <a:latin typeface="Calibri" panose="020F0502020204030204" pitchFamily="34" charset="0"/>
              <a:cs typeface="Calibri" panose="020F0502020204030204" pitchFamily="34" charset="0"/>
            </a:endParaRPr>
          </a:p>
          <a:p>
            <a:pPr marL="742950" indent="-742950">
              <a:buFont typeface="+mj-lt"/>
              <a:buAutoNum type="arabicPeriod"/>
            </a:pPr>
            <a:r>
              <a:rPr lang="en-US" sz="2400" b="1" dirty="0">
                <a:latin typeface="Calibri" panose="020F0502020204030204" pitchFamily="34" charset="0"/>
                <a:cs typeface="Calibri" panose="020F0502020204030204" pitchFamily="34" charset="0"/>
              </a:rPr>
              <a:t>Request</a:t>
            </a:r>
            <a:r>
              <a:rPr lang="en-US" sz="2400" dirty="0">
                <a:latin typeface="Calibri" panose="020F0502020204030204" pitchFamily="34" charset="0"/>
                <a:cs typeface="Calibri" panose="020F0502020204030204" pitchFamily="34" charset="0"/>
              </a:rPr>
              <a:t> – “The Ask”.  What needs to be funded in order to support the strategy?  </a:t>
            </a:r>
          </a:p>
          <a:p>
            <a:pPr marL="742950" indent="-742950">
              <a:buFont typeface="+mj-lt"/>
              <a:buAutoNum type="arabicPeriod"/>
            </a:pPr>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18</a:t>
            </a:fld>
            <a:endParaRPr lang="en-US" dirty="0"/>
          </a:p>
        </p:txBody>
      </p:sp>
    </p:spTree>
    <p:extLst>
      <p:ext uri="{BB962C8B-B14F-4D97-AF65-F5344CB8AC3E}">
        <p14:creationId xmlns:p14="http://schemas.microsoft.com/office/powerpoint/2010/main" val="41193726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80716" y="76243"/>
            <a:ext cx="8166967" cy="584775"/>
          </a:xfrm>
          <a:prstGeom prst="rect">
            <a:avLst/>
          </a:prstGeom>
          <a:noFill/>
        </p:spPr>
        <p:txBody>
          <a:bodyPr wrap="square" rtlCol="0">
            <a:spAutoFit/>
          </a:bodyPr>
          <a:lstStyle/>
          <a:p>
            <a:pPr algn="ctr"/>
            <a:r>
              <a:rPr lang="en-US" sz="3200" b="1" i="1" dirty="0">
                <a:latin typeface="+mj-lt"/>
              </a:rPr>
              <a:t>FY23 Budget Parameters</a:t>
            </a:r>
          </a:p>
        </p:txBody>
      </p:sp>
      <p:graphicFrame>
        <p:nvGraphicFramePr>
          <p:cNvPr id="4" name="Table 3"/>
          <p:cNvGraphicFramePr>
            <a:graphicFrameLocks noGrp="1"/>
          </p:cNvGraphicFramePr>
          <p:nvPr>
            <p:extLst>
              <p:ext uri="{D42A27DB-BD31-4B8C-83A1-F6EECF244321}">
                <p14:modId xmlns:p14="http://schemas.microsoft.com/office/powerpoint/2010/main" val="4157889221"/>
              </p:ext>
            </p:extLst>
          </p:nvPr>
        </p:nvGraphicFramePr>
        <p:xfrm>
          <a:off x="994298" y="936153"/>
          <a:ext cx="7723574" cy="5725283"/>
        </p:xfrm>
        <a:graphic>
          <a:graphicData uri="http://schemas.openxmlformats.org/drawingml/2006/table">
            <a:tbl>
              <a:tblPr firstRow="1" bandRow="1">
                <a:tableStyleId>{5C22544A-7EE6-4342-B048-85BDC9FD1C3A}</a:tableStyleId>
              </a:tblPr>
              <a:tblGrid>
                <a:gridCol w="3861787">
                  <a:extLst>
                    <a:ext uri="{9D8B030D-6E8A-4147-A177-3AD203B41FA5}">
                      <a16:colId xmlns:a16="http://schemas.microsoft.com/office/drawing/2014/main" val="20000"/>
                    </a:ext>
                  </a:extLst>
                </a:gridCol>
                <a:gridCol w="3861787">
                  <a:extLst>
                    <a:ext uri="{9D8B030D-6E8A-4147-A177-3AD203B41FA5}">
                      <a16:colId xmlns:a16="http://schemas.microsoft.com/office/drawing/2014/main" val="20001"/>
                    </a:ext>
                  </a:extLst>
                </a:gridCol>
              </a:tblGrid>
              <a:tr h="825623">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FY23 School Priorities</a:t>
                      </a: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825623">
                <a:tc>
                  <a:txBody>
                    <a:bodyPr/>
                    <a:lstStyle/>
                    <a:p>
                      <a:pPr algn="ctr"/>
                      <a:r>
                        <a:rPr lang="en-US" sz="1750" dirty="0"/>
                        <a:t>Maintain lower class sizes in the primary years by funding </a:t>
                      </a:r>
                      <a:r>
                        <a:rPr lang="en-US" sz="1750" dirty="0" err="1"/>
                        <a:t>parapros</a:t>
                      </a:r>
                      <a:r>
                        <a:rPr lang="en-US" sz="1750" dirty="0"/>
                        <a:t> in 1</a:t>
                      </a:r>
                      <a:r>
                        <a:rPr lang="en-US" sz="1750" baseline="30000" dirty="0"/>
                        <a:t>st</a:t>
                      </a:r>
                      <a:r>
                        <a:rPr lang="en-US" sz="1750" dirty="0"/>
                        <a:t> and second grade</a:t>
                      </a:r>
                    </a:p>
                  </a:txBody>
                  <a:tcPr/>
                </a:tc>
                <a:tc>
                  <a:txBody>
                    <a:bodyPr/>
                    <a:lstStyle/>
                    <a:p>
                      <a:pPr algn="ctr"/>
                      <a:r>
                        <a:rPr lang="en-US" sz="1750" dirty="0"/>
                        <a:t>47%</a:t>
                      </a:r>
                      <a:r>
                        <a:rPr lang="en-US" sz="1750" baseline="0" dirty="0"/>
                        <a:t> mobility rate requires a great deal of teacher attention to students who enter our school throughout the year – many of which are below level. </a:t>
                      </a:r>
                      <a:endParaRPr lang="en-US" sz="1750" dirty="0"/>
                    </a:p>
                  </a:txBody>
                  <a:tcPr/>
                </a:tc>
                <a:extLst>
                  <a:ext uri="{0D108BD9-81ED-4DB2-BD59-A6C34878D82A}">
                    <a16:rowId xmlns:a16="http://schemas.microsoft.com/office/drawing/2014/main" val="10001"/>
                  </a:ext>
                </a:extLst>
              </a:tr>
              <a:tr h="825623">
                <a:tc>
                  <a:txBody>
                    <a:bodyPr/>
                    <a:lstStyle/>
                    <a:p>
                      <a:pPr algn="ctr"/>
                      <a:r>
                        <a:rPr lang="en-US" sz="1750" dirty="0"/>
                        <a:t>Maximize wrap around services </a:t>
                      </a:r>
                      <a:r>
                        <a:rPr lang="en-US" sz="1750" dirty="0" err="1"/>
                        <a:t>ie</a:t>
                      </a:r>
                      <a:r>
                        <a:rPr lang="en-US" sz="1750" dirty="0"/>
                        <a:t>: Nurse, SSW, Counseling</a:t>
                      </a:r>
                    </a:p>
                  </a:txBody>
                  <a:tcPr/>
                </a:tc>
                <a:tc>
                  <a:txBody>
                    <a:bodyPr/>
                    <a:lstStyle/>
                    <a:p>
                      <a:pPr algn="ctr"/>
                      <a:r>
                        <a:rPr lang="en-US" sz="1750" dirty="0"/>
                        <a:t>This continues to be a need for our students, but we need to look closely at maximizing our budget to make this work. </a:t>
                      </a:r>
                    </a:p>
                  </a:txBody>
                  <a:tcPr/>
                </a:tc>
                <a:extLst>
                  <a:ext uri="{0D108BD9-81ED-4DB2-BD59-A6C34878D82A}">
                    <a16:rowId xmlns:a16="http://schemas.microsoft.com/office/drawing/2014/main" val="10002"/>
                  </a:ext>
                </a:extLst>
              </a:tr>
              <a:tr h="825623">
                <a:tc>
                  <a:txBody>
                    <a:bodyPr/>
                    <a:lstStyle/>
                    <a:p>
                      <a:pPr algn="ctr"/>
                      <a:r>
                        <a:rPr lang="en-US" sz="1750" dirty="0"/>
                        <a:t>Increase</a:t>
                      </a:r>
                      <a:r>
                        <a:rPr lang="en-US" sz="1750" baseline="0" dirty="0"/>
                        <a:t> Reading/</a:t>
                      </a:r>
                      <a:r>
                        <a:rPr lang="en-US" sz="1750" baseline="0" dirty="0" err="1"/>
                        <a:t>Lexiles</a:t>
                      </a:r>
                      <a:r>
                        <a:rPr lang="en-US" sz="1750" baseline="0" dirty="0"/>
                        <a:t> and writing of 3</a:t>
                      </a:r>
                      <a:r>
                        <a:rPr lang="en-US" sz="1750" baseline="30000" dirty="0"/>
                        <a:t>rd</a:t>
                      </a:r>
                      <a:r>
                        <a:rPr lang="en-US" sz="1750" baseline="0" dirty="0"/>
                        <a:t> – 5</a:t>
                      </a:r>
                      <a:r>
                        <a:rPr lang="en-US" sz="1750" baseline="30000" dirty="0"/>
                        <a:t>th</a:t>
                      </a:r>
                      <a:r>
                        <a:rPr lang="en-US" sz="1750" baseline="0" dirty="0"/>
                        <a:t> grade students.  How can we restructure our program to achieve this? </a:t>
                      </a:r>
                      <a:endParaRPr lang="en-US" sz="1750" dirty="0"/>
                    </a:p>
                  </a:txBody>
                  <a:tcPr/>
                </a:tc>
                <a:tc>
                  <a:txBody>
                    <a:bodyPr/>
                    <a:lstStyle/>
                    <a:p>
                      <a:pPr algn="ctr"/>
                      <a:r>
                        <a:rPr lang="en-US" sz="1750" dirty="0"/>
                        <a:t>Data indicates that students who have been with us for more than one year have greater</a:t>
                      </a:r>
                      <a:r>
                        <a:rPr lang="en-US" sz="1750" baseline="0" dirty="0"/>
                        <a:t> performance levels than students who are transient.  With 47% of our students coming and going, there is a need to target these students.</a:t>
                      </a:r>
                      <a:endParaRPr lang="en-US" sz="1750" dirty="0"/>
                    </a:p>
                  </a:txBody>
                  <a:tcPr/>
                </a:tc>
                <a:extLst>
                  <a:ext uri="{0D108BD9-81ED-4DB2-BD59-A6C34878D82A}">
                    <a16:rowId xmlns:a16="http://schemas.microsoft.com/office/drawing/2014/main" val="10003"/>
                  </a:ext>
                </a:extLst>
              </a:tr>
              <a:tr h="825623">
                <a:tc>
                  <a:txBody>
                    <a:bodyPr/>
                    <a:lstStyle/>
                    <a:p>
                      <a:pPr algn="ctr"/>
                      <a:r>
                        <a:rPr lang="en-US" sz="1750" dirty="0"/>
                        <a:t>Maximize the intervention block daily</a:t>
                      </a:r>
                    </a:p>
                  </a:txBody>
                  <a:tcPr/>
                </a:tc>
                <a:tc>
                  <a:txBody>
                    <a:bodyPr/>
                    <a:lstStyle/>
                    <a:p>
                      <a:pPr algn="ctr"/>
                      <a:r>
                        <a:rPr lang="en-US" sz="1750" dirty="0"/>
                        <a:t>Dedicated time for students to receive specific interventions and/or</a:t>
                      </a:r>
                      <a:r>
                        <a:rPr lang="en-US" sz="1750" baseline="0" dirty="0"/>
                        <a:t> enrichment.</a:t>
                      </a:r>
                      <a:endParaRPr lang="en-US" sz="1750" dirty="0"/>
                    </a:p>
                  </a:txBody>
                  <a:tcPr/>
                </a:tc>
                <a:extLst>
                  <a:ext uri="{0D108BD9-81ED-4DB2-BD59-A6C34878D82A}">
                    <a16:rowId xmlns:a16="http://schemas.microsoft.com/office/drawing/2014/main" val="10004"/>
                  </a:ext>
                </a:extLst>
              </a:tr>
            </a:tbl>
          </a:graphicData>
        </a:graphic>
      </p:graphicFrame>
      <p:sp>
        <p:nvSpPr>
          <p:cNvPr id="7" name="TextBox 6"/>
          <p:cNvSpPr txBox="1"/>
          <p:nvPr/>
        </p:nvSpPr>
        <p:spPr>
          <a:xfrm rot="20090449">
            <a:off x="3581203" y="2881154"/>
            <a:ext cx="3130931" cy="707886"/>
          </a:xfrm>
          <a:prstGeom prst="rect">
            <a:avLst/>
          </a:prstGeom>
          <a:noFill/>
        </p:spPr>
        <p:txBody>
          <a:bodyPr wrap="square" rtlCol="0">
            <a:spAutoFit/>
          </a:bodyPr>
          <a:lstStyle/>
          <a:p>
            <a:r>
              <a:rPr lang="en-US" sz="4000" b="1" dirty="0">
                <a:ln w="22225">
                  <a:solidFill>
                    <a:schemeClr val="accent2"/>
                  </a:solidFill>
                  <a:prstDash val="solid"/>
                </a:ln>
                <a:solidFill>
                  <a:schemeClr val="accent2">
                    <a:lumMod val="40000"/>
                    <a:lumOff val="60000"/>
                  </a:schemeClr>
                </a:solidFill>
              </a:rPr>
              <a:t>Example</a:t>
            </a:r>
          </a:p>
        </p:txBody>
      </p:sp>
      <p:sp>
        <p:nvSpPr>
          <p:cNvPr id="5" name="Slide Number Placeholder 4"/>
          <p:cNvSpPr>
            <a:spLocks noGrp="1"/>
          </p:cNvSpPr>
          <p:nvPr>
            <p:ph type="sldNum" sz="quarter" idx="12"/>
          </p:nvPr>
        </p:nvSpPr>
        <p:spPr/>
        <p:txBody>
          <a:bodyPr/>
          <a:lstStyle/>
          <a:p>
            <a:fld id="{3D6C3DC6-EF6E-8948-BFE6-808D46D584D8}" type="slidenum">
              <a:rPr lang="en-US" smtClean="0"/>
              <a:t>19</a:t>
            </a:fld>
            <a:endParaRPr lang="en-US" dirty="0"/>
          </a:p>
        </p:txBody>
      </p:sp>
    </p:spTree>
    <p:extLst>
      <p:ext uri="{BB962C8B-B14F-4D97-AF65-F5344CB8AC3E}">
        <p14:creationId xmlns:p14="http://schemas.microsoft.com/office/powerpoint/2010/main" val="2530132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67"/>
            <a:ext cx="8229600" cy="1143000"/>
          </a:xfrm>
        </p:spPr>
        <p:txBody>
          <a:bodyPr/>
          <a:lstStyle/>
          <a:p>
            <a:r>
              <a:rPr lang="en-US" dirty="0"/>
              <a:t>Norms</a:t>
            </a:r>
          </a:p>
        </p:txBody>
      </p:sp>
      <p:sp>
        <p:nvSpPr>
          <p:cNvPr id="3" name="Content Placeholder 2"/>
          <p:cNvSpPr>
            <a:spLocks noGrp="1"/>
          </p:cNvSpPr>
          <p:nvPr>
            <p:ph idx="1"/>
          </p:nvPr>
        </p:nvSpPr>
        <p:spPr>
          <a:xfrm>
            <a:off x="789709" y="1417638"/>
            <a:ext cx="8229600" cy="4525963"/>
          </a:xfrm>
        </p:spPr>
        <p:txBody>
          <a:bodyPr>
            <a:normAutofit lnSpcReduction="10000"/>
          </a:bodyPr>
          <a:lstStyle/>
          <a:p>
            <a:r>
              <a:rPr lang="en-US" sz="2400" dirty="0"/>
              <a:t>This is a meeting of the GO Team. Only members of the team may participate in the discussion. Any members of the public present are here to quietly observe.</a:t>
            </a:r>
          </a:p>
          <a:p>
            <a:pPr marL="0" indent="0">
              <a:buNone/>
            </a:pPr>
            <a:endParaRPr lang="en-US" sz="2400" dirty="0"/>
          </a:p>
          <a:p>
            <a:r>
              <a:rPr lang="en-US" sz="2400" dirty="0"/>
              <a:t>We will follow the agenda as noticed to the public and stay on task.</a:t>
            </a:r>
          </a:p>
          <a:p>
            <a:endParaRPr lang="en-US" sz="2400" dirty="0"/>
          </a:p>
          <a:p>
            <a:r>
              <a:rPr lang="en-US" sz="2400" dirty="0"/>
              <a:t>We invite and welcome contributions of every member and listen to each other.</a:t>
            </a:r>
          </a:p>
          <a:p>
            <a:endParaRPr lang="en-US" sz="2400" dirty="0"/>
          </a:p>
          <a:p>
            <a:r>
              <a:rPr lang="en-US" sz="2400" dirty="0"/>
              <a:t>We will respect all ideas and assume good intentions.</a:t>
            </a:r>
          </a:p>
          <a:p>
            <a:endParaRPr lang="en-US" sz="2400" dirty="0"/>
          </a:p>
        </p:txBody>
      </p:sp>
      <p:sp>
        <p:nvSpPr>
          <p:cNvPr id="4" name="Slide Number Placeholder 3"/>
          <p:cNvSpPr>
            <a:spLocks noGrp="1"/>
          </p:cNvSpPr>
          <p:nvPr>
            <p:ph type="sldNum" sz="quarter" idx="12"/>
          </p:nvPr>
        </p:nvSpPr>
        <p:spPr/>
        <p:txBody>
          <a:bodyPr/>
          <a:lstStyle/>
          <a:p>
            <a:fld id="{3D6C3DC6-EF6E-8948-BFE6-808D46D584D8}" type="slidenum">
              <a:rPr lang="en-US" smtClean="0"/>
              <a:t>2</a:t>
            </a:fld>
            <a:endParaRPr lang="en-US" dirty="0"/>
          </a:p>
        </p:txBody>
      </p:sp>
    </p:spTree>
    <p:extLst>
      <p:ext uri="{BB962C8B-B14F-4D97-AF65-F5344CB8AC3E}">
        <p14:creationId xmlns:p14="http://schemas.microsoft.com/office/powerpoint/2010/main" val="1200696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80716" y="76243"/>
            <a:ext cx="8166967" cy="584775"/>
          </a:xfrm>
          <a:prstGeom prst="rect">
            <a:avLst/>
          </a:prstGeom>
          <a:noFill/>
        </p:spPr>
        <p:txBody>
          <a:bodyPr wrap="square" rtlCol="0">
            <a:spAutoFit/>
          </a:bodyPr>
          <a:lstStyle/>
          <a:p>
            <a:pPr algn="ctr"/>
            <a:r>
              <a:rPr lang="en-US" sz="3200" b="1" i="1" dirty="0">
                <a:latin typeface="+mj-lt"/>
              </a:rPr>
              <a:t>FY23 Budget Parameters</a:t>
            </a:r>
          </a:p>
        </p:txBody>
      </p:sp>
      <p:graphicFrame>
        <p:nvGraphicFramePr>
          <p:cNvPr id="4" name="Table 3"/>
          <p:cNvGraphicFramePr>
            <a:graphicFrameLocks noGrp="1"/>
          </p:cNvGraphicFramePr>
          <p:nvPr>
            <p:extLst>
              <p:ext uri="{D42A27DB-BD31-4B8C-83A1-F6EECF244321}">
                <p14:modId xmlns:p14="http://schemas.microsoft.com/office/powerpoint/2010/main" val="1239551083"/>
              </p:ext>
            </p:extLst>
          </p:nvPr>
        </p:nvGraphicFramePr>
        <p:xfrm>
          <a:off x="994298" y="1057247"/>
          <a:ext cx="7723574" cy="5618972"/>
        </p:xfrm>
        <a:graphic>
          <a:graphicData uri="http://schemas.openxmlformats.org/drawingml/2006/table">
            <a:tbl>
              <a:tblPr firstRow="1" bandRow="1">
                <a:tableStyleId>{5C22544A-7EE6-4342-B048-85BDC9FD1C3A}</a:tableStyleId>
              </a:tblPr>
              <a:tblGrid>
                <a:gridCol w="3861787">
                  <a:extLst>
                    <a:ext uri="{9D8B030D-6E8A-4147-A177-3AD203B41FA5}">
                      <a16:colId xmlns:a16="http://schemas.microsoft.com/office/drawing/2014/main" val="20000"/>
                    </a:ext>
                  </a:extLst>
                </a:gridCol>
                <a:gridCol w="3861787">
                  <a:extLst>
                    <a:ext uri="{9D8B030D-6E8A-4147-A177-3AD203B41FA5}">
                      <a16:colId xmlns:a16="http://schemas.microsoft.com/office/drawing/2014/main" val="20001"/>
                    </a:ext>
                  </a:extLst>
                </a:gridCol>
              </a:tblGrid>
              <a:tr h="825623">
                <a:tc>
                  <a:txBody>
                    <a:bodyPr/>
                    <a:lstStyle/>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FY23 </a:t>
                      </a:r>
                      <a:r>
                        <a:rPr lang="en-US" sz="2000" baseline="0" dirty="0">
                          <a:latin typeface="Arial" panose="020B0604020202020204" pitchFamily="34" charset="0"/>
                          <a:cs typeface="Arial" panose="020B0604020202020204" pitchFamily="34" charset="0"/>
                        </a:rPr>
                        <a:t>School Priorities</a:t>
                      </a:r>
                      <a:endParaRPr lang="en-US" sz="2000" dirty="0">
                        <a:latin typeface="Arial" panose="020B0604020202020204" pitchFamily="34" charset="0"/>
                        <a:cs typeface="Arial" panose="020B0604020202020204" pitchFamily="34" charset="0"/>
                      </a:endParaRPr>
                    </a:p>
                  </a:txBody>
                  <a:tcPr/>
                </a:tc>
                <a:tc>
                  <a:txBody>
                    <a:bodyPr/>
                    <a:lstStyle/>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825623">
                <a:tc>
                  <a:txBody>
                    <a:bodyPr/>
                    <a:lstStyle/>
                    <a:p>
                      <a:pPr algn="ctr"/>
                      <a:r>
                        <a:rPr lang="en-US" sz="2000" dirty="0"/>
                        <a:t>Maximize the intervention block daily</a:t>
                      </a:r>
                    </a:p>
                  </a:txBody>
                  <a:tcPr/>
                </a:tc>
                <a:tc>
                  <a:txBody>
                    <a:bodyPr/>
                    <a:lstStyle/>
                    <a:p>
                      <a:pPr algn="ctr"/>
                      <a:r>
                        <a:rPr lang="en-US" sz="2000" dirty="0"/>
                        <a:t>Dedicated time for students to receive specific interventions and/or</a:t>
                      </a:r>
                      <a:r>
                        <a:rPr lang="en-US" sz="2000" baseline="0" dirty="0"/>
                        <a:t> enrichment.</a:t>
                      </a:r>
                      <a:endParaRPr lang="en-US" sz="2000" dirty="0"/>
                    </a:p>
                  </a:txBody>
                  <a:tcPr/>
                </a:tc>
                <a:extLst>
                  <a:ext uri="{0D108BD9-81ED-4DB2-BD59-A6C34878D82A}">
                    <a16:rowId xmlns:a16="http://schemas.microsoft.com/office/drawing/2014/main" val="10001"/>
                  </a:ext>
                </a:extLst>
              </a:tr>
              <a:tr h="825623">
                <a:tc>
                  <a:txBody>
                    <a:bodyPr/>
                    <a:lstStyle/>
                    <a:p>
                      <a:pPr algn="ctr"/>
                      <a:r>
                        <a:rPr lang="en-US" sz="2000" dirty="0"/>
                        <a:t>Utilize data to meet the individual</a:t>
                      </a:r>
                      <a:r>
                        <a:rPr lang="en-US" sz="2000" baseline="0" dirty="0"/>
                        <a:t> needs of students.  </a:t>
                      </a:r>
                      <a:endParaRPr lang="en-US" sz="2000" dirty="0"/>
                    </a:p>
                  </a:txBody>
                  <a:tcPr/>
                </a:tc>
                <a:tc>
                  <a:txBody>
                    <a:bodyPr/>
                    <a:lstStyle/>
                    <a:p>
                      <a:pPr algn="ctr"/>
                      <a:r>
                        <a:rPr lang="en-US" sz="2000" dirty="0"/>
                        <a:t>Ensure that students are receiving</a:t>
                      </a:r>
                      <a:r>
                        <a:rPr lang="en-US" sz="2000" baseline="0" dirty="0"/>
                        <a:t> maximized opportunities for achievement and remediation daily</a:t>
                      </a:r>
                      <a:endParaRPr lang="en-US" sz="2000" dirty="0"/>
                    </a:p>
                  </a:txBody>
                  <a:tcPr/>
                </a:tc>
                <a:extLst>
                  <a:ext uri="{0D108BD9-81ED-4DB2-BD59-A6C34878D82A}">
                    <a16:rowId xmlns:a16="http://schemas.microsoft.com/office/drawing/2014/main" val="10002"/>
                  </a:ext>
                </a:extLst>
              </a:tr>
              <a:tr h="825623">
                <a:tc>
                  <a:txBody>
                    <a:bodyPr/>
                    <a:lstStyle/>
                    <a:p>
                      <a:pPr algn="ctr"/>
                      <a:endParaRPr lang="en-US" sz="2000"/>
                    </a:p>
                  </a:txBody>
                  <a:tcPr/>
                </a:tc>
                <a:tc>
                  <a:txBody>
                    <a:bodyPr/>
                    <a:lstStyle/>
                    <a:p>
                      <a:pPr algn="ctr"/>
                      <a:endParaRPr lang="en-US" sz="2000" dirty="0"/>
                    </a:p>
                  </a:txBody>
                  <a:tcPr/>
                </a:tc>
                <a:extLst>
                  <a:ext uri="{0D108BD9-81ED-4DB2-BD59-A6C34878D82A}">
                    <a16:rowId xmlns:a16="http://schemas.microsoft.com/office/drawing/2014/main" val="10003"/>
                  </a:ext>
                </a:extLst>
              </a:tr>
              <a:tr h="825623">
                <a:tc>
                  <a:txBody>
                    <a:bodyPr/>
                    <a:lstStyle/>
                    <a:p>
                      <a:pPr algn="ctr"/>
                      <a:endParaRPr lang="en-US" sz="2000"/>
                    </a:p>
                  </a:txBody>
                  <a:tcPr/>
                </a:tc>
                <a:tc>
                  <a:txBody>
                    <a:bodyPr/>
                    <a:lstStyle/>
                    <a:p>
                      <a:pPr algn="ctr"/>
                      <a:endParaRPr lang="en-US" sz="2000"/>
                    </a:p>
                  </a:txBody>
                  <a:tcPr/>
                </a:tc>
                <a:extLst>
                  <a:ext uri="{0D108BD9-81ED-4DB2-BD59-A6C34878D82A}">
                    <a16:rowId xmlns:a16="http://schemas.microsoft.com/office/drawing/2014/main" val="10004"/>
                  </a:ext>
                </a:extLst>
              </a:tr>
              <a:tr h="825623">
                <a:tc>
                  <a:txBody>
                    <a:bodyPr/>
                    <a:lstStyle/>
                    <a:p>
                      <a:pPr algn="ctr"/>
                      <a:endParaRPr lang="en-US" sz="2000" dirty="0"/>
                    </a:p>
                  </a:txBody>
                  <a:tcPr/>
                </a:tc>
                <a:tc>
                  <a:txBody>
                    <a:bodyPr/>
                    <a:lstStyle/>
                    <a:p>
                      <a:pPr algn="ctr"/>
                      <a:endParaRPr lang="en-US" sz="2000" dirty="0"/>
                    </a:p>
                  </a:txBody>
                  <a:tcPr/>
                </a:tc>
                <a:extLst>
                  <a:ext uri="{0D108BD9-81ED-4DB2-BD59-A6C34878D82A}">
                    <a16:rowId xmlns:a16="http://schemas.microsoft.com/office/drawing/2014/main" val="10005"/>
                  </a:ext>
                </a:extLst>
              </a:tr>
            </a:tbl>
          </a:graphicData>
        </a:graphic>
      </p:graphicFrame>
      <p:sp>
        <p:nvSpPr>
          <p:cNvPr id="7" name="TextBox 6"/>
          <p:cNvSpPr txBox="1"/>
          <p:nvPr/>
        </p:nvSpPr>
        <p:spPr>
          <a:xfrm rot="20090449">
            <a:off x="3581203" y="2881154"/>
            <a:ext cx="3130931" cy="707886"/>
          </a:xfrm>
          <a:prstGeom prst="rect">
            <a:avLst/>
          </a:prstGeom>
          <a:noFill/>
        </p:spPr>
        <p:txBody>
          <a:bodyPr wrap="square" rtlCol="0">
            <a:spAutoFit/>
          </a:bodyPr>
          <a:lstStyle/>
          <a:p>
            <a:r>
              <a:rPr lang="en-US" sz="4000" b="1" dirty="0">
                <a:ln w="22225">
                  <a:solidFill>
                    <a:schemeClr val="accent2"/>
                  </a:solidFill>
                  <a:prstDash val="solid"/>
                </a:ln>
                <a:solidFill>
                  <a:schemeClr val="accent2">
                    <a:lumMod val="40000"/>
                    <a:lumOff val="60000"/>
                  </a:schemeClr>
                </a:solidFill>
              </a:rPr>
              <a:t>Example</a:t>
            </a:r>
          </a:p>
        </p:txBody>
      </p:sp>
      <p:sp>
        <p:nvSpPr>
          <p:cNvPr id="5" name="Slide Number Placeholder 4"/>
          <p:cNvSpPr>
            <a:spLocks noGrp="1"/>
          </p:cNvSpPr>
          <p:nvPr>
            <p:ph type="sldNum" sz="quarter" idx="12"/>
          </p:nvPr>
        </p:nvSpPr>
        <p:spPr/>
        <p:txBody>
          <a:bodyPr/>
          <a:lstStyle/>
          <a:p>
            <a:fld id="{3D6C3DC6-EF6E-8948-BFE6-808D46D584D8}" type="slidenum">
              <a:rPr lang="en-US" smtClean="0"/>
              <a:t>20</a:t>
            </a:fld>
            <a:endParaRPr lang="en-US" dirty="0"/>
          </a:p>
        </p:txBody>
      </p:sp>
    </p:spTree>
    <p:extLst>
      <p:ext uri="{BB962C8B-B14F-4D97-AF65-F5344CB8AC3E}">
        <p14:creationId xmlns:p14="http://schemas.microsoft.com/office/powerpoint/2010/main" val="3508451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50472" y="840705"/>
            <a:ext cx="6304619" cy="119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8453"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2056529733"/>
              </p:ext>
            </p:extLst>
          </p:nvPr>
        </p:nvGraphicFramePr>
        <p:xfrm>
          <a:off x="1145127" y="1240623"/>
          <a:ext cx="7196965" cy="5303522"/>
        </p:xfrm>
        <a:graphic>
          <a:graphicData uri="http://schemas.openxmlformats.org/drawingml/2006/table">
            <a:tbl>
              <a:tblPr firstRow="1" bandRow="1">
                <a:tableStyleId>{5C22544A-7EE6-4342-B048-85BDC9FD1C3A}</a:tableStyleId>
              </a:tblPr>
              <a:tblGrid>
                <a:gridCol w="1407800">
                  <a:extLst>
                    <a:ext uri="{9D8B030D-6E8A-4147-A177-3AD203B41FA5}">
                      <a16:colId xmlns:a16="http://schemas.microsoft.com/office/drawing/2014/main" val="20000"/>
                    </a:ext>
                  </a:extLst>
                </a:gridCol>
                <a:gridCol w="1565750">
                  <a:extLst>
                    <a:ext uri="{9D8B030D-6E8A-4147-A177-3AD203B41FA5}">
                      <a16:colId xmlns:a16="http://schemas.microsoft.com/office/drawing/2014/main" val="20001"/>
                    </a:ext>
                  </a:extLst>
                </a:gridCol>
                <a:gridCol w="1565750">
                  <a:extLst>
                    <a:ext uri="{9D8B030D-6E8A-4147-A177-3AD203B41FA5}">
                      <a16:colId xmlns:a16="http://schemas.microsoft.com/office/drawing/2014/main" val="20002"/>
                    </a:ext>
                  </a:extLst>
                </a:gridCol>
                <a:gridCol w="1442151">
                  <a:extLst>
                    <a:ext uri="{9D8B030D-6E8A-4147-A177-3AD203B41FA5}">
                      <a16:colId xmlns:a16="http://schemas.microsoft.com/office/drawing/2014/main" val="20003"/>
                    </a:ext>
                  </a:extLst>
                </a:gridCol>
                <a:gridCol w="1215514">
                  <a:extLst>
                    <a:ext uri="{9D8B030D-6E8A-4147-A177-3AD203B41FA5}">
                      <a16:colId xmlns:a16="http://schemas.microsoft.com/office/drawing/2014/main" val="20005"/>
                    </a:ext>
                  </a:extLst>
                </a:gridCol>
              </a:tblGrid>
              <a:tr h="623751">
                <a:tc>
                  <a:txBody>
                    <a:bodyPr/>
                    <a:lstStyle/>
                    <a:p>
                      <a:pPr algn="ctr"/>
                      <a:r>
                        <a:rPr lang="en-US" sz="1400" dirty="0">
                          <a:latin typeface="Calibri" panose="020F0502020204030204" pitchFamily="34" charset="0"/>
                        </a:rPr>
                        <a:t>Priorities</a:t>
                      </a:r>
                    </a:p>
                  </a:txBody>
                  <a:tcPr marL="68580" marR="68580" marT="34290" marB="34290" anchor="ctr"/>
                </a:tc>
                <a:tc>
                  <a:txBody>
                    <a:bodyPr/>
                    <a:lstStyle/>
                    <a:p>
                      <a:pPr algn="ctr"/>
                      <a:r>
                        <a:rPr lang="en-US" sz="1400" dirty="0">
                          <a:latin typeface="Calibri" panose="020F0502020204030204" pitchFamily="34" charset="0"/>
                        </a:rPr>
                        <a:t>APS FIVE Focus Area</a:t>
                      </a:r>
                    </a:p>
                  </a:txBody>
                  <a:tcPr marL="68580" marR="68580" marT="34290" marB="34290" anchor="ctr"/>
                </a:tc>
                <a:tc>
                  <a:txBody>
                    <a:bodyPr/>
                    <a:lstStyle/>
                    <a:p>
                      <a:pPr algn="ctr"/>
                      <a:r>
                        <a:rPr lang="en-US" sz="1400" dirty="0">
                          <a:latin typeface="Calibri" panose="020F0502020204030204" pitchFamily="34" charset="0"/>
                        </a:rPr>
                        <a:t>Strategies</a:t>
                      </a:r>
                    </a:p>
                  </a:txBody>
                  <a:tcPr marL="68580" marR="68580" marT="34290" marB="34290" anchor="ctr"/>
                </a:tc>
                <a:tc>
                  <a:txBody>
                    <a:bodyPr/>
                    <a:lstStyle/>
                    <a:p>
                      <a:pPr marL="0" algn="ctr" defTabSz="685800" rtl="0" eaLnBrk="1" latinLnBrk="0" hangingPunct="1"/>
                      <a:r>
                        <a:rPr lang="en-US" sz="1400" b="1" kern="1200" dirty="0">
                          <a:solidFill>
                            <a:schemeClr val="lt1"/>
                          </a:solidFill>
                          <a:latin typeface="Calibri" panose="020F0502020204030204" pitchFamily="34" charset="0"/>
                          <a:ea typeface="+mn-ea"/>
                          <a:cs typeface="+mn-cs"/>
                        </a:rPr>
                        <a:t>Requests</a:t>
                      </a:r>
                    </a:p>
                  </a:txBody>
                  <a:tcPr marL="68580" marR="68580" marT="34290" marB="34290" anchor="ctr"/>
                </a:tc>
                <a:tc>
                  <a:txBody>
                    <a:bodyPr/>
                    <a:lstStyle/>
                    <a:p>
                      <a:pPr algn="ctr"/>
                      <a:r>
                        <a:rPr lang="en-US" sz="1400" dirty="0">
                          <a:latin typeface="Calibri" panose="020F0502020204030204" pitchFamily="34" charset="0"/>
                        </a:rPr>
                        <a:t>Amount</a:t>
                      </a:r>
                    </a:p>
                  </a:txBody>
                  <a:tcPr marL="68580" marR="68580" marT="34290" marB="34290" anchor="ctr"/>
                </a:tc>
                <a:extLst>
                  <a:ext uri="{0D108BD9-81ED-4DB2-BD59-A6C34878D82A}">
                    <a16:rowId xmlns:a16="http://schemas.microsoft.com/office/drawing/2014/main" val="10000"/>
                  </a:ext>
                </a:extLst>
              </a:tr>
              <a:tr h="1427342">
                <a:tc>
                  <a:txBody>
                    <a:bodyPr/>
                    <a:lstStyle/>
                    <a:p>
                      <a:pPr algn="l"/>
                      <a:r>
                        <a:rPr lang="en-US" sz="1100" b="1" i="1" dirty="0">
                          <a:solidFill>
                            <a:srgbClr val="FF0000"/>
                          </a:solidFill>
                        </a:rPr>
                        <a:t>Increase</a:t>
                      </a:r>
                      <a:r>
                        <a:rPr lang="en-US" sz="1100" b="1" i="1" baseline="0" dirty="0">
                          <a:solidFill>
                            <a:srgbClr val="FF0000"/>
                          </a:solidFill>
                        </a:rPr>
                        <a:t> level of rigor and relevance (example- please remove)</a:t>
                      </a:r>
                      <a:endParaRPr lang="en-US" sz="1100" b="1" i="1" dirty="0">
                        <a:solidFill>
                          <a:srgbClr val="FF0000"/>
                        </a:solidFill>
                      </a:endParaRPr>
                    </a:p>
                  </a:txBody>
                  <a:tcPr marL="68580" marR="68580" marT="34290" marB="34290"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1" i="1" kern="1200" dirty="0">
                          <a:solidFill>
                            <a:srgbClr val="FF0000"/>
                          </a:solidFill>
                          <a:latin typeface="+mn-lt"/>
                          <a:ea typeface="+mn-ea"/>
                          <a:cs typeface="+mn-cs"/>
                        </a:rPr>
                        <a:t>Fostering Academic Excellence for All </a:t>
                      </a:r>
                      <a:r>
                        <a:rPr lang="en-US" sz="1100" b="1" i="1" baseline="0" dirty="0">
                          <a:solidFill>
                            <a:srgbClr val="FF0000"/>
                          </a:solidFill>
                        </a:rPr>
                        <a:t>(example- please remove)</a:t>
                      </a:r>
                      <a:endParaRPr lang="en-US" sz="1100" b="1" i="1" dirty="0">
                        <a:solidFill>
                          <a:srgbClr val="FF0000"/>
                        </a:solidFill>
                      </a:endParaRPr>
                    </a:p>
                    <a:p>
                      <a:pPr marL="0" algn="ctr" defTabSz="685800" rtl="0" eaLnBrk="1" latinLnBrk="0" hangingPunct="1"/>
                      <a:endParaRPr lang="en-US" sz="1100" b="1" i="1" kern="1200" dirty="0">
                        <a:solidFill>
                          <a:srgbClr val="FF0000"/>
                        </a:solidFill>
                        <a:latin typeface="+mn-lt"/>
                        <a:ea typeface="+mn-ea"/>
                        <a:cs typeface="+mn-cs"/>
                      </a:endParaRPr>
                    </a:p>
                  </a:txBody>
                  <a:tcPr marL="68580" marR="68580" marT="34290" marB="34290" anchor="ctr"/>
                </a:tc>
                <a:tc>
                  <a:txBody>
                    <a:bodyPr/>
                    <a:lstStyle/>
                    <a:p>
                      <a:pPr marL="0" algn="l" defTabSz="685800" rtl="0" eaLnBrk="1" latinLnBrk="0" hangingPunct="1"/>
                      <a:r>
                        <a:rPr lang="en-US" sz="1100" b="1" i="1" kern="1200" dirty="0">
                          <a:solidFill>
                            <a:srgbClr val="FF0000"/>
                          </a:solidFill>
                          <a:latin typeface="+mn-lt"/>
                          <a:ea typeface="+mn-ea"/>
                          <a:cs typeface="+mn-cs"/>
                        </a:rPr>
                        <a:t>Implementation</a:t>
                      </a:r>
                      <a:r>
                        <a:rPr lang="en-US" sz="1100" b="1" i="1" kern="1200" baseline="0" dirty="0">
                          <a:solidFill>
                            <a:srgbClr val="FF0000"/>
                          </a:solidFill>
                          <a:latin typeface="+mn-lt"/>
                          <a:ea typeface="+mn-ea"/>
                          <a:cs typeface="+mn-cs"/>
                        </a:rPr>
                        <a:t> of guided reading (Writers Workshop training for all staff)</a:t>
                      </a:r>
                    </a:p>
                    <a:p>
                      <a:pPr marL="0" marR="0" indent="0" algn="l" defTabSz="685800" rtl="0" eaLnBrk="1" fontAlgn="auto" latinLnBrk="0" hangingPunct="1">
                        <a:lnSpc>
                          <a:spcPct val="100000"/>
                        </a:lnSpc>
                        <a:spcBef>
                          <a:spcPts val="0"/>
                        </a:spcBef>
                        <a:spcAft>
                          <a:spcPts val="0"/>
                        </a:spcAft>
                        <a:buClrTx/>
                        <a:buSzTx/>
                        <a:buFontTx/>
                        <a:buNone/>
                        <a:tabLst/>
                        <a:defRPr/>
                      </a:pPr>
                      <a:r>
                        <a:rPr lang="en-US" sz="1100" b="1" i="1" baseline="0" dirty="0">
                          <a:solidFill>
                            <a:srgbClr val="FF0000"/>
                          </a:solidFill>
                        </a:rPr>
                        <a:t>(example- please remove)</a:t>
                      </a:r>
                      <a:endParaRPr lang="en-US" sz="1100" b="1" i="1" dirty="0">
                        <a:solidFill>
                          <a:srgbClr val="FF0000"/>
                        </a:solidFill>
                      </a:endParaRPr>
                    </a:p>
                    <a:p>
                      <a:pPr marL="0" algn="l" defTabSz="685800" rtl="0" eaLnBrk="1" latinLnBrk="0" hangingPunct="1"/>
                      <a:endParaRPr lang="en-US" sz="1100" b="1" i="1" kern="1200" dirty="0">
                        <a:solidFill>
                          <a:srgbClr val="FF0000"/>
                        </a:solidFill>
                        <a:latin typeface="+mn-lt"/>
                        <a:ea typeface="+mn-ea"/>
                        <a:cs typeface="+mn-cs"/>
                      </a:endParaRPr>
                    </a:p>
                  </a:txBody>
                  <a:tcPr marL="68580" marR="68580" marT="34290" marB="34290"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1" i="1" kern="1200" dirty="0">
                          <a:solidFill>
                            <a:srgbClr val="FF0000"/>
                          </a:solidFill>
                          <a:latin typeface="+mn-lt"/>
                          <a:ea typeface="+mn-ea"/>
                          <a:cs typeface="+mn-cs"/>
                        </a:rPr>
                        <a:t>Purchase an additional Teacher</a:t>
                      </a:r>
                    </a:p>
                    <a:p>
                      <a:pPr marL="0" marR="0" indent="0" algn="l" defTabSz="685800" rtl="0" eaLnBrk="1" fontAlgn="auto" latinLnBrk="0" hangingPunct="1">
                        <a:lnSpc>
                          <a:spcPct val="100000"/>
                        </a:lnSpc>
                        <a:spcBef>
                          <a:spcPts val="0"/>
                        </a:spcBef>
                        <a:spcAft>
                          <a:spcPts val="0"/>
                        </a:spcAft>
                        <a:buClrTx/>
                        <a:buSzTx/>
                        <a:buFontTx/>
                        <a:buNone/>
                        <a:tabLst/>
                        <a:defRPr/>
                      </a:pPr>
                      <a:r>
                        <a:rPr lang="en-US" sz="1100" b="1" i="1" baseline="0" dirty="0">
                          <a:solidFill>
                            <a:srgbClr val="FF0000"/>
                          </a:solidFill>
                        </a:rPr>
                        <a:t>(example- please remove)</a:t>
                      </a:r>
                      <a:endParaRPr lang="en-US" sz="1100" b="1" i="1"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n-US" sz="1100" b="1" i="1" kern="1200" dirty="0">
                        <a:solidFill>
                          <a:srgbClr val="FF0000"/>
                        </a:solidFill>
                        <a:latin typeface="+mn-lt"/>
                        <a:ea typeface="+mn-ea"/>
                        <a:cs typeface="+mn-cs"/>
                      </a:endParaRPr>
                    </a:p>
                    <a:p>
                      <a:pPr marL="0" algn="l" defTabSz="685800" rtl="0" eaLnBrk="1" latinLnBrk="0" hangingPunct="1"/>
                      <a:endParaRPr lang="en-US" sz="1100" b="1" i="1" kern="1200" dirty="0">
                        <a:solidFill>
                          <a:srgbClr val="FF0000"/>
                        </a:solidFill>
                        <a:latin typeface="+mn-lt"/>
                        <a:ea typeface="+mn-ea"/>
                        <a:cs typeface="+mn-cs"/>
                      </a:endParaRPr>
                    </a:p>
                  </a:txBody>
                  <a:tcPr marL="68580" marR="68580" marT="34290" marB="34290" anchor="ctr"/>
                </a:tc>
                <a:tc>
                  <a:txBody>
                    <a:bodyPr/>
                    <a:lstStyle/>
                    <a:p>
                      <a:pPr marL="0" algn="l" defTabSz="685800" rtl="0" eaLnBrk="1" latinLnBrk="0" hangingPunct="1"/>
                      <a:r>
                        <a:rPr lang="en-US" sz="1100" b="1" i="1" kern="1200" dirty="0">
                          <a:solidFill>
                            <a:srgbClr val="FF0000"/>
                          </a:solidFill>
                          <a:latin typeface="+mn-lt"/>
                          <a:ea typeface="+mn-ea"/>
                          <a:cs typeface="+mn-cs"/>
                        </a:rPr>
                        <a:t>$84, 134</a:t>
                      </a:r>
                    </a:p>
                    <a:p>
                      <a:pPr marL="0" marR="0" indent="0" algn="l" defTabSz="685800" rtl="0" eaLnBrk="1" fontAlgn="auto" latinLnBrk="0" hangingPunct="1">
                        <a:lnSpc>
                          <a:spcPct val="100000"/>
                        </a:lnSpc>
                        <a:spcBef>
                          <a:spcPts val="0"/>
                        </a:spcBef>
                        <a:spcAft>
                          <a:spcPts val="0"/>
                        </a:spcAft>
                        <a:buClrTx/>
                        <a:buSzTx/>
                        <a:buFontTx/>
                        <a:buNone/>
                        <a:tabLst/>
                        <a:defRPr/>
                      </a:pPr>
                      <a:r>
                        <a:rPr lang="en-US" sz="1100" b="1" i="1" baseline="0" dirty="0">
                          <a:solidFill>
                            <a:srgbClr val="FF0000"/>
                          </a:solidFill>
                        </a:rPr>
                        <a:t>(example- please remove)</a:t>
                      </a:r>
                      <a:endParaRPr lang="en-US" sz="1100" b="1" i="1" dirty="0">
                        <a:solidFill>
                          <a:srgbClr val="FF0000"/>
                        </a:solidFill>
                      </a:endParaRPr>
                    </a:p>
                    <a:p>
                      <a:pPr marL="0" algn="l" defTabSz="685800" rtl="0" eaLnBrk="1" latinLnBrk="0" hangingPunct="1"/>
                      <a:endParaRPr lang="en-US" sz="1100" b="1" i="1" kern="1200" dirty="0">
                        <a:solidFill>
                          <a:srgbClr val="FF0000"/>
                        </a:solidFill>
                        <a:latin typeface="+mn-lt"/>
                        <a:ea typeface="+mn-ea"/>
                        <a:cs typeface="+mn-cs"/>
                      </a:endParaRPr>
                    </a:p>
                  </a:txBody>
                  <a:tcPr marL="68580" marR="68580" marT="34290" marB="34290" anchor="ctr"/>
                </a:tc>
                <a:extLst>
                  <a:ext uri="{0D108BD9-81ED-4DB2-BD59-A6C34878D82A}">
                    <a16:rowId xmlns:a16="http://schemas.microsoft.com/office/drawing/2014/main" val="10001"/>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2"/>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12" name="TextBox 11"/>
          <p:cNvSpPr txBox="1"/>
          <p:nvPr/>
        </p:nvSpPr>
        <p:spPr>
          <a:xfrm>
            <a:off x="2050686" y="281640"/>
            <a:ext cx="5671709" cy="507831"/>
          </a:xfrm>
          <a:prstGeom prst="rect">
            <a:avLst/>
          </a:prstGeom>
          <a:noFill/>
        </p:spPr>
        <p:txBody>
          <a:bodyPr wrap="square" rtlCol="0">
            <a:spAutoFit/>
          </a:bodyPr>
          <a:lstStyle/>
          <a:p>
            <a:pPr algn="ctr"/>
            <a:r>
              <a:rPr lang="en-US" sz="2700" b="1" dirty="0">
                <a:solidFill>
                  <a:prstClr val="black"/>
                </a:solidFill>
                <a:latin typeface="Century Schoolbook" panose="02040604050505020304"/>
              </a:rPr>
              <a:t>FY23 Strategic Plan Break-out</a:t>
            </a:r>
          </a:p>
        </p:txBody>
      </p:sp>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21</a:t>
            </a:fld>
            <a:endParaRPr lang="en-US" dirty="0">
              <a:solidFill>
                <a:srgbClr val="F5F5F5"/>
              </a:solidFill>
            </a:endParaRPr>
          </a:p>
        </p:txBody>
      </p:sp>
    </p:spTree>
    <p:extLst>
      <p:ext uri="{BB962C8B-B14F-4D97-AF65-F5344CB8AC3E}">
        <p14:creationId xmlns:p14="http://schemas.microsoft.com/office/powerpoint/2010/main" val="2920101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50472" y="840705"/>
            <a:ext cx="6304619" cy="119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8453"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1940871207"/>
              </p:ext>
            </p:extLst>
          </p:nvPr>
        </p:nvGraphicFramePr>
        <p:xfrm>
          <a:off x="1404298" y="1095267"/>
          <a:ext cx="7196965" cy="5303522"/>
        </p:xfrm>
        <a:graphic>
          <a:graphicData uri="http://schemas.openxmlformats.org/drawingml/2006/table">
            <a:tbl>
              <a:tblPr firstRow="1" bandRow="1">
                <a:tableStyleId>{5C22544A-7EE6-4342-B048-85BDC9FD1C3A}</a:tableStyleId>
              </a:tblPr>
              <a:tblGrid>
                <a:gridCol w="1407800">
                  <a:extLst>
                    <a:ext uri="{9D8B030D-6E8A-4147-A177-3AD203B41FA5}">
                      <a16:colId xmlns:a16="http://schemas.microsoft.com/office/drawing/2014/main" val="20000"/>
                    </a:ext>
                  </a:extLst>
                </a:gridCol>
                <a:gridCol w="1565750">
                  <a:extLst>
                    <a:ext uri="{9D8B030D-6E8A-4147-A177-3AD203B41FA5}">
                      <a16:colId xmlns:a16="http://schemas.microsoft.com/office/drawing/2014/main" val="20001"/>
                    </a:ext>
                  </a:extLst>
                </a:gridCol>
                <a:gridCol w="1565750">
                  <a:extLst>
                    <a:ext uri="{9D8B030D-6E8A-4147-A177-3AD203B41FA5}">
                      <a16:colId xmlns:a16="http://schemas.microsoft.com/office/drawing/2014/main" val="20002"/>
                    </a:ext>
                  </a:extLst>
                </a:gridCol>
                <a:gridCol w="1442151">
                  <a:extLst>
                    <a:ext uri="{9D8B030D-6E8A-4147-A177-3AD203B41FA5}">
                      <a16:colId xmlns:a16="http://schemas.microsoft.com/office/drawing/2014/main" val="20003"/>
                    </a:ext>
                  </a:extLst>
                </a:gridCol>
                <a:gridCol w="1215514">
                  <a:extLst>
                    <a:ext uri="{9D8B030D-6E8A-4147-A177-3AD203B41FA5}">
                      <a16:colId xmlns:a16="http://schemas.microsoft.com/office/drawing/2014/main" val="20005"/>
                    </a:ext>
                  </a:extLst>
                </a:gridCol>
              </a:tblGrid>
              <a:tr h="623751">
                <a:tc>
                  <a:txBody>
                    <a:bodyPr/>
                    <a:lstStyle/>
                    <a:p>
                      <a:pPr algn="ctr"/>
                      <a:r>
                        <a:rPr lang="en-US" sz="1400" dirty="0">
                          <a:latin typeface="Calibri" panose="020F0502020204030204" pitchFamily="34" charset="0"/>
                        </a:rPr>
                        <a:t>Priorities</a:t>
                      </a:r>
                    </a:p>
                  </a:txBody>
                  <a:tcPr marL="68580" marR="68580" marT="34290" marB="34290" anchor="ctr"/>
                </a:tc>
                <a:tc>
                  <a:txBody>
                    <a:bodyPr/>
                    <a:lstStyle/>
                    <a:p>
                      <a:pPr algn="ctr"/>
                      <a:r>
                        <a:rPr lang="en-US" sz="1400" dirty="0">
                          <a:latin typeface="Calibri" panose="020F0502020204030204" pitchFamily="34" charset="0"/>
                        </a:rPr>
                        <a:t>APS Five Focus Area</a:t>
                      </a:r>
                    </a:p>
                  </a:txBody>
                  <a:tcPr marL="68580" marR="68580" marT="34290" marB="34290" anchor="ctr"/>
                </a:tc>
                <a:tc>
                  <a:txBody>
                    <a:bodyPr/>
                    <a:lstStyle/>
                    <a:p>
                      <a:pPr algn="ctr"/>
                      <a:r>
                        <a:rPr lang="en-US" sz="1400" dirty="0">
                          <a:latin typeface="Calibri" panose="020F0502020204030204" pitchFamily="34" charset="0"/>
                        </a:rPr>
                        <a:t>Strategies</a:t>
                      </a:r>
                    </a:p>
                  </a:txBody>
                  <a:tcPr marL="68580" marR="68580" marT="34290" marB="34290" anchor="ctr"/>
                </a:tc>
                <a:tc>
                  <a:txBody>
                    <a:bodyPr/>
                    <a:lstStyle/>
                    <a:p>
                      <a:pPr marL="0" algn="ctr" defTabSz="685800" rtl="0" eaLnBrk="1" latinLnBrk="0" hangingPunct="1"/>
                      <a:r>
                        <a:rPr lang="en-US" sz="1400" b="1" kern="1200" dirty="0">
                          <a:solidFill>
                            <a:schemeClr val="lt1"/>
                          </a:solidFill>
                          <a:latin typeface="Calibri" panose="020F0502020204030204" pitchFamily="34" charset="0"/>
                          <a:ea typeface="+mn-ea"/>
                          <a:cs typeface="+mn-cs"/>
                        </a:rPr>
                        <a:t>Requests</a:t>
                      </a:r>
                    </a:p>
                  </a:txBody>
                  <a:tcPr marL="68580" marR="68580" marT="34290" marB="34290" anchor="ctr"/>
                </a:tc>
                <a:tc>
                  <a:txBody>
                    <a:bodyPr/>
                    <a:lstStyle/>
                    <a:p>
                      <a:pPr algn="ctr"/>
                      <a:r>
                        <a:rPr lang="en-US" sz="1400" dirty="0">
                          <a:latin typeface="Calibri" panose="020F0502020204030204" pitchFamily="34" charset="0"/>
                        </a:rPr>
                        <a:t>Amount</a:t>
                      </a:r>
                    </a:p>
                  </a:txBody>
                  <a:tcPr marL="68580" marR="68580" marT="34290" marB="34290" anchor="ctr"/>
                </a:tc>
                <a:extLst>
                  <a:ext uri="{0D108BD9-81ED-4DB2-BD59-A6C34878D82A}">
                    <a16:rowId xmlns:a16="http://schemas.microsoft.com/office/drawing/2014/main" val="10000"/>
                  </a:ext>
                </a:extLst>
              </a:tr>
              <a:tr h="1427342">
                <a:tc>
                  <a:txBody>
                    <a:bodyPr/>
                    <a:lstStyle/>
                    <a:p>
                      <a:pPr algn="l"/>
                      <a:r>
                        <a:rPr lang="en-US" sz="1100" b="1" i="1" dirty="0">
                          <a:solidFill>
                            <a:srgbClr val="FF0000"/>
                          </a:solidFill>
                        </a:rPr>
                        <a:t>Increase</a:t>
                      </a:r>
                      <a:r>
                        <a:rPr lang="en-US" sz="1100" b="1" i="1" baseline="0" dirty="0">
                          <a:solidFill>
                            <a:srgbClr val="FF0000"/>
                          </a:solidFill>
                        </a:rPr>
                        <a:t> level of rigor and relevance (example- please remove)</a:t>
                      </a:r>
                      <a:endParaRPr lang="en-US" sz="1100" b="1" i="1" dirty="0">
                        <a:solidFill>
                          <a:srgbClr val="FF0000"/>
                        </a:solidFill>
                      </a:endParaRPr>
                    </a:p>
                  </a:txBody>
                  <a:tcPr marL="68580" marR="68580" marT="34290" marB="34290"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1" i="1" kern="1200" dirty="0">
                          <a:solidFill>
                            <a:srgbClr val="FF0000"/>
                          </a:solidFill>
                          <a:latin typeface="+mn-lt"/>
                          <a:ea typeface="+mn-ea"/>
                          <a:cs typeface="+mn-cs"/>
                        </a:rPr>
                        <a:t>Fostering Academic Excellence for All  </a:t>
                      </a:r>
                      <a:r>
                        <a:rPr lang="en-US" sz="1100" b="1" i="1" baseline="0" dirty="0">
                          <a:solidFill>
                            <a:srgbClr val="FF0000"/>
                          </a:solidFill>
                        </a:rPr>
                        <a:t>(example- please remove)</a:t>
                      </a:r>
                      <a:endParaRPr lang="en-US" sz="1100" b="1" i="1" dirty="0">
                        <a:solidFill>
                          <a:srgbClr val="FF0000"/>
                        </a:solidFill>
                      </a:endParaRPr>
                    </a:p>
                    <a:p>
                      <a:pPr marL="0" algn="ctr" defTabSz="685800" rtl="0" eaLnBrk="1" latinLnBrk="0" hangingPunct="1"/>
                      <a:endParaRPr lang="en-US" sz="1100" b="1" i="1" kern="1200" dirty="0">
                        <a:solidFill>
                          <a:srgbClr val="FF0000"/>
                        </a:solidFill>
                        <a:latin typeface="+mn-lt"/>
                        <a:ea typeface="+mn-ea"/>
                        <a:cs typeface="+mn-cs"/>
                      </a:endParaRPr>
                    </a:p>
                  </a:txBody>
                  <a:tcPr marL="68580" marR="68580" marT="34290" marB="34290" anchor="ctr"/>
                </a:tc>
                <a:tc>
                  <a:txBody>
                    <a:bodyPr/>
                    <a:lstStyle/>
                    <a:p>
                      <a:pPr marL="0" algn="l" defTabSz="685800" rtl="0" eaLnBrk="1" latinLnBrk="0" hangingPunct="1"/>
                      <a:r>
                        <a:rPr lang="en-US" sz="1100" b="1" i="1" kern="1200" dirty="0">
                          <a:solidFill>
                            <a:srgbClr val="FF0000"/>
                          </a:solidFill>
                          <a:latin typeface="+mn-lt"/>
                          <a:ea typeface="+mn-ea"/>
                          <a:cs typeface="+mn-cs"/>
                        </a:rPr>
                        <a:t>Implementation</a:t>
                      </a:r>
                      <a:r>
                        <a:rPr lang="en-US" sz="1100" b="1" i="1" kern="1200" baseline="0" dirty="0">
                          <a:solidFill>
                            <a:srgbClr val="FF0000"/>
                          </a:solidFill>
                          <a:latin typeface="+mn-lt"/>
                          <a:ea typeface="+mn-ea"/>
                          <a:cs typeface="+mn-cs"/>
                        </a:rPr>
                        <a:t> of guided reading (Writers Workshop training for all staff)</a:t>
                      </a:r>
                    </a:p>
                    <a:p>
                      <a:pPr marL="0" marR="0" indent="0" algn="l" defTabSz="685800" rtl="0" eaLnBrk="1" fontAlgn="auto" latinLnBrk="0" hangingPunct="1">
                        <a:lnSpc>
                          <a:spcPct val="100000"/>
                        </a:lnSpc>
                        <a:spcBef>
                          <a:spcPts val="0"/>
                        </a:spcBef>
                        <a:spcAft>
                          <a:spcPts val="0"/>
                        </a:spcAft>
                        <a:buClrTx/>
                        <a:buSzTx/>
                        <a:buFontTx/>
                        <a:buNone/>
                        <a:tabLst/>
                        <a:defRPr/>
                      </a:pPr>
                      <a:r>
                        <a:rPr lang="en-US" sz="1100" b="1" i="1" baseline="0" dirty="0">
                          <a:solidFill>
                            <a:srgbClr val="FF0000"/>
                          </a:solidFill>
                        </a:rPr>
                        <a:t>(example- please remove)</a:t>
                      </a:r>
                      <a:endParaRPr lang="en-US" sz="1100" b="1" i="1" dirty="0">
                        <a:solidFill>
                          <a:srgbClr val="FF0000"/>
                        </a:solidFill>
                      </a:endParaRPr>
                    </a:p>
                    <a:p>
                      <a:pPr marL="0" algn="l" defTabSz="685800" rtl="0" eaLnBrk="1" latinLnBrk="0" hangingPunct="1"/>
                      <a:endParaRPr lang="en-US" sz="1100" b="1" i="1" kern="1200" dirty="0">
                        <a:solidFill>
                          <a:srgbClr val="FF0000"/>
                        </a:solidFill>
                        <a:latin typeface="+mn-lt"/>
                        <a:ea typeface="+mn-ea"/>
                        <a:cs typeface="+mn-cs"/>
                      </a:endParaRPr>
                    </a:p>
                  </a:txBody>
                  <a:tcPr marL="68580" marR="68580" marT="34290" marB="34290"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1" i="1" kern="1200" dirty="0">
                          <a:solidFill>
                            <a:srgbClr val="FF0000"/>
                          </a:solidFill>
                          <a:latin typeface="+mn-lt"/>
                          <a:ea typeface="+mn-ea"/>
                          <a:cs typeface="+mn-cs"/>
                        </a:rPr>
                        <a:t>Purchase an additional Teacher</a:t>
                      </a:r>
                    </a:p>
                    <a:p>
                      <a:pPr marL="0" marR="0" indent="0" algn="l" defTabSz="685800" rtl="0" eaLnBrk="1" fontAlgn="auto" latinLnBrk="0" hangingPunct="1">
                        <a:lnSpc>
                          <a:spcPct val="100000"/>
                        </a:lnSpc>
                        <a:spcBef>
                          <a:spcPts val="0"/>
                        </a:spcBef>
                        <a:spcAft>
                          <a:spcPts val="0"/>
                        </a:spcAft>
                        <a:buClrTx/>
                        <a:buSzTx/>
                        <a:buFontTx/>
                        <a:buNone/>
                        <a:tabLst/>
                        <a:defRPr/>
                      </a:pPr>
                      <a:r>
                        <a:rPr lang="en-US" sz="1100" b="1" i="1" baseline="0" dirty="0">
                          <a:solidFill>
                            <a:srgbClr val="FF0000"/>
                          </a:solidFill>
                        </a:rPr>
                        <a:t>(example- please remove)</a:t>
                      </a:r>
                      <a:endParaRPr lang="en-US" sz="1100" b="1" i="1"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n-US" sz="1100" b="1" i="1" kern="1200" dirty="0">
                        <a:solidFill>
                          <a:srgbClr val="FF0000"/>
                        </a:solidFill>
                        <a:latin typeface="+mn-lt"/>
                        <a:ea typeface="+mn-ea"/>
                        <a:cs typeface="+mn-cs"/>
                      </a:endParaRPr>
                    </a:p>
                    <a:p>
                      <a:pPr marL="0" algn="l" defTabSz="685800" rtl="0" eaLnBrk="1" latinLnBrk="0" hangingPunct="1"/>
                      <a:endParaRPr lang="en-US" sz="1100" b="1" i="1" kern="1200" dirty="0">
                        <a:solidFill>
                          <a:srgbClr val="FF0000"/>
                        </a:solidFill>
                        <a:latin typeface="+mn-lt"/>
                        <a:ea typeface="+mn-ea"/>
                        <a:cs typeface="+mn-cs"/>
                      </a:endParaRPr>
                    </a:p>
                  </a:txBody>
                  <a:tcPr marL="68580" marR="68580" marT="34290" marB="34290" anchor="ctr"/>
                </a:tc>
                <a:tc>
                  <a:txBody>
                    <a:bodyPr/>
                    <a:lstStyle/>
                    <a:p>
                      <a:pPr marL="0" algn="l" defTabSz="685800" rtl="0" eaLnBrk="1" latinLnBrk="0" hangingPunct="1"/>
                      <a:r>
                        <a:rPr lang="en-US" sz="1100" b="1" i="1" kern="1200" dirty="0">
                          <a:solidFill>
                            <a:srgbClr val="FF0000"/>
                          </a:solidFill>
                          <a:latin typeface="+mn-lt"/>
                          <a:ea typeface="+mn-ea"/>
                          <a:cs typeface="+mn-cs"/>
                        </a:rPr>
                        <a:t>$84, 134</a:t>
                      </a:r>
                    </a:p>
                    <a:p>
                      <a:pPr marL="0" marR="0" indent="0" algn="l" defTabSz="685800" rtl="0" eaLnBrk="1" fontAlgn="auto" latinLnBrk="0" hangingPunct="1">
                        <a:lnSpc>
                          <a:spcPct val="100000"/>
                        </a:lnSpc>
                        <a:spcBef>
                          <a:spcPts val="0"/>
                        </a:spcBef>
                        <a:spcAft>
                          <a:spcPts val="0"/>
                        </a:spcAft>
                        <a:buClrTx/>
                        <a:buSzTx/>
                        <a:buFontTx/>
                        <a:buNone/>
                        <a:tabLst/>
                        <a:defRPr/>
                      </a:pPr>
                      <a:r>
                        <a:rPr lang="en-US" sz="1100" b="1" i="1" baseline="0" dirty="0">
                          <a:solidFill>
                            <a:srgbClr val="FF0000"/>
                          </a:solidFill>
                        </a:rPr>
                        <a:t>(example- please remove)</a:t>
                      </a:r>
                      <a:endParaRPr lang="en-US" sz="1100" b="1" i="1" dirty="0">
                        <a:solidFill>
                          <a:srgbClr val="FF0000"/>
                        </a:solidFill>
                      </a:endParaRPr>
                    </a:p>
                    <a:p>
                      <a:pPr marL="0" algn="l" defTabSz="685800" rtl="0" eaLnBrk="1" latinLnBrk="0" hangingPunct="1"/>
                      <a:endParaRPr lang="en-US" sz="1100" b="1" i="1" kern="1200" dirty="0">
                        <a:solidFill>
                          <a:srgbClr val="FF0000"/>
                        </a:solidFill>
                        <a:latin typeface="+mn-lt"/>
                        <a:ea typeface="+mn-ea"/>
                        <a:cs typeface="+mn-cs"/>
                      </a:endParaRPr>
                    </a:p>
                  </a:txBody>
                  <a:tcPr marL="68580" marR="68580" marT="34290" marB="34290" anchor="ctr"/>
                </a:tc>
                <a:extLst>
                  <a:ext uri="{0D108BD9-81ED-4DB2-BD59-A6C34878D82A}">
                    <a16:rowId xmlns:a16="http://schemas.microsoft.com/office/drawing/2014/main" val="10001"/>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2"/>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12" name="TextBox 11"/>
          <p:cNvSpPr txBox="1"/>
          <p:nvPr/>
        </p:nvSpPr>
        <p:spPr>
          <a:xfrm>
            <a:off x="2050686" y="281640"/>
            <a:ext cx="5671709" cy="507831"/>
          </a:xfrm>
          <a:prstGeom prst="rect">
            <a:avLst/>
          </a:prstGeom>
          <a:noFill/>
        </p:spPr>
        <p:txBody>
          <a:bodyPr wrap="square" rtlCol="0">
            <a:spAutoFit/>
          </a:bodyPr>
          <a:lstStyle/>
          <a:p>
            <a:pPr algn="ctr"/>
            <a:r>
              <a:rPr lang="en-US" sz="2700" b="1" dirty="0">
                <a:solidFill>
                  <a:prstClr val="black"/>
                </a:solidFill>
                <a:latin typeface="Century Schoolbook" panose="02040604050505020304"/>
              </a:rPr>
              <a:t>FY23 Strategic Plan Break-out</a:t>
            </a:r>
          </a:p>
        </p:txBody>
      </p:sp>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22</a:t>
            </a:fld>
            <a:endParaRPr lang="en-US" dirty="0">
              <a:solidFill>
                <a:srgbClr val="F5F5F5"/>
              </a:solidFill>
            </a:endParaRPr>
          </a:p>
        </p:txBody>
      </p:sp>
    </p:spTree>
    <p:extLst>
      <p:ext uri="{BB962C8B-B14F-4D97-AF65-F5344CB8AC3E}">
        <p14:creationId xmlns:p14="http://schemas.microsoft.com/office/powerpoint/2010/main" val="4116188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0" b="1" dirty="0">
                <a:latin typeface="Century Schoolbook" panose="02040604050505020304" pitchFamily="18" charset="0"/>
              </a:rPr>
              <a:t>Plan for FY23 Leveling Reserve</a:t>
            </a:r>
          </a:p>
        </p:txBody>
      </p:sp>
      <p:graphicFrame>
        <p:nvGraphicFramePr>
          <p:cNvPr id="4" name="Table 3"/>
          <p:cNvGraphicFramePr>
            <a:graphicFrameLocks noGrp="1"/>
          </p:cNvGraphicFramePr>
          <p:nvPr>
            <p:extLst>
              <p:ext uri="{D42A27DB-BD31-4B8C-83A1-F6EECF244321}">
                <p14:modId xmlns:p14="http://schemas.microsoft.com/office/powerpoint/2010/main" val="3357491611"/>
              </p:ext>
            </p:extLst>
          </p:nvPr>
        </p:nvGraphicFramePr>
        <p:xfrm>
          <a:off x="1338764" y="1274780"/>
          <a:ext cx="7196965" cy="4874035"/>
        </p:xfrm>
        <a:graphic>
          <a:graphicData uri="http://schemas.openxmlformats.org/drawingml/2006/table">
            <a:tbl>
              <a:tblPr firstRow="1" bandRow="1">
                <a:tableStyleId>{5C22544A-7EE6-4342-B048-85BDC9FD1C3A}</a:tableStyleId>
              </a:tblPr>
              <a:tblGrid>
                <a:gridCol w="1407800">
                  <a:extLst>
                    <a:ext uri="{9D8B030D-6E8A-4147-A177-3AD203B41FA5}">
                      <a16:colId xmlns:a16="http://schemas.microsoft.com/office/drawing/2014/main" val="20000"/>
                    </a:ext>
                  </a:extLst>
                </a:gridCol>
                <a:gridCol w="1565750">
                  <a:extLst>
                    <a:ext uri="{9D8B030D-6E8A-4147-A177-3AD203B41FA5}">
                      <a16:colId xmlns:a16="http://schemas.microsoft.com/office/drawing/2014/main" val="20001"/>
                    </a:ext>
                  </a:extLst>
                </a:gridCol>
                <a:gridCol w="1565750">
                  <a:extLst>
                    <a:ext uri="{9D8B030D-6E8A-4147-A177-3AD203B41FA5}">
                      <a16:colId xmlns:a16="http://schemas.microsoft.com/office/drawing/2014/main" val="20002"/>
                    </a:ext>
                  </a:extLst>
                </a:gridCol>
                <a:gridCol w="1442151">
                  <a:extLst>
                    <a:ext uri="{9D8B030D-6E8A-4147-A177-3AD203B41FA5}">
                      <a16:colId xmlns:a16="http://schemas.microsoft.com/office/drawing/2014/main" val="20003"/>
                    </a:ext>
                  </a:extLst>
                </a:gridCol>
                <a:gridCol w="1215514">
                  <a:extLst>
                    <a:ext uri="{9D8B030D-6E8A-4147-A177-3AD203B41FA5}">
                      <a16:colId xmlns:a16="http://schemas.microsoft.com/office/drawing/2014/main" val="20005"/>
                    </a:ext>
                  </a:extLst>
                </a:gridCol>
              </a:tblGrid>
              <a:tr h="573238">
                <a:tc>
                  <a:txBody>
                    <a:bodyPr/>
                    <a:lstStyle/>
                    <a:p>
                      <a:pPr algn="ctr"/>
                      <a:r>
                        <a:rPr lang="en-US" sz="1400" dirty="0">
                          <a:latin typeface="Calibri" panose="020F0502020204030204" pitchFamily="34" charset="0"/>
                        </a:rPr>
                        <a:t>Priorities</a:t>
                      </a:r>
                    </a:p>
                  </a:txBody>
                  <a:tcPr marL="68580" marR="68580" marT="34290" marB="34290" anchor="ctr"/>
                </a:tc>
                <a:tc>
                  <a:txBody>
                    <a:bodyPr/>
                    <a:lstStyle/>
                    <a:p>
                      <a:pPr algn="ctr"/>
                      <a:r>
                        <a:rPr lang="en-US" sz="1400" dirty="0">
                          <a:latin typeface="Calibri" panose="020F0502020204030204" pitchFamily="34" charset="0"/>
                        </a:rPr>
                        <a:t>APS Five Focus Area</a:t>
                      </a:r>
                    </a:p>
                  </a:txBody>
                  <a:tcPr marL="68580" marR="68580" marT="34290" marB="34290" anchor="ctr"/>
                </a:tc>
                <a:tc>
                  <a:txBody>
                    <a:bodyPr/>
                    <a:lstStyle/>
                    <a:p>
                      <a:pPr algn="ctr"/>
                      <a:r>
                        <a:rPr lang="en-US" sz="1400" dirty="0">
                          <a:latin typeface="Calibri" panose="020F0502020204030204" pitchFamily="34" charset="0"/>
                        </a:rPr>
                        <a:t>Strategies</a:t>
                      </a:r>
                    </a:p>
                  </a:txBody>
                  <a:tcPr marL="68580" marR="68580" marT="34290" marB="34290" anchor="ctr"/>
                </a:tc>
                <a:tc>
                  <a:txBody>
                    <a:bodyPr/>
                    <a:lstStyle/>
                    <a:p>
                      <a:pPr marL="0" algn="ctr" defTabSz="685800" rtl="0" eaLnBrk="1" latinLnBrk="0" hangingPunct="1"/>
                      <a:r>
                        <a:rPr lang="en-US" sz="1400" b="1" kern="1200" dirty="0">
                          <a:solidFill>
                            <a:schemeClr val="lt1"/>
                          </a:solidFill>
                          <a:latin typeface="Calibri" panose="020F0502020204030204" pitchFamily="34" charset="0"/>
                          <a:ea typeface="+mn-ea"/>
                          <a:cs typeface="+mn-cs"/>
                        </a:rPr>
                        <a:t>Requests</a:t>
                      </a:r>
                    </a:p>
                  </a:txBody>
                  <a:tcPr marL="68580" marR="68580" marT="34290" marB="34290" anchor="ctr"/>
                </a:tc>
                <a:tc>
                  <a:txBody>
                    <a:bodyPr/>
                    <a:lstStyle/>
                    <a:p>
                      <a:pPr algn="ctr"/>
                      <a:r>
                        <a:rPr lang="en-US" sz="1400" dirty="0">
                          <a:latin typeface="Calibri" panose="020F0502020204030204" pitchFamily="34" charset="0"/>
                        </a:rPr>
                        <a:t>Amount</a:t>
                      </a:r>
                    </a:p>
                  </a:txBody>
                  <a:tcPr marL="68580" marR="68580" marT="34290" marB="34290" anchor="ctr"/>
                </a:tc>
                <a:extLst>
                  <a:ext uri="{0D108BD9-81ED-4DB2-BD59-A6C34878D82A}">
                    <a16:rowId xmlns:a16="http://schemas.microsoft.com/office/drawing/2014/main" val="10000"/>
                  </a:ext>
                </a:extLst>
              </a:tr>
              <a:tr h="1311753">
                <a:tc>
                  <a:txBody>
                    <a:bodyPr/>
                    <a:lstStyle/>
                    <a:p>
                      <a:pPr algn="l"/>
                      <a:r>
                        <a:rPr lang="en-US" sz="1100" b="1" i="1" dirty="0">
                          <a:solidFill>
                            <a:srgbClr val="FF0000"/>
                          </a:solidFill>
                        </a:rPr>
                        <a:t>Increase</a:t>
                      </a:r>
                      <a:r>
                        <a:rPr lang="en-US" sz="1100" b="1" i="1" baseline="0" dirty="0">
                          <a:solidFill>
                            <a:srgbClr val="FF0000"/>
                          </a:solidFill>
                        </a:rPr>
                        <a:t> level of rigor and relevance (example- please remove)</a:t>
                      </a:r>
                      <a:endParaRPr lang="en-US" sz="1100" b="1" i="1" dirty="0">
                        <a:solidFill>
                          <a:srgbClr val="FF0000"/>
                        </a:solidFill>
                      </a:endParaRPr>
                    </a:p>
                  </a:txBody>
                  <a:tcPr marL="68580" marR="68580" marT="34290" marB="34290"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1" i="1" kern="1200" dirty="0">
                          <a:solidFill>
                            <a:srgbClr val="FF0000"/>
                          </a:solidFill>
                          <a:latin typeface="+mn-lt"/>
                          <a:ea typeface="+mn-ea"/>
                          <a:cs typeface="+mn-cs"/>
                        </a:rPr>
                        <a:t>Fostering Academic Excellence for All  </a:t>
                      </a:r>
                      <a:r>
                        <a:rPr lang="en-US" sz="1100" b="1" i="1" baseline="0" dirty="0">
                          <a:solidFill>
                            <a:srgbClr val="FF0000"/>
                          </a:solidFill>
                        </a:rPr>
                        <a:t>(example- please remove)</a:t>
                      </a:r>
                      <a:endParaRPr lang="en-US" sz="1100" b="1" i="1" dirty="0">
                        <a:solidFill>
                          <a:srgbClr val="FF0000"/>
                        </a:solidFill>
                      </a:endParaRPr>
                    </a:p>
                    <a:p>
                      <a:pPr marL="0" algn="ctr" defTabSz="685800" rtl="0" eaLnBrk="1" latinLnBrk="0" hangingPunct="1"/>
                      <a:endParaRPr lang="en-US" sz="1100" b="1" i="1" kern="1200" dirty="0">
                        <a:solidFill>
                          <a:srgbClr val="FF0000"/>
                        </a:solidFill>
                        <a:latin typeface="+mn-lt"/>
                        <a:ea typeface="+mn-ea"/>
                        <a:cs typeface="+mn-cs"/>
                      </a:endParaRPr>
                    </a:p>
                  </a:txBody>
                  <a:tcPr marL="68580" marR="68580" marT="34290" marB="34290" anchor="ctr"/>
                </a:tc>
                <a:tc>
                  <a:txBody>
                    <a:bodyPr/>
                    <a:lstStyle/>
                    <a:p>
                      <a:pPr marL="0" algn="l" defTabSz="685800" rtl="0" eaLnBrk="1" latinLnBrk="0" hangingPunct="1"/>
                      <a:r>
                        <a:rPr lang="en-US" sz="1100" b="1" i="1" kern="1200" dirty="0">
                          <a:solidFill>
                            <a:srgbClr val="FF0000"/>
                          </a:solidFill>
                          <a:latin typeface="+mn-lt"/>
                          <a:ea typeface="+mn-ea"/>
                          <a:cs typeface="+mn-cs"/>
                        </a:rPr>
                        <a:t>Implementation</a:t>
                      </a:r>
                      <a:r>
                        <a:rPr lang="en-US" sz="1100" b="1" i="1" kern="1200" baseline="0" dirty="0">
                          <a:solidFill>
                            <a:srgbClr val="FF0000"/>
                          </a:solidFill>
                          <a:latin typeface="+mn-lt"/>
                          <a:ea typeface="+mn-ea"/>
                          <a:cs typeface="+mn-cs"/>
                        </a:rPr>
                        <a:t> of guided reading (Writers Workshop training for all staff)</a:t>
                      </a:r>
                    </a:p>
                    <a:p>
                      <a:pPr marL="0" marR="0" indent="0" algn="l" defTabSz="685800" rtl="0" eaLnBrk="1" fontAlgn="auto" latinLnBrk="0" hangingPunct="1">
                        <a:lnSpc>
                          <a:spcPct val="100000"/>
                        </a:lnSpc>
                        <a:spcBef>
                          <a:spcPts val="0"/>
                        </a:spcBef>
                        <a:spcAft>
                          <a:spcPts val="0"/>
                        </a:spcAft>
                        <a:buClrTx/>
                        <a:buSzTx/>
                        <a:buFontTx/>
                        <a:buNone/>
                        <a:tabLst/>
                        <a:defRPr/>
                      </a:pPr>
                      <a:r>
                        <a:rPr lang="en-US" sz="1100" b="1" i="1" baseline="0" dirty="0">
                          <a:solidFill>
                            <a:srgbClr val="FF0000"/>
                          </a:solidFill>
                        </a:rPr>
                        <a:t>(example- please remove)</a:t>
                      </a:r>
                      <a:endParaRPr lang="en-US" sz="1100" b="1" i="1" dirty="0">
                        <a:solidFill>
                          <a:srgbClr val="FF0000"/>
                        </a:solidFill>
                      </a:endParaRPr>
                    </a:p>
                    <a:p>
                      <a:pPr marL="0" algn="l" defTabSz="685800" rtl="0" eaLnBrk="1" latinLnBrk="0" hangingPunct="1"/>
                      <a:endParaRPr lang="en-US" sz="1100" b="1" i="1" kern="1200" dirty="0">
                        <a:solidFill>
                          <a:srgbClr val="FF0000"/>
                        </a:solidFill>
                        <a:latin typeface="+mn-lt"/>
                        <a:ea typeface="+mn-ea"/>
                        <a:cs typeface="+mn-cs"/>
                      </a:endParaRPr>
                    </a:p>
                  </a:txBody>
                  <a:tcPr marL="68580" marR="68580" marT="34290" marB="34290"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1" i="1" kern="1200" dirty="0">
                          <a:solidFill>
                            <a:srgbClr val="FF0000"/>
                          </a:solidFill>
                          <a:latin typeface="+mn-lt"/>
                          <a:ea typeface="+mn-ea"/>
                          <a:cs typeface="+mn-cs"/>
                        </a:rPr>
                        <a:t>Purchase an additional Teacher</a:t>
                      </a:r>
                    </a:p>
                    <a:p>
                      <a:pPr marL="0" marR="0" indent="0" algn="l" defTabSz="685800" rtl="0" eaLnBrk="1" fontAlgn="auto" latinLnBrk="0" hangingPunct="1">
                        <a:lnSpc>
                          <a:spcPct val="100000"/>
                        </a:lnSpc>
                        <a:spcBef>
                          <a:spcPts val="0"/>
                        </a:spcBef>
                        <a:spcAft>
                          <a:spcPts val="0"/>
                        </a:spcAft>
                        <a:buClrTx/>
                        <a:buSzTx/>
                        <a:buFontTx/>
                        <a:buNone/>
                        <a:tabLst/>
                        <a:defRPr/>
                      </a:pPr>
                      <a:r>
                        <a:rPr lang="en-US" sz="1100" b="1" i="1" baseline="0" dirty="0">
                          <a:solidFill>
                            <a:srgbClr val="FF0000"/>
                          </a:solidFill>
                        </a:rPr>
                        <a:t>(example- please remove)</a:t>
                      </a:r>
                      <a:endParaRPr lang="en-US" sz="1100" b="1" i="1"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n-US" sz="1100" b="1" i="1" kern="1200" dirty="0">
                        <a:solidFill>
                          <a:srgbClr val="FF0000"/>
                        </a:solidFill>
                        <a:latin typeface="+mn-lt"/>
                        <a:ea typeface="+mn-ea"/>
                        <a:cs typeface="+mn-cs"/>
                      </a:endParaRPr>
                    </a:p>
                    <a:p>
                      <a:pPr marL="0" algn="l" defTabSz="685800" rtl="0" eaLnBrk="1" latinLnBrk="0" hangingPunct="1"/>
                      <a:endParaRPr lang="en-US" sz="1100" b="1" i="1" kern="1200" dirty="0">
                        <a:solidFill>
                          <a:srgbClr val="FF0000"/>
                        </a:solidFill>
                        <a:latin typeface="+mn-lt"/>
                        <a:ea typeface="+mn-ea"/>
                        <a:cs typeface="+mn-cs"/>
                      </a:endParaRPr>
                    </a:p>
                  </a:txBody>
                  <a:tcPr marL="68580" marR="68580" marT="34290" marB="34290" anchor="ctr"/>
                </a:tc>
                <a:tc>
                  <a:txBody>
                    <a:bodyPr/>
                    <a:lstStyle/>
                    <a:p>
                      <a:pPr marL="0" algn="l" defTabSz="685800" rtl="0" eaLnBrk="1" latinLnBrk="0" hangingPunct="1"/>
                      <a:r>
                        <a:rPr lang="en-US" sz="1100" b="1" i="1" kern="1200" dirty="0">
                          <a:solidFill>
                            <a:srgbClr val="FF0000"/>
                          </a:solidFill>
                          <a:latin typeface="+mn-lt"/>
                          <a:ea typeface="+mn-ea"/>
                          <a:cs typeface="+mn-cs"/>
                        </a:rPr>
                        <a:t>$84, 134</a:t>
                      </a:r>
                    </a:p>
                    <a:p>
                      <a:pPr marL="0" marR="0" indent="0" algn="l" defTabSz="685800" rtl="0" eaLnBrk="1" fontAlgn="auto" latinLnBrk="0" hangingPunct="1">
                        <a:lnSpc>
                          <a:spcPct val="100000"/>
                        </a:lnSpc>
                        <a:spcBef>
                          <a:spcPts val="0"/>
                        </a:spcBef>
                        <a:spcAft>
                          <a:spcPts val="0"/>
                        </a:spcAft>
                        <a:buClrTx/>
                        <a:buSzTx/>
                        <a:buFontTx/>
                        <a:buNone/>
                        <a:tabLst/>
                        <a:defRPr/>
                      </a:pPr>
                      <a:r>
                        <a:rPr lang="en-US" sz="1100" b="1" i="1" baseline="0" dirty="0">
                          <a:solidFill>
                            <a:srgbClr val="FF0000"/>
                          </a:solidFill>
                        </a:rPr>
                        <a:t>(example- please remove)</a:t>
                      </a:r>
                      <a:endParaRPr lang="en-US" sz="1100" b="1" i="1" dirty="0">
                        <a:solidFill>
                          <a:srgbClr val="FF0000"/>
                        </a:solidFill>
                      </a:endParaRPr>
                    </a:p>
                    <a:p>
                      <a:pPr marL="0" algn="l" defTabSz="685800" rtl="0" eaLnBrk="1" latinLnBrk="0" hangingPunct="1"/>
                      <a:endParaRPr lang="en-US" sz="1100" b="1" i="1" kern="1200" dirty="0">
                        <a:solidFill>
                          <a:srgbClr val="FF0000"/>
                        </a:solidFill>
                        <a:latin typeface="+mn-lt"/>
                        <a:ea typeface="+mn-ea"/>
                        <a:cs typeface="+mn-cs"/>
                      </a:endParaRPr>
                    </a:p>
                  </a:txBody>
                  <a:tcPr marL="68580" marR="68580" marT="34290" marB="34290" anchor="ctr"/>
                </a:tc>
                <a:extLst>
                  <a:ext uri="{0D108BD9-81ED-4DB2-BD59-A6C34878D82A}">
                    <a16:rowId xmlns:a16="http://schemas.microsoft.com/office/drawing/2014/main" val="10001"/>
                  </a:ext>
                </a:extLst>
              </a:tr>
              <a:tr h="332116">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2"/>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332116">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32116">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3" name="Slide Number Placeholder 2"/>
          <p:cNvSpPr>
            <a:spLocks noGrp="1"/>
          </p:cNvSpPr>
          <p:nvPr>
            <p:ph type="sldNum" sz="quarter" idx="12"/>
          </p:nvPr>
        </p:nvSpPr>
        <p:spPr/>
        <p:txBody>
          <a:bodyPr/>
          <a:lstStyle/>
          <a:p>
            <a:fld id="{3D6C3DC6-EF6E-8948-BFE6-808D46D584D8}" type="slidenum">
              <a:rPr lang="en-US" smtClean="0"/>
              <a:t>23</a:t>
            </a:fld>
            <a:endParaRPr lang="en-US" dirty="0"/>
          </a:p>
        </p:txBody>
      </p:sp>
    </p:spTree>
    <p:extLst>
      <p:ext uri="{BB962C8B-B14F-4D97-AF65-F5344CB8AC3E}">
        <p14:creationId xmlns:p14="http://schemas.microsoft.com/office/powerpoint/2010/main" val="2423624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0" b="1" dirty="0">
                <a:latin typeface="Century Schoolbook" panose="02040604050505020304" pitchFamily="18" charset="0"/>
              </a:rPr>
              <a:t>Plan for FY23</a:t>
            </a:r>
            <a:br>
              <a:rPr lang="en-US" sz="2700" b="1" dirty="0">
                <a:latin typeface="Century Schoolbook" panose="02040604050505020304" pitchFamily="18" charset="0"/>
              </a:rPr>
            </a:br>
            <a:r>
              <a:rPr lang="en-US" sz="2700" b="1" dirty="0">
                <a:latin typeface="Century Schoolbook" panose="02040604050505020304" pitchFamily="18" charset="0"/>
              </a:rPr>
              <a:t> Title I Holdback and Family Engagement Funds</a:t>
            </a:r>
          </a:p>
        </p:txBody>
      </p:sp>
      <p:graphicFrame>
        <p:nvGraphicFramePr>
          <p:cNvPr id="4" name="Table 3"/>
          <p:cNvGraphicFramePr>
            <a:graphicFrameLocks noGrp="1"/>
          </p:cNvGraphicFramePr>
          <p:nvPr>
            <p:extLst>
              <p:ext uri="{D42A27DB-BD31-4B8C-83A1-F6EECF244321}">
                <p14:modId xmlns:p14="http://schemas.microsoft.com/office/powerpoint/2010/main" val="3284507649"/>
              </p:ext>
            </p:extLst>
          </p:nvPr>
        </p:nvGraphicFramePr>
        <p:xfrm>
          <a:off x="1145127" y="1554478"/>
          <a:ext cx="7196965" cy="4874035"/>
        </p:xfrm>
        <a:graphic>
          <a:graphicData uri="http://schemas.openxmlformats.org/drawingml/2006/table">
            <a:tbl>
              <a:tblPr firstRow="1" bandRow="1">
                <a:tableStyleId>{5C22544A-7EE6-4342-B048-85BDC9FD1C3A}</a:tableStyleId>
              </a:tblPr>
              <a:tblGrid>
                <a:gridCol w="1407800">
                  <a:extLst>
                    <a:ext uri="{9D8B030D-6E8A-4147-A177-3AD203B41FA5}">
                      <a16:colId xmlns:a16="http://schemas.microsoft.com/office/drawing/2014/main" val="20000"/>
                    </a:ext>
                  </a:extLst>
                </a:gridCol>
                <a:gridCol w="1565750">
                  <a:extLst>
                    <a:ext uri="{9D8B030D-6E8A-4147-A177-3AD203B41FA5}">
                      <a16:colId xmlns:a16="http://schemas.microsoft.com/office/drawing/2014/main" val="20001"/>
                    </a:ext>
                  </a:extLst>
                </a:gridCol>
                <a:gridCol w="1565750">
                  <a:extLst>
                    <a:ext uri="{9D8B030D-6E8A-4147-A177-3AD203B41FA5}">
                      <a16:colId xmlns:a16="http://schemas.microsoft.com/office/drawing/2014/main" val="20002"/>
                    </a:ext>
                  </a:extLst>
                </a:gridCol>
                <a:gridCol w="1442151">
                  <a:extLst>
                    <a:ext uri="{9D8B030D-6E8A-4147-A177-3AD203B41FA5}">
                      <a16:colId xmlns:a16="http://schemas.microsoft.com/office/drawing/2014/main" val="20003"/>
                    </a:ext>
                  </a:extLst>
                </a:gridCol>
                <a:gridCol w="1215514">
                  <a:extLst>
                    <a:ext uri="{9D8B030D-6E8A-4147-A177-3AD203B41FA5}">
                      <a16:colId xmlns:a16="http://schemas.microsoft.com/office/drawing/2014/main" val="20005"/>
                    </a:ext>
                  </a:extLst>
                </a:gridCol>
              </a:tblGrid>
              <a:tr h="573238">
                <a:tc>
                  <a:txBody>
                    <a:bodyPr/>
                    <a:lstStyle/>
                    <a:p>
                      <a:pPr algn="ctr"/>
                      <a:r>
                        <a:rPr lang="en-US" sz="1400" dirty="0">
                          <a:latin typeface="Calibri" panose="020F0502020204030204" pitchFamily="34" charset="0"/>
                        </a:rPr>
                        <a:t>Priorities</a:t>
                      </a:r>
                    </a:p>
                  </a:txBody>
                  <a:tcPr marL="68580" marR="68580" marT="34290" marB="34290" anchor="ctr"/>
                </a:tc>
                <a:tc>
                  <a:txBody>
                    <a:bodyPr/>
                    <a:lstStyle/>
                    <a:p>
                      <a:pPr algn="ctr"/>
                      <a:r>
                        <a:rPr lang="en-US" sz="1400" dirty="0">
                          <a:latin typeface="Calibri" panose="020F0502020204030204" pitchFamily="34" charset="0"/>
                        </a:rPr>
                        <a:t>APS Five Focus Area</a:t>
                      </a:r>
                    </a:p>
                  </a:txBody>
                  <a:tcPr marL="68580" marR="68580" marT="34290" marB="34290" anchor="ctr"/>
                </a:tc>
                <a:tc>
                  <a:txBody>
                    <a:bodyPr/>
                    <a:lstStyle/>
                    <a:p>
                      <a:pPr algn="ctr"/>
                      <a:r>
                        <a:rPr lang="en-US" sz="1400" dirty="0">
                          <a:latin typeface="Calibri" panose="020F0502020204030204" pitchFamily="34" charset="0"/>
                        </a:rPr>
                        <a:t>Strategies</a:t>
                      </a:r>
                    </a:p>
                  </a:txBody>
                  <a:tcPr marL="68580" marR="68580" marT="34290" marB="34290" anchor="ctr"/>
                </a:tc>
                <a:tc>
                  <a:txBody>
                    <a:bodyPr/>
                    <a:lstStyle/>
                    <a:p>
                      <a:pPr marL="0" algn="ctr" defTabSz="685800" rtl="0" eaLnBrk="1" latinLnBrk="0" hangingPunct="1"/>
                      <a:r>
                        <a:rPr lang="en-US" sz="1400" b="1" kern="1200" dirty="0">
                          <a:solidFill>
                            <a:schemeClr val="lt1"/>
                          </a:solidFill>
                          <a:latin typeface="Calibri" panose="020F0502020204030204" pitchFamily="34" charset="0"/>
                          <a:ea typeface="+mn-ea"/>
                          <a:cs typeface="+mn-cs"/>
                        </a:rPr>
                        <a:t>Requests</a:t>
                      </a:r>
                    </a:p>
                  </a:txBody>
                  <a:tcPr marL="68580" marR="68580" marT="34290" marB="34290" anchor="ctr"/>
                </a:tc>
                <a:tc>
                  <a:txBody>
                    <a:bodyPr/>
                    <a:lstStyle/>
                    <a:p>
                      <a:pPr algn="ctr"/>
                      <a:r>
                        <a:rPr lang="en-US" sz="1400" dirty="0">
                          <a:latin typeface="Calibri" panose="020F0502020204030204" pitchFamily="34" charset="0"/>
                        </a:rPr>
                        <a:t>Amount</a:t>
                      </a:r>
                    </a:p>
                  </a:txBody>
                  <a:tcPr marL="68580" marR="68580" marT="34290" marB="34290" anchor="ctr"/>
                </a:tc>
                <a:extLst>
                  <a:ext uri="{0D108BD9-81ED-4DB2-BD59-A6C34878D82A}">
                    <a16:rowId xmlns:a16="http://schemas.microsoft.com/office/drawing/2014/main" val="10000"/>
                  </a:ext>
                </a:extLst>
              </a:tr>
              <a:tr h="1311753">
                <a:tc>
                  <a:txBody>
                    <a:bodyPr/>
                    <a:lstStyle/>
                    <a:p>
                      <a:pPr algn="l"/>
                      <a:r>
                        <a:rPr lang="en-US" sz="1100" b="1" i="1" dirty="0">
                          <a:solidFill>
                            <a:srgbClr val="FF0000"/>
                          </a:solidFill>
                        </a:rPr>
                        <a:t>Increase</a:t>
                      </a:r>
                      <a:r>
                        <a:rPr lang="en-US" sz="1100" b="1" i="1" baseline="0" dirty="0">
                          <a:solidFill>
                            <a:srgbClr val="FF0000"/>
                          </a:solidFill>
                        </a:rPr>
                        <a:t> level of rigor and relevance (example- please remove)</a:t>
                      </a:r>
                      <a:endParaRPr lang="en-US" sz="1100" b="1" i="1" dirty="0">
                        <a:solidFill>
                          <a:srgbClr val="FF0000"/>
                        </a:solidFill>
                      </a:endParaRPr>
                    </a:p>
                  </a:txBody>
                  <a:tcPr marL="68580" marR="68580" marT="34290" marB="34290"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1" i="1" kern="1200" dirty="0">
                          <a:solidFill>
                            <a:srgbClr val="FF0000"/>
                          </a:solidFill>
                          <a:latin typeface="+mn-lt"/>
                          <a:ea typeface="+mn-ea"/>
                          <a:cs typeface="+mn-cs"/>
                        </a:rPr>
                        <a:t>Fostering Academic Excellence for All  </a:t>
                      </a:r>
                      <a:r>
                        <a:rPr lang="en-US" sz="1100" b="1" i="1" baseline="0" dirty="0">
                          <a:solidFill>
                            <a:srgbClr val="FF0000"/>
                          </a:solidFill>
                        </a:rPr>
                        <a:t>(example- please remove)</a:t>
                      </a:r>
                      <a:endParaRPr lang="en-US" sz="1100" b="1" i="1" dirty="0">
                        <a:solidFill>
                          <a:srgbClr val="FF0000"/>
                        </a:solidFill>
                      </a:endParaRPr>
                    </a:p>
                    <a:p>
                      <a:pPr marL="0" algn="ctr" defTabSz="685800" rtl="0" eaLnBrk="1" latinLnBrk="0" hangingPunct="1"/>
                      <a:endParaRPr lang="en-US" sz="1100" b="1" i="1" kern="1200" dirty="0">
                        <a:solidFill>
                          <a:srgbClr val="FF0000"/>
                        </a:solidFill>
                        <a:latin typeface="+mn-lt"/>
                        <a:ea typeface="+mn-ea"/>
                        <a:cs typeface="+mn-cs"/>
                      </a:endParaRPr>
                    </a:p>
                  </a:txBody>
                  <a:tcPr marL="68580" marR="68580" marT="34290" marB="34290" anchor="ctr"/>
                </a:tc>
                <a:tc>
                  <a:txBody>
                    <a:bodyPr/>
                    <a:lstStyle/>
                    <a:p>
                      <a:pPr marL="0" algn="l" defTabSz="685800" rtl="0" eaLnBrk="1" latinLnBrk="0" hangingPunct="1"/>
                      <a:r>
                        <a:rPr lang="en-US" sz="1100" b="1" i="1" kern="1200" dirty="0">
                          <a:solidFill>
                            <a:srgbClr val="FF0000"/>
                          </a:solidFill>
                          <a:latin typeface="+mn-lt"/>
                          <a:ea typeface="+mn-ea"/>
                          <a:cs typeface="+mn-cs"/>
                        </a:rPr>
                        <a:t>Implementation</a:t>
                      </a:r>
                      <a:r>
                        <a:rPr lang="en-US" sz="1100" b="1" i="1" kern="1200" baseline="0" dirty="0">
                          <a:solidFill>
                            <a:srgbClr val="FF0000"/>
                          </a:solidFill>
                          <a:latin typeface="+mn-lt"/>
                          <a:ea typeface="+mn-ea"/>
                          <a:cs typeface="+mn-cs"/>
                        </a:rPr>
                        <a:t> of guided reading (Writers Workshop training for all staff)</a:t>
                      </a:r>
                    </a:p>
                    <a:p>
                      <a:pPr marL="0" marR="0" indent="0" algn="l" defTabSz="685800" rtl="0" eaLnBrk="1" fontAlgn="auto" latinLnBrk="0" hangingPunct="1">
                        <a:lnSpc>
                          <a:spcPct val="100000"/>
                        </a:lnSpc>
                        <a:spcBef>
                          <a:spcPts val="0"/>
                        </a:spcBef>
                        <a:spcAft>
                          <a:spcPts val="0"/>
                        </a:spcAft>
                        <a:buClrTx/>
                        <a:buSzTx/>
                        <a:buFontTx/>
                        <a:buNone/>
                        <a:tabLst/>
                        <a:defRPr/>
                      </a:pPr>
                      <a:r>
                        <a:rPr lang="en-US" sz="1100" b="1" i="1" baseline="0" dirty="0">
                          <a:solidFill>
                            <a:srgbClr val="FF0000"/>
                          </a:solidFill>
                        </a:rPr>
                        <a:t>(example- please remove)</a:t>
                      </a:r>
                      <a:endParaRPr lang="en-US" sz="1100" b="1" i="1" dirty="0">
                        <a:solidFill>
                          <a:srgbClr val="FF0000"/>
                        </a:solidFill>
                      </a:endParaRPr>
                    </a:p>
                    <a:p>
                      <a:pPr marL="0" algn="l" defTabSz="685800" rtl="0" eaLnBrk="1" latinLnBrk="0" hangingPunct="1"/>
                      <a:endParaRPr lang="en-US" sz="1100" b="1" i="1" kern="1200" dirty="0">
                        <a:solidFill>
                          <a:srgbClr val="FF0000"/>
                        </a:solidFill>
                        <a:latin typeface="+mn-lt"/>
                        <a:ea typeface="+mn-ea"/>
                        <a:cs typeface="+mn-cs"/>
                      </a:endParaRPr>
                    </a:p>
                  </a:txBody>
                  <a:tcPr marL="68580" marR="68580" marT="34290" marB="34290"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1" i="1" kern="1200" dirty="0">
                          <a:solidFill>
                            <a:srgbClr val="FF0000"/>
                          </a:solidFill>
                          <a:latin typeface="+mn-lt"/>
                          <a:ea typeface="+mn-ea"/>
                          <a:cs typeface="+mn-cs"/>
                        </a:rPr>
                        <a:t>Purchase an additional Teacher</a:t>
                      </a:r>
                    </a:p>
                    <a:p>
                      <a:pPr marL="0" marR="0" indent="0" algn="l" defTabSz="685800" rtl="0" eaLnBrk="1" fontAlgn="auto" latinLnBrk="0" hangingPunct="1">
                        <a:lnSpc>
                          <a:spcPct val="100000"/>
                        </a:lnSpc>
                        <a:spcBef>
                          <a:spcPts val="0"/>
                        </a:spcBef>
                        <a:spcAft>
                          <a:spcPts val="0"/>
                        </a:spcAft>
                        <a:buClrTx/>
                        <a:buSzTx/>
                        <a:buFontTx/>
                        <a:buNone/>
                        <a:tabLst/>
                        <a:defRPr/>
                      </a:pPr>
                      <a:r>
                        <a:rPr lang="en-US" sz="1100" b="1" i="1" baseline="0" dirty="0">
                          <a:solidFill>
                            <a:srgbClr val="FF0000"/>
                          </a:solidFill>
                        </a:rPr>
                        <a:t>(example- please remove)</a:t>
                      </a:r>
                      <a:endParaRPr lang="en-US" sz="1100" b="1" i="1"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n-US" sz="1100" b="1" i="1" kern="1200" dirty="0">
                        <a:solidFill>
                          <a:srgbClr val="FF0000"/>
                        </a:solidFill>
                        <a:latin typeface="+mn-lt"/>
                        <a:ea typeface="+mn-ea"/>
                        <a:cs typeface="+mn-cs"/>
                      </a:endParaRPr>
                    </a:p>
                    <a:p>
                      <a:pPr marL="0" algn="l" defTabSz="685800" rtl="0" eaLnBrk="1" latinLnBrk="0" hangingPunct="1"/>
                      <a:endParaRPr lang="en-US" sz="1100" b="1" i="1" kern="1200" dirty="0">
                        <a:solidFill>
                          <a:srgbClr val="FF0000"/>
                        </a:solidFill>
                        <a:latin typeface="+mn-lt"/>
                        <a:ea typeface="+mn-ea"/>
                        <a:cs typeface="+mn-cs"/>
                      </a:endParaRPr>
                    </a:p>
                  </a:txBody>
                  <a:tcPr marL="68580" marR="68580" marT="34290" marB="34290" anchor="ctr"/>
                </a:tc>
                <a:tc>
                  <a:txBody>
                    <a:bodyPr/>
                    <a:lstStyle/>
                    <a:p>
                      <a:pPr marL="0" algn="l" defTabSz="685800" rtl="0" eaLnBrk="1" latinLnBrk="0" hangingPunct="1"/>
                      <a:r>
                        <a:rPr lang="en-US" sz="1100" b="1" i="1" kern="1200" dirty="0">
                          <a:solidFill>
                            <a:srgbClr val="FF0000"/>
                          </a:solidFill>
                          <a:latin typeface="+mn-lt"/>
                          <a:ea typeface="+mn-ea"/>
                          <a:cs typeface="+mn-cs"/>
                        </a:rPr>
                        <a:t>$84, 134</a:t>
                      </a:r>
                    </a:p>
                    <a:p>
                      <a:pPr marL="0" marR="0" indent="0" algn="l" defTabSz="685800" rtl="0" eaLnBrk="1" fontAlgn="auto" latinLnBrk="0" hangingPunct="1">
                        <a:lnSpc>
                          <a:spcPct val="100000"/>
                        </a:lnSpc>
                        <a:spcBef>
                          <a:spcPts val="0"/>
                        </a:spcBef>
                        <a:spcAft>
                          <a:spcPts val="0"/>
                        </a:spcAft>
                        <a:buClrTx/>
                        <a:buSzTx/>
                        <a:buFontTx/>
                        <a:buNone/>
                        <a:tabLst/>
                        <a:defRPr/>
                      </a:pPr>
                      <a:r>
                        <a:rPr lang="en-US" sz="1100" b="1" i="1" baseline="0" dirty="0">
                          <a:solidFill>
                            <a:srgbClr val="FF0000"/>
                          </a:solidFill>
                        </a:rPr>
                        <a:t>(example- please remove)</a:t>
                      </a:r>
                      <a:endParaRPr lang="en-US" sz="1100" b="1" i="1" dirty="0">
                        <a:solidFill>
                          <a:srgbClr val="FF0000"/>
                        </a:solidFill>
                      </a:endParaRPr>
                    </a:p>
                    <a:p>
                      <a:pPr marL="0" algn="l" defTabSz="685800" rtl="0" eaLnBrk="1" latinLnBrk="0" hangingPunct="1"/>
                      <a:endParaRPr lang="en-US" sz="1100" b="1" i="1" kern="1200" dirty="0">
                        <a:solidFill>
                          <a:srgbClr val="FF0000"/>
                        </a:solidFill>
                        <a:latin typeface="+mn-lt"/>
                        <a:ea typeface="+mn-ea"/>
                        <a:cs typeface="+mn-cs"/>
                      </a:endParaRPr>
                    </a:p>
                  </a:txBody>
                  <a:tcPr marL="68580" marR="68580" marT="34290" marB="34290" anchor="ctr"/>
                </a:tc>
                <a:extLst>
                  <a:ext uri="{0D108BD9-81ED-4DB2-BD59-A6C34878D82A}">
                    <a16:rowId xmlns:a16="http://schemas.microsoft.com/office/drawing/2014/main" val="10001"/>
                  </a:ext>
                </a:extLst>
              </a:tr>
              <a:tr h="332116">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2"/>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332116">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32116">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3" name="Slide Number Placeholder 2"/>
          <p:cNvSpPr>
            <a:spLocks noGrp="1"/>
          </p:cNvSpPr>
          <p:nvPr>
            <p:ph type="sldNum" sz="quarter" idx="12"/>
          </p:nvPr>
        </p:nvSpPr>
        <p:spPr/>
        <p:txBody>
          <a:bodyPr/>
          <a:lstStyle/>
          <a:p>
            <a:fld id="{3D6C3DC6-EF6E-8948-BFE6-808D46D584D8}" type="slidenum">
              <a:rPr lang="en-US" smtClean="0"/>
              <a:t>24</a:t>
            </a:fld>
            <a:endParaRPr lang="en-US" dirty="0"/>
          </a:p>
        </p:txBody>
      </p:sp>
    </p:spTree>
    <p:extLst>
      <p:ext uri="{BB962C8B-B14F-4D97-AF65-F5344CB8AC3E}">
        <p14:creationId xmlns:p14="http://schemas.microsoft.com/office/powerpoint/2010/main" val="1235764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0" b="1" dirty="0">
                <a:latin typeface="Century Schoolbook" panose="02040604050505020304" pitchFamily="18" charset="0"/>
              </a:rPr>
              <a:t>Plan for FY23</a:t>
            </a:r>
            <a:br>
              <a:rPr lang="en-US" sz="2700" b="1" dirty="0">
                <a:latin typeface="Century Schoolbook" panose="02040604050505020304" pitchFamily="18" charset="0"/>
              </a:rPr>
            </a:br>
            <a:r>
              <a:rPr lang="en-US" sz="2700" b="1" dirty="0">
                <a:latin typeface="Century Schoolbook" panose="02040604050505020304" pitchFamily="18" charset="0"/>
              </a:rPr>
              <a:t> CARES Act and ARP Funds</a:t>
            </a:r>
          </a:p>
        </p:txBody>
      </p:sp>
      <p:graphicFrame>
        <p:nvGraphicFramePr>
          <p:cNvPr id="4" name="Table 3"/>
          <p:cNvGraphicFramePr>
            <a:graphicFrameLocks noGrp="1"/>
          </p:cNvGraphicFramePr>
          <p:nvPr/>
        </p:nvGraphicFramePr>
        <p:xfrm>
          <a:off x="1145127" y="1554478"/>
          <a:ext cx="7196965" cy="4874035"/>
        </p:xfrm>
        <a:graphic>
          <a:graphicData uri="http://schemas.openxmlformats.org/drawingml/2006/table">
            <a:tbl>
              <a:tblPr firstRow="1" bandRow="1">
                <a:tableStyleId>{5C22544A-7EE6-4342-B048-85BDC9FD1C3A}</a:tableStyleId>
              </a:tblPr>
              <a:tblGrid>
                <a:gridCol w="1407800">
                  <a:extLst>
                    <a:ext uri="{9D8B030D-6E8A-4147-A177-3AD203B41FA5}">
                      <a16:colId xmlns:a16="http://schemas.microsoft.com/office/drawing/2014/main" val="20000"/>
                    </a:ext>
                  </a:extLst>
                </a:gridCol>
                <a:gridCol w="1565750">
                  <a:extLst>
                    <a:ext uri="{9D8B030D-6E8A-4147-A177-3AD203B41FA5}">
                      <a16:colId xmlns:a16="http://schemas.microsoft.com/office/drawing/2014/main" val="20001"/>
                    </a:ext>
                  </a:extLst>
                </a:gridCol>
                <a:gridCol w="1565750">
                  <a:extLst>
                    <a:ext uri="{9D8B030D-6E8A-4147-A177-3AD203B41FA5}">
                      <a16:colId xmlns:a16="http://schemas.microsoft.com/office/drawing/2014/main" val="20002"/>
                    </a:ext>
                  </a:extLst>
                </a:gridCol>
                <a:gridCol w="1442151">
                  <a:extLst>
                    <a:ext uri="{9D8B030D-6E8A-4147-A177-3AD203B41FA5}">
                      <a16:colId xmlns:a16="http://schemas.microsoft.com/office/drawing/2014/main" val="20003"/>
                    </a:ext>
                  </a:extLst>
                </a:gridCol>
                <a:gridCol w="1215514">
                  <a:extLst>
                    <a:ext uri="{9D8B030D-6E8A-4147-A177-3AD203B41FA5}">
                      <a16:colId xmlns:a16="http://schemas.microsoft.com/office/drawing/2014/main" val="20005"/>
                    </a:ext>
                  </a:extLst>
                </a:gridCol>
              </a:tblGrid>
              <a:tr h="573238">
                <a:tc>
                  <a:txBody>
                    <a:bodyPr/>
                    <a:lstStyle/>
                    <a:p>
                      <a:pPr algn="ctr"/>
                      <a:r>
                        <a:rPr lang="en-US" sz="1400" dirty="0">
                          <a:latin typeface="Calibri" panose="020F0502020204030204" pitchFamily="34" charset="0"/>
                        </a:rPr>
                        <a:t>Priorities</a:t>
                      </a:r>
                    </a:p>
                  </a:txBody>
                  <a:tcPr marL="68580" marR="68580" marT="34290" marB="34290" anchor="ctr"/>
                </a:tc>
                <a:tc>
                  <a:txBody>
                    <a:bodyPr/>
                    <a:lstStyle/>
                    <a:p>
                      <a:pPr algn="ctr"/>
                      <a:r>
                        <a:rPr lang="en-US" sz="1400" dirty="0">
                          <a:latin typeface="Calibri" panose="020F0502020204030204" pitchFamily="34" charset="0"/>
                        </a:rPr>
                        <a:t>APS Five Focus Area</a:t>
                      </a:r>
                    </a:p>
                  </a:txBody>
                  <a:tcPr marL="68580" marR="68580" marT="34290" marB="34290" anchor="ctr"/>
                </a:tc>
                <a:tc>
                  <a:txBody>
                    <a:bodyPr/>
                    <a:lstStyle/>
                    <a:p>
                      <a:pPr algn="ctr"/>
                      <a:r>
                        <a:rPr lang="en-US" sz="1400" dirty="0">
                          <a:latin typeface="Calibri" panose="020F0502020204030204" pitchFamily="34" charset="0"/>
                        </a:rPr>
                        <a:t>Strategies</a:t>
                      </a:r>
                    </a:p>
                  </a:txBody>
                  <a:tcPr marL="68580" marR="68580" marT="34290" marB="34290" anchor="ctr"/>
                </a:tc>
                <a:tc>
                  <a:txBody>
                    <a:bodyPr/>
                    <a:lstStyle/>
                    <a:p>
                      <a:pPr marL="0" algn="ctr" defTabSz="685800" rtl="0" eaLnBrk="1" latinLnBrk="0" hangingPunct="1"/>
                      <a:r>
                        <a:rPr lang="en-US" sz="1400" b="1" kern="1200" dirty="0">
                          <a:solidFill>
                            <a:schemeClr val="lt1"/>
                          </a:solidFill>
                          <a:latin typeface="Calibri" panose="020F0502020204030204" pitchFamily="34" charset="0"/>
                          <a:ea typeface="+mn-ea"/>
                          <a:cs typeface="+mn-cs"/>
                        </a:rPr>
                        <a:t>Requests</a:t>
                      </a:r>
                    </a:p>
                  </a:txBody>
                  <a:tcPr marL="68580" marR="68580" marT="34290" marB="34290" anchor="ctr"/>
                </a:tc>
                <a:tc>
                  <a:txBody>
                    <a:bodyPr/>
                    <a:lstStyle/>
                    <a:p>
                      <a:pPr algn="ctr"/>
                      <a:r>
                        <a:rPr lang="en-US" sz="1400" dirty="0">
                          <a:latin typeface="Calibri" panose="020F0502020204030204" pitchFamily="34" charset="0"/>
                        </a:rPr>
                        <a:t>Amount</a:t>
                      </a:r>
                    </a:p>
                  </a:txBody>
                  <a:tcPr marL="68580" marR="68580" marT="34290" marB="34290" anchor="ctr"/>
                </a:tc>
                <a:extLst>
                  <a:ext uri="{0D108BD9-81ED-4DB2-BD59-A6C34878D82A}">
                    <a16:rowId xmlns:a16="http://schemas.microsoft.com/office/drawing/2014/main" val="10000"/>
                  </a:ext>
                </a:extLst>
              </a:tr>
              <a:tr h="1311753">
                <a:tc>
                  <a:txBody>
                    <a:bodyPr/>
                    <a:lstStyle/>
                    <a:p>
                      <a:pPr algn="l"/>
                      <a:r>
                        <a:rPr lang="en-US" sz="1100" b="1" i="1" dirty="0">
                          <a:solidFill>
                            <a:srgbClr val="FF0000"/>
                          </a:solidFill>
                        </a:rPr>
                        <a:t>Increase</a:t>
                      </a:r>
                      <a:r>
                        <a:rPr lang="en-US" sz="1100" b="1" i="1" baseline="0" dirty="0">
                          <a:solidFill>
                            <a:srgbClr val="FF0000"/>
                          </a:solidFill>
                        </a:rPr>
                        <a:t> level of rigor and relevance (example- please remove)</a:t>
                      </a:r>
                      <a:endParaRPr lang="en-US" sz="1100" b="1" i="1" dirty="0">
                        <a:solidFill>
                          <a:srgbClr val="FF0000"/>
                        </a:solidFill>
                      </a:endParaRPr>
                    </a:p>
                  </a:txBody>
                  <a:tcPr marL="68580" marR="68580" marT="34290" marB="34290"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1" i="1" kern="1200" dirty="0">
                          <a:solidFill>
                            <a:srgbClr val="FF0000"/>
                          </a:solidFill>
                          <a:latin typeface="+mn-lt"/>
                          <a:ea typeface="+mn-ea"/>
                          <a:cs typeface="+mn-cs"/>
                        </a:rPr>
                        <a:t>Fostering Academic Excellence for All  </a:t>
                      </a:r>
                      <a:r>
                        <a:rPr lang="en-US" sz="1100" b="1" i="1" baseline="0" dirty="0">
                          <a:solidFill>
                            <a:srgbClr val="FF0000"/>
                          </a:solidFill>
                        </a:rPr>
                        <a:t>(example- please remove)</a:t>
                      </a:r>
                      <a:endParaRPr lang="en-US" sz="1100" b="1" i="1" dirty="0">
                        <a:solidFill>
                          <a:srgbClr val="FF0000"/>
                        </a:solidFill>
                      </a:endParaRPr>
                    </a:p>
                    <a:p>
                      <a:pPr marL="0" algn="ctr" defTabSz="685800" rtl="0" eaLnBrk="1" latinLnBrk="0" hangingPunct="1"/>
                      <a:endParaRPr lang="en-US" sz="1100" b="1" i="1" kern="1200" dirty="0">
                        <a:solidFill>
                          <a:srgbClr val="FF0000"/>
                        </a:solidFill>
                        <a:latin typeface="+mn-lt"/>
                        <a:ea typeface="+mn-ea"/>
                        <a:cs typeface="+mn-cs"/>
                      </a:endParaRPr>
                    </a:p>
                  </a:txBody>
                  <a:tcPr marL="68580" marR="68580" marT="34290" marB="34290" anchor="ctr"/>
                </a:tc>
                <a:tc>
                  <a:txBody>
                    <a:bodyPr/>
                    <a:lstStyle/>
                    <a:p>
                      <a:pPr marL="0" algn="l" defTabSz="685800" rtl="0" eaLnBrk="1" latinLnBrk="0" hangingPunct="1"/>
                      <a:r>
                        <a:rPr lang="en-US" sz="1100" b="1" i="1" kern="1200" dirty="0">
                          <a:solidFill>
                            <a:srgbClr val="FF0000"/>
                          </a:solidFill>
                          <a:latin typeface="+mn-lt"/>
                          <a:ea typeface="+mn-ea"/>
                          <a:cs typeface="+mn-cs"/>
                        </a:rPr>
                        <a:t>Implementation</a:t>
                      </a:r>
                      <a:r>
                        <a:rPr lang="en-US" sz="1100" b="1" i="1" kern="1200" baseline="0" dirty="0">
                          <a:solidFill>
                            <a:srgbClr val="FF0000"/>
                          </a:solidFill>
                          <a:latin typeface="+mn-lt"/>
                          <a:ea typeface="+mn-ea"/>
                          <a:cs typeface="+mn-cs"/>
                        </a:rPr>
                        <a:t> of guided reading (Writers Workshop training for all staff)</a:t>
                      </a:r>
                    </a:p>
                    <a:p>
                      <a:pPr marL="0" marR="0" indent="0" algn="l" defTabSz="685800" rtl="0" eaLnBrk="1" fontAlgn="auto" latinLnBrk="0" hangingPunct="1">
                        <a:lnSpc>
                          <a:spcPct val="100000"/>
                        </a:lnSpc>
                        <a:spcBef>
                          <a:spcPts val="0"/>
                        </a:spcBef>
                        <a:spcAft>
                          <a:spcPts val="0"/>
                        </a:spcAft>
                        <a:buClrTx/>
                        <a:buSzTx/>
                        <a:buFontTx/>
                        <a:buNone/>
                        <a:tabLst/>
                        <a:defRPr/>
                      </a:pPr>
                      <a:r>
                        <a:rPr lang="en-US" sz="1100" b="1" i="1" baseline="0" dirty="0">
                          <a:solidFill>
                            <a:srgbClr val="FF0000"/>
                          </a:solidFill>
                        </a:rPr>
                        <a:t>(example- please remove)</a:t>
                      </a:r>
                      <a:endParaRPr lang="en-US" sz="1100" b="1" i="1" dirty="0">
                        <a:solidFill>
                          <a:srgbClr val="FF0000"/>
                        </a:solidFill>
                      </a:endParaRPr>
                    </a:p>
                    <a:p>
                      <a:pPr marL="0" algn="l" defTabSz="685800" rtl="0" eaLnBrk="1" latinLnBrk="0" hangingPunct="1"/>
                      <a:endParaRPr lang="en-US" sz="1100" b="1" i="1" kern="1200" dirty="0">
                        <a:solidFill>
                          <a:srgbClr val="FF0000"/>
                        </a:solidFill>
                        <a:latin typeface="+mn-lt"/>
                        <a:ea typeface="+mn-ea"/>
                        <a:cs typeface="+mn-cs"/>
                      </a:endParaRPr>
                    </a:p>
                  </a:txBody>
                  <a:tcPr marL="68580" marR="68580" marT="34290" marB="34290"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1" i="1" kern="1200" dirty="0">
                          <a:solidFill>
                            <a:srgbClr val="FF0000"/>
                          </a:solidFill>
                          <a:latin typeface="+mn-lt"/>
                          <a:ea typeface="+mn-ea"/>
                          <a:cs typeface="+mn-cs"/>
                        </a:rPr>
                        <a:t>Purchase an additional Teacher</a:t>
                      </a:r>
                    </a:p>
                    <a:p>
                      <a:pPr marL="0" marR="0" indent="0" algn="l" defTabSz="685800" rtl="0" eaLnBrk="1" fontAlgn="auto" latinLnBrk="0" hangingPunct="1">
                        <a:lnSpc>
                          <a:spcPct val="100000"/>
                        </a:lnSpc>
                        <a:spcBef>
                          <a:spcPts val="0"/>
                        </a:spcBef>
                        <a:spcAft>
                          <a:spcPts val="0"/>
                        </a:spcAft>
                        <a:buClrTx/>
                        <a:buSzTx/>
                        <a:buFontTx/>
                        <a:buNone/>
                        <a:tabLst/>
                        <a:defRPr/>
                      </a:pPr>
                      <a:r>
                        <a:rPr lang="en-US" sz="1100" b="1" i="1" baseline="0" dirty="0">
                          <a:solidFill>
                            <a:srgbClr val="FF0000"/>
                          </a:solidFill>
                        </a:rPr>
                        <a:t>(example- please remove)</a:t>
                      </a:r>
                      <a:endParaRPr lang="en-US" sz="1100" b="1" i="1"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n-US" sz="1100" b="1" i="1" kern="1200" dirty="0">
                        <a:solidFill>
                          <a:srgbClr val="FF0000"/>
                        </a:solidFill>
                        <a:latin typeface="+mn-lt"/>
                        <a:ea typeface="+mn-ea"/>
                        <a:cs typeface="+mn-cs"/>
                      </a:endParaRPr>
                    </a:p>
                    <a:p>
                      <a:pPr marL="0" algn="l" defTabSz="685800" rtl="0" eaLnBrk="1" latinLnBrk="0" hangingPunct="1"/>
                      <a:endParaRPr lang="en-US" sz="1100" b="1" i="1" kern="1200" dirty="0">
                        <a:solidFill>
                          <a:srgbClr val="FF0000"/>
                        </a:solidFill>
                        <a:latin typeface="+mn-lt"/>
                        <a:ea typeface="+mn-ea"/>
                        <a:cs typeface="+mn-cs"/>
                      </a:endParaRPr>
                    </a:p>
                  </a:txBody>
                  <a:tcPr marL="68580" marR="68580" marT="34290" marB="34290" anchor="ctr"/>
                </a:tc>
                <a:tc>
                  <a:txBody>
                    <a:bodyPr/>
                    <a:lstStyle/>
                    <a:p>
                      <a:pPr marL="0" algn="l" defTabSz="685800" rtl="0" eaLnBrk="1" latinLnBrk="0" hangingPunct="1"/>
                      <a:r>
                        <a:rPr lang="en-US" sz="1100" b="1" i="1" kern="1200" dirty="0">
                          <a:solidFill>
                            <a:srgbClr val="FF0000"/>
                          </a:solidFill>
                          <a:latin typeface="+mn-lt"/>
                          <a:ea typeface="+mn-ea"/>
                          <a:cs typeface="+mn-cs"/>
                        </a:rPr>
                        <a:t>$84, 134</a:t>
                      </a:r>
                    </a:p>
                    <a:p>
                      <a:pPr marL="0" marR="0" indent="0" algn="l" defTabSz="685800" rtl="0" eaLnBrk="1" fontAlgn="auto" latinLnBrk="0" hangingPunct="1">
                        <a:lnSpc>
                          <a:spcPct val="100000"/>
                        </a:lnSpc>
                        <a:spcBef>
                          <a:spcPts val="0"/>
                        </a:spcBef>
                        <a:spcAft>
                          <a:spcPts val="0"/>
                        </a:spcAft>
                        <a:buClrTx/>
                        <a:buSzTx/>
                        <a:buFontTx/>
                        <a:buNone/>
                        <a:tabLst/>
                        <a:defRPr/>
                      </a:pPr>
                      <a:r>
                        <a:rPr lang="en-US" sz="1100" b="1" i="1" baseline="0" dirty="0">
                          <a:solidFill>
                            <a:srgbClr val="FF0000"/>
                          </a:solidFill>
                        </a:rPr>
                        <a:t>(example- please remove)</a:t>
                      </a:r>
                      <a:endParaRPr lang="en-US" sz="1100" b="1" i="1" dirty="0">
                        <a:solidFill>
                          <a:srgbClr val="FF0000"/>
                        </a:solidFill>
                      </a:endParaRPr>
                    </a:p>
                    <a:p>
                      <a:pPr marL="0" algn="l" defTabSz="685800" rtl="0" eaLnBrk="1" latinLnBrk="0" hangingPunct="1"/>
                      <a:endParaRPr lang="en-US" sz="1100" b="1" i="1" kern="1200" dirty="0">
                        <a:solidFill>
                          <a:srgbClr val="FF0000"/>
                        </a:solidFill>
                        <a:latin typeface="+mn-lt"/>
                        <a:ea typeface="+mn-ea"/>
                        <a:cs typeface="+mn-cs"/>
                      </a:endParaRPr>
                    </a:p>
                  </a:txBody>
                  <a:tcPr marL="68580" marR="68580" marT="34290" marB="34290" anchor="ctr"/>
                </a:tc>
                <a:extLst>
                  <a:ext uri="{0D108BD9-81ED-4DB2-BD59-A6C34878D82A}">
                    <a16:rowId xmlns:a16="http://schemas.microsoft.com/office/drawing/2014/main" val="10001"/>
                  </a:ext>
                </a:extLst>
              </a:tr>
              <a:tr h="332116">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2"/>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332116">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32116">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3" name="Slide Number Placeholder 2"/>
          <p:cNvSpPr>
            <a:spLocks noGrp="1"/>
          </p:cNvSpPr>
          <p:nvPr>
            <p:ph type="sldNum" sz="quarter" idx="12"/>
          </p:nvPr>
        </p:nvSpPr>
        <p:spPr/>
        <p:txBody>
          <a:bodyPr/>
          <a:lstStyle/>
          <a:p>
            <a:fld id="{3D6C3DC6-EF6E-8948-BFE6-808D46D584D8}" type="slidenum">
              <a:rPr lang="en-US" smtClean="0"/>
              <a:t>25</a:t>
            </a:fld>
            <a:endParaRPr lang="en-US" dirty="0"/>
          </a:p>
        </p:txBody>
      </p:sp>
    </p:spTree>
    <p:extLst>
      <p:ext uri="{BB962C8B-B14F-4D97-AF65-F5344CB8AC3E}">
        <p14:creationId xmlns:p14="http://schemas.microsoft.com/office/powerpoint/2010/main" val="234335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1858" y="1044528"/>
            <a:ext cx="8342142" cy="5672156"/>
          </a:xfrm>
        </p:spPr>
        <p:txBody>
          <a:bodyPr>
            <a:noAutofit/>
          </a:bodyPr>
          <a:lstStyle/>
          <a:p>
            <a:pPr marL="342900" lvl="0" indent="-342900" algn="l" defTabSz="914400">
              <a:spcBef>
                <a:spcPts val="0"/>
              </a:spcBef>
              <a:buAutoNum type="arabicPeriod"/>
            </a:pPr>
            <a:r>
              <a:rPr lang="en-US" sz="2000" dirty="0">
                <a:solidFill>
                  <a:srgbClr val="000000"/>
                </a:solidFill>
                <a:latin typeface="Calibri" panose="020F0502020204030204" pitchFamily="34" charset="0"/>
              </a:rPr>
              <a:t>Are our school’s priorities (from your strategic plan) reflected in this budget? </a:t>
            </a:r>
          </a:p>
          <a:p>
            <a:pPr marL="800100" lvl="1" indent="-342900" algn="l" defTabSz="914400">
              <a:spcBef>
                <a:spcPts val="0"/>
              </a:spcBef>
              <a:buFont typeface="+mj-lt"/>
              <a:buAutoNum type="alphaLcPeriod"/>
            </a:pPr>
            <a:r>
              <a:rPr lang="en-US" sz="2000" dirty="0">
                <a:solidFill>
                  <a:srgbClr val="000000"/>
                </a:solidFill>
                <a:latin typeface="Calibri" panose="020F0502020204030204" pitchFamily="34" charset="0"/>
              </a:rPr>
              <a:t>Are new positions and/or resources included in the budget to address our major priorities? </a:t>
            </a:r>
          </a:p>
          <a:p>
            <a:pPr marL="800100" lvl="1" indent="-342900" algn="l" defTabSz="914400">
              <a:spcBef>
                <a:spcPts val="0"/>
              </a:spcBef>
              <a:buFont typeface="+mj-lt"/>
              <a:buAutoNum type="alphaLcPeriod"/>
            </a:pPr>
            <a:r>
              <a:rPr lang="en-US" sz="2000" dirty="0">
                <a:solidFill>
                  <a:srgbClr val="000000"/>
                </a:solidFill>
                <a:latin typeface="Calibri" panose="020F0502020204030204" pitchFamily="34" charset="0"/>
              </a:rPr>
              <a:t>Do we know (as a team) the plan to support implementation of these priorities beyond the budget (ex. What strategies will be implemented)? </a:t>
            </a:r>
          </a:p>
          <a:p>
            <a:pPr marL="800100" lvl="1" indent="-342900" algn="l" defTabSz="914400">
              <a:spcBef>
                <a:spcPts val="0"/>
              </a:spcBef>
              <a:buFont typeface="+mj-lt"/>
              <a:buAutoNum type="alphaLcPeriod"/>
            </a:pPr>
            <a:r>
              <a:rPr lang="en-US" sz="2000" dirty="0">
                <a:solidFill>
                  <a:srgbClr val="000000"/>
                </a:solidFill>
                <a:latin typeface="Calibri" panose="020F0502020204030204" pitchFamily="34" charset="0"/>
              </a:rPr>
              <a:t>What tradeoffs are being made in order to support these priorities? </a:t>
            </a:r>
          </a:p>
          <a:p>
            <a:pPr lvl="0" algn="l" defTabSz="914400">
              <a:spcBef>
                <a:spcPts val="0"/>
              </a:spcBef>
            </a:pPr>
            <a:endParaRPr lang="en-US" sz="2000" dirty="0">
              <a:solidFill>
                <a:srgbClr val="000000"/>
              </a:solidFill>
              <a:latin typeface="Calibri" panose="020F0502020204030204" pitchFamily="34" charset="0"/>
            </a:endParaRPr>
          </a:p>
          <a:p>
            <a:pPr lvl="0" algn="l" defTabSz="914400">
              <a:spcBef>
                <a:spcPts val="0"/>
              </a:spcBef>
            </a:pPr>
            <a:r>
              <a:rPr lang="en-US" sz="2000" dirty="0">
                <a:solidFill>
                  <a:srgbClr val="000000"/>
                </a:solidFill>
                <a:latin typeface="Calibri" panose="020F0502020204030204" pitchFamily="34" charset="0"/>
              </a:rPr>
              <a:t>2. How are district and cluster priorities reflected in our budget? </a:t>
            </a:r>
          </a:p>
          <a:p>
            <a:pPr marL="800100" lvl="1" indent="-342900" algn="l" defTabSz="914400">
              <a:spcBef>
                <a:spcPts val="0"/>
              </a:spcBef>
              <a:buFont typeface="+mj-lt"/>
              <a:buAutoNum type="alphaLcPeriod"/>
            </a:pPr>
            <a:r>
              <a:rPr lang="en-US" sz="2000" dirty="0">
                <a:solidFill>
                  <a:srgbClr val="000000"/>
                </a:solidFill>
                <a:latin typeface="Calibri" panose="020F0502020204030204" pitchFamily="34" charset="0"/>
              </a:rPr>
              <a:t>Cluster priorities- what staff, materials, etc. are dedicated to supporting our cluster’s priorities? </a:t>
            </a:r>
          </a:p>
          <a:p>
            <a:pPr marL="800100" lvl="1" indent="-342900" algn="l" defTabSz="914400">
              <a:spcBef>
                <a:spcPts val="0"/>
              </a:spcBef>
              <a:buFont typeface="+mj-lt"/>
              <a:buAutoNum type="alphaLcPeriod"/>
            </a:pPr>
            <a:r>
              <a:rPr lang="en-US" sz="2000" dirty="0">
                <a:solidFill>
                  <a:srgbClr val="000000"/>
                </a:solidFill>
                <a:latin typeface="Calibri" panose="020F0502020204030204" pitchFamily="34" charset="0"/>
              </a:rPr>
              <a:t>Signature programs- what staff, materials, etc. are dedicated to supporting our signature program? </a:t>
            </a:r>
          </a:p>
          <a:p>
            <a:pPr marL="800100" lvl="1" indent="-342900" algn="l" defTabSz="914400">
              <a:spcBef>
                <a:spcPts val="0"/>
              </a:spcBef>
              <a:buFont typeface="+mj-lt"/>
              <a:buAutoNum type="alphaLcPeriod"/>
            </a:pPr>
            <a:r>
              <a:rPr lang="en-US" sz="2000" dirty="0">
                <a:solidFill>
                  <a:srgbClr val="000000"/>
                </a:solidFill>
                <a:latin typeface="Calibri" panose="020F0502020204030204" pitchFamily="34" charset="0"/>
              </a:rPr>
              <a:t>Are there positions our school will share with another school, i.e. nurse, counselor?</a:t>
            </a:r>
          </a:p>
          <a:p>
            <a:pPr lvl="0" algn="l" defTabSz="914400">
              <a:spcBef>
                <a:spcPts val="0"/>
              </a:spcBef>
            </a:pPr>
            <a:endParaRPr lang="en-US" sz="2000" dirty="0">
              <a:solidFill>
                <a:srgbClr val="000000"/>
              </a:solidFill>
              <a:latin typeface="Calibri" panose="020F0502020204030204" pitchFamily="34" charset="0"/>
            </a:endParaRPr>
          </a:p>
          <a:p>
            <a:pPr algn="l"/>
            <a:endParaRPr lang="en-US" sz="2000" dirty="0">
              <a:solidFill>
                <a:schemeClr val="tx1"/>
              </a:solidFill>
            </a:endParaRPr>
          </a:p>
        </p:txBody>
      </p:sp>
      <p:sp>
        <p:nvSpPr>
          <p:cNvPr id="4" name="Title 3"/>
          <p:cNvSpPr txBox="1">
            <a:spLocks noGrp="1"/>
          </p:cNvSpPr>
          <p:nvPr>
            <p:ph type="ctrTitle"/>
          </p:nvPr>
        </p:nvSpPr>
        <p:spPr>
          <a:xfrm>
            <a:off x="685800" y="169555"/>
            <a:ext cx="7772400" cy="523220"/>
          </a:xfrm>
          <a:prstGeom prst="rect">
            <a:avLst/>
          </a:prstGeom>
          <a:noFill/>
        </p:spPr>
        <p:txBody>
          <a:bodyPr wrap="square" rtlCol="0">
            <a:spAutoFit/>
          </a:bodyPr>
          <a:lstStyle/>
          <a:p>
            <a:r>
              <a:rPr lang="en-US" sz="2800" b="1" dirty="0">
                <a:solidFill>
                  <a:srgbClr val="000000"/>
                </a:solidFill>
                <a:latin typeface="Calibri" panose="020F0502020204030204" pitchFamily="34" charset="0"/>
              </a:rPr>
              <a:t>Questions to Consider</a:t>
            </a:r>
            <a:endParaRPr lang="en-US" sz="2700" b="1" dirty="0">
              <a:solidFill>
                <a:prstClr val="black"/>
              </a:solidFill>
              <a:latin typeface="Century Schoolbook" panose="02040604050505020304"/>
            </a:endParaRPr>
          </a:p>
        </p:txBody>
      </p:sp>
      <p:sp>
        <p:nvSpPr>
          <p:cNvPr id="2" name="Slide Number Placeholder 1"/>
          <p:cNvSpPr>
            <a:spLocks noGrp="1"/>
          </p:cNvSpPr>
          <p:nvPr>
            <p:ph type="sldNum" sz="quarter" idx="12"/>
          </p:nvPr>
        </p:nvSpPr>
        <p:spPr/>
        <p:txBody>
          <a:bodyPr/>
          <a:lstStyle/>
          <a:p>
            <a:fld id="{3D6C3DC6-EF6E-8948-BFE6-808D46D584D8}" type="slidenum">
              <a:rPr lang="en-US" smtClean="0"/>
              <a:t>26</a:t>
            </a:fld>
            <a:endParaRPr lang="en-US" dirty="0"/>
          </a:p>
        </p:txBody>
      </p:sp>
    </p:spTree>
    <p:extLst>
      <p:ext uri="{BB962C8B-B14F-4D97-AF65-F5344CB8AC3E}">
        <p14:creationId xmlns:p14="http://schemas.microsoft.com/office/powerpoint/2010/main" val="1275423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2085103" y="1433033"/>
            <a:ext cx="5591169" cy="914400"/>
          </a:xfrm>
          <a:prstGeom prst="rect">
            <a:avLst/>
          </a:prstGeom>
          <a:solidFill>
            <a:srgbClr val="0083A9"/>
          </a:solidFill>
          <a:ln>
            <a:solidFill>
              <a:srgbClr val="0083A9"/>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1600" b="1" dirty="0">
                <a:solidFill>
                  <a:schemeClr val="bg1"/>
                </a:solidFill>
                <a:latin typeface="Berlin Sans FB Demi" panose="020E0802020502020306" pitchFamily="34" charset="0"/>
              </a:rPr>
              <a:t>YOUR SCHOOL STRATEGIC PLAN…</a:t>
            </a:r>
          </a:p>
        </p:txBody>
      </p:sp>
      <p:sp>
        <p:nvSpPr>
          <p:cNvPr id="2" name="Title 1"/>
          <p:cNvSpPr>
            <a:spLocks noGrp="1"/>
          </p:cNvSpPr>
          <p:nvPr>
            <p:ph type="title"/>
          </p:nvPr>
        </p:nvSpPr>
        <p:spPr>
          <a:xfrm>
            <a:off x="717452" y="248713"/>
            <a:ext cx="8426547" cy="625079"/>
          </a:xfrm>
        </p:spPr>
        <p:txBody>
          <a:bodyPr>
            <a:normAutofit fontScale="90000"/>
          </a:bodyPr>
          <a:lstStyle/>
          <a:p>
            <a:pPr algn="ctr"/>
            <a:r>
              <a:rPr lang="en-US" b="1" dirty="0"/>
              <a:t>GO Team Budget Development Process</a:t>
            </a:r>
          </a:p>
        </p:txBody>
      </p:sp>
      <p:sp>
        <p:nvSpPr>
          <p:cNvPr id="5" name="Slide Number Placeholder 4"/>
          <p:cNvSpPr>
            <a:spLocks noGrp="1"/>
          </p:cNvSpPr>
          <p:nvPr>
            <p:ph type="sldNum" sz="quarter" idx="12"/>
          </p:nvPr>
        </p:nvSpPr>
        <p:spPr>
          <a:xfrm>
            <a:off x="7806991" y="5811680"/>
            <a:ext cx="1600200" cy="273844"/>
          </a:xfrm>
        </p:spPr>
        <p:txBody>
          <a:bodyPr/>
          <a:lstStyle/>
          <a:p>
            <a:fld id="{026F2F96-C52A-46BA-9140-C1728DB7CC36}" type="slidenum">
              <a:rPr lang="en-US" smtClean="0">
                <a:solidFill>
                  <a:schemeClr val="tx2"/>
                </a:solidFill>
              </a:rPr>
              <a:pPr/>
              <a:t>3</a:t>
            </a:fld>
            <a:endParaRPr lang="en-US" dirty="0">
              <a:solidFill>
                <a:schemeClr val="tx2"/>
              </a:solidFill>
            </a:endParaRPr>
          </a:p>
        </p:txBody>
      </p:sp>
      <p:sp>
        <p:nvSpPr>
          <p:cNvPr id="53" name="TextBox 52"/>
          <p:cNvSpPr txBox="1"/>
          <p:nvPr/>
        </p:nvSpPr>
        <p:spPr>
          <a:xfrm>
            <a:off x="2085102" y="1694536"/>
            <a:ext cx="5591170" cy="584775"/>
          </a:xfrm>
          <a:prstGeom prst="rect">
            <a:avLst/>
          </a:prstGeom>
          <a:noFill/>
        </p:spPr>
        <p:txBody>
          <a:bodyPr wrap="square" rtlCol="0">
            <a:spAutoFit/>
          </a:bodyPr>
          <a:lstStyle/>
          <a:p>
            <a:pPr algn="ctr"/>
            <a:r>
              <a:rPr lang="en-US" sz="1600" b="1" dirty="0">
                <a:solidFill>
                  <a:schemeClr val="bg1"/>
                </a:solidFill>
              </a:rPr>
              <a:t>is your roadmap and your role. It is your direction, your priorities, your vision, your present, your future. </a:t>
            </a:r>
          </a:p>
        </p:txBody>
      </p:sp>
      <p:graphicFrame>
        <p:nvGraphicFramePr>
          <p:cNvPr id="3" name="Diagram 2"/>
          <p:cNvGraphicFramePr/>
          <p:nvPr>
            <p:extLst>
              <p:ext uri="{D42A27DB-BD31-4B8C-83A1-F6EECF244321}">
                <p14:modId xmlns:p14="http://schemas.microsoft.com/office/powerpoint/2010/main" val="2734216557"/>
              </p:ext>
            </p:extLst>
          </p:nvPr>
        </p:nvGraphicFramePr>
        <p:xfrm>
          <a:off x="1439592" y="2347433"/>
          <a:ext cx="6494585" cy="4389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4" descr="Image result for you are he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70698" y="5674044"/>
            <a:ext cx="574385"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92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182" y="195833"/>
            <a:ext cx="8482818" cy="732848"/>
          </a:xfrm>
        </p:spPr>
        <p:txBody>
          <a:bodyPr>
            <a:normAutofit/>
          </a:bodyPr>
          <a:lstStyle/>
          <a:p>
            <a:pPr algn="ctr"/>
            <a:r>
              <a:rPr lang="en-US" sz="3600" b="1" dirty="0"/>
              <a:t>FY23 Budget Development Process</a:t>
            </a:r>
          </a:p>
        </p:txBody>
      </p:sp>
      <p:sp>
        <p:nvSpPr>
          <p:cNvPr id="9" name="Content Placeholder 8"/>
          <p:cNvSpPr>
            <a:spLocks noGrp="1"/>
          </p:cNvSpPr>
          <p:nvPr>
            <p:ph idx="1"/>
          </p:nvPr>
        </p:nvSpPr>
        <p:spPr>
          <a:xfrm>
            <a:off x="774068" y="1082999"/>
            <a:ext cx="3887846" cy="5577840"/>
          </a:xfrm>
        </p:spPr>
        <p:txBody>
          <a:bodyPr>
            <a:normAutofit fontScale="85000" lnSpcReduction="20000"/>
          </a:bodyPr>
          <a:lstStyle/>
          <a:p>
            <a:pPr marL="0" indent="0">
              <a:buNone/>
            </a:pPr>
            <a:r>
              <a:rPr lang="en-US" dirty="0">
                <a:latin typeface="Calibri" panose="020F0502020204030204" pitchFamily="34" charset="0"/>
                <a:cs typeface="Calibri" panose="020F0502020204030204" pitchFamily="34" charset="0"/>
              </a:rPr>
              <a:t>Principal’s Role</a:t>
            </a:r>
          </a:p>
          <a:p>
            <a:r>
              <a:rPr lang="en-US" dirty="0">
                <a:latin typeface="Calibri" panose="020F0502020204030204" pitchFamily="34" charset="0"/>
                <a:cs typeface="Calibri" panose="020F0502020204030204" pitchFamily="34" charset="0"/>
              </a:rPr>
              <a:t>Design the budget and propose operational changes that can raise student achievement</a:t>
            </a:r>
          </a:p>
          <a:p>
            <a:r>
              <a:rPr lang="en-US" dirty="0">
                <a:latin typeface="Calibri" panose="020F0502020204030204" pitchFamily="34" charset="0"/>
                <a:cs typeface="Calibri" panose="020F0502020204030204" pitchFamily="34" charset="0"/>
              </a:rPr>
              <a:t>Flesh out strategies, implement and manage them at the school level </a:t>
            </a:r>
          </a:p>
          <a:p>
            <a:r>
              <a:rPr lang="en-US" dirty="0">
                <a:latin typeface="Calibri" panose="020F0502020204030204" pitchFamily="34" charset="0"/>
                <a:cs typeface="Calibri" panose="020F0502020204030204" pitchFamily="34" charset="0"/>
              </a:rPr>
              <a:t>Focus on the day-to-day operations</a:t>
            </a:r>
          </a:p>
          <a:p>
            <a:r>
              <a:rPr lang="en-US" dirty="0">
                <a:latin typeface="Calibri" panose="020F0502020204030204" pitchFamily="34" charset="0"/>
                <a:cs typeface="Calibri" panose="020F0502020204030204" pitchFamily="34" charset="0"/>
              </a:rPr>
              <a:t>Serve as the expert on the school</a:t>
            </a:r>
          </a:p>
          <a:p>
            <a:r>
              <a:rPr lang="en-US" dirty="0">
                <a:latin typeface="Calibri" panose="020F0502020204030204" pitchFamily="34" charset="0"/>
                <a:cs typeface="Calibri" panose="020F0502020204030204" pitchFamily="34" charset="0"/>
              </a:rPr>
              <a:t>Hire quality instructional and support personnel</a:t>
            </a:r>
          </a:p>
          <a:p>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The GO Team’s Role:</a:t>
            </a:r>
          </a:p>
          <a:p>
            <a:r>
              <a:rPr lang="en-US" dirty="0">
                <a:latin typeface="Calibri" panose="020F0502020204030204" pitchFamily="34" charset="0"/>
                <a:cs typeface="Calibri" panose="020F0502020204030204" pitchFamily="34" charset="0"/>
              </a:rPr>
              <a:t>Focus on the big picture (positions and resources, not people)</a:t>
            </a:r>
          </a:p>
          <a:p>
            <a:r>
              <a:rPr lang="en-US" dirty="0">
                <a:latin typeface="Calibri" panose="020F0502020204030204" pitchFamily="34" charset="0"/>
                <a:cs typeface="Calibri" panose="020F0502020204030204" pitchFamily="34" charset="0"/>
              </a:rPr>
              <a:t>Ensure that the budget is aligned to the school’s mission and vision and that resources are allocated to support key strategic priorities</a:t>
            </a:r>
          </a:p>
          <a:p>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3D6C3DC6-EF6E-8948-BFE6-808D46D584D8}" type="slidenum">
              <a:rPr lang="en-US" smtClean="0"/>
              <a:t>4</a:t>
            </a:fld>
            <a:endParaRPr lang="en-US" dirty="0"/>
          </a:p>
        </p:txBody>
      </p:sp>
      <p:pic>
        <p:nvPicPr>
          <p:cNvPr id="6" name="Picture 5">
            <a:extLst>
              <a:ext uri="{FF2B5EF4-FFF2-40B4-BE49-F238E27FC236}">
                <a16:creationId xmlns:a16="http://schemas.microsoft.com/office/drawing/2014/main" id="{E286C288-0050-4489-83DD-FC4CA525B2AA}"/>
              </a:ext>
            </a:extLst>
          </p:cNvPr>
          <p:cNvPicPr>
            <a:picLocks noChangeAspect="1"/>
          </p:cNvPicPr>
          <p:nvPr/>
        </p:nvPicPr>
        <p:blipFill rotWithShape="1">
          <a:blip r:embed="rId3"/>
          <a:srcRect t="3534" r="46898"/>
          <a:stretch/>
        </p:blipFill>
        <p:spPr>
          <a:xfrm>
            <a:off x="5256154" y="1280159"/>
            <a:ext cx="3887846" cy="5380679"/>
          </a:xfrm>
          <a:prstGeom prst="rect">
            <a:avLst/>
          </a:prstGeom>
        </p:spPr>
      </p:pic>
      <p:sp>
        <p:nvSpPr>
          <p:cNvPr id="4" name="Arrow: Down 3">
            <a:extLst>
              <a:ext uri="{FF2B5EF4-FFF2-40B4-BE49-F238E27FC236}">
                <a16:creationId xmlns:a16="http://schemas.microsoft.com/office/drawing/2014/main" id="{9C17A9B5-1587-4D70-9DF0-B70C5EB46BCE}"/>
              </a:ext>
            </a:extLst>
          </p:cNvPr>
          <p:cNvSpPr/>
          <p:nvPr/>
        </p:nvSpPr>
        <p:spPr>
          <a:xfrm rot="2126405">
            <a:off x="8073336" y="1154037"/>
            <a:ext cx="744346" cy="156270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47CF07C3-B6ED-442F-9EE1-8D87E7CBCE31}"/>
              </a:ext>
            </a:extLst>
          </p:cNvPr>
          <p:cNvSpPr/>
          <p:nvPr/>
        </p:nvSpPr>
        <p:spPr>
          <a:xfrm rot="19351245">
            <a:off x="6232774" y="1102591"/>
            <a:ext cx="786776" cy="161222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2755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7" name="TextBox 6"/>
          <p:cNvSpPr txBox="1"/>
          <p:nvPr/>
        </p:nvSpPr>
        <p:spPr>
          <a:xfrm>
            <a:off x="503615" y="92450"/>
            <a:ext cx="8710089" cy="584775"/>
          </a:xfrm>
          <a:prstGeom prst="rect">
            <a:avLst/>
          </a:prstGeom>
          <a:noFill/>
        </p:spPr>
        <p:txBody>
          <a:bodyPr wrap="square" rtlCol="0">
            <a:spAutoFit/>
          </a:bodyPr>
          <a:lstStyle/>
          <a:p>
            <a:pPr algn="ctr"/>
            <a:r>
              <a:rPr lang="en-US" sz="3200" b="1" i="1" dirty="0" smtClean="0">
                <a:latin typeface="+mj-lt"/>
              </a:rPr>
              <a:t>Paul L. Dunbar ES Strategic </a:t>
            </a:r>
            <a:r>
              <a:rPr lang="en-US" sz="3200" b="1" i="1" dirty="0">
                <a:latin typeface="+mj-lt"/>
              </a:rPr>
              <a:t>Plan </a:t>
            </a:r>
          </a:p>
        </p:txBody>
      </p:sp>
      <p:sp>
        <p:nvSpPr>
          <p:cNvPr id="4" name="TextBox 3"/>
          <p:cNvSpPr txBox="1"/>
          <p:nvPr/>
        </p:nvSpPr>
        <p:spPr>
          <a:xfrm>
            <a:off x="2704646" y="1004719"/>
            <a:ext cx="4884045" cy="646331"/>
          </a:xfrm>
          <a:prstGeom prst="rect">
            <a:avLst/>
          </a:prstGeom>
          <a:noFill/>
        </p:spPr>
        <p:txBody>
          <a:bodyPr wrap="square" rtlCol="0">
            <a:spAutoFit/>
          </a:bodyPr>
          <a:lstStyle/>
          <a:p>
            <a:r>
              <a:rPr lang="en-US" b="1" dirty="0"/>
              <a:t>(Insert Copy of Approved Strategic Plan Here)</a:t>
            </a:r>
          </a:p>
          <a:p>
            <a:endParaRPr lang="en-US" dirty="0"/>
          </a:p>
        </p:txBody>
      </p:sp>
      <p:sp>
        <p:nvSpPr>
          <p:cNvPr id="2" name="TextBox 1"/>
          <p:cNvSpPr txBox="1"/>
          <p:nvPr/>
        </p:nvSpPr>
        <p:spPr>
          <a:xfrm rot="20090449">
            <a:off x="2403897" y="3262217"/>
            <a:ext cx="4336205" cy="861774"/>
          </a:xfrm>
          <a:prstGeom prst="rect">
            <a:avLst/>
          </a:prstGeom>
          <a:noFill/>
        </p:spPr>
        <p:txBody>
          <a:bodyPr wrap="square" rtlCol="0">
            <a:spAutoFit/>
          </a:bodyPr>
          <a:lstStyle/>
          <a:p>
            <a:pPr algn="ctr"/>
            <a:r>
              <a:rPr lang="en-US" sz="5000" b="1" dirty="0">
                <a:ln w="22225">
                  <a:solidFill>
                    <a:schemeClr val="accent2"/>
                  </a:solidFill>
                  <a:prstDash val="solid"/>
                </a:ln>
                <a:solidFill>
                  <a:schemeClr val="accent2">
                    <a:lumMod val="40000"/>
                    <a:lumOff val="60000"/>
                  </a:schemeClr>
                </a:solidFill>
              </a:rPr>
              <a:t>Example</a:t>
            </a:r>
          </a:p>
        </p:txBody>
      </p:sp>
      <p:sp>
        <p:nvSpPr>
          <p:cNvPr id="8" name="Slide Number Placeholder 7"/>
          <p:cNvSpPr>
            <a:spLocks noGrp="1"/>
          </p:cNvSpPr>
          <p:nvPr>
            <p:ph type="sldNum" sz="quarter" idx="12"/>
          </p:nvPr>
        </p:nvSpPr>
        <p:spPr/>
        <p:txBody>
          <a:bodyPr/>
          <a:lstStyle/>
          <a:p>
            <a:fld id="{3D6C3DC6-EF6E-8948-BFE6-808D46D584D8}" type="slidenum">
              <a:rPr lang="en-US" smtClean="0"/>
              <a:t>5</a:t>
            </a:fld>
            <a:endParaRPr lang="en-US" dirty="0"/>
          </a:p>
        </p:txBody>
      </p:sp>
      <p:pic>
        <p:nvPicPr>
          <p:cNvPr id="13" name="Picture 12"/>
          <p:cNvPicPr>
            <a:picLocks noChangeAspect="1"/>
          </p:cNvPicPr>
          <p:nvPr/>
        </p:nvPicPr>
        <p:blipFill>
          <a:blip r:embed="rId4"/>
          <a:stretch>
            <a:fillRect/>
          </a:stretch>
        </p:blipFill>
        <p:spPr>
          <a:xfrm>
            <a:off x="847614" y="924331"/>
            <a:ext cx="8105000" cy="5295493"/>
          </a:xfrm>
          <a:prstGeom prst="rect">
            <a:avLst/>
          </a:prstGeom>
        </p:spPr>
      </p:pic>
    </p:spTree>
    <p:extLst>
      <p:ext uri="{BB962C8B-B14F-4D97-AF65-F5344CB8AC3E}">
        <p14:creationId xmlns:p14="http://schemas.microsoft.com/office/powerpoint/2010/main" val="1809659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80716" y="76243"/>
            <a:ext cx="8166967" cy="584775"/>
          </a:xfrm>
          <a:prstGeom prst="rect">
            <a:avLst/>
          </a:prstGeom>
          <a:noFill/>
        </p:spPr>
        <p:txBody>
          <a:bodyPr wrap="square" rtlCol="0">
            <a:spAutoFit/>
          </a:bodyPr>
          <a:lstStyle/>
          <a:p>
            <a:pPr algn="ctr"/>
            <a:r>
              <a:rPr lang="en-US" sz="3200" b="1" i="1" dirty="0">
                <a:latin typeface="+mj-lt"/>
              </a:rPr>
              <a:t>FY23 Priorities &amp; SMART Goals</a:t>
            </a:r>
          </a:p>
        </p:txBody>
      </p:sp>
      <p:sp>
        <p:nvSpPr>
          <p:cNvPr id="8" name="TextBox 7"/>
          <p:cNvSpPr txBox="1"/>
          <p:nvPr/>
        </p:nvSpPr>
        <p:spPr>
          <a:xfrm>
            <a:off x="717725" y="1004719"/>
            <a:ext cx="8426275" cy="646331"/>
          </a:xfrm>
          <a:prstGeom prst="rect">
            <a:avLst/>
          </a:prstGeom>
          <a:noFill/>
        </p:spPr>
        <p:txBody>
          <a:bodyPr wrap="square" rtlCol="0">
            <a:spAutoFit/>
          </a:bodyPr>
          <a:lstStyle/>
          <a:p>
            <a:pPr algn="ctr"/>
            <a:r>
              <a:rPr lang="en-US" b="1" dirty="0"/>
              <a:t>(From your Strategic Plan, insert your Top 2 Priorities &amp; SMART Goals for FY23 here)</a:t>
            </a:r>
          </a:p>
          <a:p>
            <a:pPr algn="ctr"/>
            <a:endParaRPr lang="en-US" dirty="0"/>
          </a:p>
        </p:txBody>
      </p:sp>
      <p:sp>
        <p:nvSpPr>
          <p:cNvPr id="9" name="Rectangle 8"/>
          <p:cNvSpPr/>
          <p:nvPr/>
        </p:nvSpPr>
        <p:spPr>
          <a:xfrm>
            <a:off x="1958336" y="1393611"/>
            <a:ext cx="1003801" cy="215444"/>
          </a:xfrm>
          <a:prstGeom prst="rect">
            <a:avLst/>
          </a:prstGeom>
        </p:spPr>
        <p:txBody>
          <a:bodyPr wrap="none">
            <a:spAutoFit/>
          </a:bodyPr>
          <a:lstStyle/>
          <a:p>
            <a:pPr algn="ctr"/>
            <a:r>
              <a:rPr lang="en-US" sz="800" b="1" dirty="0">
                <a:latin typeface="Arial"/>
                <a:cs typeface="Arial"/>
              </a:rPr>
              <a:t>School Priorities</a:t>
            </a:r>
          </a:p>
        </p:txBody>
      </p:sp>
      <p:sp>
        <p:nvSpPr>
          <p:cNvPr id="10" name="TextBox 9"/>
          <p:cNvSpPr txBox="1"/>
          <p:nvPr/>
        </p:nvSpPr>
        <p:spPr>
          <a:xfrm>
            <a:off x="5581415" y="1399234"/>
            <a:ext cx="1175054" cy="215444"/>
          </a:xfrm>
          <a:prstGeom prst="rect">
            <a:avLst/>
          </a:prstGeom>
          <a:noFill/>
        </p:spPr>
        <p:txBody>
          <a:bodyPr wrap="square" rtlCol="0">
            <a:spAutoFit/>
          </a:bodyPr>
          <a:lstStyle/>
          <a:p>
            <a:pPr algn="ctr"/>
            <a:r>
              <a:rPr lang="en-US" sz="800" b="1" dirty="0">
                <a:latin typeface="Arial"/>
                <a:cs typeface="Arial"/>
              </a:rPr>
              <a:t>SMART Goals</a:t>
            </a:r>
          </a:p>
        </p:txBody>
      </p:sp>
      <p:sp>
        <p:nvSpPr>
          <p:cNvPr id="11" name="Rectangle 10"/>
          <p:cNvSpPr/>
          <p:nvPr/>
        </p:nvSpPr>
        <p:spPr>
          <a:xfrm>
            <a:off x="4571999" y="1617843"/>
            <a:ext cx="4066391" cy="2351729"/>
          </a:xfrm>
          <a:prstGeom prst="rect">
            <a:avLst/>
          </a:prstGeom>
          <a:solidFill>
            <a:srgbClr val="FDF1E9"/>
          </a:solidFill>
          <a:ln w="254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lvl="0"/>
            <a:r>
              <a:rPr lang="en-US" dirty="0">
                <a:solidFill>
                  <a:srgbClr val="000000"/>
                </a:solidFill>
                <a:latin typeface="Calibri" panose="020F0502020204030204" pitchFamily="34" charset="0"/>
              </a:rPr>
              <a:t>Increase the % of grades 3-5 students scoring proficient or above in  reading from 17% Spring GMAS 2019 to 20% on Spring GMAS 2022</a:t>
            </a:r>
            <a:endParaRPr lang="en-US" dirty="0">
              <a:solidFill>
                <a:prstClr val="black"/>
              </a:solidFill>
            </a:endParaRPr>
          </a:p>
        </p:txBody>
      </p:sp>
      <p:sp>
        <p:nvSpPr>
          <p:cNvPr id="12" name="Rectangle 11"/>
          <p:cNvSpPr/>
          <p:nvPr/>
        </p:nvSpPr>
        <p:spPr>
          <a:xfrm>
            <a:off x="932323" y="1628930"/>
            <a:ext cx="3133316" cy="2351729"/>
          </a:xfrm>
          <a:prstGeom prst="rect">
            <a:avLst/>
          </a:prstGeom>
          <a:solidFill>
            <a:schemeClr val="accent2">
              <a:lumMod val="20000"/>
              <a:lumOff val="80000"/>
            </a:schemeClr>
          </a:solidFill>
          <a:ln w="25400" cap="flat" cmpd="sng" algn="ctr">
            <a:solidFill>
              <a:schemeClr val="accent2">
                <a:lumMod val="75000"/>
              </a:schemeClr>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000" dirty="0">
              <a:solidFill>
                <a:schemeClr val="tx1"/>
              </a:solidFill>
            </a:endParaRPr>
          </a:p>
          <a:p>
            <a:r>
              <a:rPr lang="en-US" b="1" dirty="0">
                <a:solidFill>
                  <a:srgbClr val="000000"/>
                </a:solidFill>
                <a:latin typeface="Calibri" panose="020F0502020204030204" pitchFamily="34" charset="0"/>
              </a:rPr>
              <a:t>Focus on Literacy </a:t>
            </a:r>
            <a:r>
              <a:rPr lang="en-US" b="1" dirty="0" smtClean="0">
                <a:solidFill>
                  <a:srgbClr val="000000"/>
                </a:solidFill>
                <a:latin typeface="Calibri" panose="020F0502020204030204" pitchFamily="34" charset="0"/>
              </a:rPr>
              <a:t>instructional </a:t>
            </a:r>
            <a:r>
              <a:rPr lang="en-US" b="1" dirty="0">
                <a:solidFill>
                  <a:srgbClr val="000000"/>
                </a:solidFill>
                <a:latin typeface="Calibri" panose="020F0502020204030204" pitchFamily="34" charset="0"/>
              </a:rPr>
              <a:t>best practices</a:t>
            </a:r>
            <a:endParaRPr lang="en-US" dirty="0">
              <a:solidFill>
                <a:schemeClr val="tx1"/>
              </a:solidFill>
            </a:endParaRPr>
          </a:p>
        </p:txBody>
      </p:sp>
      <p:sp>
        <p:nvSpPr>
          <p:cNvPr id="13" name="Rectangle 12"/>
          <p:cNvSpPr/>
          <p:nvPr/>
        </p:nvSpPr>
        <p:spPr>
          <a:xfrm>
            <a:off x="4571999" y="4289567"/>
            <a:ext cx="4066392" cy="1930257"/>
          </a:xfrm>
          <a:prstGeom prst="rect">
            <a:avLst/>
          </a:prstGeom>
          <a:solidFill>
            <a:srgbClr val="FDF1E9"/>
          </a:solidFill>
          <a:ln w="254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lvl="0"/>
            <a:r>
              <a:rPr lang="en-US" dirty="0">
                <a:solidFill>
                  <a:srgbClr val="000000"/>
                </a:solidFill>
                <a:latin typeface="Calibri" panose="020F0502020204030204" pitchFamily="34" charset="0"/>
              </a:rPr>
              <a:t>Increase the % of grades 3-5 students scoring proficient or above in math  from 15% on Spring GMAS 2019 to 18% on Spring GMAS 2022</a:t>
            </a:r>
            <a:endParaRPr lang="en-US" dirty="0">
              <a:solidFill>
                <a:prstClr val="black"/>
              </a:solidFill>
            </a:endParaRPr>
          </a:p>
        </p:txBody>
      </p:sp>
      <p:sp>
        <p:nvSpPr>
          <p:cNvPr id="14" name="Rectangle 13"/>
          <p:cNvSpPr/>
          <p:nvPr/>
        </p:nvSpPr>
        <p:spPr>
          <a:xfrm>
            <a:off x="978553" y="4300654"/>
            <a:ext cx="3087085" cy="1919170"/>
          </a:xfrm>
          <a:prstGeom prst="rect">
            <a:avLst/>
          </a:prstGeom>
          <a:solidFill>
            <a:schemeClr val="accent2">
              <a:lumMod val="20000"/>
              <a:lumOff val="80000"/>
            </a:schemeClr>
          </a:solidFill>
          <a:ln w="25400" cap="flat" cmpd="sng" algn="ctr">
            <a:solidFill>
              <a:schemeClr val="accent2">
                <a:lumMod val="75000"/>
              </a:schemeClr>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b="1" dirty="0">
                <a:solidFill>
                  <a:srgbClr val="000000"/>
                </a:solidFill>
                <a:latin typeface="Calibri" panose="020F0502020204030204" pitchFamily="34" charset="0"/>
              </a:rPr>
              <a:t>Focus on </a:t>
            </a:r>
            <a:r>
              <a:rPr lang="en-US" b="1" dirty="0" smtClean="0">
                <a:solidFill>
                  <a:srgbClr val="000000"/>
                </a:solidFill>
                <a:latin typeface="Calibri" panose="020F0502020204030204" pitchFamily="34" charset="0"/>
              </a:rPr>
              <a:t>Math </a:t>
            </a:r>
            <a:r>
              <a:rPr lang="en-US" b="1" dirty="0">
                <a:solidFill>
                  <a:srgbClr val="000000"/>
                </a:solidFill>
                <a:latin typeface="Calibri" panose="020F0502020204030204" pitchFamily="34" charset="0"/>
              </a:rPr>
              <a:t>instructional best practices</a:t>
            </a:r>
            <a:endParaRPr lang="en-US" dirty="0">
              <a:solidFill>
                <a:schemeClr val="tx1"/>
              </a:solidFill>
            </a:endParaRPr>
          </a:p>
        </p:txBody>
      </p:sp>
      <p:sp>
        <p:nvSpPr>
          <p:cNvPr id="15" name="Right Arrow 14"/>
          <p:cNvSpPr/>
          <p:nvPr/>
        </p:nvSpPr>
        <p:spPr>
          <a:xfrm>
            <a:off x="4212882" y="2632022"/>
            <a:ext cx="211874" cy="26763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Right Arrow 15"/>
          <p:cNvSpPr/>
          <p:nvPr/>
        </p:nvSpPr>
        <p:spPr>
          <a:xfrm>
            <a:off x="4162707" y="5242872"/>
            <a:ext cx="211874" cy="26763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3D6C3DC6-EF6E-8948-BFE6-808D46D584D8}" type="slidenum">
              <a:rPr lang="en-US" smtClean="0"/>
              <a:t>6</a:t>
            </a:fld>
            <a:endParaRPr lang="en-US" dirty="0"/>
          </a:p>
        </p:txBody>
      </p:sp>
    </p:spTree>
    <p:extLst>
      <p:ext uri="{BB962C8B-B14F-4D97-AF65-F5344CB8AC3E}">
        <p14:creationId xmlns:p14="http://schemas.microsoft.com/office/powerpoint/2010/main" val="9441285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80716" y="76243"/>
            <a:ext cx="8166967" cy="584775"/>
          </a:xfrm>
          <a:prstGeom prst="rect">
            <a:avLst/>
          </a:prstGeom>
          <a:noFill/>
        </p:spPr>
        <p:txBody>
          <a:bodyPr wrap="square" rtlCol="0">
            <a:spAutoFit/>
          </a:bodyPr>
          <a:lstStyle/>
          <a:p>
            <a:pPr algn="ctr"/>
            <a:r>
              <a:rPr lang="en-US" sz="3200" b="1" i="1" dirty="0">
                <a:latin typeface="+mj-lt"/>
              </a:rPr>
              <a:t>FY23 Priorities &amp; SMART Goals</a:t>
            </a:r>
          </a:p>
        </p:txBody>
      </p:sp>
      <p:sp>
        <p:nvSpPr>
          <p:cNvPr id="8" name="TextBox 7"/>
          <p:cNvSpPr txBox="1"/>
          <p:nvPr/>
        </p:nvSpPr>
        <p:spPr>
          <a:xfrm>
            <a:off x="717725" y="1004719"/>
            <a:ext cx="8426275" cy="646331"/>
          </a:xfrm>
          <a:prstGeom prst="rect">
            <a:avLst/>
          </a:prstGeom>
          <a:noFill/>
        </p:spPr>
        <p:txBody>
          <a:bodyPr wrap="square" rtlCol="0">
            <a:spAutoFit/>
          </a:bodyPr>
          <a:lstStyle/>
          <a:p>
            <a:pPr algn="ctr"/>
            <a:r>
              <a:rPr lang="en-US" b="1" dirty="0"/>
              <a:t>(From your Strategic Plan, insert your Top 2 Priorities &amp; SMART Goals for FY23 here)</a:t>
            </a:r>
          </a:p>
          <a:p>
            <a:pPr algn="ctr"/>
            <a:endParaRPr lang="en-US" dirty="0"/>
          </a:p>
        </p:txBody>
      </p:sp>
      <p:sp>
        <p:nvSpPr>
          <p:cNvPr id="9" name="Rectangle 8"/>
          <p:cNvSpPr/>
          <p:nvPr/>
        </p:nvSpPr>
        <p:spPr>
          <a:xfrm>
            <a:off x="1958336" y="1393611"/>
            <a:ext cx="1003801" cy="215444"/>
          </a:xfrm>
          <a:prstGeom prst="rect">
            <a:avLst/>
          </a:prstGeom>
        </p:spPr>
        <p:txBody>
          <a:bodyPr wrap="none">
            <a:spAutoFit/>
          </a:bodyPr>
          <a:lstStyle/>
          <a:p>
            <a:pPr algn="ctr"/>
            <a:r>
              <a:rPr lang="en-US" sz="800" b="1" dirty="0">
                <a:latin typeface="Arial"/>
                <a:cs typeface="Arial"/>
              </a:rPr>
              <a:t>School Priorities</a:t>
            </a:r>
          </a:p>
        </p:txBody>
      </p:sp>
      <p:sp>
        <p:nvSpPr>
          <p:cNvPr id="10" name="TextBox 9"/>
          <p:cNvSpPr txBox="1"/>
          <p:nvPr/>
        </p:nvSpPr>
        <p:spPr>
          <a:xfrm>
            <a:off x="5581415" y="1399234"/>
            <a:ext cx="1175054" cy="215444"/>
          </a:xfrm>
          <a:prstGeom prst="rect">
            <a:avLst/>
          </a:prstGeom>
          <a:noFill/>
        </p:spPr>
        <p:txBody>
          <a:bodyPr wrap="square" rtlCol="0">
            <a:spAutoFit/>
          </a:bodyPr>
          <a:lstStyle/>
          <a:p>
            <a:pPr algn="ctr"/>
            <a:r>
              <a:rPr lang="en-US" sz="800" b="1" dirty="0">
                <a:latin typeface="Arial"/>
                <a:cs typeface="Arial"/>
              </a:rPr>
              <a:t>SMART Goals</a:t>
            </a:r>
          </a:p>
        </p:txBody>
      </p:sp>
      <p:sp>
        <p:nvSpPr>
          <p:cNvPr id="11" name="Rectangle 10"/>
          <p:cNvSpPr/>
          <p:nvPr/>
        </p:nvSpPr>
        <p:spPr>
          <a:xfrm>
            <a:off x="4571999" y="1617843"/>
            <a:ext cx="4066391" cy="2351729"/>
          </a:xfrm>
          <a:prstGeom prst="rect">
            <a:avLst/>
          </a:prstGeom>
          <a:solidFill>
            <a:srgbClr val="FDF1E9"/>
          </a:solidFill>
          <a:ln w="254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lvl="0"/>
            <a:r>
              <a:rPr lang="en-US" sz="1000" dirty="0">
                <a:solidFill>
                  <a:prstClr val="black"/>
                </a:solidFill>
              </a:rPr>
              <a:t>Principals &amp; GO Teams should confirm or craft a SMART Goal that will address each of your two priorities (one goal each).</a:t>
            </a:r>
          </a:p>
          <a:p>
            <a:pPr lvl="0"/>
            <a:endParaRPr lang="en-US" sz="1000" dirty="0">
              <a:solidFill>
                <a:prstClr val="black"/>
              </a:solidFill>
            </a:endParaRPr>
          </a:p>
          <a:p>
            <a:pPr lvl="0"/>
            <a:r>
              <a:rPr lang="en-US" sz="1000" dirty="0">
                <a:solidFill>
                  <a:prstClr val="black"/>
                </a:solidFill>
              </a:rPr>
              <a:t>Ensure goals are specific, measurable, achievable, relevant, and time-bound</a:t>
            </a:r>
          </a:p>
        </p:txBody>
      </p:sp>
      <p:sp>
        <p:nvSpPr>
          <p:cNvPr id="12" name="Rectangle 11"/>
          <p:cNvSpPr/>
          <p:nvPr/>
        </p:nvSpPr>
        <p:spPr>
          <a:xfrm>
            <a:off x="932323" y="1628930"/>
            <a:ext cx="3133316" cy="2351729"/>
          </a:xfrm>
          <a:prstGeom prst="rect">
            <a:avLst/>
          </a:prstGeom>
          <a:solidFill>
            <a:schemeClr val="accent2">
              <a:lumMod val="20000"/>
              <a:lumOff val="80000"/>
            </a:schemeClr>
          </a:solidFill>
          <a:ln w="25400" cap="flat" cmpd="sng" algn="ctr">
            <a:solidFill>
              <a:schemeClr val="accent2">
                <a:lumMod val="75000"/>
              </a:schemeClr>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000" dirty="0">
              <a:solidFill>
                <a:schemeClr val="tx1"/>
              </a:solidFill>
            </a:endParaRPr>
          </a:p>
          <a:p>
            <a:r>
              <a:rPr lang="en-US" sz="1000" dirty="0">
                <a:solidFill>
                  <a:schemeClr val="tx1"/>
                </a:solidFill>
              </a:rPr>
              <a:t>Based on your data and your existing strategic plan, principals &amp; GO Teams should confirm or craft two priorities for 2022-2023.</a:t>
            </a:r>
          </a:p>
          <a:p>
            <a:endParaRPr lang="en-US" sz="1000" dirty="0">
              <a:solidFill>
                <a:schemeClr val="tx1"/>
              </a:solidFill>
            </a:endParaRPr>
          </a:p>
          <a:p>
            <a:r>
              <a:rPr lang="en-US" sz="1000" dirty="0">
                <a:solidFill>
                  <a:schemeClr val="tx1"/>
                </a:solidFill>
              </a:rPr>
              <a:t>Definition:</a:t>
            </a:r>
          </a:p>
          <a:p>
            <a:pPr marL="171450" indent="-171450">
              <a:buFont typeface="Arial" panose="020B0604020202020204" pitchFamily="34" charset="0"/>
              <a:buChar char="•"/>
            </a:pPr>
            <a:r>
              <a:rPr lang="en-US" sz="1000" dirty="0">
                <a:solidFill>
                  <a:schemeClr val="tx1"/>
                </a:solidFill>
              </a:rPr>
              <a:t>Key focus areas that address your school needs</a:t>
            </a:r>
          </a:p>
          <a:p>
            <a:pPr marL="171450" indent="-171450">
              <a:buFont typeface="Arial" panose="020B0604020202020204" pitchFamily="34" charset="0"/>
              <a:buChar char="•"/>
            </a:pPr>
            <a:r>
              <a:rPr lang="en-US" sz="1000" dirty="0">
                <a:solidFill>
                  <a:schemeClr val="tx1"/>
                </a:solidFill>
              </a:rPr>
              <a:t>Broad enough to address multiple domains (Academics, Talent, System, Culture)</a:t>
            </a:r>
          </a:p>
          <a:p>
            <a:pPr marL="171450" indent="-171450">
              <a:buFont typeface="Arial" panose="020B0604020202020204" pitchFamily="34" charset="0"/>
              <a:buChar char="•"/>
            </a:pPr>
            <a:r>
              <a:rPr lang="en-US" sz="1000" dirty="0">
                <a:solidFill>
                  <a:schemeClr val="tx1"/>
                </a:solidFill>
              </a:rPr>
              <a:t>Led with a “continuous improvement” verb</a:t>
            </a:r>
          </a:p>
          <a:p>
            <a:pPr marL="171450" indent="-171450">
              <a:buFont typeface="Arial" panose="020B0604020202020204" pitchFamily="34" charset="0"/>
              <a:buChar char="•"/>
            </a:pPr>
            <a:r>
              <a:rPr lang="en-US" sz="1000" dirty="0">
                <a:solidFill>
                  <a:schemeClr val="tx1"/>
                </a:solidFill>
              </a:rPr>
              <a:t>Clear, concise, compelling</a:t>
            </a:r>
          </a:p>
          <a:p>
            <a:pPr marL="171450" indent="-171450">
              <a:buFont typeface="Arial" panose="020B0604020202020204" pitchFamily="34" charset="0"/>
              <a:buChar char="•"/>
            </a:pPr>
            <a:r>
              <a:rPr lang="en-US" sz="1000" dirty="0">
                <a:solidFill>
                  <a:schemeClr val="tx1"/>
                </a:solidFill>
              </a:rPr>
              <a:t>Measurable</a:t>
            </a:r>
          </a:p>
          <a:p>
            <a:pPr marL="171450" indent="-171450">
              <a:buFont typeface="Arial" panose="020B0604020202020204" pitchFamily="34" charset="0"/>
              <a:buChar char="•"/>
            </a:pPr>
            <a:r>
              <a:rPr lang="en-US" sz="1000" dirty="0">
                <a:solidFill>
                  <a:schemeClr val="tx1"/>
                </a:solidFill>
              </a:rPr>
              <a:t>Provides direction to stakeholders (students, staff, families, community)</a:t>
            </a:r>
          </a:p>
          <a:p>
            <a:pPr marL="171450" indent="-171450">
              <a:buFont typeface="Arial" panose="020B0604020202020204" pitchFamily="34" charset="0"/>
              <a:buChar char="•"/>
            </a:pPr>
            <a:r>
              <a:rPr lang="en-US" sz="1000" dirty="0">
                <a:solidFill>
                  <a:schemeClr val="tx1"/>
                </a:solidFill>
              </a:rPr>
              <a:t>Priorities are high-level, whereas, strategies get to the how and individual needs/barriers of a school</a:t>
            </a:r>
          </a:p>
          <a:p>
            <a:endParaRPr lang="en-US" sz="1000" dirty="0">
              <a:solidFill>
                <a:schemeClr val="tx1"/>
              </a:solidFill>
            </a:endParaRPr>
          </a:p>
        </p:txBody>
      </p:sp>
      <p:sp>
        <p:nvSpPr>
          <p:cNvPr id="13" name="Rectangle 12"/>
          <p:cNvSpPr/>
          <p:nvPr/>
        </p:nvSpPr>
        <p:spPr>
          <a:xfrm>
            <a:off x="4571999" y="4289567"/>
            <a:ext cx="4066392" cy="1930257"/>
          </a:xfrm>
          <a:prstGeom prst="rect">
            <a:avLst/>
          </a:prstGeom>
          <a:solidFill>
            <a:srgbClr val="FDF1E9"/>
          </a:solidFill>
          <a:ln w="254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lvl="0"/>
            <a:r>
              <a:rPr lang="en-US" sz="1000" dirty="0">
                <a:solidFill>
                  <a:prstClr val="black"/>
                </a:solidFill>
              </a:rPr>
              <a:t>TBD</a:t>
            </a:r>
          </a:p>
        </p:txBody>
      </p:sp>
      <p:sp>
        <p:nvSpPr>
          <p:cNvPr id="14" name="Rectangle 13"/>
          <p:cNvSpPr/>
          <p:nvPr/>
        </p:nvSpPr>
        <p:spPr>
          <a:xfrm>
            <a:off x="978553" y="4300654"/>
            <a:ext cx="3087085" cy="1919170"/>
          </a:xfrm>
          <a:prstGeom prst="rect">
            <a:avLst/>
          </a:prstGeom>
          <a:solidFill>
            <a:schemeClr val="accent2">
              <a:lumMod val="20000"/>
              <a:lumOff val="80000"/>
            </a:schemeClr>
          </a:solidFill>
          <a:ln w="25400" cap="flat" cmpd="sng" algn="ctr">
            <a:solidFill>
              <a:schemeClr val="accent2">
                <a:lumMod val="75000"/>
              </a:schemeClr>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00" dirty="0">
                <a:solidFill>
                  <a:schemeClr val="tx1"/>
                </a:solidFill>
              </a:rPr>
              <a:t>TBD</a:t>
            </a:r>
          </a:p>
          <a:p>
            <a:endParaRPr lang="en-US" sz="1000" dirty="0">
              <a:solidFill>
                <a:schemeClr val="tx1"/>
              </a:solidFill>
            </a:endParaRPr>
          </a:p>
        </p:txBody>
      </p:sp>
      <p:sp>
        <p:nvSpPr>
          <p:cNvPr id="15" name="Right Arrow 14"/>
          <p:cNvSpPr/>
          <p:nvPr/>
        </p:nvSpPr>
        <p:spPr>
          <a:xfrm>
            <a:off x="4212882" y="2632022"/>
            <a:ext cx="211874" cy="26763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Right Arrow 15"/>
          <p:cNvSpPr/>
          <p:nvPr/>
        </p:nvSpPr>
        <p:spPr>
          <a:xfrm>
            <a:off x="4162707" y="5242872"/>
            <a:ext cx="211874" cy="26763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3D6C3DC6-EF6E-8948-BFE6-808D46D584D8}" type="slidenum">
              <a:rPr lang="en-US" smtClean="0"/>
              <a:t>7</a:t>
            </a:fld>
            <a:endParaRPr lang="en-US" dirty="0"/>
          </a:p>
        </p:txBody>
      </p:sp>
    </p:spTree>
    <p:extLst>
      <p:ext uri="{BB962C8B-B14F-4D97-AF65-F5344CB8AC3E}">
        <p14:creationId xmlns:p14="http://schemas.microsoft.com/office/powerpoint/2010/main" val="30007827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80716" y="76243"/>
            <a:ext cx="8166967" cy="584775"/>
          </a:xfrm>
          <a:prstGeom prst="rect">
            <a:avLst/>
          </a:prstGeom>
          <a:noFill/>
        </p:spPr>
        <p:txBody>
          <a:bodyPr wrap="square" rtlCol="0">
            <a:spAutoFit/>
          </a:bodyPr>
          <a:lstStyle/>
          <a:p>
            <a:pPr algn="ctr"/>
            <a:r>
              <a:rPr lang="en-US" sz="3200" b="1" i="1" dirty="0">
                <a:latin typeface="+mj-lt"/>
              </a:rPr>
              <a:t>FY23 Budget Parameters</a:t>
            </a:r>
          </a:p>
        </p:txBody>
      </p:sp>
      <p:graphicFrame>
        <p:nvGraphicFramePr>
          <p:cNvPr id="4" name="Table 3"/>
          <p:cNvGraphicFramePr>
            <a:graphicFrameLocks noGrp="1"/>
          </p:cNvGraphicFramePr>
          <p:nvPr>
            <p:extLst>
              <p:ext uri="{D42A27DB-BD31-4B8C-83A1-F6EECF244321}">
                <p14:modId xmlns:p14="http://schemas.microsoft.com/office/powerpoint/2010/main" val="1036744276"/>
              </p:ext>
            </p:extLst>
          </p:nvPr>
        </p:nvGraphicFramePr>
        <p:xfrm>
          <a:off x="994298" y="1057247"/>
          <a:ext cx="7723574" cy="4485886"/>
        </p:xfrm>
        <a:graphic>
          <a:graphicData uri="http://schemas.openxmlformats.org/drawingml/2006/table">
            <a:tbl>
              <a:tblPr firstRow="1" bandRow="1">
                <a:tableStyleId>{5C22544A-7EE6-4342-B048-85BDC9FD1C3A}</a:tableStyleId>
              </a:tblPr>
              <a:tblGrid>
                <a:gridCol w="3588335">
                  <a:extLst>
                    <a:ext uri="{9D8B030D-6E8A-4147-A177-3AD203B41FA5}">
                      <a16:colId xmlns:a16="http://schemas.microsoft.com/office/drawing/2014/main" val="20000"/>
                    </a:ext>
                  </a:extLst>
                </a:gridCol>
                <a:gridCol w="4135239">
                  <a:extLst>
                    <a:ext uri="{9D8B030D-6E8A-4147-A177-3AD203B41FA5}">
                      <a16:colId xmlns:a16="http://schemas.microsoft.com/office/drawing/2014/main" val="20001"/>
                    </a:ext>
                  </a:extLst>
                </a:gridCol>
              </a:tblGrid>
              <a:tr h="825623">
                <a:tc>
                  <a:txBody>
                    <a:bodyPr/>
                    <a:lstStyle/>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FY23 </a:t>
                      </a:r>
                      <a:r>
                        <a:rPr lang="en-US" sz="2000" baseline="0" dirty="0">
                          <a:latin typeface="Arial" panose="020B0604020202020204" pitchFamily="34" charset="0"/>
                          <a:cs typeface="Arial" panose="020B0604020202020204" pitchFamily="34" charset="0"/>
                        </a:rPr>
                        <a:t>School Priorities</a:t>
                      </a:r>
                      <a:endParaRPr lang="en-US" sz="2000" dirty="0">
                        <a:latin typeface="Arial" panose="020B0604020202020204" pitchFamily="34" charset="0"/>
                        <a:cs typeface="Arial" panose="020B0604020202020204" pitchFamily="34" charset="0"/>
                      </a:endParaRPr>
                    </a:p>
                  </a:txBody>
                  <a:tcPr/>
                </a:tc>
                <a:tc>
                  <a:txBody>
                    <a:bodyPr/>
                    <a:lstStyle/>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825623">
                <a:tc>
                  <a:txBody>
                    <a:bodyPr/>
                    <a:lstStyle/>
                    <a:p>
                      <a:pPr algn="ctr">
                        <a:lnSpc>
                          <a:spcPct val="107000"/>
                        </a:lnSpc>
                        <a:spcAft>
                          <a:spcPts val="800"/>
                        </a:spcAft>
                      </a:pPr>
                      <a:r>
                        <a:rPr lang="en-US" sz="2000" b="1" dirty="0">
                          <a:solidFill>
                            <a:srgbClr val="000000"/>
                          </a:solidFill>
                          <a:ea typeface="Calibri" panose="020F0502020204030204" pitchFamily="34" charset="0"/>
                          <a:cs typeface="Times New Roman" panose="02020603050405020304" pitchFamily="18" charset="0"/>
                        </a:rPr>
                        <a:t>Cultivate a literate community in which students read and write with clarity and fluency across the curriculum</a:t>
                      </a:r>
                      <a:endParaRPr lang="en-US" sz="2000" dirty="0">
                        <a:solidFill>
                          <a:prstClr val="white"/>
                        </a:solidFill>
                        <a:ea typeface="Calibri" panose="020F0502020204030204" pitchFamily="34" charset="0"/>
                        <a:cs typeface="Times New Roman" panose="02020603050405020304" pitchFamily="18" charset="0"/>
                      </a:endParaRPr>
                    </a:p>
                  </a:txBody>
                  <a:tcPr/>
                </a:tc>
                <a:tc>
                  <a:txBody>
                    <a:bodyPr/>
                    <a:lstStyle/>
                    <a:p>
                      <a:pPr algn="ctr"/>
                      <a:r>
                        <a:rPr lang="en-US" sz="2000" dirty="0"/>
                        <a:t>Students are showing success in Literacy as evidenced by increased Lexile scores, assessment data, and daily classwork</a:t>
                      </a:r>
                      <a:r>
                        <a:rPr lang="en-US" sz="2000" baseline="0" dirty="0"/>
                        <a:t> in English Language Arts classes but all other core content areas are not showing evidence of success especially in students showing evidence of knowledge of standards in written explanations</a:t>
                      </a:r>
                      <a:endParaRPr lang="en-US" sz="2000" dirty="0"/>
                    </a:p>
                  </a:txBody>
                  <a:tcPr/>
                </a:tc>
                <a:extLst>
                  <a:ext uri="{0D108BD9-81ED-4DB2-BD59-A6C34878D82A}">
                    <a16:rowId xmlns:a16="http://schemas.microsoft.com/office/drawing/2014/main" val="10001"/>
                  </a:ext>
                </a:extLst>
              </a:tr>
              <a:tr h="825623">
                <a:tc>
                  <a:txBody>
                    <a:bodyPr/>
                    <a:lstStyle/>
                    <a:p>
                      <a:pPr algn="ctr"/>
                      <a:endParaRPr lang="en-US" sz="2000" dirty="0"/>
                    </a:p>
                  </a:txBody>
                  <a:tcPr/>
                </a:tc>
                <a:tc>
                  <a:txBody>
                    <a:bodyPr/>
                    <a:lstStyle/>
                    <a:p>
                      <a:pPr algn="ctr"/>
                      <a:endParaRPr lang="en-US" sz="2000" dirty="0"/>
                    </a:p>
                  </a:txBody>
                  <a:tcPr/>
                </a:tc>
                <a:extLst>
                  <a:ext uri="{0D108BD9-81ED-4DB2-BD59-A6C34878D82A}">
                    <a16:rowId xmlns:a16="http://schemas.microsoft.com/office/drawing/2014/main" val="10002"/>
                  </a:ext>
                </a:extLst>
              </a:tr>
            </a:tbl>
          </a:graphicData>
        </a:graphic>
      </p:graphicFrame>
      <p:sp>
        <p:nvSpPr>
          <p:cNvPr id="7" name="TextBox 6"/>
          <p:cNvSpPr txBox="1"/>
          <p:nvPr/>
        </p:nvSpPr>
        <p:spPr>
          <a:xfrm rot="20090449">
            <a:off x="3097110" y="2476501"/>
            <a:ext cx="3130931" cy="861774"/>
          </a:xfrm>
          <a:prstGeom prst="rect">
            <a:avLst/>
          </a:prstGeom>
          <a:noFill/>
        </p:spPr>
        <p:txBody>
          <a:bodyPr wrap="square" rtlCol="0">
            <a:spAutoFit/>
          </a:bodyPr>
          <a:lstStyle/>
          <a:p>
            <a:pPr algn="ctr"/>
            <a:r>
              <a:rPr lang="en-US" sz="5000" b="1" dirty="0">
                <a:ln w="22225">
                  <a:solidFill>
                    <a:schemeClr val="accent2"/>
                  </a:solidFill>
                  <a:prstDash val="solid"/>
                </a:ln>
                <a:solidFill>
                  <a:schemeClr val="accent2">
                    <a:lumMod val="40000"/>
                    <a:lumOff val="60000"/>
                  </a:schemeClr>
                </a:solidFill>
              </a:rPr>
              <a:t>Example</a:t>
            </a:r>
          </a:p>
        </p:txBody>
      </p:sp>
      <p:sp>
        <p:nvSpPr>
          <p:cNvPr id="5" name="Slide Number Placeholder 4"/>
          <p:cNvSpPr>
            <a:spLocks noGrp="1"/>
          </p:cNvSpPr>
          <p:nvPr>
            <p:ph type="sldNum" sz="quarter" idx="12"/>
          </p:nvPr>
        </p:nvSpPr>
        <p:spPr/>
        <p:txBody>
          <a:bodyPr/>
          <a:lstStyle/>
          <a:p>
            <a:fld id="{3D6C3DC6-EF6E-8948-BFE6-808D46D584D8}" type="slidenum">
              <a:rPr lang="en-US" smtClean="0"/>
              <a:t>8</a:t>
            </a:fld>
            <a:endParaRPr lang="en-US" dirty="0"/>
          </a:p>
        </p:txBody>
      </p:sp>
    </p:spTree>
    <p:extLst>
      <p:ext uri="{BB962C8B-B14F-4D97-AF65-F5344CB8AC3E}">
        <p14:creationId xmlns:p14="http://schemas.microsoft.com/office/powerpoint/2010/main" val="14300913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14042" y="2466748"/>
            <a:ext cx="8329958" cy="1446550"/>
          </a:xfrm>
          <a:prstGeom prst="rect">
            <a:avLst/>
          </a:prstGeom>
          <a:noFill/>
        </p:spPr>
        <p:txBody>
          <a:bodyPr wrap="square" rtlCol="0">
            <a:spAutoFit/>
          </a:bodyPr>
          <a:lstStyle/>
          <a:p>
            <a:pPr algn="ctr"/>
            <a:r>
              <a:rPr lang="en-US" sz="3200" b="1" dirty="0">
                <a:latin typeface="+mj-lt"/>
              </a:rPr>
              <a:t>Discussion of Budget Summary</a:t>
            </a:r>
          </a:p>
          <a:p>
            <a:pPr algn="ctr"/>
            <a:r>
              <a:rPr lang="en-US" sz="2400" b="1" dirty="0">
                <a:latin typeface="+mj-lt"/>
              </a:rPr>
              <a:t>(Step 4: Budget Choices)</a:t>
            </a:r>
          </a:p>
          <a:p>
            <a:pPr algn="ctr"/>
            <a:endParaRPr lang="en-US" sz="3200" b="1" dirty="0">
              <a:latin typeface="+mj-lt"/>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solidFill>
                  <a:srgbClr val="F5F5F5"/>
                </a:solidFill>
              </a:rPr>
              <a:pPr/>
              <a:t>9</a:t>
            </a:fld>
            <a:endParaRPr lang="en-US" dirty="0">
              <a:solidFill>
                <a:srgbClr val="F5F5F5"/>
              </a:solidFill>
            </a:endParaRPr>
          </a:p>
        </p:txBody>
      </p:sp>
    </p:spTree>
    <p:extLst>
      <p:ext uri="{BB962C8B-B14F-4D97-AF65-F5344CB8AC3E}">
        <p14:creationId xmlns:p14="http://schemas.microsoft.com/office/powerpoint/2010/main" val="180189936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algn="ctr"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12.xml><?xml version="1.0" encoding="utf-8"?>
<a:theme xmlns:a="http://schemas.openxmlformats.org/drawingml/2006/main" name="1_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algn="ctr"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Custom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B088E750FB87F439BAD6BE3B18C0B0C" ma:contentTypeVersion="13" ma:contentTypeDescription="Create a new document." ma:contentTypeScope="" ma:versionID="2927d26b2c02b493764b6e687e1e034a">
  <xsd:schema xmlns:xsd="http://www.w3.org/2001/XMLSchema" xmlns:xs="http://www.w3.org/2001/XMLSchema" xmlns:p="http://schemas.microsoft.com/office/2006/metadata/properties" xmlns:ns2="d37e30bb-5f32-4411-a640-0b4044b692bf" xmlns:ns3="ffb952a0-74d9-4848-89d6-000c4b1b707a" targetNamespace="http://schemas.microsoft.com/office/2006/metadata/properties" ma:root="true" ma:fieldsID="23fd413346ada8d0b2298e3a5919341a" ns2:_="" ns3:_="">
    <xsd:import namespace="d37e30bb-5f32-4411-a640-0b4044b692bf"/>
    <xsd:import namespace="ffb952a0-74d9-4848-89d6-000c4b1b70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e30bb-5f32-4411-a640-0b4044b69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fb952a0-74d9-4848-89d6-000c4b1b707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1912341-9544-4F08-8FA1-CBA3014C96EE}">
  <ds:schemaRefs>
    <ds:schemaRef ds:uri="http://schemas.microsoft.com/sharepoint/v3/contenttype/forms"/>
  </ds:schemaRefs>
</ds:datastoreItem>
</file>

<file path=customXml/itemProps2.xml><?xml version="1.0" encoding="utf-8"?>
<ds:datastoreItem xmlns:ds="http://schemas.openxmlformats.org/officeDocument/2006/customXml" ds:itemID="{7FD5BEB5-E56D-452E-8914-EF8FD2CF78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7e30bb-5f32-4411-a640-0b4044b692bf"/>
    <ds:schemaRef ds:uri="ffb952a0-74d9-4848-89d6-000c4b1b70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60D824-1F42-4605-A966-FFCBCF63520E}">
  <ds:schemaRefs>
    <ds:schemaRef ds:uri="d37e30bb-5f32-4411-a640-0b4044b692bf"/>
    <ds:schemaRef ds:uri="ffb952a0-74d9-4848-89d6-000c4b1b707a"/>
    <ds:schemaRef ds:uri="http://schemas.microsoft.com/office/infopath/2007/PartnerControls"/>
    <ds:schemaRef ds:uri="http://purl.org/dc/terms/"/>
    <ds:schemaRef ds:uri="http://schemas.microsoft.com/office/2006/metadata/properties"/>
    <ds:schemaRef ds:uri="http://schemas.microsoft.com/office/2006/documentManagement/types"/>
    <ds:schemaRef ds:uri="http://purl.org/dc/elements/1.1/"/>
    <ds:schemaRef ds:uri="http://purl.org/dc/dcmitype/"/>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19379</TotalTime>
  <Words>2810</Words>
  <Application>Microsoft Office PowerPoint</Application>
  <PresentationFormat>On-screen Show (4:3)</PresentationFormat>
  <Paragraphs>334</Paragraphs>
  <Slides>26</Slides>
  <Notes>24</Notes>
  <HiddenSlides>1</HiddenSlides>
  <MMClips>0</MMClips>
  <ScaleCrop>false</ScaleCrop>
  <HeadingPairs>
    <vt:vector size="6" baseType="variant">
      <vt:variant>
        <vt:lpstr>Fonts Used</vt:lpstr>
      </vt:variant>
      <vt:variant>
        <vt:i4>6</vt:i4>
      </vt:variant>
      <vt:variant>
        <vt:lpstr>Theme</vt:lpstr>
      </vt:variant>
      <vt:variant>
        <vt:i4>12</vt:i4>
      </vt:variant>
      <vt:variant>
        <vt:lpstr>Slide Titles</vt:lpstr>
      </vt:variant>
      <vt:variant>
        <vt:i4>26</vt:i4>
      </vt:variant>
    </vt:vector>
  </HeadingPairs>
  <TitlesOfParts>
    <vt:vector size="44" baseType="lpstr">
      <vt:lpstr>Arial</vt:lpstr>
      <vt:lpstr>Berlin Sans FB Demi</vt:lpstr>
      <vt:lpstr>Calibri</vt:lpstr>
      <vt:lpstr>Century Schoolbook</vt:lpstr>
      <vt:lpstr>Corbel</vt:lpstr>
      <vt:lpstr>Times New Roman</vt:lpstr>
      <vt:lpstr>Custom Design</vt:lpstr>
      <vt:lpstr>1_Custom Design</vt:lpstr>
      <vt:lpstr>2_Custom Design</vt:lpstr>
      <vt:lpstr>3_Custom Design</vt:lpstr>
      <vt:lpstr>6_Custom Design</vt:lpstr>
      <vt:lpstr>5_Custom Design</vt:lpstr>
      <vt:lpstr>4_Custom Design</vt:lpstr>
      <vt:lpstr>8_Custom Design</vt:lpstr>
      <vt:lpstr>10_Custom Design</vt:lpstr>
      <vt:lpstr>11_Custom Design</vt:lpstr>
      <vt:lpstr>Headlines</vt:lpstr>
      <vt:lpstr>1_Headlines</vt:lpstr>
      <vt:lpstr>PowerPoint Presentation</vt:lpstr>
      <vt:lpstr>Norms</vt:lpstr>
      <vt:lpstr>GO Team Budget Development Process</vt:lpstr>
      <vt:lpstr>FY23 Budget Development Process</vt:lpstr>
      <vt:lpstr>PowerPoint Presentation</vt:lpstr>
      <vt:lpstr>PowerPoint Presentation</vt:lpstr>
      <vt:lpstr>PowerPoint Presentation</vt:lpstr>
      <vt:lpstr>PowerPoint Presentation</vt:lpstr>
      <vt:lpstr>PowerPoint Presentation</vt:lpstr>
      <vt:lpstr>Executive Summary</vt:lpstr>
      <vt:lpstr>PowerPoint Presentation</vt:lpstr>
      <vt:lpstr>PowerPoint Presentation</vt:lpstr>
      <vt:lpstr>PowerPoint Presentation</vt:lpstr>
      <vt:lpstr>PowerPoint Presentation</vt:lpstr>
      <vt:lpstr>What’s Next?</vt:lpstr>
      <vt:lpstr>Questions? </vt:lpstr>
      <vt:lpstr>PowerPoint Presentation</vt:lpstr>
      <vt:lpstr>PowerPoint Presentation</vt:lpstr>
      <vt:lpstr>PowerPoint Presentation</vt:lpstr>
      <vt:lpstr>PowerPoint Presentation</vt:lpstr>
      <vt:lpstr>PowerPoint Presentation</vt:lpstr>
      <vt:lpstr>PowerPoint Presentation</vt:lpstr>
      <vt:lpstr>Plan for FY23 Leveling Reserve</vt:lpstr>
      <vt:lpstr>Plan for FY23  Title I Holdback and Family Engagement Funds</vt:lpstr>
      <vt:lpstr>Plan for FY23  CARES Act and ARP Funds</vt:lpstr>
      <vt:lpstr>Questions to Consider</vt:lpstr>
    </vt:vector>
  </TitlesOfParts>
  <Company>Atlanta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Graphics Designer Office of Communications</dc:creator>
  <cp:lastModifiedBy>Sessoms, Ernest</cp:lastModifiedBy>
  <cp:revision>362</cp:revision>
  <cp:lastPrinted>2020-01-13T18:18:48Z</cp:lastPrinted>
  <dcterms:created xsi:type="dcterms:W3CDTF">2014-12-15T21:46:52Z</dcterms:created>
  <dcterms:modified xsi:type="dcterms:W3CDTF">2022-01-20T22:24:23Z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ies>
</file>