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60" r:id="rId11"/>
    <p:sldMasterId id="2147483784" r:id="rId12"/>
    <p:sldMasterId id="2147483797" r:id="rId13"/>
    <p:sldMasterId id="2147483809" r:id="rId14"/>
    <p:sldMasterId id="2147483821" r:id="rId15"/>
  </p:sldMasterIdLst>
  <p:notesMasterIdLst>
    <p:notesMasterId r:id="rId39"/>
  </p:notesMasterIdLst>
  <p:handoutMasterIdLst>
    <p:handoutMasterId r:id="rId40"/>
  </p:handoutMasterIdLst>
  <p:sldIdLst>
    <p:sldId id="446" r:id="rId16"/>
    <p:sldId id="495" r:id="rId17"/>
    <p:sldId id="478" r:id="rId18"/>
    <p:sldId id="480" r:id="rId19"/>
    <p:sldId id="501" r:id="rId20"/>
    <p:sldId id="502" r:id="rId21"/>
    <p:sldId id="477" r:id="rId22"/>
    <p:sldId id="483" r:id="rId23"/>
    <p:sldId id="507" r:id="rId24"/>
    <p:sldId id="508" r:id="rId25"/>
    <p:sldId id="488" r:id="rId26"/>
    <p:sldId id="489" r:id="rId27"/>
    <p:sldId id="486" r:id="rId28"/>
    <p:sldId id="493" r:id="rId29"/>
    <p:sldId id="500" r:id="rId30"/>
    <p:sldId id="466" r:id="rId31"/>
    <p:sldId id="503" r:id="rId32"/>
    <p:sldId id="504" r:id="rId33"/>
    <p:sldId id="474" r:id="rId34"/>
    <p:sldId id="506" r:id="rId35"/>
    <p:sldId id="496" r:id="rId36"/>
    <p:sldId id="509" r:id="rId37"/>
    <p:sldId id="485" r:id="rId38"/>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69" autoAdjust="0"/>
    <p:restoredTop sz="78548" autoAdjust="0"/>
  </p:normalViewPr>
  <p:slideViewPr>
    <p:cSldViewPr snapToGrid="0" snapToObjects="1">
      <p:cViewPr>
        <p:scale>
          <a:sx n="106" d="100"/>
          <a:sy n="106" d="100"/>
        </p:scale>
        <p:origin x="624" y="-18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theme" Target="theme/theme1.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i, Diane" userId="343db2ce-cd81-4e6f-9c74-2345e7813f6d" providerId="ADAL" clId="{F1C251C1-8DFA-44E3-87BA-F38E693F0471}"/>
    <pc:docChg chg="modSld">
      <pc:chgData name="Jacobi, Diane" userId="343db2ce-cd81-4e6f-9c74-2345e7813f6d" providerId="ADAL" clId="{F1C251C1-8DFA-44E3-87BA-F38E693F0471}" dt="2022-01-19T18:22:19.576" v="0" actId="20577"/>
      <pc:docMkLst>
        <pc:docMk/>
      </pc:docMkLst>
      <pc:sldChg chg="modSp mod">
        <pc:chgData name="Jacobi, Diane" userId="343db2ce-cd81-4e6f-9c74-2345e7813f6d" providerId="ADAL" clId="{F1C251C1-8DFA-44E3-87BA-F38E693F0471}" dt="2022-01-19T18:22:19.576" v="0" actId="20577"/>
        <pc:sldMkLst>
          <pc:docMk/>
          <pc:sldMk cId="1303640015" sldId="483"/>
        </pc:sldMkLst>
        <pc:spChg chg="mod">
          <ac:chgData name="Jacobi, Diane" userId="343db2ce-cd81-4e6f-9c74-2345e7813f6d" providerId="ADAL" clId="{F1C251C1-8DFA-44E3-87BA-F38E693F0471}" dt="2022-01-19T18:22:19.576" v="0" actId="20577"/>
          <ac:spMkLst>
            <pc:docMk/>
            <pc:sldMk cId="1303640015" sldId="483"/>
            <ac:spMk id="3" creationId="{00000000-0000-0000-0000-000000000000}"/>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60B14AE1-BE8B-48F5-B9E4-627E3E3910A2}">
      <dgm:prSet phldrT="[Text]" custT="1"/>
      <dgm:spPr/>
      <dgm:t>
        <a:bodyPr/>
        <a:lstStyle/>
        <a:p>
          <a:r>
            <a:rPr lang="en-US" sz="3000" dirty="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dirty="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r>
            <a:rPr lang="en-US" sz="3000" dirty="0">
              <a:latin typeface="Calibri" panose="020F0502020204030204" pitchFamily="34" charset="0"/>
              <a:cs typeface="Calibri" panose="020F0502020204030204" pitchFamily="34" charset="0"/>
            </a:rPr>
            <a:t>Step 3: Budget Parameters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dirty="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t>
        <a:bodyPr/>
        <a:lstStyle/>
        <a:p>
          <a:endParaRPr lang="en-US"/>
        </a:p>
      </dgm:t>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t>
        <a:bodyPr/>
        <a:lstStyle/>
        <a:p>
          <a:endParaRPr lang="en-US"/>
        </a:p>
      </dgm:t>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t>
        <a:bodyPr/>
        <a:lstStyle/>
        <a:p>
          <a:endParaRPr lang="en-US"/>
        </a:p>
      </dgm:t>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t>
        <a:bodyPr/>
        <a:lstStyle/>
        <a:p>
          <a:endParaRPr lang="en-US"/>
        </a:p>
      </dgm:t>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dgm:presLayoutVars>
          <dgm:bulletEnabled val="1"/>
        </dgm:presLayoutVars>
      </dgm:prSet>
      <dgm:spPr/>
      <dgm:t>
        <a:bodyPr/>
        <a:lstStyle/>
        <a:p>
          <a:endParaRPr lang="en-US"/>
        </a:p>
      </dgm:t>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t>
        <a:bodyPr/>
        <a:lstStyle/>
        <a:p>
          <a:endParaRPr lang="en-US"/>
        </a:p>
      </dgm:t>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F5854797-1E85-48C8-B7B5-D0481EF3BE54}" srcId="{E432792C-4683-460B-8C2C-E3684166E464}" destId="{A9FE6BEA-BBFC-4D82-BFF8-16CA57ADEB27}" srcOrd="1" destOrd="0" parTransId="{3D7774BA-4780-49A7-BFAD-BD025F952648}" sibTransId="{0524CFC9-0D50-4F79-8898-EE592AD3289A}"/>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85C5BE70-23F4-4577-90B6-102FA0E03392}" type="presOf" srcId="{E6BC8EA5-EB83-422B-B458-DFB17713B422}" destId="{5A4A04A5-4D00-4442-97C2-694047FE6AAC}" srcOrd="0" destOrd="0" presId="urn:microsoft.com/office/officeart/2008/layout/VerticalCurvedList"/>
    <dgm:cxn modelId="{D5F21B4D-D4C8-474D-9D58-154ADD817668}" type="presOf" srcId="{60B14AE1-BE8B-48F5-B9E4-627E3E3910A2}" destId="{E536B88F-8FC2-4CA7-958C-821C131E4CDF}" srcOrd="0" destOrd="0" presId="urn:microsoft.com/office/officeart/2008/layout/VerticalCurvedList"/>
    <dgm:cxn modelId="{B76E3621-0090-411E-A61A-31D717923D34}" type="presOf" srcId="{3BC74C00-D5AA-4C59-BBD7-8DB4C360FB0A}" destId="{620A8DB8-0569-4BF8-8AB9-63BF087919CF}"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B547E197-3BAF-4F88-8DF3-8B3042EACD5D}" type="presOf" srcId="{A9FE6BEA-BBFC-4D82-BFF8-16CA57ADEB27}" destId="{975311A0-1439-46E2-8E1D-CB01AD834F95}" srcOrd="0" destOrd="0" presId="urn:microsoft.com/office/officeart/2008/layout/VerticalCurvedList"/>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962761" y="-760418"/>
          <a:ext cx="5910478" cy="5910478"/>
        </a:xfrm>
        <a:prstGeom prst="blockArc">
          <a:avLst>
            <a:gd name="adj1" fmla="val 18900000"/>
            <a:gd name="adj2" fmla="val 2700000"/>
            <a:gd name="adj3" fmla="val 365"/>
          </a:avLst>
        </a:prstGeom>
        <a:noFill/>
        <a:ln w="12700" cap="flat" cmpd="sng" algn="in">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96276" y="337475"/>
          <a:ext cx="5937978"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a:latin typeface="Calibri" panose="020F0502020204030204" pitchFamily="34" charset="0"/>
              <a:cs typeface="Calibri" panose="020F0502020204030204" pitchFamily="34" charset="0"/>
            </a:rPr>
            <a:t>Step 1: Data Review</a:t>
          </a:r>
        </a:p>
      </dsp:txBody>
      <dsp:txXfrm>
        <a:off x="496276" y="337475"/>
        <a:ext cx="5937978" cy="675302"/>
      </dsp:txXfrm>
    </dsp:sp>
    <dsp:sp modelId="{C2E29C9B-1B04-4D0F-884B-53184464A0CF}">
      <dsp:nvSpPr>
        <dsp:cNvPr id="0" name=""/>
        <dsp:cNvSpPr/>
      </dsp:nvSpPr>
      <dsp:spPr>
        <a:xfrm>
          <a:off x="108307" y="266028"/>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83443" y="1350605"/>
          <a:ext cx="5550811"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a:latin typeface="Calibri" panose="020F0502020204030204" pitchFamily="34" charset="0"/>
              <a:cs typeface="Calibri" panose="020F0502020204030204" pitchFamily="34" charset="0"/>
            </a:rPr>
            <a:t>Step 2: Strategic Plan Review</a:t>
          </a:r>
        </a:p>
      </dsp:txBody>
      <dsp:txXfrm>
        <a:off x="883443" y="1350605"/>
        <a:ext cx="5550811" cy="675302"/>
      </dsp:txXfrm>
    </dsp:sp>
    <dsp:sp modelId="{C62BC85C-B34C-4F35-85DD-EF9C4FBEF2CF}">
      <dsp:nvSpPr>
        <dsp:cNvPr id="0" name=""/>
        <dsp:cNvSpPr/>
      </dsp:nvSpPr>
      <dsp:spPr>
        <a:xfrm>
          <a:off x="461379" y="1266192"/>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83443" y="2363734"/>
          <a:ext cx="5550811"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a:latin typeface="Calibri" panose="020F0502020204030204" pitchFamily="34" charset="0"/>
              <a:cs typeface="Calibri" panose="020F0502020204030204" pitchFamily="34" charset="0"/>
            </a:rPr>
            <a:t>Step 3: Budget Parameters</a:t>
          </a:r>
        </a:p>
      </dsp:txBody>
      <dsp:txXfrm>
        <a:off x="883443" y="2363734"/>
        <a:ext cx="5550811" cy="675302"/>
      </dsp:txXfrm>
    </dsp:sp>
    <dsp:sp modelId="{75410455-6758-4137-A48C-492062AAE167}">
      <dsp:nvSpPr>
        <dsp:cNvPr id="0" name=""/>
        <dsp:cNvSpPr/>
      </dsp:nvSpPr>
      <dsp:spPr>
        <a:xfrm>
          <a:off x="461379" y="2279321"/>
          <a:ext cx="844128" cy="844128"/>
        </a:xfrm>
        <a:prstGeom prst="ellipse">
          <a:avLst/>
        </a:prstGeom>
        <a:blipFill rotWithShape="0">
          <a:blip xmlns:r="http://schemas.openxmlformats.org/officeDocument/2006/relationships" r:embed="rId1"/>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96276" y="3376863"/>
          <a:ext cx="5937978" cy="675302"/>
        </a:xfrm>
        <a:prstGeom prst="rect">
          <a:avLst/>
        </a:prstGeom>
        <a:gradFill rotWithShape="0">
          <a:gsLst>
            <a:gs pos="0">
              <a:schemeClr val="accent1">
                <a:hueOff val="0"/>
                <a:satOff val="0"/>
                <a:lumOff val="0"/>
                <a:alphaOff val="0"/>
                <a:tint val="100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0000"/>
                <a:satMod val="120000"/>
                <a:lumMod val="99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6021" tIns="76200" rIns="76200" bIns="76200" numCol="1" spcCol="1270" anchor="ctr" anchorCtr="0">
          <a:noAutofit/>
        </a:bodyPr>
        <a:lstStyle/>
        <a:p>
          <a:pPr lvl="0" algn="l" defTabSz="1333500">
            <a:lnSpc>
              <a:spcPct val="90000"/>
            </a:lnSpc>
            <a:spcBef>
              <a:spcPct val="0"/>
            </a:spcBef>
            <a:spcAft>
              <a:spcPct val="35000"/>
            </a:spcAft>
          </a:pPr>
          <a:r>
            <a:rPr lang="en-US" sz="3000" kern="1200" dirty="0">
              <a:latin typeface="Calibri" panose="020F0502020204030204" pitchFamily="34" charset="0"/>
              <a:cs typeface="Calibri" panose="020F0502020204030204" pitchFamily="34" charset="0"/>
            </a:rPr>
            <a:t>Step 4: Budget Choices</a:t>
          </a:r>
        </a:p>
      </dsp:txBody>
      <dsp:txXfrm>
        <a:off x="496276" y="3376863"/>
        <a:ext cx="5937978" cy="675302"/>
      </dsp:txXfrm>
    </dsp:sp>
    <dsp:sp modelId="{A98F9A17-EE34-4534-B6D3-B3E4A48124DD}">
      <dsp:nvSpPr>
        <dsp:cNvPr id="0" name=""/>
        <dsp:cNvSpPr/>
      </dsp:nvSpPr>
      <dsp:spPr>
        <a:xfrm>
          <a:off x="0" y="3235759"/>
          <a:ext cx="844128" cy="844128"/>
        </a:xfrm>
        <a:prstGeom prst="ellipse">
          <a:avLst/>
        </a:prstGeom>
        <a:blipFill rotWithShape="0">
          <a:blip xmlns:r="http://schemas.openxmlformats.org/officeDocument/2006/relationships" r:embed="rId2"/>
          <a:stretch>
            <a:fillRect/>
          </a:stretch>
        </a:blipFill>
        <a:ln w="6350" cap="flat" cmpd="sng" algn="in">
          <a:solidFill>
            <a:schemeClr val="accent1">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44154" cy="467363"/>
          </a:xfrm>
          <a:prstGeom prst="rect">
            <a:avLst/>
          </a:prstGeom>
        </p:spPr>
        <p:txBody>
          <a:bodyPr vert="horz" lIns="92519" tIns="46259" rIns="92519" bIns="46259" rtlCol="0"/>
          <a:lstStyle>
            <a:lvl1pPr algn="l">
              <a:defRPr sz="1200"/>
            </a:lvl1pPr>
          </a:lstStyle>
          <a:p>
            <a:endParaRPr lang="en-US" dirty="0"/>
          </a:p>
        </p:txBody>
      </p:sp>
      <p:sp>
        <p:nvSpPr>
          <p:cNvPr id="3" name="Date Placeholder 2"/>
          <p:cNvSpPr>
            <a:spLocks noGrp="1"/>
          </p:cNvSpPr>
          <p:nvPr>
            <p:ph type="dt" sz="quarter" idx="1"/>
          </p:nvPr>
        </p:nvSpPr>
        <p:spPr>
          <a:xfrm>
            <a:off x="3977333" y="4"/>
            <a:ext cx="3044153" cy="467363"/>
          </a:xfrm>
          <a:prstGeom prst="rect">
            <a:avLst/>
          </a:prstGeom>
        </p:spPr>
        <p:txBody>
          <a:bodyPr vert="horz" lIns="92519" tIns="46259" rIns="92519" bIns="46259" rtlCol="0"/>
          <a:lstStyle>
            <a:lvl1pPr algn="r">
              <a:defRPr sz="1200"/>
            </a:lvl1pPr>
          </a:lstStyle>
          <a:p>
            <a:fld id="{059F52E2-F1DE-46D3-BACC-78119557B962}" type="datetimeFigureOut">
              <a:rPr lang="en-US" smtClean="0"/>
              <a:t>2/17/2022</a:t>
            </a:fld>
            <a:endParaRPr lang="en-US" dirty="0"/>
          </a:p>
        </p:txBody>
      </p:sp>
      <p:sp>
        <p:nvSpPr>
          <p:cNvPr id="4" name="Footer Placeholder 3"/>
          <p:cNvSpPr>
            <a:spLocks noGrp="1"/>
          </p:cNvSpPr>
          <p:nvPr>
            <p:ph type="ftr" sz="quarter" idx="2"/>
          </p:nvPr>
        </p:nvSpPr>
        <p:spPr>
          <a:xfrm>
            <a:off x="6" y="8841740"/>
            <a:ext cx="3044154" cy="467363"/>
          </a:xfrm>
          <a:prstGeom prst="rect">
            <a:avLst/>
          </a:prstGeom>
        </p:spPr>
        <p:txBody>
          <a:bodyPr vert="horz" lIns="92519" tIns="46259" rIns="92519" bIns="462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333" y="8841740"/>
            <a:ext cx="3044153" cy="467363"/>
          </a:xfrm>
          <a:prstGeom prst="rect">
            <a:avLst/>
          </a:prstGeom>
        </p:spPr>
        <p:txBody>
          <a:bodyPr vert="horz" lIns="92519" tIns="46259" rIns="92519" bIns="46259" rtlCol="0" anchor="b"/>
          <a:lstStyle>
            <a:lvl1pPr algn="r">
              <a:defRPr sz="1200"/>
            </a:lvl1pPr>
          </a:lstStyle>
          <a:p>
            <a:fld id="{4FE15C78-6CC8-4FB4-9DD6-3BEF9917CD66}" type="slidenum">
              <a:rPr lang="en-US" smtClean="0"/>
              <a:t>‹#›</a:t>
            </a:fld>
            <a:endParaRPr lang="en-US" dirty="0"/>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344" cy="467071"/>
          </a:xfrm>
          <a:prstGeom prst="rect">
            <a:avLst/>
          </a:prstGeom>
        </p:spPr>
        <p:txBody>
          <a:bodyPr vert="horz" lIns="93537" tIns="46768" rIns="93537" bIns="46768" rtlCol="0"/>
          <a:lstStyle>
            <a:lvl1pPr algn="l">
              <a:defRPr sz="1200"/>
            </a:lvl1pPr>
          </a:lstStyle>
          <a:p>
            <a:endParaRPr lang="en-US" dirty="0"/>
          </a:p>
        </p:txBody>
      </p:sp>
      <p:sp>
        <p:nvSpPr>
          <p:cNvPr id="3" name="Date Placeholder 2"/>
          <p:cNvSpPr>
            <a:spLocks noGrp="1"/>
          </p:cNvSpPr>
          <p:nvPr>
            <p:ph type="dt" idx="1"/>
          </p:nvPr>
        </p:nvSpPr>
        <p:spPr>
          <a:xfrm>
            <a:off x="3978133" y="0"/>
            <a:ext cx="3043344" cy="467071"/>
          </a:xfrm>
          <a:prstGeom prst="rect">
            <a:avLst/>
          </a:prstGeom>
        </p:spPr>
        <p:txBody>
          <a:bodyPr vert="horz" lIns="93537" tIns="46768" rIns="93537" bIns="46768" rtlCol="0"/>
          <a:lstStyle>
            <a:lvl1pPr algn="r">
              <a:defRPr sz="1200"/>
            </a:lvl1pPr>
          </a:lstStyle>
          <a:p>
            <a:fld id="{7B299F97-F58F-4790-8A4D-46307B570D7F}" type="datetimeFigureOut">
              <a:rPr lang="en-US" smtClean="0"/>
              <a:t>2/17/2022</a:t>
            </a:fld>
            <a:endParaRPr lang="en-US" dirty="0"/>
          </a:p>
        </p:txBody>
      </p:sp>
      <p:sp>
        <p:nvSpPr>
          <p:cNvPr id="4" name="Slide Image Placeholder 3"/>
          <p:cNvSpPr>
            <a:spLocks noGrp="1" noRot="1" noChangeAspect="1"/>
          </p:cNvSpPr>
          <p:nvPr>
            <p:ph type="sldImg" idx="2"/>
          </p:nvPr>
        </p:nvSpPr>
        <p:spPr>
          <a:xfrm>
            <a:off x="1417638" y="1165225"/>
            <a:ext cx="4187825" cy="3140075"/>
          </a:xfrm>
          <a:prstGeom prst="rect">
            <a:avLst/>
          </a:prstGeom>
          <a:noFill/>
          <a:ln w="12700">
            <a:solidFill>
              <a:prstClr val="black"/>
            </a:solidFill>
          </a:ln>
        </p:spPr>
        <p:txBody>
          <a:bodyPr vert="horz" lIns="93537" tIns="46768" rIns="93537" bIns="46768" rtlCol="0" anchor="ctr"/>
          <a:lstStyle/>
          <a:p>
            <a:endParaRPr lang="en-US" dirty="0"/>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537" tIns="46768" rIns="93537" bIns="46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42034"/>
            <a:ext cx="3043344" cy="467070"/>
          </a:xfrm>
          <a:prstGeom prst="rect">
            <a:avLst/>
          </a:prstGeom>
        </p:spPr>
        <p:txBody>
          <a:bodyPr vert="horz" lIns="93537" tIns="46768" rIns="93537" bIns="467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4"/>
            <a:ext cx="3043344" cy="467070"/>
          </a:xfrm>
          <a:prstGeom prst="rect">
            <a:avLst/>
          </a:prstGeom>
        </p:spPr>
        <p:txBody>
          <a:bodyPr vert="horz" lIns="93537" tIns="46768" rIns="93537" bIns="46768" rtlCol="0" anchor="b"/>
          <a:lstStyle>
            <a:lvl1pPr algn="r">
              <a:defRPr sz="1200"/>
            </a:lvl1pPr>
          </a:lstStyle>
          <a:p>
            <a:fld id="{06FECA5B-CB69-434F-96AB-1E7E18E86F8F}" type="slidenum">
              <a:rPr lang="en-US" smtClean="0"/>
              <a:t>‹#›</a:t>
            </a:fld>
            <a:endParaRPr lang="en-US" dirty="0"/>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Good Morning/Afternoon! Today we begin the process of planning our school’s budget for FY23. I know we are all here for the same reason and that is ensuring success for all (enter school name) students. This meeting is to provide an overview of the draft budget and for you to give feedback on the draft budget. </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passing out the definitions for these funding categories. You will see what makes up each category. Although the total amount will not change, allocation per function may depending on our conversations and school needs.</a:t>
            </a:r>
          </a:p>
        </p:txBody>
      </p:sp>
      <p:sp>
        <p:nvSpPr>
          <p:cNvPr id="4" name="Slide Number Placeholder 3"/>
          <p:cNvSpPr>
            <a:spLocks noGrp="1"/>
          </p:cNvSpPr>
          <p:nvPr>
            <p:ph type="sldNum" sz="quarter" idx="10"/>
          </p:nvPr>
        </p:nvSpPr>
        <p:spPr/>
        <p:txBody>
          <a:bodyPr/>
          <a:lstStyle/>
          <a:p>
            <a:fld id="{06FECA5B-CB69-434F-96AB-1E7E18E86F8F}" type="slidenum">
              <a:rPr lang="en-US" smtClean="0"/>
              <a:t>11</a:t>
            </a:fld>
            <a:endParaRPr lang="en-US" dirty="0"/>
          </a:p>
        </p:txBody>
      </p:sp>
    </p:spTree>
    <p:extLst>
      <p:ext uri="{BB962C8B-B14F-4D97-AF65-F5344CB8AC3E}">
        <p14:creationId xmlns:p14="http://schemas.microsoft.com/office/powerpoint/2010/main" val="3781396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Explain the pie chart and allocations</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12</a:t>
            </a:fld>
            <a:endParaRPr lang="en-US" dirty="0"/>
          </a:p>
        </p:txBody>
      </p:sp>
    </p:spTree>
    <p:extLst>
      <p:ext uri="{BB962C8B-B14F-4D97-AF65-F5344CB8AC3E}">
        <p14:creationId xmlns:p14="http://schemas.microsoft.com/office/powerpoint/2010/main" val="2401720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In</a:t>
            </a:r>
            <a:r>
              <a:rPr lang="en-US" baseline="0" dirty="0"/>
              <a:t> February, we will meet again to discuss</a:t>
            </a:r>
            <a:r>
              <a:rPr lang="en-US" dirty="0"/>
              <a:t> how the school’s budget has been allocated to support the programmatic needs and FY23 key strategic priorities. </a:t>
            </a:r>
          </a:p>
          <a:p>
            <a:endParaRPr lang="en-US" dirty="0"/>
          </a:p>
          <a:p>
            <a:r>
              <a:rPr lang="en-US" dirty="0"/>
              <a:t>If think we need to continue our budget conversations, we will schedule additional meetings. My goal is to make sure your voices are reflected in our school’s budget.</a:t>
            </a:r>
          </a:p>
          <a:p>
            <a:endParaRPr lang="en-US" dirty="0"/>
          </a:p>
          <a:p>
            <a:pPr lvl="0"/>
            <a:r>
              <a:rPr lang="en-US" dirty="0"/>
              <a:t>I will also be meeting with my Associate Superintendent, program managers and other key leaders to go over our budget and to make sure the school is meeting the standards of service and appropriately staffing.</a:t>
            </a:r>
          </a:p>
          <a:p>
            <a:pPr lvl="0"/>
            <a:endParaRPr lang="en-US" dirty="0"/>
          </a:p>
          <a:p>
            <a:pPr lvl="0"/>
            <a:r>
              <a:rPr lang="en-US" dirty="0"/>
              <a:t>During the week of Feb. 24</a:t>
            </a:r>
            <a:r>
              <a:rPr lang="en-US" baseline="30000" dirty="0"/>
              <a:t>th</a:t>
            </a:r>
            <a:r>
              <a:rPr lang="en-US" dirty="0"/>
              <a:t> -March 2</a:t>
            </a:r>
            <a:r>
              <a:rPr lang="en-US" baseline="30000" dirty="0"/>
              <a:t>nd</a:t>
            </a:r>
            <a:r>
              <a:rPr lang="en-US" dirty="0"/>
              <a:t> , HR Staffing Conferences will be held.  At this meeting, I will present my plan for staff utilization, resource distribution and plan for staffing implications.</a:t>
            </a:r>
          </a:p>
          <a:p>
            <a:pPr lvl="0"/>
            <a:endParaRPr lang="en-US" dirty="0"/>
          </a:p>
          <a:p>
            <a:pPr lvl="0"/>
            <a:r>
              <a:rPr lang="en-US" dirty="0"/>
              <a:t>We will need to approve the budget at the ________ meeting.</a:t>
            </a:r>
          </a:p>
        </p:txBody>
      </p:sp>
      <p:sp>
        <p:nvSpPr>
          <p:cNvPr id="4" name="Slide Number Placeholder 3"/>
          <p:cNvSpPr>
            <a:spLocks noGrp="1"/>
          </p:cNvSpPr>
          <p:nvPr>
            <p:ph type="sldNum" sz="quarter" idx="10"/>
          </p:nvPr>
        </p:nvSpPr>
        <p:spPr/>
        <p:txBody>
          <a:bodyPr/>
          <a:lstStyle/>
          <a:p>
            <a:fld id="{06FECA5B-CB69-434F-96AB-1E7E18E86F8F}" type="slidenum">
              <a:rPr lang="en-US" smtClean="0"/>
              <a:t>13</a:t>
            </a:fld>
            <a:endParaRPr lang="en-US" dirty="0"/>
          </a:p>
        </p:txBody>
      </p:sp>
    </p:spTree>
    <p:extLst>
      <p:ext uri="{BB962C8B-B14F-4D97-AF65-F5344CB8AC3E}">
        <p14:creationId xmlns:p14="http://schemas.microsoft.com/office/powerpoint/2010/main" val="537507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FEEL YOUR TEAM IS READY TO APPROVE THE </a:t>
            </a:r>
            <a:r>
              <a:rPr lang="en-US" u="sng" dirty="0"/>
              <a:t>DRAFT</a:t>
            </a:r>
            <a:r>
              <a:rPr lang="en-US" dirty="0"/>
              <a:t> BUDGET, PLEASE DO SO. PLEASE REMIND THEM THAT YOU MAY NEED TO MEET WITH THEM AGAIN, IF THERE ARE CHANGES FROM YOUR MEETINGS WITH DISTRICT LEADERSHIP. LET THEM KNOW YOU WILL KEEP THEM INFORMED!!</a:t>
            </a:r>
          </a:p>
          <a:p>
            <a:r>
              <a:rPr lang="en-US" dirty="0"/>
              <a:t> </a:t>
            </a:r>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14</a:t>
            </a:fld>
            <a:endParaRPr lang="en-US" dirty="0"/>
          </a:p>
        </p:txBody>
      </p:sp>
    </p:spTree>
    <p:extLst>
      <p:ext uri="{BB962C8B-B14F-4D97-AF65-F5344CB8AC3E}">
        <p14:creationId xmlns:p14="http://schemas.microsoft.com/office/powerpoint/2010/main" val="862570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599858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Review the priorities that the GO Team has developed and the rationale for these priorities</a:t>
            </a:r>
          </a:p>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8078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Discuss priorities and rationale. After you have gone over the priorities and rationale – ask GO Team if this represents what was agreed upon.</a:t>
            </a:r>
          </a:p>
          <a:p>
            <a:pPr defTabSz="925190">
              <a:defRPr/>
            </a:pPr>
            <a:endParaRPr lang="en-US" dirty="0"/>
          </a:p>
          <a:p>
            <a:pPr defTabSz="925190">
              <a:defRPr/>
            </a:pPr>
            <a:r>
              <a:rPr lang="en-US" dirty="0"/>
              <a:t>Are there any priorities I left off?</a:t>
            </a:r>
          </a:p>
          <a:p>
            <a:pPr defTabSz="925190">
              <a:defRPr/>
            </a:pPr>
            <a:endParaRPr lang="en-US" dirty="0"/>
          </a:p>
          <a:p>
            <a:pPr defTabSz="925190">
              <a:defRPr/>
            </a:pPr>
            <a:r>
              <a:rPr lang="en-US" dirty="0"/>
              <a:t>Are there any questions or concerns?</a:t>
            </a:r>
          </a:p>
          <a:p>
            <a:pPr defTabSz="925190">
              <a:defRPr/>
            </a:pPr>
            <a:endParaRPr lang="en-US" dirty="0"/>
          </a:p>
          <a:p>
            <a:pPr defTabSz="925190">
              <a:defRPr/>
            </a:pPr>
            <a:r>
              <a:rPr lang="en-US" dirty="0"/>
              <a:t>The next time we meet, I will show you how I have allocated resources to support our strategic priorities.</a:t>
            </a:r>
          </a:p>
          <a:p>
            <a:pPr defTabSz="925190">
              <a:defRPr/>
            </a:pPr>
            <a:endParaRPr lang="en-US" dirty="0"/>
          </a:p>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779444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For the next few slides, I will show you how I have allocated the budget to support our strategic priorities. </a:t>
            </a:r>
          </a:p>
          <a:p>
            <a:pPr defTabSz="925190">
              <a:defRPr/>
            </a:pPr>
            <a:endParaRPr lang="en-US" dirty="0"/>
          </a:p>
          <a:p>
            <a:pPr defTabSz="925190">
              <a:defRPr/>
            </a:pPr>
            <a:r>
              <a:rPr lang="en-US" dirty="0"/>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220327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slides represent the priorities we will fund if we receive additional money</a:t>
            </a:r>
            <a:r>
              <a:rPr lang="en-US" baseline="0" dirty="0"/>
              <a:t> from Title I and the </a:t>
            </a:r>
            <a:r>
              <a:rPr lang="en-US" baseline="0"/>
              <a:t>Leveling Reserve. </a:t>
            </a:r>
            <a:r>
              <a:rPr lang="en-US" baseline="0" dirty="0"/>
              <a:t>When we approve the budget we will approve both so that we will not have to schedule another meeting if the funds are made available.</a:t>
            </a:r>
          </a:p>
          <a:p>
            <a:endParaRPr lang="en-US" dirty="0"/>
          </a:p>
          <a:p>
            <a:pPr defTabSz="925190">
              <a:defRPr/>
            </a:pPr>
            <a:r>
              <a:rPr lang="en-US" b="1" u="sng" dirty="0"/>
              <a:t>Before I turn it back over to the Chair for the next slide, I want to thank you for your hard work and support this year. I will keep you informed as we move through the budget process. (</a:t>
            </a:r>
            <a:r>
              <a:rPr lang="en-US" b="1" i="1" u="sng" dirty="0"/>
              <a:t>Please inform Chair that they will facilitate the discussion for the last slide)</a:t>
            </a:r>
            <a:endParaRPr lang="en-US" dirty="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20</a:t>
            </a:fld>
            <a:endParaRPr lang="en-US" dirty="0"/>
          </a:p>
        </p:txBody>
      </p:sp>
    </p:spTree>
    <p:extLst>
      <p:ext uri="{BB962C8B-B14F-4D97-AF65-F5344CB8AC3E}">
        <p14:creationId xmlns:p14="http://schemas.microsoft.com/office/powerpoint/2010/main" val="2022113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slides represent the priorities we will fund if we receive additional money</a:t>
            </a:r>
            <a:r>
              <a:rPr lang="en-US" baseline="0" dirty="0"/>
              <a:t> from Title I and the </a:t>
            </a:r>
            <a:r>
              <a:rPr lang="en-US" baseline="0"/>
              <a:t>Leveling Reserve. </a:t>
            </a:r>
            <a:r>
              <a:rPr lang="en-US" baseline="0" dirty="0"/>
              <a:t>When we approve the budget we will approve both so that we will not have to schedule another meeting if the funds are made available.</a:t>
            </a:r>
          </a:p>
          <a:p>
            <a:endParaRPr lang="en-US" dirty="0"/>
          </a:p>
          <a:p>
            <a:pPr defTabSz="925190">
              <a:defRPr/>
            </a:pPr>
            <a:r>
              <a:rPr lang="en-US" b="1" u="sng" dirty="0"/>
              <a:t>Before I turn it back over to the Chair for the next slide, I want to thank you for your hard work and support this year. I will keep you informed as we move through the budget process. (</a:t>
            </a:r>
            <a:r>
              <a:rPr lang="en-US" b="1" i="1" u="sng" dirty="0"/>
              <a:t>Please inform Chair that they will facilitate the discussion for the last slide)</a:t>
            </a:r>
            <a:endParaRPr lang="en-US" dirty="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21</a:t>
            </a:fld>
            <a:endParaRPr lang="en-US" dirty="0"/>
          </a:p>
        </p:txBody>
      </p:sp>
    </p:spTree>
    <p:extLst>
      <p:ext uri="{BB962C8B-B14F-4D97-AF65-F5344CB8AC3E}">
        <p14:creationId xmlns:p14="http://schemas.microsoft.com/office/powerpoint/2010/main" val="1702292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dirty="0"/>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slides represent the priorities we will fund if we receive additional money</a:t>
            </a:r>
            <a:r>
              <a:rPr lang="en-US" baseline="0" dirty="0"/>
              <a:t> from Title I and the </a:t>
            </a:r>
            <a:r>
              <a:rPr lang="en-US" baseline="0"/>
              <a:t>Leveling Reserve. </a:t>
            </a:r>
            <a:r>
              <a:rPr lang="en-US" baseline="0" dirty="0"/>
              <a:t>When we approve the budget we will approve both so that we will not have to schedule another meeting if the funds are made available.</a:t>
            </a:r>
          </a:p>
          <a:p>
            <a:endParaRPr lang="en-US" dirty="0"/>
          </a:p>
          <a:p>
            <a:pPr defTabSz="925190">
              <a:defRPr/>
            </a:pPr>
            <a:r>
              <a:rPr lang="en-US" b="1" u="sng" dirty="0"/>
              <a:t>Before I turn it back over to the Chair for the next slide, I want to thank you for your hard work and support this year. I will keep you informed as we move through the budget process. (</a:t>
            </a:r>
            <a:r>
              <a:rPr lang="en-US" b="1" i="1" u="sng" dirty="0"/>
              <a:t>Please inform Chair that they will facilitate the discussion for the last slide)</a:t>
            </a:r>
            <a:endParaRPr lang="en-US" dirty="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22</a:t>
            </a:fld>
            <a:endParaRPr lang="en-US" dirty="0"/>
          </a:p>
        </p:txBody>
      </p:sp>
    </p:spTree>
    <p:extLst>
      <p:ext uri="{BB962C8B-B14F-4D97-AF65-F5344CB8AC3E}">
        <p14:creationId xmlns:p14="http://schemas.microsoft.com/office/powerpoint/2010/main" val="570922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CHAIR - Our final task for today! Here are questions that we need to consider to ensure we have a good working draft budget. Let’s walk through them together.</a:t>
            </a:r>
          </a:p>
        </p:txBody>
      </p:sp>
      <p:sp>
        <p:nvSpPr>
          <p:cNvPr id="4" name="Slide Number Placeholder 3"/>
          <p:cNvSpPr>
            <a:spLocks noGrp="1"/>
          </p:cNvSpPr>
          <p:nvPr>
            <p:ph type="sldNum" sz="quarter" idx="10"/>
          </p:nvPr>
        </p:nvSpPr>
        <p:spPr/>
        <p:txBody>
          <a:bodyPr/>
          <a:lstStyle/>
          <a:p>
            <a:fld id="{06FECA5B-CB69-434F-96AB-1E7E18E86F8F}" type="slidenum">
              <a:rPr lang="en-US" smtClean="0"/>
              <a:t>23</a:t>
            </a:fld>
            <a:endParaRPr lang="en-US" dirty="0"/>
          </a:p>
        </p:txBody>
      </p:sp>
    </p:spTree>
    <p:extLst>
      <p:ext uri="{BB962C8B-B14F-4D97-AF65-F5344CB8AC3E}">
        <p14:creationId xmlns:p14="http://schemas.microsoft.com/office/powerpoint/2010/main" val="2627221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8C0340-8E58-49E5-8290-EC4D182FC554}" type="slidenum">
              <a:rPr lang="en-US" smtClean="0"/>
              <a:t>4</a:t>
            </a:fld>
            <a:endParaRPr lang="en-US"/>
          </a:p>
        </p:txBody>
      </p:sp>
    </p:spTree>
    <p:extLst>
      <p:ext uri="{BB962C8B-B14F-4D97-AF65-F5344CB8AC3E}">
        <p14:creationId xmlns:p14="http://schemas.microsoft.com/office/powerpoint/2010/main" val="3712517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You should have a copy of our updated strategic plan </a:t>
            </a:r>
            <a:r>
              <a:rPr lang="en-US" b="1" u="sng" dirty="0"/>
              <a:t>(please make copies to be distributed to team). </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71261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Discuss priorities and rationale</a:t>
            </a:r>
          </a:p>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662790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694869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few highlights for our budget this year – </a:t>
            </a:r>
            <a:r>
              <a:rPr lang="en-US" i="1" u="sng" dirty="0"/>
              <a:t>read executive summary</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8</a:t>
            </a:fld>
            <a:endParaRPr lang="en-US" dirty="0"/>
          </a:p>
        </p:txBody>
      </p:sp>
    </p:spTree>
    <p:extLst>
      <p:ext uri="{BB962C8B-B14F-4D97-AF65-F5344CB8AC3E}">
        <p14:creationId xmlns:p14="http://schemas.microsoft.com/office/powerpoint/2010/main" val="607912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FY23,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p>
          <a:p>
            <a:pPr eaLnBrk="0" hangingPunct="0"/>
            <a:r>
              <a:rPr lang="en-US" dirty="0"/>
              <a:t> </a:t>
            </a:r>
          </a:p>
          <a:p>
            <a:pPr lvl="0" eaLnBrk="0" hangingPunct="0"/>
            <a:r>
              <a:rPr lang="en-US" dirty="0"/>
              <a:t>Grade Level –</a:t>
            </a:r>
          </a:p>
          <a:p>
            <a:pPr lvl="1" eaLnBrk="0" hangingPunct="0"/>
            <a:r>
              <a:rPr lang="en-US" dirty="0"/>
              <a:t>K-12</a:t>
            </a:r>
          </a:p>
          <a:p>
            <a:pPr lvl="0" eaLnBrk="0" hangingPunct="0"/>
            <a:r>
              <a:rPr lang="en-US" dirty="0"/>
              <a:t>Poverty – Weighted for all Direct Certification enrolled students.</a:t>
            </a:r>
          </a:p>
          <a:p>
            <a:pPr lvl="0" eaLnBrk="0" hangingPunct="0"/>
            <a:r>
              <a:rPr lang="en-US" dirty="0"/>
              <a:t>Beginning Performance – Weighted Middle School and High School students entering with beginner’s performance on milestones.</a:t>
            </a:r>
          </a:p>
          <a:p>
            <a:pPr lvl="0" eaLnBrk="0" hangingPunct="0"/>
            <a:r>
              <a:rPr lang="en-US" dirty="0"/>
              <a:t>ESOL – Weighted for all ESOL designated students in order to supplement due to ESOL staff being locked.</a:t>
            </a:r>
          </a:p>
          <a:p>
            <a:pPr lvl="0" eaLnBrk="0" hangingPunct="0"/>
            <a:r>
              <a:rPr lang="en-US" dirty="0"/>
              <a:t>Special Education - Weighted for all Special Education students.</a:t>
            </a:r>
          </a:p>
          <a:p>
            <a:pPr lvl="0" eaLnBrk="0" hangingPunct="0"/>
            <a:r>
              <a:rPr lang="en-US" dirty="0"/>
              <a:t>Gifted – Weighted and measured by number of students in the Gifted Program</a:t>
            </a:r>
          </a:p>
          <a:p>
            <a:pPr lvl="0" eaLnBrk="0" hangingPunct="0"/>
            <a:r>
              <a:rPr lang="en-US" dirty="0"/>
              <a:t>Small School Supplement – Weighted for low enrollment schools</a:t>
            </a:r>
          </a:p>
          <a:p>
            <a:pPr lvl="1" eaLnBrk="0" hangingPunct="0"/>
            <a:r>
              <a:rPr lang="en-US" dirty="0"/>
              <a:t>ES – 500</a:t>
            </a:r>
          </a:p>
          <a:p>
            <a:pPr lvl="1" eaLnBrk="0" hangingPunct="0"/>
            <a:r>
              <a:rPr lang="en-US" dirty="0"/>
              <a:t>MS – 600</a:t>
            </a:r>
          </a:p>
          <a:p>
            <a:pPr lvl="1" eaLnBrk="0" hangingPunct="0"/>
            <a:r>
              <a:rPr lang="en-US" dirty="0"/>
              <a:t>HS – 700</a:t>
            </a:r>
          </a:p>
          <a:p>
            <a:r>
              <a:rPr lang="en-US" dirty="0"/>
              <a:t> </a:t>
            </a:r>
          </a:p>
          <a:p>
            <a:r>
              <a:rPr lang="en-US" dirty="0"/>
              <a:t>As you can see, our projected enrollment for FY23 is _______, we increased/decreased by __________ from last year.</a:t>
            </a:r>
          </a:p>
          <a:p>
            <a:endParaRPr lang="en-US" dirty="0"/>
          </a:p>
          <a:p>
            <a:r>
              <a:rPr lang="en-US" dirty="0"/>
              <a:t>We received the following weights for our student characteristics: </a:t>
            </a:r>
            <a:r>
              <a:rPr lang="en-US" b="1" i="1" dirty="0"/>
              <a:t>(Below is just for the script, principals need to insert their school’s characteristics)</a:t>
            </a:r>
            <a:endParaRPr lang="en-US" sz="1400" dirty="0"/>
          </a:p>
          <a:p>
            <a:r>
              <a:rPr lang="en-US" dirty="0"/>
              <a:t> </a:t>
            </a:r>
            <a:endParaRPr lang="en-US" sz="1400" dirty="0"/>
          </a:p>
          <a:p>
            <a:r>
              <a:rPr lang="en-US" dirty="0"/>
              <a:t>Grade Level</a:t>
            </a:r>
            <a:endParaRPr lang="en-US" sz="1400" dirty="0"/>
          </a:p>
          <a:p>
            <a:r>
              <a:rPr lang="en-US" dirty="0"/>
              <a:t>Poverty</a:t>
            </a:r>
            <a:endParaRPr lang="en-US" sz="1400" dirty="0"/>
          </a:p>
          <a:p>
            <a:r>
              <a:rPr lang="en-US" dirty="0"/>
              <a:t>Special Education</a:t>
            </a:r>
            <a:endParaRPr lang="en-US" sz="1400" dirty="0"/>
          </a:p>
          <a:p>
            <a:r>
              <a:rPr lang="en-US" dirty="0"/>
              <a:t>Gifted</a:t>
            </a:r>
            <a:endParaRPr lang="en-US" sz="1400" dirty="0"/>
          </a:p>
          <a:p>
            <a:r>
              <a:rPr lang="en-US" dirty="0"/>
              <a:t>Gifted Supplement</a:t>
            </a:r>
            <a:endParaRPr lang="en-US" sz="1400" dirty="0"/>
          </a:p>
          <a:p>
            <a:r>
              <a:rPr lang="en-US" dirty="0"/>
              <a:t>ELL</a:t>
            </a:r>
            <a:endParaRPr lang="en-US" sz="1400" dirty="0"/>
          </a:p>
          <a:p>
            <a:r>
              <a:rPr lang="en-US" dirty="0"/>
              <a:t>Small School Supplement</a:t>
            </a:r>
            <a:endParaRPr lang="en-US" sz="1400" dirty="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9</a:t>
            </a:fld>
            <a:endParaRPr lang="en-US" dirty="0"/>
          </a:p>
        </p:txBody>
      </p:sp>
    </p:spTree>
    <p:extLst>
      <p:ext uri="{BB962C8B-B14F-4D97-AF65-F5344CB8AC3E}">
        <p14:creationId xmlns:p14="http://schemas.microsoft.com/office/powerpoint/2010/main" val="12658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Additionally, we received money for signature programming, turnaround</a:t>
            </a:r>
            <a:r>
              <a:rPr lang="en-US" baseline="0" dirty="0"/>
              <a:t>, Title I and FTE Allotments. </a:t>
            </a:r>
            <a:endParaRPr lang="en-US" dirty="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10</a:t>
            </a:fld>
            <a:endParaRPr lang="en-US" dirty="0"/>
          </a:p>
        </p:txBody>
      </p:sp>
    </p:spTree>
    <p:extLst>
      <p:ext uri="{BB962C8B-B14F-4D97-AF65-F5344CB8AC3E}">
        <p14:creationId xmlns:p14="http://schemas.microsoft.com/office/powerpoint/2010/main" val="1135714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74069C-88F8-48B5-8814-06317A2067C5}" type="datetime1">
              <a:rPr lang="en-US" smtClean="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F1F2A2-C67B-4981-AD94-747309F8D8E6}" type="datetime1">
              <a:rPr lang="en-US" smtClean="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D52BF9E-6463-434D-8EF8-081B1BFE5BE9}" type="datetime1">
              <a:rPr lang="en-US" smtClean="0">
                <a:solidFill>
                  <a:prstClr val="black">
                    <a:tint val="75000"/>
                  </a:prstClr>
                </a:solidFill>
              </a:rPr>
              <a:t>2/17/2022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4C80A95-A9DB-48DF-B9E4-FADC0CCD30A9}" type="datetime1">
              <a:rPr lang="en-US" smtClean="0">
                <a:solidFill>
                  <a:prstClr val="black">
                    <a:tint val="75000"/>
                  </a:prstClr>
                </a:solidFill>
              </a:rPr>
              <a:t>2/17/2022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D3C5BBF-013D-49A0-8299-37EBF36C5305}" type="datetime1">
              <a:rPr lang="en-US" smtClean="0">
                <a:solidFill>
                  <a:prstClr val="black">
                    <a:tint val="75000"/>
                  </a:prstClr>
                </a:solidFill>
              </a:rPr>
              <a:t>2/17/2022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28600" y="1447800"/>
            <a:ext cx="86868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22238" y="234950"/>
            <a:ext cx="8869362" cy="369332"/>
          </a:xfrm>
        </p:spPr>
        <p:txBody>
          <a:bodyPr/>
          <a:lstStyle>
            <a:lvl1pPr>
              <a:defRPr sz="2400">
                <a:effectLst>
                  <a:outerShdw blurRad="38100" dist="38100" dir="2700000" algn="tl">
                    <a:srgbClr val="000000">
                      <a:alpha val="43137"/>
                    </a:srgbClr>
                  </a:outerShdw>
                </a:effectLst>
              </a:defRPr>
            </a:lvl1pPr>
          </a:lstStyle>
          <a:p>
            <a:r>
              <a:rPr lang="en-US" dirty="0"/>
              <a:t>Click to edit Master title style</a:t>
            </a:r>
          </a:p>
        </p:txBody>
      </p:sp>
      <p:cxnSp>
        <p:nvCxnSpPr>
          <p:cNvPr id="8" name="Straight Connector 7"/>
          <p:cNvCxnSpPr/>
          <p:nvPr userDrawn="1"/>
        </p:nvCxnSpPr>
        <p:spPr>
          <a:xfrm>
            <a:off x="76200" y="609600"/>
            <a:ext cx="89154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7B7B8F-86C7-4C7A-AA7F-EC09E19F55AE}" type="datetime1">
              <a:rPr lang="en-US" smtClean="0">
                <a:solidFill>
                  <a:prstClr val="black">
                    <a:tint val="75000"/>
                  </a:prstClr>
                </a:solidFill>
              </a:rPr>
              <a:t>2/17/2022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669E4A-BB4D-432F-9FA6-725EF4346736}" type="datetime1">
              <a:rPr lang="en-US" smtClean="0">
                <a:solidFill>
                  <a:prstClr val="black">
                    <a:tint val="75000"/>
                  </a:prstClr>
                </a:solidFill>
              </a:rPr>
              <a:t>2/17/2022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82442A-9025-4A2E-8FC3-0DFF0A621E88}" type="datetime1">
              <a:rPr lang="en-US" smtClean="0">
                <a:solidFill>
                  <a:prstClr val="black">
                    <a:tint val="75000"/>
                  </a:prstClr>
                </a:solidFill>
              </a:rPr>
              <a:t>2/17/2022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785101B-11CE-40A1-AE5E-9F6D3B2CFF41}" type="datetime1">
              <a:rPr lang="en-US" smtClean="0">
                <a:solidFill>
                  <a:prstClr val="black">
                    <a:tint val="75000"/>
                  </a:prstClr>
                </a:solidFill>
              </a:rPr>
              <a:t>2/17/2022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5A4DEB6-440D-4911-9FBD-1CECBD72598A}" type="datetime1">
              <a:rPr lang="en-US" smtClean="0">
                <a:solidFill>
                  <a:prstClr val="black">
                    <a:tint val="75000"/>
                  </a:prstClr>
                </a:solidFill>
              </a:rPr>
              <a:t>2/17/2022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D1032CB-A36F-4489-A2C4-739711ECE5E7}" type="datetime1">
              <a:rPr lang="en-US" smtClean="0">
                <a:solidFill>
                  <a:prstClr val="black">
                    <a:tint val="75000"/>
                  </a:prstClr>
                </a:solidFill>
              </a:rPr>
              <a:t>2/17/2022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D2483BC-6651-4318-8D04-A985A876A93E}" type="datetime1">
              <a:rPr lang="en-US" smtClean="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35991B1-7D70-40C5-8E46-901602DB1270}" type="datetime1">
              <a:rPr lang="en-US" smtClean="0">
                <a:solidFill>
                  <a:prstClr val="black">
                    <a:tint val="75000"/>
                  </a:prstClr>
                </a:solidFill>
              </a:rPr>
              <a:t>2/17/2022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15F06A-3FA2-4788-9C33-08857C3AB286}" type="datetime1">
              <a:rPr lang="en-US" smtClean="0">
                <a:solidFill>
                  <a:prstClr val="black">
                    <a:tint val="75000"/>
                  </a:prstClr>
                </a:solidFill>
              </a:rPr>
              <a:t>2/17/2022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DAFDC10-3F74-43CA-A902-2A4A3CC80EA6}" type="datetime1">
              <a:rPr lang="en-US" smtClean="0">
                <a:solidFill>
                  <a:prstClr val="black">
                    <a:tint val="75000"/>
                  </a:prstClr>
                </a:solidFill>
              </a:rPr>
              <a:t>2/17/2022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849D47B-53B8-4593-A521-8FDE420F3C5A}" type="datetime1">
              <a:rPr lang="en-US" smtClean="0">
                <a:solidFill>
                  <a:prstClr val="black">
                    <a:tint val="75000"/>
                  </a:prstClr>
                </a:solidFill>
              </a:rPr>
              <a:t>2/17/2022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63B803-55C8-49D7-81F8-3C22BF5D689F}" type="datetime1">
              <a:rPr lang="en-US" smtClean="0">
                <a:solidFill>
                  <a:prstClr val="black">
                    <a:tint val="75000"/>
                  </a:prstClr>
                </a:solidFill>
              </a:rPr>
              <a:t>2/17/2022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p:spPr>
        <p:txBody>
          <a:bodyPr anchor="t">
            <a:normAutofit/>
          </a:bodyPr>
          <a:lstStyle>
            <a:lvl1pPr algn="l">
              <a:lnSpc>
                <a:spcPct val="85000"/>
              </a:lnSpc>
              <a:defRPr sz="58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6685" y="5537926"/>
            <a:ext cx="5275772" cy="706355"/>
          </a:xfrm>
        </p:spPr>
        <p:txBody>
          <a:bodyPr>
            <a:normAutofit/>
          </a:bodyPr>
          <a:lstStyle>
            <a:lvl1pPr marL="0" indent="0" algn="l">
              <a:lnSpc>
                <a:spcPct val="114000"/>
              </a:lnSpc>
              <a:spcBef>
                <a:spcPts val="0"/>
              </a:spcBef>
              <a:buNone/>
              <a:defRPr sz="18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16685" y="6314441"/>
            <a:ext cx="1197467" cy="365125"/>
          </a:xfrm>
        </p:spPr>
        <p:txBody>
          <a:bodyPr/>
          <a:lstStyle>
            <a:lvl1pPr algn="l">
              <a:defRPr sz="900">
                <a:solidFill>
                  <a:schemeClr val="tx2"/>
                </a:solidFill>
              </a:defRPr>
            </a:lvl1pPr>
          </a:lstStyle>
          <a:p>
            <a:fld id="{DFF420F7-F9EA-435D-B47B-862BE0F22699}" type="datetime1">
              <a:rPr lang="en-US" smtClean="0"/>
              <a:t>2/17/2022</a:t>
            </a:fld>
            <a:endParaRPr lang="en-US" dirty="0"/>
          </a:p>
        </p:txBody>
      </p:sp>
      <p:sp>
        <p:nvSpPr>
          <p:cNvPr id="5" name="Footer Placeholder 4"/>
          <p:cNvSpPr>
            <a:spLocks noGrp="1"/>
          </p:cNvSpPr>
          <p:nvPr>
            <p:ph type="ftr" sz="quarter" idx="11"/>
          </p:nvPr>
        </p:nvSpPr>
        <p:spPr>
          <a:xfrm>
            <a:off x="2250444" y="6314441"/>
            <a:ext cx="3842012"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8736012" y="1416217"/>
            <a:ext cx="407987" cy="365125"/>
          </a:xfrm>
        </p:spPr>
        <p:txBody>
          <a:bodyPr/>
          <a:lstStyle>
            <a:lvl1pPr algn="r">
              <a:defRPr>
                <a:solidFill>
                  <a:schemeClr val="accent6">
                    <a:lumMod val="50000"/>
                  </a:schemeClr>
                </a:solidFill>
              </a:defRPr>
            </a:lvl1pPr>
          </a:lstStyle>
          <a:p>
            <a:fld id="{3D6C3DC6-EF6E-8948-BFE6-808D46D584D8}" type="slidenum">
              <a:rPr lang="en-US" smtClean="0"/>
              <a:t>‹#›</a:t>
            </a:fld>
            <a:endParaRPr lang="en-US" dirty="0"/>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6315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353B91-FA0A-42C0-BA6E-34D14C313382}" type="datetime1">
              <a:rPr lang="en-US" smtClean="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4560584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5" y="2571723"/>
            <a:ext cx="6222491" cy="3286153"/>
          </a:xfrm>
        </p:spPr>
        <p:txBody>
          <a:bodyPr anchor="t">
            <a:normAutofit/>
          </a:bodyPr>
          <a:lstStyle>
            <a:lvl1pPr>
              <a:lnSpc>
                <a:spcPct val="85000"/>
              </a:lnSpc>
              <a:defRPr sz="58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800" b="0" i="1" baseline="0">
                <a:solidFill>
                  <a:schemeClr val="tx1">
                    <a:lumMod val="85000"/>
                    <a:lumOff val="1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7216" y="6314440"/>
            <a:ext cx="1197467" cy="365125"/>
          </a:xfrm>
        </p:spPr>
        <p:txBody>
          <a:bodyPr/>
          <a:lstStyle>
            <a:lvl1pPr>
              <a:defRPr sz="900">
                <a:solidFill>
                  <a:schemeClr val="tx1">
                    <a:lumMod val="85000"/>
                    <a:lumOff val="15000"/>
                  </a:schemeClr>
                </a:solidFill>
              </a:defRPr>
            </a:lvl1pPr>
          </a:lstStyle>
          <a:p>
            <a:fld id="{A61CB413-1881-4E96-91B7-D6BD7DF37428}" type="datetime1">
              <a:rPr lang="en-US" smtClean="0"/>
              <a:t>2/17/2022</a:t>
            </a:fld>
            <a:endParaRPr lang="en-US" dirty="0"/>
          </a:p>
        </p:txBody>
      </p:sp>
      <p:sp>
        <p:nvSpPr>
          <p:cNvPr id="5" name="Footer Placeholder 4"/>
          <p:cNvSpPr>
            <a:spLocks noGrp="1"/>
          </p:cNvSpPr>
          <p:nvPr>
            <p:ph type="ftr" sz="quarter" idx="11"/>
          </p:nvPr>
        </p:nvSpPr>
        <p:spPr>
          <a:xfrm>
            <a:off x="1460755" y="6314441"/>
            <a:ext cx="4860170"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736012" y="1620761"/>
            <a:ext cx="407987" cy="365125"/>
          </a:xfrm>
        </p:spPr>
        <p:txBody>
          <a:bodyPr/>
          <a:lstStyle>
            <a:lvl1pPr>
              <a:defRPr>
                <a:solidFill>
                  <a:schemeClr val="bg2"/>
                </a:solidFill>
              </a:defRPr>
            </a:lvl1pPr>
          </a:lstStyle>
          <a:p>
            <a:fld id="{3D6C3DC6-EF6E-8948-BFE6-808D46D584D8}" type="slidenum">
              <a:rPr lang="en-US" smtClean="0"/>
              <a:t>‹#›</a:t>
            </a:fld>
            <a:endParaRPr lang="en-US" dirty="0"/>
          </a:p>
        </p:txBody>
      </p:sp>
      <p:cxnSp>
        <p:nvCxnSpPr>
          <p:cNvPr id="10" name="Straight Connector 9"/>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921317"/>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F80384-6EA1-4E5C-ADE8-D39B22A75603}" type="datetime1">
              <a:rPr lang="en-US" smtClean="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054280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886200" y="1526122"/>
            <a:ext cx="4690872" cy="175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86200" y="3700828"/>
            <a:ext cx="4690872" cy="913759"/>
          </a:xfrm>
        </p:spPr>
        <p:txBody>
          <a:bodyPr anchor="b">
            <a:normAutofit/>
          </a:bodyPr>
          <a:lstStyle>
            <a:lvl1pPr marL="0" indent="0">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C94215-EF08-42BC-A614-2ECBCA1B5C3F}" type="datetime1">
              <a:rPr lang="en-US" smtClean="0"/>
              <a:t>2/17/2022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195092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AFF44F-7BE8-475B-8C37-69D9B694D8DE}" type="datetime1">
              <a:rPr lang="en-US" smtClean="0"/>
              <a:t>2/17/2022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4539892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DB879-2096-4230-B976-A8D306F9008E}" type="datetime1">
              <a:rPr lang="en-US" smtClean="0"/>
              <a:t>2/17/2022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2971213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3000"/>
            </a:lvl1pPr>
          </a:lstStyle>
          <a:p>
            <a:r>
              <a:rPr lang="en-US"/>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 y="2621513"/>
            <a:ext cx="2879082" cy="3239537"/>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6CBDCD2-2248-49E8-AD04-629A78A461D2}" type="datetime1">
              <a:rPr lang="en-US" smtClean="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9186052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2"/>
            <a:ext cx="2882528" cy="1919239"/>
          </a:xfrm>
        </p:spPr>
        <p:txBody>
          <a:bodyPr anchor="t">
            <a:noAutofit/>
          </a:bodyPr>
          <a:lstStyle>
            <a:lvl1pPr>
              <a:lnSpc>
                <a:spcPct val="93000"/>
              </a:lnSpc>
              <a:defRPr sz="3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43350" y="1"/>
            <a:ext cx="4629150"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EA2B455-628F-49E1-9A9C-9B7CB6F741FC}" type="datetime1">
              <a:rPr lang="en-US" smtClean="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53011877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886200" y="640080"/>
            <a:ext cx="4686299"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6082ED-DD3A-49B9-9247-BD4ECCB894A4}" type="datetime1">
              <a:rPr lang="en-US" smtClean="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0174476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4" y="642931"/>
            <a:ext cx="1835003"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642933"/>
            <a:ext cx="5303009"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140" y="5927132"/>
            <a:ext cx="2861142" cy="365125"/>
          </a:xfrm>
        </p:spPr>
        <p:txBody>
          <a:bodyPr/>
          <a:lstStyle/>
          <a:p>
            <a:fld id="{B2DE56CB-EF05-4081-80CA-F7352A82CE7E}" type="datetime1">
              <a:rPr lang="en-US" smtClean="0"/>
              <a:t>2/17/2022</a:t>
            </a:fld>
            <a:endParaRPr lang="en-US" dirty="0"/>
          </a:p>
        </p:txBody>
      </p:sp>
      <p:sp>
        <p:nvSpPr>
          <p:cNvPr id="5" name="Footer Placeholder 4"/>
          <p:cNvSpPr>
            <a:spLocks noGrp="1"/>
          </p:cNvSpPr>
          <p:nvPr>
            <p:ph type="ftr" sz="quarter" idx="11"/>
          </p:nvPr>
        </p:nvSpPr>
        <p:spPr>
          <a:xfrm>
            <a:off x="4902140" y="6315950"/>
            <a:ext cx="2861142" cy="365125"/>
          </a:xfrm>
        </p:spPr>
        <p:txBody>
          <a:bodyPr/>
          <a:lstStyle/>
          <a:p>
            <a:endParaRPr lang="en-US" dirty="0"/>
          </a:p>
        </p:txBody>
      </p:sp>
      <p:sp>
        <p:nvSpPr>
          <p:cNvPr id="6" name="Slide Number Placeholder 5"/>
          <p:cNvSpPr>
            <a:spLocks noGrp="1"/>
          </p:cNvSpPr>
          <p:nvPr>
            <p:ph type="sldNum" sz="quarter" idx="12"/>
          </p:nvPr>
        </p:nvSpPr>
        <p:spPr>
          <a:xfrm>
            <a:off x="8736012" y="5607593"/>
            <a:ext cx="407987" cy="365125"/>
          </a:xfrm>
        </p:spPr>
        <p:txBody>
          <a:bodyPr/>
          <a:lstStyle/>
          <a:p>
            <a:fld id="{3D6C3DC6-EF6E-8948-BFE6-808D46D584D8}" type="slidenum">
              <a:rPr lang="en-US" smtClean="0"/>
              <a:t>‹#›</a:t>
            </a:fld>
            <a:endParaRPr lang="en-US" dirty="0"/>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201798"/>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6"/>
            <a:ext cx="5275772" cy="4268965"/>
          </a:xfrm>
        </p:spPr>
        <p:txBody>
          <a:bodyPr anchor="t">
            <a:normAutofit/>
          </a:bodyPr>
          <a:lstStyle>
            <a:lvl1pPr algn="l">
              <a:lnSpc>
                <a:spcPct val="85000"/>
              </a:lnSpc>
              <a:defRPr sz="435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6685" y="5537928"/>
            <a:ext cx="5275772" cy="706355"/>
          </a:xfrm>
        </p:spPr>
        <p:txBody>
          <a:bodyPr>
            <a:normAutofit/>
          </a:bodyPr>
          <a:lstStyle>
            <a:lvl1pPr marL="0" indent="0" algn="l">
              <a:lnSpc>
                <a:spcPct val="114000"/>
              </a:lnSpc>
              <a:spcBef>
                <a:spcPts val="0"/>
              </a:spcBef>
              <a:buNone/>
              <a:defRPr sz="1350" b="0" i="1" baseline="0">
                <a:solidFill>
                  <a:schemeClr val="tx2"/>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a:xfrm>
            <a:off x="816686" y="6314443"/>
            <a:ext cx="1197467" cy="365125"/>
          </a:xfrm>
        </p:spPr>
        <p:txBody>
          <a:bodyPr/>
          <a:lstStyle>
            <a:lvl1pPr algn="l">
              <a:defRPr sz="675">
                <a:solidFill>
                  <a:schemeClr val="tx2"/>
                </a:solidFill>
              </a:defRPr>
            </a:lvl1pPr>
          </a:lstStyle>
          <a:p>
            <a:fld id="{98E2C0A2-D32E-4C59-B7FD-5D0714CA0ACF}" type="datetime1">
              <a:rPr lang="en-US" smtClean="0">
                <a:solidFill>
                  <a:srgbClr val="F5F5F5"/>
                </a:solidFill>
              </a:rPr>
              <a:t>2/17/2022</a:t>
            </a:fld>
            <a:endParaRPr lang="en-US" dirty="0">
              <a:solidFill>
                <a:srgbClr val="F5F5F5"/>
              </a:solidFill>
            </a:endParaRPr>
          </a:p>
        </p:txBody>
      </p:sp>
      <p:sp>
        <p:nvSpPr>
          <p:cNvPr id="5" name="Footer Placeholder 4"/>
          <p:cNvSpPr>
            <a:spLocks noGrp="1"/>
          </p:cNvSpPr>
          <p:nvPr>
            <p:ph type="ftr" sz="quarter" idx="11"/>
          </p:nvPr>
        </p:nvSpPr>
        <p:spPr>
          <a:xfrm>
            <a:off x="2250445" y="6314443"/>
            <a:ext cx="3842012" cy="365125"/>
          </a:xfrm>
        </p:spPr>
        <p:txBody>
          <a:bodyPr/>
          <a:lstStyle>
            <a:lvl1pPr algn="l">
              <a:defRPr b="0">
                <a:solidFill>
                  <a:schemeClr val="tx2"/>
                </a:solidFill>
              </a:defRPr>
            </a:lvl1pPr>
          </a:lstStyle>
          <a:p>
            <a:endParaRPr lang="en-US" dirty="0">
              <a:solidFill>
                <a:srgbClr val="F5F5F5"/>
              </a:solidFill>
            </a:endParaRPr>
          </a:p>
        </p:txBody>
      </p:sp>
      <p:sp>
        <p:nvSpPr>
          <p:cNvPr id="6" name="Slide Number Placeholder 5"/>
          <p:cNvSpPr>
            <a:spLocks noGrp="1"/>
          </p:cNvSpPr>
          <p:nvPr>
            <p:ph type="sldNum" sz="quarter" idx="12"/>
          </p:nvPr>
        </p:nvSpPr>
        <p:spPr>
          <a:xfrm>
            <a:off x="8736013" y="1416219"/>
            <a:ext cx="407987" cy="365125"/>
          </a:xfrm>
        </p:spPr>
        <p:txBody>
          <a:bodyPr/>
          <a:lstStyle>
            <a:lvl1pPr algn="r">
              <a:defRPr>
                <a:solidFill>
                  <a:schemeClr val="accent6">
                    <a:lumMod val="50000"/>
                  </a:schemeClr>
                </a:solidFill>
              </a:defRPr>
            </a:lvl1pPr>
          </a:lstStyle>
          <a:p>
            <a:fld id="{3D6C3DC6-EF6E-8948-BFE6-808D46D584D8}" type="slidenum">
              <a:rPr lang="en-US" smtClean="0">
                <a:solidFill>
                  <a:srgbClr val="645135">
                    <a:lumMod val="50000"/>
                  </a:srgbClr>
                </a:solidFill>
              </a:rPr>
              <a:pPr/>
              <a:t>‹#›</a:t>
            </a:fld>
            <a:endParaRPr lang="en-US" dirty="0">
              <a:solidFill>
                <a:srgbClr val="645135">
                  <a:lumMod val="50000"/>
                </a:srgbClr>
              </a:solidFill>
            </a:endParaRPr>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4601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E9EA38-37FD-484A-A7EC-6F8800F8F267}" type="datetime1">
              <a:rPr lang="en-US" smtClean="0">
                <a:solidFill>
                  <a:prstClr val="black">
                    <a:lumMod val="85000"/>
                    <a:lumOff val="15000"/>
                  </a:prstClr>
                </a:solidFill>
              </a:rPr>
              <a:t>2/17/2022</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116102317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6" y="2571725"/>
            <a:ext cx="6222491" cy="3286153"/>
          </a:xfrm>
        </p:spPr>
        <p:txBody>
          <a:bodyPr anchor="t">
            <a:normAutofit/>
          </a:bodyPr>
          <a:lstStyle>
            <a:lvl1pPr>
              <a:lnSpc>
                <a:spcPct val="85000"/>
              </a:lnSpc>
              <a:defRPr sz="435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350" b="0" i="1" baseline="0">
                <a:solidFill>
                  <a:schemeClr val="tx1">
                    <a:lumMod val="85000"/>
                    <a:lumOff val="1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7217" y="6314442"/>
            <a:ext cx="1197467" cy="365125"/>
          </a:xfrm>
        </p:spPr>
        <p:txBody>
          <a:bodyPr/>
          <a:lstStyle>
            <a:lvl1pPr>
              <a:defRPr sz="675">
                <a:solidFill>
                  <a:schemeClr val="tx1">
                    <a:lumMod val="85000"/>
                    <a:lumOff val="15000"/>
                  </a:schemeClr>
                </a:solidFill>
              </a:defRPr>
            </a:lvl1pPr>
          </a:lstStyle>
          <a:p>
            <a:fld id="{83B1F8C1-AB10-4268-8A83-FC403CC8AE13}" type="datetime1">
              <a:rPr lang="en-US" smtClean="0">
                <a:solidFill>
                  <a:prstClr val="black">
                    <a:lumMod val="85000"/>
                    <a:lumOff val="15000"/>
                  </a:prstClr>
                </a:solidFill>
              </a:rPr>
              <a:t>2/17/2022</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1460755" y="6314443"/>
            <a:ext cx="4860170" cy="365125"/>
          </a:xfrm>
        </p:spPr>
        <p:txBody>
          <a:bodyPr/>
          <a:lstStyle>
            <a:lvl1pPr>
              <a:defRPr b="0">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1620763"/>
            <a:ext cx="407987" cy="365125"/>
          </a:xfrm>
        </p:spPr>
        <p:txBody>
          <a:bodyPr/>
          <a:lstStyle>
            <a:lvl1pPr>
              <a:defRPr>
                <a:solidFill>
                  <a:schemeClr val="bg2"/>
                </a:solidFill>
              </a:defRPr>
            </a:lvl1pPr>
          </a:lstStyle>
          <a:p>
            <a:fld id="{3D6C3DC6-EF6E-8948-BFE6-808D46D584D8}"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446940"/>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1167C4-75BA-4C6B-B80F-60FFD19F788A}" type="datetime1">
              <a:rPr lang="en-US" smtClean="0">
                <a:solidFill>
                  <a:prstClr val="black">
                    <a:lumMod val="85000"/>
                    <a:lumOff val="15000"/>
                  </a:prstClr>
                </a:solidFill>
              </a:rPr>
              <a:t>2/17/2022</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596741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3886200" y="1526124"/>
            <a:ext cx="4690872" cy="175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86200" y="3700830"/>
            <a:ext cx="4690872" cy="913759"/>
          </a:xfrm>
        </p:spPr>
        <p:txBody>
          <a:bodyPr anchor="b">
            <a:normAutofit/>
          </a:bodyPr>
          <a:lstStyle>
            <a:lvl1pPr marL="0" indent="0">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198645-5B5E-45EA-A2FA-4288E302D485}" type="datetime1">
              <a:rPr lang="en-US" smtClean="0">
                <a:solidFill>
                  <a:prstClr val="black">
                    <a:lumMod val="85000"/>
                    <a:lumOff val="15000"/>
                  </a:prstClr>
                </a:solidFill>
              </a:rPr>
              <a:t>2/17/2022</a:t>
            </a:fld>
            <a:endParaRPr lang="en-US" dirty="0">
              <a:solidFill>
                <a:prstClr val="black">
                  <a:lumMod val="85000"/>
                  <a:lumOff val="1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4529935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378437-6BB8-424B-AB0F-7597240F88A9}" type="datetime1">
              <a:rPr lang="en-US" smtClean="0">
                <a:solidFill>
                  <a:prstClr val="black">
                    <a:lumMod val="85000"/>
                    <a:lumOff val="15000"/>
                  </a:prstClr>
                </a:solidFill>
              </a:rPr>
              <a:t>2/17/2022</a:t>
            </a:fld>
            <a:endParaRPr lang="en-US" dirty="0">
              <a:solidFill>
                <a:prstClr val="black">
                  <a:lumMod val="85000"/>
                  <a:lumOff val="1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213772649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232DD-9F83-4984-8665-1447695AB811}" type="datetime1">
              <a:rPr lang="en-US" smtClean="0">
                <a:solidFill>
                  <a:prstClr val="black">
                    <a:lumMod val="85000"/>
                    <a:lumOff val="15000"/>
                  </a:prstClr>
                </a:solidFill>
              </a:rPr>
              <a:t>2/17/2022</a:t>
            </a:fld>
            <a:endParaRPr lang="en-US" dirty="0">
              <a:solidFill>
                <a:prstClr val="black">
                  <a:lumMod val="85000"/>
                  <a:lumOff val="1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90927848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2250"/>
            </a:lvl1pPr>
          </a:lstStyle>
          <a:p>
            <a:r>
              <a:rPr lang="en-US"/>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1500"/>
            </a:lvl1pPr>
            <a:lvl2pPr>
              <a:lnSpc>
                <a:spcPct val="112000"/>
              </a:lnSpc>
              <a:defRPr sz="1350"/>
            </a:lvl2pPr>
            <a:lvl3pPr>
              <a:lnSpc>
                <a:spcPct val="112000"/>
              </a:lnSpc>
              <a:defRPr sz="1200"/>
            </a:lvl3pPr>
            <a:lvl4pPr>
              <a:lnSpc>
                <a:spcPct val="112000"/>
              </a:lnSpc>
              <a:defRPr sz="1050"/>
            </a:lvl4pPr>
            <a:lvl5pPr>
              <a:lnSpc>
                <a:spcPct val="112000"/>
              </a:lnSpc>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 y="2621515"/>
            <a:ext cx="2879082" cy="3239537"/>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6BB91FBB-D5DC-45BD-94AE-282FF0A079D7}" type="datetime1">
              <a:rPr lang="en-US" smtClean="0">
                <a:solidFill>
                  <a:prstClr val="black">
                    <a:lumMod val="85000"/>
                    <a:lumOff val="15000"/>
                  </a:prstClr>
                </a:solidFill>
              </a:rPr>
              <a:t>2/17/2022</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354202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4"/>
            <a:ext cx="2882528" cy="1919239"/>
          </a:xfrm>
        </p:spPr>
        <p:txBody>
          <a:bodyPr anchor="t">
            <a:noAutofit/>
          </a:bodyPr>
          <a:lstStyle>
            <a:lvl1pPr>
              <a:lnSpc>
                <a:spcPct val="93000"/>
              </a:lnSpc>
              <a:defRPr sz="225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43350" y="3"/>
            <a:ext cx="4629150" cy="685799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2F98115B-A3D5-46C5-9414-FCAA74552CCF}" type="datetime1">
              <a:rPr lang="en-US" smtClean="0">
                <a:solidFill>
                  <a:prstClr val="black">
                    <a:lumMod val="85000"/>
                    <a:lumOff val="15000"/>
                  </a:prstClr>
                </a:solidFill>
              </a:rPr>
              <a:t>2/17/2022</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7060172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886201" y="640080"/>
            <a:ext cx="4686299" cy="5584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829A76-12C9-4836-A266-521EFEA5A738}" type="datetime1">
              <a:rPr lang="en-US" smtClean="0">
                <a:solidFill>
                  <a:prstClr val="black">
                    <a:lumMod val="85000"/>
                    <a:lumOff val="15000"/>
                  </a:prstClr>
                </a:solidFill>
              </a:rPr>
              <a:t>2/17/2022</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0908070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5" y="642931"/>
            <a:ext cx="1835003"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1" y="642935"/>
            <a:ext cx="5303009" cy="46781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140" y="5927134"/>
            <a:ext cx="2861142" cy="365125"/>
          </a:xfrm>
        </p:spPr>
        <p:txBody>
          <a:bodyPr/>
          <a:lstStyle/>
          <a:p>
            <a:fld id="{A94FF692-782C-4AC0-B237-547D771BAD3A}" type="datetime1">
              <a:rPr lang="en-US" smtClean="0">
                <a:solidFill>
                  <a:prstClr val="black">
                    <a:lumMod val="85000"/>
                    <a:lumOff val="15000"/>
                  </a:prstClr>
                </a:solidFill>
              </a:rPr>
              <a:t>2/17/2022</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4902140" y="6315952"/>
            <a:ext cx="2861142" cy="365125"/>
          </a:xfrm>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5607595"/>
            <a:ext cx="407987" cy="365125"/>
          </a:xfrm>
        </p:spPr>
        <p:txBody>
          <a:bodyPr/>
          <a:lstStyle/>
          <a:p>
            <a:fld id="{3D6C3DC6-EF6E-8948-BFE6-808D46D584D8}" type="slidenum">
              <a:rPr lang="en-US" smtClean="0">
                <a:solidFill>
                  <a:srgbClr val="F5F5F5"/>
                </a:solidFill>
              </a:rPr>
              <a:pPr/>
              <a:t>‹#›</a:t>
            </a:fld>
            <a:endParaRPr lang="en-US" dirty="0">
              <a:solidFill>
                <a:srgbClr val="F5F5F5"/>
              </a:solidFill>
            </a:endParaRPr>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936484"/>
      </p:ext>
    </p:extLst>
  </p:cSld>
  <p:clrMapOvr>
    <a:masterClrMapping/>
  </p:clrMapOvr>
  <p:extLst>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1884220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925239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2/17/2022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73789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2/17/2022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2/17/2022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589E54D-4525-4B19-92AB-1F1CDA793166}" type="datetime1">
              <a:rPr lang="en-US" smtClean="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BE29BA-F8F0-4508-A4BE-7F72180E3ABB}" type="datetime1">
              <a:rPr lang="en-US" smtClean="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F865CF-A9DB-43E3-ADF8-28E5B1685A28}" type="datetime1">
              <a:rPr lang="en-US" smtClean="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E91807-D38D-4528-8CF2-63D388DD1A23}" type="datetime1">
              <a:rPr lang="en-US" smtClean="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46390AC-3BCF-4C22-A2DB-7990E5A54FFD}" type="datetime1">
              <a:rPr lang="en-US" smtClean="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259FE0-F886-4177-8680-0087672F0DBD}" type="datetime1">
              <a:rPr lang="en-US" smtClean="0"/>
              <a:t>2/17/2022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C4881A-3753-44FC-9558-4D53EA0B3115}" type="datetime1">
              <a:rPr lang="en-US" smtClean="0"/>
              <a:t>2/17/2022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F6DDC96-0A56-4EC2-A351-5C197C9B424C}" type="datetime1">
              <a:rPr lang="en-US" smtClean="0"/>
              <a:t>2/17/2022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F637B1-5A12-4E31-807A-45ED99814C6F}" type="datetime1">
              <a:rPr lang="en-US" smtClean="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122329-9D6C-4DB8-AB35-E1ADA78AF0CC}" type="datetime1">
              <a:rPr lang="en-US" smtClean="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44F7ADF-1314-41CB-AC5F-F8E1A67EBEF8}" type="datetime1">
              <a:rPr lang="en-US" smtClean="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7ED441-B249-441C-A420-69A916E4CC25}" type="datetime1">
              <a:rPr lang="en-US" smtClean="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E0800E-34A0-4176-B5D0-FB4E9EA59786}" type="datetime1">
              <a:rPr lang="en-US" smtClean="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4121760-A27C-4DBB-AB7C-A323C9DF147C}" type="datetime1">
              <a:rPr lang="en-US" smtClean="0">
                <a:solidFill>
                  <a:prstClr val="black">
                    <a:tint val="75000"/>
                  </a:prstClr>
                </a:solidFill>
              </a:rPr>
              <a:t>2/17/2022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CEC284-E82C-4EB1-809B-E5E849B6D56D}" type="datetime1">
              <a:rPr lang="en-US" smtClean="0">
                <a:solidFill>
                  <a:prstClr val="black">
                    <a:tint val="75000"/>
                  </a:prstClr>
                </a:solidFill>
              </a:rPr>
              <a:t>2/17/2022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C43ED1A-5296-484D-A834-AA97962CCE19}" type="datetime1">
              <a:rPr lang="en-US" smtClean="0">
                <a:solidFill>
                  <a:prstClr val="black">
                    <a:tint val="75000"/>
                  </a:prstClr>
                </a:solidFill>
              </a:rPr>
              <a:t>2/17/2022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1C47BC4-0B73-4253-A4D6-DC9E2833E7C7}" type="datetime1">
              <a:rPr lang="en-US" smtClean="0">
                <a:solidFill>
                  <a:prstClr val="black">
                    <a:tint val="75000"/>
                  </a:prstClr>
                </a:solidFill>
              </a:rPr>
              <a:t>2/17/2022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CF0D6C6-7B23-40CA-8C37-357F0B28F17F}" type="datetime1">
              <a:rPr lang="en-US" smtClean="0">
                <a:solidFill>
                  <a:prstClr val="black">
                    <a:tint val="75000"/>
                  </a:prstClr>
                </a:solidFill>
              </a:rPr>
              <a:t>2/17/2022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E312639-AC78-455B-B901-74D8D19387DC}" type="datetime1">
              <a:rPr lang="en-US" smtClean="0">
                <a:solidFill>
                  <a:prstClr val="black">
                    <a:tint val="75000"/>
                  </a:prstClr>
                </a:solidFill>
              </a:rPr>
              <a:t>2/17/2022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4E86F04-3EBE-40B7-8C0D-DE4CA9498539}" type="datetime1">
              <a:rPr lang="en-US" smtClean="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04ADB85-7F9B-44BF-BB0E-F147399C7D42}" type="datetime1">
              <a:rPr lang="en-US" smtClean="0">
                <a:solidFill>
                  <a:prstClr val="black">
                    <a:tint val="75000"/>
                  </a:prstClr>
                </a:solidFill>
              </a:rPr>
              <a:t>2/17/2022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756FDB1-E957-4F26-8C5A-1C001FA301F0}" type="datetime1">
              <a:rPr lang="en-US" smtClean="0">
                <a:solidFill>
                  <a:prstClr val="black">
                    <a:tint val="75000"/>
                  </a:prstClr>
                </a:solidFill>
              </a:rPr>
              <a:t>2/17/2022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1D37E9-2468-4ABE-AB05-DD18207AE817}" type="datetime1">
              <a:rPr lang="en-US" smtClean="0">
                <a:solidFill>
                  <a:prstClr val="black">
                    <a:tint val="75000"/>
                  </a:prstClr>
                </a:solidFill>
              </a:rPr>
              <a:t>2/17/2022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E94586-3ABD-4339-9426-2C512D9BFF87}" type="datetime1">
              <a:rPr lang="en-US" smtClean="0">
                <a:solidFill>
                  <a:prstClr val="black">
                    <a:tint val="75000"/>
                  </a:prstClr>
                </a:solidFill>
              </a:rPr>
              <a:t>2/17/2022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B1B063-4B04-465A-84B9-A1A68F3F6BB8}" type="datetime1">
              <a:rPr lang="en-US" smtClean="0">
                <a:solidFill>
                  <a:prstClr val="black">
                    <a:tint val="75000"/>
                  </a:prstClr>
                </a:solidFill>
              </a:rPr>
              <a:t>2/17/2022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3A9849B-CD2E-4E9A-9587-F3F251325C02}" type="datetime1">
              <a:rPr lang="en-US" smtClean="0">
                <a:solidFill>
                  <a:prstClr val="black">
                    <a:tint val="75000"/>
                  </a:prstClr>
                </a:solidFill>
              </a:rPr>
              <a:t>2/17/2022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8FFE9E-47B5-4A17-A7F9-AF64B538EA52}" type="datetime1">
              <a:rPr lang="en-US" smtClean="0">
                <a:solidFill>
                  <a:prstClr val="black">
                    <a:tint val="75000"/>
                  </a:prstClr>
                </a:solidFill>
              </a:rPr>
              <a:t>2/17/2022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3EED7F-1822-414D-AE25-767B43A35B84}" type="datetime1">
              <a:rPr lang="en-US" smtClean="0">
                <a:solidFill>
                  <a:prstClr val="black">
                    <a:tint val="75000"/>
                  </a:prstClr>
                </a:solidFill>
              </a:rPr>
              <a:t>2/17/2022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2D7628-275D-482F-ABB5-41123B29C2F4}" type="datetime1">
              <a:rPr lang="en-US" smtClean="0">
                <a:solidFill>
                  <a:prstClr val="black">
                    <a:tint val="75000"/>
                  </a:prstClr>
                </a:solidFill>
              </a:rPr>
              <a:t>2/17/2022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445A7E-C664-4423-A8D8-F765FD3071AC}" type="datetime1">
              <a:rPr lang="en-US" smtClean="0">
                <a:solidFill>
                  <a:prstClr val="black">
                    <a:tint val="75000"/>
                  </a:prstClr>
                </a:solidFill>
              </a:rPr>
              <a:t>2/17/2022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C9C85D9-6FB7-40EF-965F-A1046ADCDD99}" type="datetime1">
              <a:rPr lang="en-US" smtClean="0"/>
              <a:t>2/17/2022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D7168DB-C706-4D24-9A6B-123E9909724B}" type="datetime1">
              <a:rPr lang="en-US" smtClean="0">
                <a:solidFill>
                  <a:prstClr val="black">
                    <a:tint val="75000"/>
                  </a:prstClr>
                </a:solidFill>
              </a:rPr>
              <a:t>2/17/2022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A59D34F-2793-4406-82CF-547094FF3F4D}" type="datetime1">
              <a:rPr lang="en-US" smtClean="0">
                <a:solidFill>
                  <a:prstClr val="black">
                    <a:tint val="75000"/>
                  </a:prstClr>
                </a:solidFill>
              </a:rPr>
              <a:t>2/17/2022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358F5B-D33E-4151-8A46-504F0DB90E30}" type="datetime1">
              <a:rPr lang="en-US" smtClean="0">
                <a:solidFill>
                  <a:prstClr val="black">
                    <a:tint val="75000"/>
                  </a:prstClr>
                </a:solidFill>
              </a:rPr>
              <a:t>2/17/2022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AFBC2A3-340E-45FA-9D33-A59BE5081A73}" type="datetime1">
              <a:rPr lang="en-US" smtClean="0">
                <a:solidFill>
                  <a:prstClr val="black">
                    <a:tint val="75000"/>
                  </a:prstClr>
                </a:solidFill>
              </a:rPr>
              <a:t>2/17/2022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4F5625-F982-431E-A022-A96D7C87C6D3}" type="datetime1">
              <a:rPr lang="en-US" smtClean="0">
                <a:solidFill>
                  <a:prstClr val="black">
                    <a:tint val="75000"/>
                  </a:prstClr>
                </a:solidFill>
              </a:rPr>
              <a:t>2/17/2022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7A7A11B-55A9-45EA-90B0-A48BEC44034E}" type="datetime1">
              <a:rPr lang="en-US" smtClean="0">
                <a:solidFill>
                  <a:prstClr val="black">
                    <a:tint val="75000"/>
                  </a:prstClr>
                </a:solidFill>
              </a:rPr>
              <a:t>2/17/2022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A169FF-9855-4085-96FF-D8006A565684}" type="datetime1">
              <a:rPr lang="en-US" smtClean="0">
                <a:solidFill>
                  <a:prstClr val="black">
                    <a:tint val="75000"/>
                  </a:prstClr>
                </a:solidFill>
              </a:rPr>
              <a:t>2/17/2022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3A57310-EF70-44D4-8755-F5A9BF3F5FB7}" type="datetime1">
              <a:rPr lang="en-US" smtClean="0">
                <a:solidFill>
                  <a:prstClr val="black">
                    <a:tint val="75000"/>
                  </a:prstClr>
                </a:solidFill>
              </a:rPr>
              <a:t>2/17/2022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0D2178-DE1E-4031-94CD-7C7C8C61643A}" type="datetime1">
              <a:rPr lang="en-US" smtClean="0">
                <a:solidFill>
                  <a:prstClr val="black">
                    <a:tint val="75000"/>
                  </a:prstClr>
                </a:solidFill>
              </a:rPr>
              <a:t>2/17/2022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63ACDC9-FBCE-4943-A3AE-873EA06A62B4}" type="datetime1">
              <a:rPr lang="en-US" smtClean="0"/>
              <a:t>2/17/2022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8DE7A6D-AB74-49C2-82DA-B4AC59E23162}" type="datetime1">
              <a:rPr lang="en-US" smtClean="0">
                <a:solidFill>
                  <a:prstClr val="black">
                    <a:tint val="75000"/>
                  </a:prstClr>
                </a:solidFill>
              </a:rPr>
              <a:t>2/17/2022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36B372D-AC5E-4D5B-B3F2-A70A0CAA81F2}" type="datetime1">
              <a:rPr lang="en-US" smtClean="0">
                <a:solidFill>
                  <a:prstClr val="black">
                    <a:tint val="75000"/>
                  </a:prstClr>
                </a:solidFill>
              </a:rPr>
              <a:t>2/17/2022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DB02DD4-E8CC-4D08-B942-242171DDD275}" type="datetime1">
              <a:rPr lang="en-US" smtClean="0">
                <a:solidFill>
                  <a:prstClr val="black">
                    <a:tint val="75000"/>
                  </a:prstClr>
                </a:solidFill>
              </a:rPr>
              <a:t>2/17/2022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E2615F5-B4C4-48EB-B9DA-7522D3DBDE3E}" type="datetime1">
              <a:rPr lang="en-US" smtClean="0">
                <a:solidFill>
                  <a:prstClr val="black">
                    <a:tint val="75000"/>
                  </a:prstClr>
                </a:solidFill>
              </a:rPr>
              <a:t>2/17/2022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C2EFCE1-E2AF-483A-A70C-E1A97266A18B}" type="datetime1">
              <a:rPr lang="en-US" smtClean="0">
                <a:solidFill>
                  <a:prstClr val="black">
                    <a:tint val="75000"/>
                  </a:prstClr>
                </a:solidFill>
              </a:rPr>
              <a:t>2/17/2022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DCD0D3E-316B-4065-9453-5D37D5564A50}" type="datetime1">
              <a:rPr lang="en-US" smtClean="0">
                <a:solidFill>
                  <a:prstClr val="black">
                    <a:tint val="75000"/>
                  </a:prstClr>
                </a:solidFill>
              </a:rPr>
              <a:t>2/17/2022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AF82F7-5E20-4C6A-BE77-BD17BA6AC5B3}" type="datetime1">
              <a:rPr lang="en-US" smtClean="0">
                <a:solidFill>
                  <a:prstClr val="black">
                    <a:tint val="75000"/>
                  </a:prstClr>
                </a:solidFill>
              </a:rPr>
              <a:t>2/17/2022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A78B7D-F33D-4B0C-AAB5-A99EF4B061F3}" type="datetime1">
              <a:rPr lang="en-US" smtClean="0">
                <a:solidFill>
                  <a:prstClr val="black">
                    <a:tint val="75000"/>
                  </a:prstClr>
                </a:solidFill>
              </a:rPr>
              <a:t>2/17/2022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1014F03-35A4-40AF-A349-9B8AF4F0DD07}" type="datetime1">
              <a:rPr lang="en-US" smtClean="0">
                <a:solidFill>
                  <a:prstClr val="black">
                    <a:tint val="75000"/>
                  </a:prstClr>
                </a:solidFill>
              </a:rPr>
              <a:t>2/17/2022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CE6E390-EA1F-4B3E-A94B-FC0331EB7320}" type="datetime1">
              <a:rPr lang="en-US" smtClean="0"/>
              <a:t>2/17/2022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FDB2166-B2EC-49A3-A264-B90D608ECC0E}" type="datetime1">
              <a:rPr lang="en-US" smtClean="0">
                <a:solidFill>
                  <a:prstClr val="black">
                    <a:tint val="75000"/>
                  </a:prstClr>
                </a:solidFill>
              </a:rPr>
              <a:t>2/17/2022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E68F33-01E8-4DD1-9A4E-D6564E76E6E8}" type="datetime1">
              <a:rPr lang="en-US" smtClean="0">
                <a:solidFill>
                  <a:prstClr val="black">
                    <a:tint val="75000"/>
                  </a:prstClr>
                </a:solidFill>
              </a:rPr>
              <a:t>2/17/2022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32D34AD-3563-473D-A8A8-A376547390BB}" type="datetime1">
              <a:rPr lang="en-US" smtClean="0">
                <a:solidFill>
                  <a:prstClr val="black">
                    <a:tint val="75000"/>
                  </a:prstClr>
                </a:solidFill>
              </a:rPr>
              <a:t>2/17/2022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0AC7994-9298-42FE-BB9D-BC4569096611}" type="datetime1">
              <a:rPr lang="en-US" smtClean="0">
                <a:solidFill>
                  <a:prstClr val="black">
                    <a:tint val="75000"/>
                  </a:prstClr>
                </a:solidFill>
              </a:rPr>
              <a:t>2/17/2022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852DB28-30B8-44E1-BD08-851F10F89E25}" type="datetime1">
              <a:rPr lang="en-US" smtClean="0">
                <a:solidFill>
                  <a:prstClr val="black">
                    <a:tint val="75000"/>
                  </a:prstClr>
                </a:solidFill>
              </a:rPr>
              <a:t>2/17/2022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D818289-C2F5-45E3-B624-666C07A3F316}" type="datetime1">
              <a:rPr lang="en-US" smtClean="0">
                <a:solidFill>
                  <a:prstClr val="black">
                    <a:tint val="75000"/>
                  </a:prstClr>
                </a:solidFill>
              </a:rPr>
              <a:t>2/17/2022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1DB3F4B-CC9E-4DFB-95DD-A50AB4DE1843}" type="datetime1">
              <a:rPr lang="en-US" smtClean="0">
                <a:solidFill>
                  <a:prstClr val="black">
                    <a:tint val="75000"/>
                  </a:prstClr>
                </a:solidFill>
              </a:rPr>
              <a:t>2/17/2022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546DEA0-F4F7-496F-ABC8-2328DC678B8C}" type="datetime1">
              <a:rPr lang="en-US" smtClean="0">
                <a:solidFill>
                  <a:prstClr val="black">
                    <a:tint val="75000"/>
                  </a:prstClr>
                </a:solidFill>
              </a:rPr>
              <a:t>2/17/2022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8E37FB-30A6-4BD8-A37A-0850494C84AF}" type="datetime1">
              <a:rPr lang="en-US" smtClean="0">
                <a:solidFill>
                  <a:prstClr val="black">
                    <a:tint val="75000"/>
                  </a:prstClr>
                </a:solidFill>
              </a:rPr>
              <a:t>2/17/2022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FB1C7F-EBD1-4FCD-A718-1422D33EB0F8}" type="datetime1">
              <a:rPr lang="en-US" smtClean="0">
                <a:solidFill>
                  <a:prstClr val="black">
                    <a:tint val="75000"/>
                  </a:prstClr>
                </a:solidFill>
              </a:rPr>
              <a:t>2/17/2022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931ECF6-EA9B-4FA1-8F7A-1BED46621E92}" type="datetime1">
              <a:rPr lang="en-US" smtClean="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2D10BE-8B15-4DDB-A88F-E01F45911DF4}" type="datetime1">
              <a:rPr lang="en-US" smtClean="0">
                <a:solidFill>
                  <a:prstClr val="black">
                    <a:tint val="75000"/>
                  </a:prstClr>
                </a:solidFill>
              </a:rPr>
              <a:t>2/17/2022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6AE6E9-0A2D-4C01-9E2D-294BA86EFE68}" type="datetime1">
              <a:rPr lang="en-US" smtClean="0">
                <a:solidFill>
                  <a:prstClr val="black">
                    <a:tint val="75000"/>
                  </a:prstClr>
                </a:solidFill>
              </a:rPr>
              <a:t>2/17/2022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2DB33F-94B9-4D41-91A6-6CD01CF2974E}" type="datetime1">
              <a:rPr lang="en-US" smtClean="0">
                <a:solidFill>
                  <a:prstClr val="black">
                    <a:tint val="75000"/>
                  </a:prstClr>
                </a:solidFill>
              </a:rPr>
              <a:t>2/17/2022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2B6BFD3-FA1A-43DB-A2AB-7D4E92E4AAAA}" type="datetime1">
              <a:rPr lang="en-US" smtClean="0">
                <a:solidFill>
                  <a:prstClr val="black">
                    <a:tint val="75000"/>
                  </a:prstClr>
                </a:solidFill>
              </a:rPr>
              <a:t>2/17/2022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0EE1963-F67F-44A8-8DFB-D2F2E813FAF6}" type="datetime1">
              <a:rPr lang="en-US" smtClean="0">
                <a:solidFill>
                  <a:prstClr val="black">
                    <a:tint val="75000"/>
                  </a:prstClr>
                </a:solidFill>
              </a:rPr>
              <a:t>2/17/2022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2709D5-F6A5-47A5-B122-04652A66FBB3}" type="datetime1">
              <a:rPr lang="en-US" smtClean="0">
                <a:solidFill>
                  <a:prstClr val="black">
                    <a:tint val="75000"/>
                  </a:prstClr>
                </a:solidFill>
              </a:rPr>
              <a:t>2/17/2022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4F49261-6E06-42D1-BD34-DC406886816D}" type="datetime1">
              <a:rPr lang="en-US" smtClean="0">
                <a:solidFill>
                  <a:prstClr val="black">
                    <a:tint val="75000"/>
                  </a:prstClr>
                </a:solidFill>
              </a:rPr>
              <a:t>2/17/2022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90FB482-715F-4F9A-BEB9-FC06BAC4F62F}" type="datetime1">
              <a:rPr lang="en-US" smtClean="0">
                <a:solidFill>
                  <a:prstClr val="black">
                    <a:tint val="75000"/>
                  </a:prstClr>
                </a:solidFill>
              </a:rPr>
              <a:t>2/17/2022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BC93BD0-C219-413B-984E-FA5E995AD817}" type="datetime1">
              <a:rPr lang="en-US" smtClean="0">
                <a:solidFill>
                  <a:prstClr val="black">
                    <a:tint val="75000"/>
                  </a:prstClr>
                </a:solidFill>
              </a:rPr>
              <a:t>2/17/2022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49BACE6-EDD5-4577-AADD-9FFBFFCF7CC8}" type="datetime1">
              <a:rPr lang="en-US" smtClean="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6D67479-150C-4B20-B565-3574245E06AA}" type="datetime1">
              <a:rPr lang="en-US" smtClean="0">
                <a:solidFill>
                  <a:prstClr val="black">
                    <a:tint val="75000"/>
                  </a:prstClr>
                </a:solidFill>
              </a:rPr>
              <a:t>2/17/2022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DF73AA-B2E6-467D-8A76-5F68FDF66A4C}" type="datetime1">
              <a:rPr lang="en-US" smtClean="0">
                <a:solidFill>
                  <a:prstClr val="black">
                    <a:tint val="75000"/>
                  </a:prstClr>
                </a:solidFill>
              </a:rPr>
              <a:t>2/17/2022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F30BE1-2EDF-43BD-A6A3-A40F949A07ED}" type="datetime1">
              <a:rPr lang="en-US" smtClean="0">
                <a:solidFill>
                  <a:prstClr val="black">
                    <a:tint val="75000"/>
                  </a:prstClr>
                </a:solidFill>
              </a:rPr>
              <a:t>2/17/2022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D99C69-EF7D-4CEB-9F3B-E683F47AB1ED}" type="datetime1">
              <a:rPr lang="en-US" smtClean="0">
                <a:solidFill>
                  <a:prstClr val="black">
                    <a:tint val="75000"/>
                  </a:prstClr>
                </a:solidFill>
              </a:rPr>
              <a:t>2/17/2022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8EF5F27-A703-4D3F-8A13-24C42EF01E91}" type="datetime1">
              <a:rPr lang="en-US" smtClean="0">
                <a:solidFill>
                  <a:prstClr val="black">
                    <a:tint val="75000"/>
                  </a:prstClr>
                </a:solidFill>
              </a:rPr>
              <a:t>2/17/2022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23FF70-DD77-49B9-9D8E-125598055643}" type="datetime1">
              <a:rPr lang="en-US" smtClean="0">
                <a:solidFill>
                  <a:prstClr val="black">
                    <a:tint val="75000"/>
                  </a:prstClr>
                </a:solidFill>
              </a:rPr>
              <a:t>2/17/2022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0022304-F89C-4019-B912-3E1630DA1CC9}" type="datetime1">
              <a:rPr lang="en-US" smtClean="0">
                <a:solidFill>
                  <a:prstClr val="black">
                    <a:tint val="75000"/>
                  </a:prstClr>
                </a:solidFill>
              </a:rPr>
              <a:t>2/17/2022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0044CD9-CB65-4EFD-90E1-B0CFBAE25B91}" type="datetime1">
              <a:rPr lang="en-US" smtClean="0">
                <a:solidFill>
                  <a:prstClr val="black">
                    <a:tint val="75000"/>
                  </a:prstClr>
                </a:solidFill>
              </a:rPr>
              <a:t>2/17/2022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132609F-C4D7-44CE-92BF-2B9B3B9179F8}" type="datetime1">
              <a:rPr lang="en-US" smtClean="0">
                <a:solidFill>
                  <a:prstClr val="black">
                    <a:tint val="75000"/>
                  </a:prstClr>
                </a:solidFill>
              </a:rPr>
              <a:t>2/17/2022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030827F-AF46-4EA3-8108-9AAE9EB97DB5}" type="datetime1">
              <a:rPr lang="en-US" smtClean="0">
                <a:solidFill>
                  <a:prstClr val="black">
                    <a:tint val="75000"/>
                  </a:prstClr>
                </a:solidFill>
              </a:rPr>
              <a:t>2/17/2022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pn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1.pn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2/17/2022</a:t>
            </a:fld>
            <a:endParaRPr lang="en-US" dirty="0"/>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2/17/2022</a:t>
            </a:fld>
            <a:endParaRPr lang="en-US" dirty="0">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0" y="559678"/>
            <a:ext cx="2875430"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6200" y="569066"/>
            <a:ext cx="4686299"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1" y="5930061"/>
            <a:ext cx="2861142" cy="365125"/>
          </a:xfrm>
          <a:prstGeom prst="rect">
            <a:avLst/>
          </a:prstGeom>
        </p:spPr>
        <p:txBody>
          <a:bodyPr vert="horz" lIns="91440" tIns="45720" rIns="91440" bIns="45720" rtlCol="0" anchor="t"/>
          <a:lstStyle>
            <a:lvl1pPr algn="r">
              <a:defRPr sz="750" b="0" i="1" baseline="0">
                <a:solidFill>
                  <a:schemeClr val="tx1">
                    <a:lumMod val="85000"/>
                    <a:lumOff val="15000"/>
                  </a:schemeClr>
                </a:solidFill>
                <a:latin typeface="+mj-lt"/>
              </a:defRPr>
            </a:lvl1pPr>
          </a:lstStyle>
          <a:p>
            <a:fld id="{1AF2A079-29A2-4C8A-ACC6-BC57EE83AB58}" type="datetime1">
              <a:rPr lang="en-US" smtClean="0"/>
              <a:t>2/17/2022</a:t>
            </a:fld>
            <a:endParaRPr lang="en-US" dirty="0"/>
          </a:p>
        </p:txBody>
      </p:sp>
      <p:sp>
        <p:nvSpPr>
          <p:cNvPr id="5" name="Footer Placeholder 4"/>
          <p:cNvSpPr>
            <a:spLocks noGrp="1"/>
          </p:cNvSpPr>
          <p:nvPr>
            <p:ph type="ftr" sz="quarter" idx="3"/>
          </p:nvPr>
        </p:nvSpPr>
        <p:spPr>
          <a:xfrm>
            <a:off x="571501" y="6314441"/>
            <a:ext cx="2861142" cy="365125"/>
          </a:xfrm>
          <a:prstGeom prst="rect">
            <a:avLst/>
          </a:prstGeom>
        </p:spPr>
        <p:txBody>
          <a:bodyPr vert="horz" lIns="91440" tIns="45720" rIns="91440" bIns="45720" rtlCol="0" anchor="t"/>
          <a:lstStyle>
            <a:lvl1pPr algn="r">
              <a:defRPr sz="11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8736012" y="5607593"/>
            <a:ext cx="407987" cy="365125"/>
          </a:xfrm>
          <a:prstGeom prst="rect">
            <a:avLst/>
          </a:prstGeom>
        </p:spPr>
        <p:txBody>
          <a:bodyPr vert="horz" lIns="91440" tIns="45720" rIns="91440" bIns="45720" rtlCol="0" anchor="ctr"/>
          <a:lstStyle>
            <a:lvl1pPr algn="r">
              <a:defRPr sz="1100" b="0" i="1" baseline="0">
                <a:solidFill>
                  <a:schemeClr val="bg2"/>
                </a:solidFill>
                <a:latin typeface="+mj-lt"/>
              </a:defRPr>
            </a:lvl1pPr>
          </a:lstStyle>
          <a:p>
            <a:fld id="{AEC10A0C-BB77-FD4A-8FA4-D4334D01E3A4}" type="slidenum">
              <a:rPr lang="en-US" smtClean="0"/>
              <a:pPr/>
              <a:t>‹#›</a:t>
            </a:fld>
            <a:endParaRPr lang="en-US" dirty="0"/>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705811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ftr="0" dt="0"/>
  <p:txStyles>
    <p:title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p:titleStyle>
    <p:bodyStyle>
      <a:lvl1pPr marL="283464" indent="-283464" algn="l" defTabSz="6858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6858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6858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6858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6858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685800" rtl="0" eaLnBrk="1" latinLnBrk="0" hangingPunct="1">
        <a:lnSpc>
          <a:spcPct val="112000"/>
        </a:lnSpc>
        <a:spcBef>
          <a:spcPts val="975"/>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1" y="559678"/>
            <a:ext cx="2875430"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6201" y="569066"/>
            <a:ext cx="4686299" cy="56551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1" y="5930063"/>
            <a:ext cx="2861142" cy="365125"/>
          </a:xfrm>
          <a:prstGeom prst="rect">
            <a:avLst/>
          </a:prstGeom>
        </p:spPr>
        <p:txBody>
          <a:bodyPr vert="horz" lIns="91440" tIns="45720" rIns="91440" bIns="45720" rtlCol="0" anchor="t"/>
          <a:lstStyle>
            <a:lvl1pPr algn="r">
              <a:defRPr sz="563" b="0" i="1" baseline="0">
                <a:solidFill>
                  <a:schemeClr val="tx1">
                    <a:lumMod val="85000"/>
                    <a:lumOff val="15000"/>
                  </a:schemeClr>
                </a:solidFill>
                <a:latin typeface="+mj-lt"/>
              </a:defRPr>
            </a:lvl1pPr>
          </a:lstStyle>
          <a:p>
            <a:fld id="{A6AAF22B-50F7-4AF9-A24F-841EA9CC746D}" type="datetime1">
              <a:rPr lang="en-US" smtClean="0">
                <a:solidFill>
                  <a:prstClr val="black">
                    <a:lumMod val="85000"/>
                    <a:lumOff val="15000"/>
                  </a:prstClr>
                </a:solidFill>
              </a:rPr>
              <a:t>2/17/2022</a:t>
            </a:fld>
            <a:endParaRPr lang="en-US" dirty="0">
              <a:solidFill>
                <a:prstClr val="black">
                  <a:lumMod val="85000"/>
                  <a:lumOff val="15000"/>
                </a:prstClr>
              </a:solidFill>
            </a:endParaRPr>
          </a:p>
        </p:txBody>
      </p:sp>
      <p:sp>
        <p:nvSpPr>
          <p:cNvPr id="5" name="Footer Placeholder 4"/>
          <p:cNvSpPr>
            <a:spLocks noGrp="1"/>
          </p:cNvSpPr>
          <p:nvPr>
            <p:ph type="ftr" sz="quarter" idx="3"/>
          </p:nvPr>
        </p:nvSpPr>
        <p:spPr>
          <a:xfrm>
            <a:off x="571501" y="6314443"/>
            <a:ext cx="2861142" cy="365125"/>
          </a:xfrm>
          <a:prstGeom prst="rect">
            <a:avLst/>
          </a:prstGeom>
        </p:spPr>
        <p:txBody>
          <a:bodyPr vert="horz" lIns="91440" tIns="45720" rIns="91440" bIns="45720" rtlCol="0" anchor="t"/>
          <a:lstStyle>
            <a:lvl1pPr algn="r">
              <a:defRPr sz="825" b="1" i="1" baseline="0">
                <a:solidFill>
                  <a:schemeClr val="tx1">
                    <a:lumMod val="85000"/>
                    <a:lumOff val="15000"/>
                  </a:schemeClr>
                </a:solidFill>
                <a:latin typeface="+mj-lt"/>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4"/>
          </p:nvPr>
        </p:nvSpPr>
        <p:spPr>
          <a:xfrm>
            <a:off x="8736013" y="5607595"/>
            <a:ext cx="407987" cy="365125"/>
          </a:xfrm>
          <a:prstGeom prst="rect">
            <a:avLst/>
          </a:prstGeom>
        </p:spPr>
        <p:txBody>
          <a:bodyPr vert="horz" lIns="91440" tIns="45720" rIns="91440" bIns="45720" rtlCol="0" anchor="ctr"/>
          <a:lstStyle>
            <a:lvl1pPr algn="r">
              <a:defRPr sz="825" b="0" i="1" baseline="0">
                <a:solidFill>
                  <a:schemeClr val="bg2"/>
                </a:solidFill>
                <a:latin typeface="+mj-lt"/>
              </a:defRPr>
            </a:lvl1pPr>
          </a:lstStyle>
          <a:p>
            <a:fld id="{AEC10A0C-BB77-FD4A-8FA4-D4334D01E3A4}"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942600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r" defTabSz="514350" rtl="0" eaLnBrk="1" latinLnBrk="0" hangingPunct="1">
        <a:lnSpc>
          <a:spcPct val="90000"/>
        </a:lnSpc>
        <a:spcBef>
          <a:spcPct val="0"/>
        </a:spcBef>
        <a:buNone/>
        <a:defRPr sz="2850" b="0" i="1" kern="1200" baseline="0">
          <a:solidFill>
            <a:schemeClr val="tx1">
              <a:lumMod val="85000"/>
              <a:lumOff val="15000"/>
            </a:schemeClr>
          </a:solidFill>
          <a:latin typeface="+mj-lt"/>
          <a:ea typeface="+mj-ea"/>
          <a:cs typeface="+mj-cs"/>
        </a:defRPr>
      </a:lvl1pPr>
    </p:titleStyle>
    <p:bodyStyle>
      <a:lvl1pPr marL="212598" indent="-212598" algn="l" defTabSz="51435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51435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51435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51435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51435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514350" rtl="0" eaLnBrk="1" latinLnBrk="0" hangingPunct="1">
        <a:lnSpc>
          <a:spcPct val="112000"/>
        </a:lnSpc>
        <a:spcBef>
          <a:spcPts val="731"/>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159449" algn="l" defTabSz="514350" rtl="0" eaLnBrk="1" latinLnBrk="0" hangingPunct="1">
        <a:lnSpc>
          <a:spcPct val="112000"/>
        </a:lnSpc>
        <a:spcBef>
          <a:spcPts val="731"/>
        </a:spcBef>
        <a:buFont typeface="Arial" panose="020B0604020202020204" pitchFamily="34" charset="0"/>
        <a:buChar char="•"/>
        <a:defRPr sz="788" i="1" kern="1200" baseline="0">
          <a:solidFill>
            <a:schemeClr val="tx1">
              <a:lumMod val="85000"/>
              <a:lumOff val="1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2/17/2022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2/17/2022</a:t>
            </a:fld>
            <a:endParaRPr lang="en-US" dirty="0"/>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2/17/2022</a:t>
            </a:fld>
            <a:endParaRPr lang="en-US" dirty="0">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2/17/2022</a:t>
            </a:fld>
            <a:endParaRPr lang="en-US" dirty="0">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2/17/2022</a:t>
            </a:fld>
            <a:endParaRPr lang="en-US" dirty="0">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2/17/2022</a:t>
            </a:fld>
            <a:endParaRPr lang="en-US" dirty="0">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2/17/2022</a:t>
            </a:fld>
            <a:endParaRPr lang="en-US" dirty="0">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2/17/2022</a:t>
            </a:fld>
            <a:endParaRPr lang="en-US" dirty="0">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1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1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1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1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42950" y="0"/>
            <a:ext cx="8382000" cy="6858000"/>
          </a:xfrm>
          <a:prstGeom prst="rect">
            <a:avLst/>
          </a:prstGeom>
        </p:spPr>
      </p:pic>
      <p:sp>
        <p:nvSpPr>
          <p:cNvPr id="12" name="TextBox 11"/>
          <p:cNvSpPr txBox="1"/>
          <p:nvPr/>
        </p:nvSpPr>
        <p:spPr>
          <a:xfrm>
            <a:off x="1038040" y="2219021"/>
            <a:ext cx="7697972" cy="584775"/>
          </a:xfrm>
          <a:prstGeom prst="rect">
            <a:avLst/>
          </a:prstGeom>
          <a:noFill/>
        </p:spPr>
        <p:txBody>
          <a:bodyPr wrap="square" rtlCol="0">
            <a:spAutoFit/>
          </a:bodyPr>
          <a:lstStyle/>
          <a:p>
            <a:pPr algn="ctr"/>
            <a:r>
              <a:rPr lang="en-US" sz="3200" b="1" dirty="0" smtClean="0">
                <a:solidFill>
                  <a:schemeClr val="bg1"/>
                </a:solidFill>
              </a:rPr>
              <a:t>Paul Laurence Dunbar Elementary School</a:t>
            </a:r>
            <a:endParaRPr lang="en-US" sz="3200" b="1" dirty="0">
              <a:solidFill>
                <a:schemeClr val="bg1"/>
              </a:solidFill>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t>1</a:t>
            </a:fld>
            <a:endParaRPr lang="en-US" dirty="0"/>
          </a:p>
        </p:txBody>
      </p:sp>
    </p:spTree>
    <p:extLst>
      <p:ext uri="{BB962C8B-B14F-4D97-AF65-F5344CB8AC3E}">
        <p14:creationId xmlns:p14="http://schemas.microsoft.com/office/powerpoint/2010/main" val="2315968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10</a:t>
            </a:fld>
            <a:endParaRPr lang="en-US" dirty="0">
              <a:solidFill>
                <a:srgbClr val="F5F5F5"/>
              </a:solidFill>
            </a:endParaRPr>
          </a:p>
        </p:txBody>
      </p:sp>
      <p:sp>
        <p:nvSpPr>
          <p:cNvPr id="4" name="Title 1"/>
          <p:cNvSpPr txBox="1">
            <a:spLocks/>
          </p:cNvSpPr>
          <p:nvPr/>
        </p:nvSpPr>
        <p:spPr>
          <a:xfrm>
            <a:off x="914400" y="38485"/>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School Allocation</a:t>
            </a:r>
          </a:p>
        </p:txBody>
      </p:sp>
      <p:pic>
        <p:nvPicPr>
          <p:cNvPr id="6" name="Picture 5"/>
          <p:cNvPicPr>
            <a:picLocks noChangeAspect="1"/>
          </p:cNvPicPr>
          <p:nvPr/>
        </p:nvPicPr>
        <p:blipFill>
          <a:blip r:embed="rId3"/>
          <a:stretch>
            <a:fillRect/>
          </a:stretch>
        </p:blipFill>
        <p:spPr>
          <a:xfrm>
            <a:off x="856823" y="428866"/>
            <a:ext cx="7879190" cy="2754602"/>
          </a:xfrm>
          <a:prstGeom prst="rect">
            <a:avLst/>
          </a:prstGeom>
        </p:spPr>
      </p:pic>
      <p:pic>
        <p:nvPicPr>
          <p:cNvPr id="3" name="Picture 2"/>
          <p:cNvPicPr>
            <a:picLocks noChangeAspect="1"/>
          </p:cNvPicPr>
          <p:nvPr/>
        </p:nvPicPr>
        <p:blipFill>
          <a:blip r:embed="rId4"/>
          <a:stretch>
            <a:fillRect/>
          </a:stretch>
        </p:blipFill>
        <p:spPr>
          <a:xfrm>
            <a:off x="1917039" y="3183468"/>
            <a:ext cx="5758758" cy="3505809"/>
          </a:xfrm>
          <a:prstGeom prst="rect">
            <a:avLst/>
          </a:prstGeom>
        </p:spPr>
      </p:pic>
    </p:spTree>
    <p:extLst>
      <p:ext uri="{BB962C8B-B14F-4D97-AF65-F5344CB8AC3E}">
        <p14:creationId xmlns:p14="http://schemas.microsoft.com/office/powerpoint/2010/main" val="3009841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274638"/>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noProof="0" dirty="0">
                <a:solidFill>
                  <a:sysClr val="windowText" lastClr="000000"/>
                </a:solidFill>
                <a:latin typeface="Calibri"/>
              </a:rPr>
              <a:t>Budget by Function (Required)</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3" name="Slide Number Placeholder 2"/>
          <p:cNvSpPr>
            <a:spLocks noGrp="1"/>
          </p:cNvSpPr>
          <p:nvPr>
            <p:ph type="sldNum" sz="quarter" idx="12"/>
          </p:nvPr>
        </p:nvSpPr>
        <p:spPr/>
        <p:txBody>
          <a:bodyPr/>
          <a:lstStyle/>
          <a:p>
            <a:fld id="{3D6C3DC6-EF6E-8948-BFE6-808D46D584D8}" type="slidenum">
              <a:rPr lang="en-US" smtClean="0">
                <a:solidFill>
                  <a:srgbClr val="F5F5F5"/>
                </a:solidFill>
              </a:rPr>
              <a:pPr/>
              <a:t>11</a:t>
            </a:fld>
            <a:endParaRPr lang="en-US" dirty="0">
              <a:solidFill>
                <a:srgbClr val="F5F5F5"/>
              </a:solidFill>
            </a:endParaRPr>
          </a:p>
        </p:txBody>
      </p:sp>
      <p:pic>
        <p:nvPicPr>
          <p:cNvPr id="5" name="Picture 4"/>
          <p:cNvPicPr>
            <a:picLocks noChangeAspect="1"/>
          </p:cNvPicPr>
          <p:nvPr/>
        </p:nvPicPr>
        <p:blipFill>
          <a:blip r:embed="rId3"/>
          <a:stretch>
            <a:fillRect/>
          </a:stretch>
        </p:blipFill>
        <p:spPr>
          <a:xfrm>
            <a:off x="760412" y="800629"/>
            <a:ext cx="8265055" cy="5938838"/>
          </a:xfrm>
          <a:prstGeom prst="rect">
            <a:avLst/>
          </a:prstGeom>
        </p:spPr>
      </p:pic>
    </p:spTree>
    <p:extLst>
      <p:ext uri="{BB962C8B-B14F-4D97-AF65-F5344CB8AC3E}">
        <p14:creationId xmlns:p14="http://schemas.microsoft.com/office/powerpoint/2010/main" val="1129150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274638"/>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noProof="0" dirty="0">
                <a:solidFill>
                  <a:sysClr val="windowText" lastClr="000000"/>
                </a:solidFill>
                <a:latin typeface="Calibri"/>
              </a:rPr>
              <a:t>Budget by Function (Required)</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12</a:t>
            </a:fld>
            <a:endParaRPr lang="en-US" dirty="0">
              <a:solidFill>
                <a:srgbClr val="F5F5F5"/>
              </a:solidFill>
            </a:endParaRPr>
          </a:p>
        </p:txBody>
      </p:sp>
      <p:pic>
        <p:nvPicPr>
          <p:cNvPr id="5" name="Picture 4"/>
          <p:cNvPicPr>
            <a:picLocks noChangeAspect="1"/>
          </p:cNvPicPr>
          <p:nvPr/>
        </p:nvPicPr>
        <p:blipFill>
          <a:blip r:embed="rId3"/>
          <a:stretch>
            <a:fillRect/>
          </a:stretch>
        </p:blipFill>
        <p:spPr>
          <a:xfrm>
            <a:off x="755001" y="665017"/>
            <a:ext cx="8185005" cy="5447915"/>
          </a:xfrm>
          <a:prstGeom prst="rect">
            <a:avLst/>
          </a:prstGeom>
        </p:spPr>
      </p:pic>
    </p:spTree>
    <p:extLst>
      <p:ext uri="{BB962C8B-B14F-4D97-AF65-F5344CB8AC3E}">
        <p14:creationId xmlns:p14="http://schemas.microsoft.com/office/powerpoint/2010/main" val="716182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1858" y="1062430"/>
            <a:ext cx="8342142" cy="5083189"/>
          </a:xfrm>
        </p:spPr>
        <p:txBody>
          <a:bodyPr>
            <a:noAutofit/>
          </a:bodyPr>
          <a:lstStyle/>
          <a:p>
            <a:pPr marL="342900" indent="-342900" algn="l">
              <a:buFont typeface="Arial" panose="020B0604020202020204" pitchFamily="34" charset="0"/>
              <a:buChar char="•"/>
            </a:pPr>
            <a:r>
              <a:rPr lang="en-US" sz="2400" dirty="0">
                <a:solidFill>
                  <a:schemeClr val="tx1"/>
                </a:solidFill>
              </a:rPr>
              <a:t>January:</a:t>
            </a:r>
          </a:p>
          <a:p>
            <a:pPr marL="800100" lvl="1" indent="-342900" algn="l">
              <a:buFont typeface="Arial" panose="020B0604020202020204" pitchFamily="34" charset="0"/>
              <a:buChar char="•"/>
            </a:pPr>
            <a:r>
              <a:rPr lang="en-US" sz="2400" dirty="0">
                <a:solidFill>
                  <a:schemeClr val="tx1"/>
                </a:solidFill>
              </a:rPr>
              <a:t>GO Team Initial Budget Session (</a:t>
            </a:r>
            <a:r>
              <a:rPr lang="en-US" sz="2400" dirty="0">
                <a:solidFill>
                  <a:schemeClr val="tx1"/>
                </a:solidFill>
                <a:effectLst/>
                <a:ea typeface="Calibri" panose="020F0502020204030204" pitchFamily="34" charset="0"/>
              </a:rPr>
              <a:t>Jan. 13</a:t>
            </a:r>
            <a:r>
              <a:rPr lang="en-US" sz="2400" baseline="30000" dirty="0">
                <a:solidFill>
                  <a:schemeClr val="tx1"/>
                </a:solidFill>
                <a:effectLst/>
                <a:ea typeface="Calibri" panose="020F0502020204030204" pitchFamily="34" charset="0"/>
              </a:rPr>
              <a:t>th</a:t>
            </a:r>
            <a:r>
              <a:rPr lang="en-US" sz="2400" dirty="0">
                <a:solidFill>
                  <a:schemeClr val="tx1"/>
                </a:solidFill>
                <a:effectLst/>
                <a:ea typeface="Calibri" panose="020F0502020204030204" pitchFamily="34" charset="0"/>
              </a:rPr>
              <a:t>-early February</a:t>
            </a:r>
            <a:r>
              <a:rPr lang="en-US" sz="2400" dirty="0">
                <a:solidFill>
                  <a:schemeClr val="tx1"/>
                </a:solidFill>
              </a:rPr>
              <a:t>)</a:t>
            </a:r>
          </a:p>
          <a:p>
            <a:pPr marL="342900" indent="-342900" algn="l">
              <a:buFont typeface="Arial" panose="020B0604020202020204" pitchFamily="34" charset="0"/>
              <a:buChar char="•"/>
            </a:pPr>
            <a:r>
              <a:rPr lang="en-US" sz="2400" dirty="0">
                <a:solidFill>
                  <a:schemeClr val="tx1"/>
                </a:solidFill>
              </a:rPr>
              <a:t>February: </a:t>
            </a:r>
          </a:p>
          <a:p>
            <a:pPr marL="800100" lvl="1" indent="-342900" algn="l">
              <a:buFont typeface="Arial" panose="020B0604020202020204" pitchFamily="34" charset="0"/>
              <a:buChar char="•"/>
            </a:pPr>
            <a:r>
              <a:rPr lang="en-US" sz="2400" dirty="0">
                <a:solidFill>
                  <a:schemeClr val="tx1"/>
                </a:solidFill>
              </a:rPr>
              <a:t>One-on-one Associate Superintendent discussions</a:t>
            </a:r>
          </a:p>
          <a:p>
            <a:pPr marL="800100" lvl="1" indent="-342900" algn="l">
              <a:buFont typeface="Arial" panose="020B0604020202020204" pitchFamily="34" charset="0"/>
              <a:buChar char="•"/>
            </a:pPr>
            <a:r>
              <a:rPr lang="en-US" sz="2400" dirty="0">
                <a:solidFill>
                  <a:schemeClr val="tx1"/>
                </a:solidFill>
              </a:rPr>
              <a:t>Cluster Planning Session (positions sharing, cluster alignment, etc.)</a:t>
            </a:r>
          </a:p>
          <a:p>
            <a:pPr marL="800100" lvl="1" indent="-342900" algn="l">
              <a:buFont typeface="Arial" panose="020B0604020202020204" pitchFamily="34" charset="0"/>
              <a:buChar char="•"/>
            </a:pPr>
            <a:r>
              <a:rPr lang="en-US" sz="2400" dirty="0">
                <a:solidFill>
                  <a:schemeClr val="tx1"/>
                </a:solidFill>
              </a:rPr>
              <a:t>Program Manager discussions and approvals</a:t>
            </a:r>
          </a:p>
          <a:p>
            <a:pPr marL="800100" lvl="1" indent="-342900" algn="l">
              <a:buFont typeface="Arial" panose="020B0604020202020204" pitchFamily="34" charset="0"/>
              <a:buChar char="•"/>
            </a:pPr>
            <a:r>
              <a:rPr lang="en-US" sz="2400" dirty="0">
                <a:solidFill>
                  <a:schemeClr val="tx1"/>
                </a:solidFill>
              </a:rPr>
              <a:t>GO Team Feedback Session</a:t>
            </a:r>
          </a:p>
          <a:p>
            <a:pPr marL="800100" lvl="1" indent="-342900" algn="l">
              <a:buFont typeface="Arial" panose="020B0604020202020204" pitchFamily="34" charset="0"/>
              <a:buChar char="•"/>
            </a:pPr>
            <a:r>
              <a:rPr lang="en-US" sz="2400" dirty="0">
                <a:solidFill>
                  <a:schemeClr val="tx1"/>
                </a:solidFill>
              </a:rPr>
              <a:t>HR Staffing Conferences </a:t>
            </a:r>
            <a:r>
              <a:rPr lang="en-US" sz="2400" dirty="0" smtClean="0">
                <a:solidFill>
                  <a:schemeClr val="tx1"/>
                </a:solidFill>
              </a:rPr>
              <a:t>(February 22,2022)</a:t>
            </a:r>
            <a:endParaRPr lang="en-US" sz="2400" dirty="0">
              <a:solidFill>
                <a:schemeClr val="tx1"/>
              </a:solidFill>
            </a:endParaRPr>
          </a:p>
          <a:p>
            <a:pPr algn="l"/>
            <a:r>
              <a:rPr lang="en-US" sz="2400" dirty="0">
                <a:solidFill>
                  <a:schemeClr val="tx1"/>
                </a:solidFill>
              </a:rPr>
              <a:t>•	March:</a:t>
            </a:r>
          </a:p>
          <a:p>
            <a:pPr marL="800100" lvl="1" indent="-342900" algn="l">
              <a:buFont typeface="Arial" panose="020B0604020202020204" pitchFamily="34" charset="0"/>
              <a:buChar char="•"/>
            </a:pPr>
            <a:r>
              <a:rPr lang="en-US" sz="2400" dirty="0">
                <a:solidFill>
                  <a:schemeClr val="tx1"/>
                </a:solidFill>
              </a:rPr>
              <a:t>Final GO Team Approval (AFTER your school’s Staffing Conference- March </a:t>
            </a:r>
            <a:r>
              <a:rPr lang="en-US" sz="2400" dirty="0" smtClean="0">
                <a:solidFill>
                  <a:schemeClr val="tx1"/>
                </a:solidFill>
              </a:rPr>
              <a:t>17</a:t>
            </a:r>
            <a:r>
              <a:rPr lang="en-US" sz="2400" baseline="30000" dirty="0" smtClean="0">
                <a:solidFill>
                  <a:schemeClr val="tx1"/>
                </a:solidFill>
              </a:rPr>
              <a:t>th</a:t>
            </a:r>
            <a:r>
              <a:rPr lang="en-US" sz="2400" dirty="0">
                <a:solidFill>
                  <a:schemeClr val="tx1"/>
                </a:solidFill>
              </a:rPr>
              <a:t>)</a:t>
            </a:r>
          </a:p>
          <a:p>
            <a:pPr algn="l"/>
            <a:endParaRPr lang="en-US" sz="2400" dirty="0">
              <a:solidFill>
                <a:schemeClr val="tx1"/>
              </a:solidFill>
            </a:endParaRPr>
          </a:p>
        </p:txBody>
      </p:sp>
      <p:sp>
        <p:nvSpPr>
          <p:cNvPr id="4" name="Title 3"/>
          <p:cNvSpPr txBox="1">
            <a:spLocks noGrp="1"/>
          </p:cNvSpPr>
          <p:nvPr>
            <p:ph type="ctrTitle"/>
          </p:nvPr>
        </p:nvSpPr>
        <p:spPr>
          <a:xfrm>
            <a:off x="685800" y="177250"/>
            <a:ext cx="7772400" cy="507831"/>
          </a:xfrm>
          <a:prstGeom prst="rect">
            <a:avLst/>
          </a:prstGeom>
          <a:noFill/>
        </p:spPr>
        <p:txBody>
          <a:bodyPr wrap="square" rtlCol="0">
            <a:spAutoFit/>
          </a:bodyPr>
          <a:lstStyle/>
          <a:p>
            <a:pPr algn="ctr"/>
            <a:r>
              <a:rPr lang="en-US" sz="2700" b="1" dirty="0">
                <a:solidFill>
                  <a:prstClr val="black"/>
                </a:solidFill>
                <a:latin typeface="Century Schoolbook" panose="02040604050505020304"/>
              </a:rPr>
              <a:t>What’s Next?</a:t>
            </a:r>
          </a:p>
        </p:txBody>
      </p:sp>
      <p:sp>
        <p:nvSpPr>
          <p:cNvPr id="2" name="Slide Number Placeholder 1"/>
          <p:cNvSpPr>
            <a:spLocks noGrp="1"/>
          </p:cNvSpPr>
          <p:nvPr>
            <p:ph type="sldNum" sz="quarter" idx="12"/>
          </p:nvPr>
        </p:nvSpPr>
        <p:spPr/>
        <p:txBody>
          <a:bodyPr/>
          <a:lstStyle/>
          <a:p>
            <a:fld id="{3D6C3DC6-EF6E-8948-BFE6-808D46D584D8}" type="slidenum">
              <a:rPr lang="en-US" smtClean="0"/>
              <a:t>13</a:t>
            </a:fld>
            <a:endParaRPr lang="en-US" dirty="0"/>
          </a:p>
        </p:txBody>
      </p:sp>
    </p:spTree>
    <p:extLst>
      <p:ext uri="{BB962C8B-B14F-4D97-AF65-F5344CB8AC3E}">
        <p14:creationId xmlns:p14="http://schemas.microsoft.com/office/powerpoint/2010/main" val="4257743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a:t>Questions? </a:t>
            </a:r>
          </a:p>
        </p:txBody>
      </p:sp>
      <p:sp>
        <p:nvSpPr>
          <p:cNvPr id="3" name="Content Placeholder 2"/>
          <p:cNvSpPr>
            <a:spLocks noGrp="1"/>
          </p:cNvSpPr>
          <p:nvPr>
            <p:ph idx="1"/>
          </p:nvPr>
        </p:nvSpPr>
        <p:spPr>
          <a:xfrm>
            <a:off x="726509" y="4902082"/>
            <a:ext cx="8340405" cy="454541"/>
          </a:xfrm>
        </p:spPr>
        <p:txBody>
          <a:bodyPr>
            <a:noAutofit/>
          </a:bodyPr>
          <a:lstStyle/>
          <a:p>
            <a:pPr marL="0" indent="0" algn="ctr">
              <a:buNone/>
            </a:pPr>
            <a:r>
              <a:rPr lang="en-US" sz="2100" dirty="0"/>
              <a:t>Thank you for your time and attention.  </a:t>
            </a:r>
          </a:p>
        </p:txBody>
      </p:sp>
      <p:pic>
        <p:nvPicPr>
          <p:cNvPr id="4" name="Picture 3"/>
          <p:cNvPicPr>
            <a:picLocks noChangeAspect="1"/>
          </p:cNvPicPr>
          <p:nvPr/>
        </p:nvPicPr>
        <p:blipFill>
          <a:blip r:embed="rId3"/>
          <a:stretch>
            <a:fillRect/>
          </a:stretch>
        </p:blipFill>
        <p:spPr>
          <a:xfrm>
            <a:off x="2518089" y="1920479"/>
            <a:ext cx="3900488" cy="2578894"/>
          </a:xfrm>
          <a:prstGeom prst="rect">
            <a:avLst/>
          </a:prstGeom>
        </p:spPr>
      </p:pic>
      <p:sp>
        <p:nvSpPr>
          <p:cNvPr id="5" name="Slide Number Placeholder 4"/>
          <p:cNvSpPr>
            <a:spLocks noGrp="1"/>
          </p:cNvSpPr>
          <p:nvPr>
            <p:ph type="sldNum" sz="quarter" idx="12"/>
          </p:nvPr>
        </p:nvSpPr>
        <p:spPr/>
        <p:txBody>
          <a:bodyPr/>
          <a:lstStyle/>
          <a:p>
            <a:fld id="{3D6C3DC6-EF6E-8948-BFE6-808D46D584D8}" type="slidenum">
              <a:rPr lang="en-US" smtClean="0"/>
              <a:t>14</a:t>
            </a:fld>
            <a:endParaRPr lang="en-US" dirty="0"/>
          </a:p>
        </p:txBody>
      </p:sp>
    </p:spTree>
    <p:extLst>
      <p:ext uri="{BB962C8B-B14F-4D97-AF65-F5344CB8AC3E}">
        <p14:creationId xmlns:p14="http://schemas.microsoft.com/office/powerpoint/2010/main" val="3738565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36674" y="2464874"/>
            <a:ext cx="7772400" cy="90819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defRPr/>
            </a:pPr>
            <a:r>
              <a:rPr lang="en-US" sz="2800" b="1" i="1" dirty="0">
                <a:solidFill>
                  <a:prstClr val="black">
                    <a:lumMod val="85000"/>
                    <a:lumOff val="15000"/>
                  </a:prstClr>
                </a:solidFill>
              </a:rPr>
              <a:t>Slides to Complete </a:t>
            </a:r>
            <a:r>
              <a:rPr lang="en-US" sz="2800" b="1" i="1" u="sng" dirty="0">
                <a:solidFill>
                  <a:srgbClr val="FF0000"/>
                </a:solidFill>
              </a:rPr>
              <a:t>After</a:t>
            </a:r>
            <a:r>
              <a:rPr lang="en-US" sz="2800" b="1" i="1" dirty="0">
                <a:solidFill>
                  <a:prstClr val="black">
                    <a:lumMod val="85000"/>
                    <a:lumOff val="15000"/>
                  </a:prstClr>
                </a:solidFill>
              </a:rPr>
              <a:t> Initial Meeting and Before You Meet with Associate Supt. And Program Managers</a:t>
            </a:r>
            <a:endParaRPr lang="en-US" sz="2800" dirty="0">
              <a:solidFill>
                <a:sysClr val="windowText" lastClr="000000"/>
              </a:solidFill>
              <a:latin typeface="Calibri"/>
            </a:endParaRPr>
          </a:p>
        </p:txBody>
      </p:sp>
      <p:sp>
        <p:nvSpPr>
          <p:cNvPr id="3" name="Slide Number Placeholder 2"/>
          <p:cNvSpPr>
            <a:spLocks noGrp="1"/>
          </p:cNvSpPr>
          <p:nvPr>
            <p:ph type="sldNum" sz="quarter" idx="12"/>
          </p:nvPr>
        </p:nvSpPr>
        <p:spPr/>
        <p:txBody>
          <a:bodyPr/>
          <a:lstStyle/>
          <a:p>
            <a:fld id="{3D6C3DC6-EF6E-8948-BFE6-808D46D584D8}" type="slidenum">
              <a:rPr lang="en-US" smtClean="0">
                <a:solidFill>
                  <a:srgbClr val="F5F5F5"/>
                </a:solidFill>
              </a:rPr>
              <a:pPr/>
              <a:t>15</a:t>
            </a:fld>
            <a:endParaRPr lang="en-US" dirty="0">
              <a:solidFill>
                <a:srgbClr val="F5F5F5"/>
              </a:solidFill>
            </a:endParaRPr>
          </a:p>
        </p:txBody>
      </p:sp>
    </p:spTree>
    <p:extLst>
      <p:ext uri="{BB962C8B-B14F-4D97-AF65-F5344CB8AC3E}">
        <p14:creationId xmlns:p14="http://schemas.microsoft.com/office/powerpoint/2010/main" val="1301628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717726" y="76243"/>
            <a:ext cx="8329958" cy="584775"/>
          </a:xfrm>
          <a:prstGeom prst="rect">
            <a:avLst/>
          </a:prstGeom>
          <a:noFill/>
        </p:spPr>
        <p:txBody>
          <a:bodyPr wrap="square" rtlCol="0">
            <a:spAutoFit/>
          </a:bodyPr>
          <a:lstStyle/>
          <a:p>
            <a:pPr algn="ctr"/>
            <a:r>
              <a:rPr lang="en-US" sz="3200" b="1" i="1" dirty="0">
                <a:latin typeface="+mj-lt"/>
              </a:rPr>
              <a:t>Description of Strategy Categories</a:t>
            </a:r>
          </a:p>
        </p:txBody>
      </p:sp>
      <p:sp>
        <p:nvSpPr>
          <p:cNvPr id="5" name="TextBox 4"/>
          <p:cNvSpPr txBox="1"/>
          <p:nvPr/>
        </p:nvSpPr>
        <p:spPr>
          <a:xfrm>
            <a:off x="858786" y="1078326"/>
            <a:ext cx="8085658" cy="4154984"/>
          </a:xfrm>
          <a:prstGeom prst="rect">
            <a:avLst/>
          </a:prstGeom>
          <a:noFill/>
        </p:spPr>
        <p:txBody>
          <a:bodyPr wrap="square" rtlCol="0">
            <a:spAutoFit/>
          </a:bodyPr>
          <a:lstStyle/>
          <a:p>
            <a:pPr marL="742950" indent="-742950">
              <a:buFont typeface="+mj-lt"/>
              <a:buAutoNum type="arabicPeriod"/>
            </a:pPr>
            <a:r>
              <a:rPr lang="en-US" sz="2400" b="1" dirty="0">
                <a:latin typeface="Calibri" panose="020F0502020204030204" pitchFamily="34" charset="0"/>
                <a:cs typeface="Calibri" panose="020F0502020204030204" pitchFamily="34" charset="0"/>
              </a:rPr>
              <a:t>Budget Parameters</a:t>
            </a:r>
            <a:r>
              <a:rPr lang="en-US" sz="2400" dirty="0">
                <a:latin typeface="Calibri" panose="020F0502020204030204" pitchFamily="34" charset="0"/>
                <a:cs typeface="Calibri" panose="020F0502020204030204" pitchFamily="34" charset="0"/>
              </a:rPr>
              <a:t> – FY23 funding </a:t>
            </a:r>
            <a:r>
              <a:rPr lang="en-US" sz="2400" u="sng" dirty="0">
                <a:latin typeface="Calibri" panose="020F0502020204030204" pitchFamily="34" charset="0"/>
                <a:cs typeface="Calibri" panose="020F0502020204030204" pitchFamily="34" charset="0"/>
              </a:rPr>
              <a:t>priorities</a:t>
            </a:r>
            <a:r>
              <a:rPr lang="en-US" sz="2400" dirty="0">
                <a:latin typeface="Calibri" panose="020F0502020204030204" pitchFamily="34" charset="0"/>
                <a:cs typeface="Calibri" panose="020F0502020204030204" pitchFamily="34" charset="0"/>
              </a:rPr>
              <a:t> from the school’s 3-5 year strategic plan, ranked by the order of importance </a:t>
            </a:r>
          </a:p>
          <a:p>
            <a:pPr marL="742950" indent="-742950">
              <a:buFont typeface="+mj-lt"/>
              <a:buAutoNum type="arabicPeriod"/>
            </a:pPr>
            <a:endParaRPr lang="en-US" sz="2400" dirty="0">
              <a:latin typeface="Calibri" panose="020F0502020204030204" pitchFamily="34" charset="0"/>
              <a:cs typeface="Calibri" panose="020F0502020204030204" pitchFamily="34" charset="0"/>
            </a:endParaRPr>
          </a:p>
          <a:p>
            <a:pPr marL="742950" indent="-742950">
              <a:buFont typeface="+mj-lt"/>
              <a:buAutoNum type="arabicPeriod"/>
            </a:pPr>
            <a:r>
              <a:rPr lang="en-US" sz="2400" b="1" dirty="0">
                <a:latin typeface="Calibri" panose="020F0502020204030204" pitchFamily="34" charset="0"/>
                <a:cs typeface="Calibri" panose="020F0502020204030204" pitchFamily="34" charset="0"/>
              </a:rPr>
              <a:t>Strategies </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Lays out specific objectives for schools improvement</a:t>
            </a:r>
          </a:p>
          <a:p>
            <a:pPr marL="742950" indent="-742950">
              <a:buFont typeface="+mj-lt"/>
              <a:buAutoNum type="arabicPeriod"/>
            </a:pPr>
            <a:endParaRPr lang="en-US" sz="2400" b="1" dirty="0">
              <a:latin typeface="Calibri" panose="020F0502020204030204" pitchFamily="34" charset="0"/>
              <a:cs typeface="Calibri" panose="020F0502020204030204" pitchFamily="34" charset="0"/>
            </a:endParaRPr>
          </a:p>
          <a:p>
            <a:pPr marL="742950" indent="-742950">
              <a:buFont typeface="+mj-lt"/>
              <a:buAutoNum type="arabicPeriod"/>
            </a:pPr>
            <a:r>
              <a:rPr lang="en-US" sz="2400" b="1" dirty="0">
                <a:latin typeface="Calibri" panose="020F0502020204030204" pitchFamily="34" charset="0"/>
                <a:cs typeface="Calibri" panose="020F0502020204030204" pitchFamily="34" charset="0"/>
              </a:rPr>
              <a:t>Request</a:t>
            </a:r>
            <a:r>
              <a:rPr lang="en-US" sz="2400" dirty="0">
                <a:latin typeface="Calibri" panose="020F0502020204030204" pitchFamily="34" charset="0"/>
                <a:cs typeface="Calibri" panose="020F0502020204030204" pitchFamily="34" charset="0"/>
              </a:rPr>
              <a:t> – “The Ask”.  What needs to be funded in order to support the strategy?  </a:t>
            </a:r>
          </a:p>
          <a:p>
            <a:pPr marL="742950" indent="-742950">
              <a:buFont typeface="+mj-lt"/>
              <a:buAutoNum type="arabicPeriod"/>
            </a:pP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16</a:t>
            </a:fld>
            <a:endParaRPr lang="en-US" dirty="0"/>
          </a:p>
        </p:txBody>
      </p:sp>
    </p:spTree>
    <p:extLst>
      <p:ext uri="{BB962C8B-B14F-4D97-AF65-F5344CB8AC3E}">
        <p14:creationId xmlns:p14="http://schemas.microsoft.com/office/powerpoint/2010/main" val="4119372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a:latin typeface="+mj-lt"/>
              </a:rPr>
              <a:t>FY23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1434656988"/>
              </p:ext>
            </p:extLst>
          </p:nvPr>
        </p:nvGraphicFramePr>
        <p:xfrm>
          <a:off x="994298" y="936153"/>
          <a:ext cx="7723574" cy="5763383"/>
        </p:xfrm>
        <a:graphic>
          <a:graphicData uri="http://schemas.openxmlformats.org/drawingml/2006/table">
            <a:tbl>
              <a:tblPr firstRow="1" bandRow="1">
                <a:tableStyleId>{5C22544A-7EE6-4342-B048-85BDC9FD1C3A}</a:tableStyleId>
              </a:tblPr>
              <a:tblGrid>
                <a:gridCol w="3861787">
                  <a:extLst>
                    <a:ext uri="{9D8B030D-6E8A-4147-A177-3AD203B41FA5}">
                      <a16:colId xmlns:a16="http://schemas.microsoft.com/office/drawing/2014/main" val="20000"/>
                    </a:ext>
                  </a:extLst>
                </a:gridCol>
                <a:gridCol w="3861787">
                  <a:extLst>
                    <a:ext uri="{9D8B030D-6E8A-4147-A177-3AD203B41FA5}">
                      <a16:colId xmlns:a16="http://schemas.microsoft.com/office/drawing/2014/main" val="20001"/>
                    </a:ext>
                  </a:extLst>
                </a:gridCol>
              </a:tblGrid>
              <a:tr h="825623">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FY23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825623">
                <a:tc>
                  <a:txBody>
                    <a:bodyPr/>
                    <a:lstStyle/>
                    <a:p>
                      <a:pPr algn="l"/>
                      <a:r>
                        <a:rPr lang="en-US" sz="1800" dirty="0" smtClean="0"/>
                        <a:t>Cultivate a culture of learning where students are resilient</a:t>
                      </a:r>
                      <a:r>
                        <a:rPr lang="en-US" sz="1800" baseline="0" dirty="0" smtClean="0"/>
                        <a:t> and adaptive through the application of SEL Competencies.</a:t>
                      </a:r>
                      <a:endParaRPr lang="en-US" sz="1800" dirty="0" smtClean="0"/>
                    </a:p>
                  </a:txBody>
                  <a:tcPr/>
                </a:tc>
                <a:tc>
                  <a:txBody>
                    <a:bodyPr/>
                    <a:lstStyle/>
                    <a:p>
                      <a:pPr algn="l"/>
                      <a:r>
                        <a:rPr lang="en-US" sz="1800" dirty="0" smtClean="0"/>
                        <a:t>Research shows students that are more engaged and provided positive social emotional supports, perform better academically. </a:t>
                      </a:r>
                    </a:p>
                  </a:txBody>
                  <a:tcPr/>
                </a:tc>
                <a:extLst>
                  <a:ext uri="{0D108BD9-81ED-4DB2-BD59-A6C34878D82A}">
                    <a16:rowId xmlns:a16="http://schemas.microsoft.com/office/drawing/2014/main" val="10001"/>
                  </a:ext>
                </a:extLst>
              </a:tr>
              <a:tr h="825623">
                <a:tc>
                  <a:txBody>
                    <a:bodyPr/>
                    <a:lstStyle/>
                    <a:p>
                      <a:pPr algn="l"/>
                      <a:r>
                        <a:rPr lang="en-US" sz="1800" dirty="0" smtClean="0"/>
                        <a:t>Data-Driven Instruction:</a:t>
                      </a:r>
                    </a:p>
                    <a:p>
                      <a:pPr algn="l"/>
                      <a:r>
                        <a:rPr lang="en-US" sz="1800" dirty="0" smtClean="0"/>
                        <a:t>Increase student achievement</a:t>
                      </a:r>
                      <a:r>
                        <a:rPr lang="en-US" sz="1800" baseline="0" dirty="0" smtClean="0"/>
                        <a:t> in reading and math.</a:t>
                      </a:r>
                      <a:endParaRPr lang="en-US" sz="1800" dirty="0" smtClean="0"/>
                    </a:p>
                  </a:txBody>
                  <a:tcPr/>
                </a:tc>
                <a:tc>
                  <a:txBody>
                    <a:bodyPr/>
                    <a:lstStyle/>
                    <a:p>
                      <a:pPr algn="l"/>
                      <a:r>
                        <a:rPr lang="en-US" sz="1800" dirty="0" smtClean="0"/>
                        <a:t>Increasing the numbers of students in the proficient and above categories have been a challenge at Dunbar Elementary. Shifts in pedagogy, professional development, and best practices are needed to maximize student achievement. </a:t>
                      </a:r>
                    </a:p>
                  </a:txBody>
                  <a:tcPr/>
                </a:tc>
                <a:extLst>
                  <a:ext uri="{0D108BD9-81ED-4DB2-BD59-A6C34878D82A}">
                    <a16:rowId xmlns:a16="http://schemas.microsoft.com/office/drawing/2014/main" val="10002"/>
                  </a:ext>
                </a:extLst>
              </a:tr>
              <a:tr h="825623">
                <a:tc>
                  <a:txBody>
                    <a:bodyPr/>
                    <a:lstStyle/>
                    <a:p>
                      <a:pPr algn="l"/>
                      <a:r>
                        <a:rPr lang="en-US" sz="1800" dirty="0" smtClean="0"/>
                        <a:t>Foster a culture that values punctuality by providing recognition and incentives to students and parents that attend school daily and on-time as well as keeping parents consistently informed of their child's attendance.	</a:t>
                      </a:r>
                    </a:p>
                  </a:txBody>
                  <a:tcPr/>
                </a:tc>
                <a:tc>
                  <a:txBody>
                    <a:bodyPr/>
                    <a:lstStyle/>
                    <a:p>
                      <a:pPr algn="l"/>
                      <a:r>
                        <a:rPr lang="en-US" sz="1800" dirty="0" smtClean="0"/>
                        <a:t>Dunbar must increase attendance</a:t>
                      </a:r>
                      <a:r>
                        <a:rPr lang="en-US" sz="1800" baseline="0" dirty="0" smtClean="0"/>
                        <a:t> and punctuality to maximize classroom instruction for students. </a:t>
                      </a:r>
                      <a:endParaRPr lang="en-US" sz="1800" dirty="0"/>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lstStyle/>
          <a:p>
            <a:fld id="{3D6C3DC6-EF6E-8948-BFE6-808D46D584D8}" type="slidenum">
              <a:rPr lang="en-US" smtClean="0"/>
              <a:t>17</a:t>
            </a:fld>
            <a:endParaRPr lang="en-US" dirty="0"/>
          </a:p>
        </p:txBody>
      </p:sp>
    </p:spTree>
    <p:extLst>
      <p:ext uri="{BB962C8B-B14F-4D97-AF65-F5344CB8AC3E}">
        <p14:creationId xmlns:p14="http://schemas.microsoft.com/office/powerpoint/2010/main" val="2530132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a:latin typeface="+mj-lt"/>
              </a:rPr>
              <a:t>FY23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2318651240"/>
              </p:ext>
            </p:extLst>
          </p:nvPr>
        </p:nvGraphicFramePr>
        <p:xfrm>
          <a:off x="994298" y="1057247"/>
          <a:ext cx="7723574" cy="4361303"/>
        </p:xfrm>
        <a:graphic>
          <a:graphicData uri="http://schemas.openxmlformats.org/drawingml/2006/table">
            <a:tbl>
              <a:tblPr firstRow="1" bandRow="1">
                <a:tableStyleId>{5C22544A-7EE6-4342-B048-85BDC9FD1C3A}</a:tableStyleId>
              </a:tblPr>
              <a:tblGrid>
                <a:gridCol w="3861787">
                  <a:extLst>
                    <a:ext uri="{9D8B030D-6E8A-4147-A177-3AD203B41FA5}">
                      <a16:colId xmlns:a16="http://schemas.microsoft.com/office/drawing/2014/main" val="20000"/>
                    </a:ext>
                  </a:extLst>
                </a:gridCol>
                <a:gridCol w="3861787">
                  <a:extLst>
                    <a:ext uri="{9D8B030D-6E8A-4147-A177-3AD203B41FA5}">
                      <a16:colId xmlns:a16="http://schemas.microsoft.com/office/drawing/2014/main" val="20001"/>
                    </a:ext>
                  </a:extLst>
                </a:gridCol>
              </a:tblGrid>
              <a:tr h="825623">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FY23 </a:t>
                      </a:r>
                      <a:r>
                        <a:rPr lang="en-US" sz="2000" baseline="0" dirty="0">
                          <a:latin typeface="Arial" panose="020B0604020202020204" pitchFamily="34" charset="0"/>
                          <a:cs typeface="Arial" panose="020B0604020202020204" pitchFamily="34" charset="0"/>
                        </a:rPr>
                        <a:t>School Priorities</a:t>
                      </a:r>
                      <a:endParaRPr lang="en-US" sz="2000" dirty="0">
                        <a:latin typeface="Arial" panose="020B0604020202020204" pitchFamily="34" charset="0"/>
                        <a:cs typeface="Arial" panose="020B0604020202020204" pitchFamily="34" charset="0"/>
                      </a:endParaRPr>
                    </a:p>
                  </a:txBody>
                  <a:tcPr/>
                </a:tc>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825623">
                <a:tc>
                  <a:txBody>
                    <a:bodyPr/>
                    <a:lstStyle/>
                    <a:p>
                      <a:pPr algn="l"/>
                      <a:r>
                        <a:rPr lang="en-US" sz="2000" dirty="0" smtClean="0"/>
                        <a:t>Improve teacher efficacy in IB, Literacy Development, Gifted and other Core Content Areas. </a:t>
                      </a:r>
                    </a:p>
                  </a:txBody>
                  <a:tcPr/>
                </a:tc>
                <a:tc>
                  <a:txBody>
                    <a:bodyPr/>
                    <a:lstStyle/>
                    <a:p>
                      <a:pPr algn="l"/>
                      <a:r>
                        <a:rPr lang="en-US" sz="2000" dirty="0" smtClean="0"/>
                        <a:t>Provide professional development</a:t>
                      </a:r>
                      <a:r>
                        <a:rPr lang="en-US" sz="2000" baseline="0" dirty="0" smtClean="0"/>
                        <a:t> for staff to ensure competence and confidence in implementing strategies for IB, literacy, and differentiated instruction. </a:t>
                      </a:r>
                      <a:endParaRPr lang="en-US" sz="2000" dirty="0"/>
                    </a:p>
                  </a:txBody>
                  <a:tcPr/>
                </a:tc>
                <a:extLst>
                  <a:ext uri="{0D108BD9-81ED-4DB2-BD59-A6C34878D82A}">
                    <a16:rowId xmlns:a16="http://schemas.microsoft.com/office/drawing/2014/main" val="10001"/>
                  </a:ext>
                </a:extLst>
              </a:tr>
              <a:tr h="825623">
                <a:tc>
                  <a:txBody>
                    <a:bodyPr/>
                    <a:lstStyle/>
                    <a:p>
                      <a:pPr algn="l"/>
                      <a:r>
                        <a:rPr lang="en-US" sz="2000" dirty="0" smtClean="0"/>
                        <a:t>Develop a family oriented culture of trust, expectations, and communication to strengthen the relationship between the administration, school partners, parents, and staff members. </a:t>
                      </a:r>
                    </a:p>
                  </a:txBody>
                  <a:tcPr/>
                </a:tc>
                <a:tc>
                  <a:txBody>
                    <a:bodyPr/>
                    <a:lstStyle/>
                    <a:p>
                      <a:pPr algn="l"/>
                      <a:r>
                        <a:rPr lang="en-US" sz="2000" dirty="0" smtClean="0"/>
                        <a:t>Provide</a:t>
                      </a:r>
                      <a:r>
                        <a:rPr lang="en-US" sz="2000" baseline="0" dirty="0" smtClean="0"/>
                        <a:t> parent engagement efforts to educate and involve parents to better support their child’s education as well as bridge the gap for support and partnerships with the community.</a:t>
                      </a:r>
                      <a:endParaRPr lang="en-US" sz="2000" dirty="0"/>
                    </a:p>
                  </a:txBody>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fld id="{3D6C3DC6-EF6E-8948-BFE6-808D46D584D8}" type="slidenum">
              <a:rPr lang="en-US" smtClean="0"/>
              <a:t>18</a:t>
            </a:fld>
            <a:endParaRPr lang="en-US" dirty="0"/>
          </a:p>
        </p:txBody>
      </p:sp>
    </p:spTree>
    <p:extLst>
      <p:ext uri="{BB962C8B-B14F-4D97-AF65-F5344CB8AC3E}">
        <p14:creationId xmlns:p14="http://schemas.microsoft.com/office/powerpoint/2010/main" val="3508451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50472" y="443690"/>
            <a:ext cx="6304619" cy="119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453"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877322938"/>
              </p:ext>
            </p:extLst>
          </p:nvPr>
        </p:nvGraphicFramePr>
        <p:xfrm>
          <a:off x="839473" y="723136"/>
          <a:ext cx="8094133" cy="5988276"/>
        </p:xfrm>
        <a:graphic>
          <a:graphicData uri="http://schemas.openxmlformats.org/drawingml/2006/table">
            <a:tbl>
              <a:tblPr firstRow="1" bandRow="1">
                <a:tableStyleId>{5C22544A-7EE6-4342-B048-85BDC9FD1C3A}</a:tableStyleId>
              </a:tblPr>
              <a:tblGrid>
                <a:gridCol w="1819060">
                  <a:extLst>
                    <a:ext uri="{9D8B030D-6E8A-4147-A177-3AD203B41FA5}">
                      <a16:colId xmlns:a16="http://schemas.microsoft.com/office/drawing/2014/main" val="20000"/>
                    </a:ext>
                  </a:extLst>
                </a:gridCol>
                <a:gridCol w="1488165">
                  <a:extLst>
                    <a:ext uri="{9D8B030D-6E8A-4147-A177-3AD203B41FA5}">
                      <a16:colId xmlns:a16="http://schemas.microsoft.com/office/drawing/2014/main" val="20001"/>
                    </a:ext>
                  </a:extLst>
                </a:gridCol>
                <a:gridCol w="1797941">
                  <a:extLst>
                    <a:ext uri="{9D8B030D-6E8A-4147-A177-3AD203B41FA5}">
                      <a16:colId xmlns:a16="http://schemas.microsoft.com/office/drawing/2014/main" val="20002"/>
                    </a:ext>
                  </a:extLst>
                </a:gridCol>
                <a:gridCol w="1621928">
                  <a:extLst>
                    <a:ext uri="{9D8B030D-6E8A-4147-A177-3AD203B41FA5}">
                      <a16:colId xmlns:a16="http://schemas.microsoft.com/office/drawing/2014/main" val="20003"/>
                    </a:ext>
                  </a:extLst>
                </a:gridCol>
                <a:gridCol w="1367039">
                  <a:extLst>
                    <a:ext uri="{9D8B030D-6E8A-4147-A177-3AD203B41FA5}">
                      <a16:colId xmlns:a16="http://schemas.microsoft.com/office/drawing/2014/main" val="20005"/>
                    </a:ext>
                  </a:extLst>
                </a:gridCol>
              </a:tblGrid>
              <a:tr h="695787">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APS FIVE 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1096502">
                <a:tc>
                  <a:txBody>
                    <a:bodyPr/>
                    <a:lstStyle/>
                    <a:p>
                      <a:r>
                        <a:rPr lang="en-US" sz="1200" dirty="0" smtClean="0"/>
                        <a:t>Maintain a strong climate &amp; culture that  supports social emotional learning that  impacts high student achievement and growth.</a:t>
                      </a:r>
                    </a:p>
                  </a:txBody>
                  <a:tcPr marL="68580" marR="68580" marT="34290" marB="34290" anchor="ctr"/>
                </a:tc>
                <a:tc>
                  <a:txBody>
                    <a:bodyPr/>
                    <a:lstStyle/>
                    <a:p>
                      <a:r>
                        <a:rPr lang="en-US" sz="1200" dirty="0" smtClean="0"/>
                        <a:t>*Whole Child</a:t>
                      </a:r>
                      <a:r>
                        <a:rPr lang="en-US" sz="1200" baseline="0" dirty="0" smtClean="0"/>
                        <a:t> &amp; Intervention</a:t>
                      </a:r>
                      <a:endParaRPr lang="en-US" sz="1200" dirty="0"/>
                    </a:p>
                  </a:txBody>
                  <a:tcPr marL="68580" marR="68580" marT="34290" marB="34290" anchor="ctr"/>
                </a:tc>
                <a:tc>
                  <a:txBody>
                    <a:bodyPr/>
                    <a:lstStyle/>
                    <a:p>
                      <a:pPr marL="171450" indent="-171450">
                        <a:buFont typeface="Arial" panose="020B0604020202020204" pitchFamily="34" charset="0"/>
                        <a:buChar char="•"/>
                      </a:pPr>
                      <a:r>
                        <a:rPr lang="en-US" sz="1200" dirty="0" smtClean="0"/>
                        <a:t>Integration</a:t>
                      </a:r>
                      <a:r>
                        <a:rPr lang="en-US" sz="1200" baseline="0" dirty="0" smtClean="0"/>
                        <a:t> of SEL</a:t>
                      </a:r>
                    </a:p>
                    <a:p>
                      <a:pPr marL="171450" indent="-171450">
                        <a:buFont typeface="Arial" panose="020B0604020202020204" pitchFamily="34" charset="0"/>
                        <a:buChar char="•"/>
                      </a:pPr>
                      <a:r>
                        <a:rPr lang="en-US" sz="1200" baseline="0" dirty="0" smtClean="0"/>
                        <a:t>FT Behavior Specialist</a:t>
                      </a:r>
                    </a:p>
                    <a:p>
                      <a:pPr marL="171450" indent="-171450">
                        <a:buFont typeface="Arial" panose="020B0604020202020204" pitchFamily="34" charset="0"/>
                        <a:buChar char="•"/>
                      </a:pPr>
                      <a:r>
                        <a:rPr lang="en-US" sz="1200" baseline="0" dirty="0" smtClean="0"/>
                        <a:t>FT Counselor</a:t>
                      </a:r>
                      <a:endParaRPr lang="en-US" sz="1200" baseline="0" dirty="0" smtClean="0"/>
                    </a:p>
                    <a:p>
                      <a:pPr marL="171450" indent="-171450">
                        <a:buFont typeface="Arial" panose="020B0604020202020204" pitchFamily="34" charset="0"/>
                        <a:buChar char="•"/>
                      </a:pPr>
                      <a:r>
                        <a:rPr lang="en-US" sz="1200" baseline="0" dirty="0" smtClean="0"/>
                        <a:t>After School Clubs and </a:t>
                      </a:r>
                      <a:r>
                        <a:rPr lang="en-US" sz="1200" baseline="0" dirty="0" smtClean="0"/>
                        <a:t>Coordinator</a:t>
                      </a:r>
                      <a:endParaRPr lang="en-US" sz="1200" baseline="0" dirty="0" smtClean="0"/>
                    </a:p>
                  </a:txBody>
                  <a:tcPr marL="68580" marR="68580" marT="34290" marB="34290" anchor="ctr"/>
                </a:tc>
                <a:tc>
                  <a:txBody>
                    <a:bodyPr/>
                    <a:lstStyle/>
                    <a:p>
                      <a:pPr marL="171450" indent="-171450">
                        <a:buFont typeface="Arial" panose="020B0604020202020204" pitchFamily="34" charset="0"/>
                        <a:buChar char="•"/>
                      </a:pPr>
                      <a:r>
                        <a:rPr lang="en-US" sz="1200" dirty="0" smtClean="0"/>
                        <a:t>FT Behavior </a:t>
                      </a:r>
                      <a:r>
                        <a:rPr lang="en-US" sz="1200" dirty="0" smtClean="0"/>
                        <a:t>Specialist &amp; Counselor</a:t>
                      </a:r>
                      <a:endParaRPr lang="en-US" sz="1200" dirty="0" smtClean="0"/>
                    </a:p>
                    <a:p>
                      <a:pPr marL="171450" indent="-171450">
                        <a:buFont typeface="Arial" panose="020B0604020202020204" pitchFamily="34" charset="0"/>
                        <a:buChar char="•"/>
                      </a:pPr>
                      <a:r>
                        <a:rPr lang="en-US" sz="1200" dirty="0" smtClean="0"/>
                        <a:t>Incentives/Awards</a:t>
                      </a:r>
                      <a:endParaRPr lang="en-US" sz="1200" dirty="0"/>
                    </a:p>
                    <a:p>
                      <a:pPr marL="171450" indent="-171450">
                        <a:buFont typeface="Arial" panose="020B0604020202020204" pitchFamily="34" charset="0"/>
                        <a:buChar char="•"/>
                      </a:pPr>
                      <a:r>
                        <a:rPr lang="en-US" sz="1200" dirty="0" smtClean="0"/>
                        <a:t>SEL</a:t>
                      </a:r>
                      <a:r>
                        <a:rPr lang="en-US" sz="1200" baseline="0" dirty="0" smtClean="0"/>
                        <a:t> Materials</a:t>
                      </a:r>
                      <a:endParaRPr lang="en-US" sz="1200" dirty="0" smtClean="0"/>
                    </a:p>
                  </a:txBody>
                  <a:tcPr marL="68580" marR="68580" marT="34290" marB="34290" anchor="ctr"/>
                </a:tc>
                <a:tc>
                  <a:txBody>
                    <a:bodyPr/>
                    <a:lstStyle/>
                    <a:p>
                      <a:r>
                        <a:rPr lang="en-US" sz="1600" dirty="0" smtClean="0"/>
                        <a:t>$214,580.00</a:t>
                      </a:r>
                      <a:endParaRPr lang="en-US" sz="1600" baseline="0" dirty="0" smtClean="0"/>
                    </a:p>
                    <a:p>
                      <a:r>
                        <a:rPr lang="en-US" sz="1600" baseline="0" dirty="0" smtClean="0"/>
                        <a:t>$2,000.00</a:t>
                      </a:r>
                      <a:endParaRPr lang="en-US" sz="1600" dirty="0"/>
                    </a:p>
                  </a:txBody>
                  <a:tcPr marL="68580" marR="68580" marT="34290" marB="34290" anchor="ctr"/>
                </a:tc>
                <a:extLst>
                  <a:ext uri="{0D108BD9-81ED-4DB2-BD59-A6C34878D82A}">
                    <a16:rowId xmlns:a16="http://schemas.microsoft.com/office/drawing/2014/main" val="10002"/>
                  </a:ext>
                </a:extLst>
              </a:tr>
              <a:tr h="1300503">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200" dirty="0" smtClean="0"/>
                        <a:t>Increase overall academic performance in math, and ELA/Reading as well as Science and Social Studies for 5th grades. </a:t>
                      </a:r>
                    </a:p>
                  </a:txBody>
                  <a:tcPr marL="68580" marR="68580" marT="34290" marB="34290" anchor="ctr"/>
                </a:tc>
                <a:tc>
                  <a:txBody>
                    <a:bodyPr/>
                    <a:lstStyle/>
                    <a:p>
                      <a:r>
                        <a:rPr lang="en-US" sz="1200" dirty="0" smtClean="0"/>
                        <a:t>*Curriculum</a:t>
                      </a:r>
                      <a:r>
                        <a:rPr lang="en-US" sz="1200" baseline="0" dirty="0" smtClean="0"/>
                        <a:t> &amp; Instruction</a:t>
                      </a:r>
                    </a:p>
                    <a:p>
                      <a:r>
                        <a:rPr lang="en-US" sz="1200" baseline="0" dirty="0" smtClean="0"/>
                        <a:t>*Personalized Learning</a:t>
                      </a:r>
                    </a:p>
                    <a:p>
                      <a:r>
                        <a:rPr lang="en-US" sz="1200" baseline="0" dirty="0" smtClean="0"/>
                        <a:t>*Data</a:t>
                      </a:r>
                      <a:endParaRPr lang="en-US" sz="1200" dirty="0"/>
                    </a:p>
                  </a:txBody>
                  <a:tcPr marL="68580" marR="68580" marT="34290" marB="34290" anchor="ctr"/>
                </a:tc>
                <a:tc>
                  <a:txBody>
                    <a:bodyPr/>
                    <a:lstStyle/>
                    <a:p>
                      <a:pPr marL="171450" indent="-171450">
                        <a:buFont typeface="Arial" panose="020B0604020202020204" pitchFamily="34" charset="0"/>
                        <a:buChar char="•"/>
                      </a:pPr>
                      <a:r>
                        <a:rPr lang="en-US" sz="1200" dirty="0" smtClean="0"/>
                        <a:t>Intervention Supports</a:t>
                      </a:r>
                    </a:p>
                    <a:p>
                      <a:pPr marL="171450" indent="-171450">
                        <a:buFont typeface="Arial" panose="020B0604020202020204" pitchFamily="34" charset="0"/>
                        <a:buChar char="•"/>
                      </a:pPr>
                      <a:r>
                        <a:rPr lang="en-US" sz="1200" dirty="0" smtClean="0"/>
                        <a:t>After School Tutorial</a:t>
                      </a:r>
                    </a:p>
                    <a:p>
                      <a:pPr marL="171450" indent="-171450">
                        <a:buFont typeface="Arial" panose="020B0604020202020204" pitchFamily="34" charset="0"/>
                        <a:buChar char="•"/>
                      </a:pPr>
                      <a:r>
                        <a:rPr lang="en-US" sz="1200" dirty="0" smtClean="0"/>
                        <a:t>Online Software</a:t>
                      </a:r>
                    </a:p>
                    <a:p>
                      <a:pPr marL="171450" indent="-171450">
                        <a:buFont typeface="Arial" panose="020B0604020202020204" pitchFamily="34" charset="0"/>
                        <a:buChar char="•"/>
                      </a:pPr>
                      <a:r>
                        <a:rPr lang="en-US" sz="1200" dirty="0" smtClean="0"/>
                        <a:t>Manipulatives</a:t>
                      </a:r>
                      <a:r>
                        <a:rPr lang="en-US" sz="1200" baseline="0" dirty="0" smtClean="0"/>
                        <a:t> and Hands-On Resources</a:t>
                      </a:r>
                      <a:endParaRPr lang="en-US" sz="1200" dirty="0" smtClean="0"/>
                    </a:p>
                  </a:txBody>
                  <a:tcPr marL="68580" marR="68580" marT="34290" marB="34290" anchor="ctr"/>
                </a:tc>
                <a:tc>
                  <a:txBody>
                    <a:bodyPr/>
                    <a:lstStyle/>
                    <a:p>
                      <a:pPr marL="171450" indent="-171450">
                        <a:buFont typeface="Arial" panose="020B0604020202020204" pitchFamily="34" charset="0"/>
                        <a:buChar char="•"/>
                      </a:pPr>
                      <a:r>
                        <a:rPr lang="en-US" sz="1200" baseline="0" dirty="0" smtClean="0"/>
                        <a:t>Online Software</a:t>
                      </a:r>
                    </a:p>
                    <a:p>
                      <a:pPr marL="171450" indent="-171450">
                        <a:buFont typeface="Arial" panose="020B0604020202020204" pitchFamily="34" charset="0"/>
                        <a:buChar char="•"/>
                      </a:pPr>
                      <a:r>
                        <a:rPr lang="en-US" sz="1200" baseline="0" dirty="0" smtClean="0"/>
                        <a:t>Math Manipulatives</a:t>
                      </a:r>
                    </a:p>
                    <a:p>
                      <a:pPr marL="171450" indent="-171450">
                        <a:buFont typeface="Arial" panose="020B0604020202020204" pitchFamily="34" charset="0"/>
                        <a:buChar char="•"/>
                      </a:pPr>
                      <a:r>
                        <a:rPr lang="en-US" sz="1200" baseline="0" dirty="0" smtClean="0"/>
                        <a:t>Materials and Supplies</a:t>
                      </a:r>
                    </a:p>
                    <a:p>
                      <a:pPr marL="171450" indent="-171450">
                        <a:buFont typeface="Arial" panose="020B0604020202020204" pitchFamily="34" charset="0"/>
                        <a:buChar char="•"/>
                      </a:pPr>
                      <a:r>
                        <a:rPr lang="en-US" sz="1200" baseline="0" dirty="0" smtClean="0"/>
                        <a:t>Teachers/Staff Stipends</a:t>
                      </a:r>
                      <a:endParaRPr lang="en-US" sz="1200" dirty="0"/>
                    </a:p>
                  </a:txBody>
                  <a:tcPr marL="68580" marR="68580" marT="34290" marB="34290" anchor="ctr"/>
                </a:tc>
                <a:tc>
                  <a:txBody>
                    <a:bodyPr/>
                    <a:lstStyle/>
                    <a:p>
                      <a:r>
                        <a:rPr lang="en-US" sz="1600" dirty="0" smtClean="0"/>
                        <a:t> </a:t>
                      </a:r>
                      <a:r>
                        <a:rPr lang="en-US" sz="1600" dirty="0" smtClean="0"/>
                        <a:t>$10,000</a:t>
                      </a:r>
                    </a:p>
                    <a:p>
                      <a:r>
                        <a:rPr lang="en-US" sz="1600" dirty="0" smtClean="0"/>
                        <a:t>$32,176.00</a:t>
                      </a:r>
                      <a:endParaRPr lang="en-US" sz="1600" baseline="0" dirty="0" smtClean="0"/>
                    </a:p>
                    <a:p>
                      <a:r>
                        <a:rPr lang="en-US" sz="1600" baseline="0" dirty="0" smtClean="0"/>
                        <a:t>$30,000.00</a:t>
                      </a:r>
                      <a:endParaRPr lang="en-US" sz="1600" dirty="0" smtClean="0"/>
                    </a:p>
                  </a:txBody>
                  <a:tcPr marL="68580" marR="68580" marT="34290" marB="34290" anchor="ctr"/>
                </a:tc>
                <a:extLst>
                  <a:ext uri="{0D108BD9-81ED-4DB2-BD59-A6C34878D82A}">
                    <a16:rowId xmlns:a16="http://schemas.microsoft.com/office/drawing/2014/main" val="10003"/>
                  </a:ext>
                </a:extLst>
              </a:tr>
              <a:tr h="892502">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200" dirty="0" smtClean="0"/>
                        <a:t>Improve teacher efficacy in IB, Literacy Development, Gifted and other Core Content Areas. </a:t>
                      </a:r>
                    </a:p>
                  </a:txBody>
                  <a:tcPr marL="68580" marR="68580" marT="34290" marB="34290" anchor="ctr"/>
                </a:tc>
                <a:tc>
                  <a:txBody>
                    <a:bodyPr/>
                    <a:lstStyle/>
                    <a:p>
                      <a:r>
                        <a:rPr lang="en-US" sz="1200" dirty="0" smtClean="0"/>
                        <a:t>*Curriculum</a:t>
                      </a:r>
                      <a:r>
                        <a:rPr lang="en-US" sz="1200" baseline="0" dirty="0" smtClean="0"/>
                        <a:t> &amp; Instruction</a:t>
                      </a:r>
                    </a:p>
                    <a:p>
                      <a:endParaRPr lang="en-US" sz="1200" baseline="0" dirty="0" smtClean="0"/>
                    </a:p>
                    <a:p>
                      <a:r>
                        <a:rPr lang="en-US" sz="1200" baseline="0" dirty="0" smtClean="0"/>
                        <a:t>*Signature Programming</a:t>
                      </a:r>
                      <a:endParaRPr lang="en-US" sz="1200" dirty="0"/>
                    </a:p>
                  </a:txBody>
                  <a:tcPr marL="68580" marR="68580" marT="34290" marB="34290" anchor="ctr"/>
                </a:tc>
                <a:tc>
                  <a:txBody>
                    <a:bodyPr/>
                    <a:lstStyle/>
                    <a:p>
                      <a:pPr marL="171450" indent="-171450">
                        <a:buFont typeface="Arial" panose="020B0604020202020204" pitchFamily="34" charset="0"/>
                        <a:buChar char="•"/>
                      </a:pPr>
                      <a:r>
                        <a:rPr lang="en-US" sz="1200" dirty="0" smtClean="0"/>
                        <a:t>IB Training</a:t>
                      </a:r>
                    </a:p>
                    <a:p>
                      <a:pPr marL="171450" indent="-171450">
                        <a:buFont typeface="Arial" panose="020B0604020202020204" pitchFamily="34" charset="0"/>
                        <a:buChar char="•"/>
                      </a:pPr>
                      <a:r>
                        <a:rPr lang="en-US" sz="1200" dirty="0" smtClean="0"/>
                        <a:t>Core Content Training</a:t>
                      </a:r>
                      <a:endParaRPr lang="en-US" sz="1200" dirty="0"/>
                    </a:p>
                  </a:txBody>
                  <a:tcPr marL="68580" marR="68580" marT="34290" marB="34290" anchor="ctr"/>
                </a:tc>
                <a:tc>
                  <a:txBody>
                    <a:bodyPr/>
                    <a:lstStyle/>
                    <a:p>
                      <a:r>
                        <a:rPr lang="en-US" sz="1200" dirty="0" smtClean="0"/>
                        <a:t>Purchase professional</a:t>
                      </a:r>
                      <a:r>
                        <a:rPr lang="en-US" sz="1200" baseline="0" dirty="0" smtClean="0"/>
                        <a:t> learning for literacy, IB, and other Core Content areas.</a:t>
                      </a:r>
                      <a:endParaRPr lang="en-US" sz="1200" dirty="0"/>
                    </a:p>
                  </a:txBody>
                  <a:tcPr marL="68580" marR="68580" marT="34290" marB="34290" anchor="ctr"/>
                </a:tc>
                <a:tc>
                  <a:txBody>
                    <a:bodyPr/>
                    <a:lstStyle/>
                    <a:p>
                      <a:r>
                        <a:rPr lang="en-US" sz="1600" dirty="0" smtClean="0"/>
                        <a:t>$9,500.00</a:t>
                      </a:r>
                      <a:endParaRPr lang="en-US" sz="1600" dirty="0"/>
                    </a:p>
                  </a:txBody>
                  <a:tcPr marL="68580" marR="68580" marT="34290" marB="34290" anchor="ctr"/>
                </a:tc>
                <a:extLst>
                  <a:ext uri="{0D108BD9-81ED-4DB2-BD59-A6C34878D82A}">
                    <a16:rowId xmlns:a16="http://schemas.microsoft.com/office/drawing/2014/main" val="10004"/>
                  </a:ext>
                </a:extLst>
              </a:tr>
              <a:tr h="1912504">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200" dirty="0" smtClean="0"/>
                        <a:t>Develop a family oriented culture of trust, expectations, and communication to strengthen the relationship between the administration, school partners, parents, and staff members. </a:t>
                      </a:r>
                    </a:p>
                  </a:txBody>
                  <a:tcPr marL="68580" marR="68580" marT="34290" marB="34290" anchor="ctr"/>
                </a:tc>
                <a:tc>
                  <a:txBody>
                    <a:bodyPr/>
                    <a:lstStyle/>
                    <a:p>
                      <a:r>
                        <a:rPr lang="en-US" sz="1200" dirty="0" smtClean="0"/>
                        <a:t>*Whole Child &amp; Intervention</a:t>
                      </a:r>
                      <a:endParaRPr lang="en-US" sz="1200" dirty="0"/>
                    </a:p>
                  </a:txBody>
                  <a:tcPr marL="68580" marR="68580" marT="34290" marB="34290" anchor="ctr"/>
                </a:tc>
                <a:tc>
                  <a:txBody>
                    <a:bodyPr/>
                    <a:lstStyle/>
                    <a:p>
                      <a:pPr marL="171450" indent="-171450">
                        <a:buFont typeface="Arial" panose="020B0604020202020204" pitchFamily="34" charset="0"/>
                        <a:buChar char="•"/>
                      </a:pPr>
                      <a:r>
                        <a:rPr lang="en-US" sz="1200" dirty="0" smtClean="0"/>
                        <a:t>Parent Center </a:t>
                      </a:r>
                      <a:r>
                        <a:rPr lang="en-US" sz="1200" dirty="0" smtClean="0"/>
                        <a:t>Resources</a:t>
                      </a:r>
                    </a:p>
                    <a:p>
                      <a:pPr marL="171450" indent="-171450">
                        <a:buFont typeface="Arial" panose="020B0604020202020204" pitchFamily="34" charset="0"/>
                        <a:buChar char="•"/>
                      </a:pPr>
                      <a:r>
                        <a:rPr lang="en-US" sz="1200" dirty="0" smtClean="0"/>
                        <a:t>Parent </a:t>
                      </a:r>
                      <a:r>
                        <a:rPr lang="en-US" sz="1200" dirty="0" smtClean="0"/>
                        <a:t>Development</a:t>
                      </a:r>
                      <a:r>
                        <a:rPr lang="en-US" sz="1200" baseline="0" dirty="0" smtClean="0"/>
                        <a:t> Workshops and Trainings</a:t>
                      </a:r>
                      <a:endParaRPr lang="en-US" sz="1200" dirty="0"/>
                    </a:p>
                  </a:txBody>
                  <a:tcPr marL="68580" marR="68580" marT="34290" marB="34290" anchor="ctr"/>
                </a:tc>
                <a:tc>
                  <a:txBody>
                    <a:bodyPr/>
                    <a:lstStyle/>
                    <a:p>
                      <a:r>
                        <a:rPr lang="en-US" sz="1200" dirty="0" smtClean="0"/>
                        <a:t>Purchase</a:t>
                      </a:r>
                      <a:r>
                        <a:rPr lang="en-US" sz="1200" baseline="0" dirty="0" smtClean="0"/>
                        <a:t> materials and supplies for the Parent Center as well as for trainings and workshops.</a:t>
                      </a:r>
                      <a:endParaRPr lang="en-US" sz="1200" dirty="0"/>
                    </a:p>
                  </a:txBody>
                  <a:tcPr marL="68580" marR="68580" marT="34290" marB="34290" anchor="ctr"/>
                </a:tc>
                <a:tc>
                  <a:txBody>
                    <a:bodyPr/>
                    <a:lstStyle/>
                    <a:p>
                      <a:r>
                        <a:rPr lang="en-US" sz="1600" dirty="0" smtClean="0"/>
                        <a:t>$6,000.00</a:t>
                      </a:r>
                      <a:endParaRPr lang="en-US" sz="1600" dirty="0"/>
                    </a:p>
                  </a:txBody>
                  <a:tcPr marL="68580" marR="68580" marT="34290" marB="34290" anchor="ctr"/>
                </a:tc>
                <a:extLst>
                  <a:ext uri="{0D108BD9-81ED-4DB2-BD59-A6C34878D82A}">
                    <a16:rowId xmlns:a16="http://schemas.microsoft.com/office/drawing/2014/main" val="10005"/>
                  </a:ext>
                </a:extLst>
              </a:tr>
            </a:tbl>
          </a:graphicData>
        </a:graphic>
      </p:graphicFrame>
      <p:sp>
        <p:nvSpPr>
          <p:cNvPr id="12" name="TextBox 11"/>
          <p:cNvSpPr txBox="1"/>
          <p:nvPr/>
        </p:nvSpPr>
        <p:spPr>
          <a:xfrm>
            <a:off x="2050686" y="-6227"/>
            <a:ext cx="5671709" cy="507831"/>
          </a:xfrm>
          <a:prstGeom prst="rect">
            <a:avLst/>
          </a:prstGeom>
          <a:noFill/>
        </p:spPr>
        <p:txBody>
          <a:bodyPr wrap="square" rtlCol="0">
            <a:spAutoFit/>
          </a:bodyPr>
          <a:lstStyle/>
          <a:p>
            <a:pPr algn="ctr"/>
            <a:r>
              <a:rPr lang="en-US" sz="2700" b="1" dirty="0">
                <a:solidFill>
                  <a:prstClr val="black"/>
                </a:solidFill>
                <a:latin typeface="Century Schoolbook" panose="02040604050505020304"/>
              </a:rPr>
              <a:t>FY23 Strategic Plan Break-out</a:t>
            </a: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19</a:t>
            </a:fld>
            <a:endParaRPr lang="en-US" dirty="0">
              <a:solidFill>
                <a:srgbClr val="F5F5F5"/>
              </a:solidFill>
            </a:endParaRPr>
          </a:p>
        </p:txBody>
      </p:sp>
    </p:spTree>
    <p:extLst>
      <p:ext uri="{BB962C8B-B14F-4D97-AF65-F5344CB8AC3E}">
        <p14:creationId xmlns:p14="http://schemas.microsoft.com/office/powerpoint/2010/main" val="2920101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67"/>
            <a:ext cx="8229600" cy="1143000"/>
          </a:xfrm>
        </p:spPr>
        <p:txBody>
          <a:bodyPr/>
          <a:lstStyle/>
          <a:p>
            <a:r>
              <a:rPr lang="en-US" dirty="0"/>
              <a:t>Norms</a:t>
            </a:r>
          </a:p>
        </p:txBody>
      </p:sp>
      <p:sp>
        <p:nvSpPr>
          <p:cNvPr id="3" name="Content Placeholder 2"/>
          <p:cNvSpPr>
            <a:spLocks noGrp="1"/>
          </p:cNvSpPr>
          <p:nvPr>
            <p:ph idx="1"/>
          </p:nvPr>
        </p:nvSpPr>
        <p:spPr>
          <a:xfrm>
            <a:off x="789709" y="1417638"/>
            <a:ext cx="8229600" cy="4525963"/>
          </a:xfrm>
        </p:spPr>
        <p:txBody>
          <a:bodyPr>
            <a:normAutofit lnSpcReduction="10000"/>
          </a:bodyPr>
          <a:lstStyle/>
          <a:p>
            <a:r>
              <a:rPr lang="en-US" sz="2400" dirty="0"/>
              <a:t>This is a meeting of the GO Team. Only members of the team may participate in the discussion. Any members of the public present are here to quietly observe.</a:t>
            </a:r>
          </a:p>
          <a:p>
            <a:pPr marL="0" indent="0">
              <a:buNone/>
            </a:pPr>
            <a:endParaRPr lang="en-US" sz="2400" dirty="0"/>
          </a:p>
          <a:p>
            <a:r>
              <a:rPr lang="en-US" sz="2400" dirty="0"/>
              <a:t>We will follow the agenda as noticed to the public and stay on task.</a:t>
            </a:r>
          </a:p>
          <a:p>
            <a:endParaRPr lang="en-US" sz="2400" dirty="0"/>
          </a:p>
          <a:p>
            <a:r>
              <a:rPr lang="en-US" sz="2400" dirty="0"/>
              <a:t>We invite and welcome contributions of every member and listen to each other.</a:t>
            </a:r>
          </a:p>
          <a:p>
            <a:endParaRPr lang="en-US" sz="2400" dirty="0"/>
          </a:p>
          <a:p>
            <a:r>
              <a:rPr lang="en-US" sz="2400" dirty="0"/>
              <a:t>We will respect all ideas and assume good intentions.</a:t>
            </a:r>
          </a:p>
          <a:p>
            <a:endParaRPr lang="en-US" sz="2400" dirty="0"/>
          </a:p>
        </p:txBody>
      </p:sp>
      <p:sp>
        <p:nvSpPr>
          <p:cNvPr id="4" name="Slide Number Placeholder 3"/>
          <p:cNvSpPr>
            <a:spLocks noGrp="1"/>
          </p:cNvSpPr>
          <p:nvPr>
            <p:ph type="sldNum" sz="quarter" idx="12"/>
          </p:nvPr>
        </p:nvSpPr>
        <p:spPr/>
        <p:txBody>
          <a:bodyPr/>
          <a:lstStyle/>
          <a:p>
            <a:fld id="{3D6C3DC6-EF6E-8948-BFE6-808D46D584D8}" type="slidenum">
              <a:rPr lang="en-US" smtClean="0"/>
              <a:t>2</a:t>
            </a:fld>
            <a:endParaRPr lang="en-US" dirty="0"/>
          </a:p>
        </p:txBody>
      </p:sp>
    </p:spTree>
    <p:extLst>
      <p:ext uri="{BB962C8B-B14F-4D97-AF65-F5344CB8AC3E}">
        <p14:creationId xmlns:p14="http://schemas.microsoft.com/office/powerpoint/2010/main" val="1200696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b="1" dirty="0">
                <a:latin typeface="Century Schoolbook" panose="02040604050505020304" pitchFamily="18" charset="0"/>
              </a:rPr>
              <a:t>Plan for FY23 Leveling Reserve</a:t>
            </a:r>
          </a:p>
        </p:txBody>
      </p:sp>
      <p:graphicFrame>
        <p:nvGraphicFramePr>
          <p:cNvPr id="4" name="Table 3"/>
          <p:cNvGraphicFramePr>
            <a:graphicFrameLocks noGrp="1"/>
          </p:cNvGraphicFramePr>
          <p:nvPr>
            <p:extLst>
              <p:ext uri="{D42A27DB-BD31-4B8C-83A1-F6EECF244321}">
                <p14:modId xmlns:p14="http://schemas.microsoft.com/office/powerpoint/2010/main" val="207536071"/>
              </p:ext>
            </p:extLst>
          </p:nvPr>
        </p:nvGraphicFramePr>
        <p:xfrm>
          <a:off x="1338765" y="1274780"/>
          <a:ext cx="7348037" cy="3929232"/>
        </p:xfrm>
        <a:graphic>
          <a:graphicData uri="http://schemas.openxmlformats.org/drawingml/2006/table">
            <a:tbl>
              <a:tblPr firstRow="1" bandRow="1">
                <a:tableStyleId>{5C22544A-7EE6-4342-B048-85BDC9FD1C3A}</a:tableStyleId>
              </a:tblPr>
              <a:tblGrid>
                <a:gridCol w="1437351">
                  <a:extLst>
                    <a:ext uri="{9D8B030D-6E8A-4147-A177-3AD203B41FA5}">
                      <a16:colId xmlns:a16="http://schemas.microsoft.com/office/drawing/2014/main" val="20000"/>
                    </a:ext>
                  </a:extLst>
                </a:gridCol>
                <a:gridCol w="1598617">
                  <a:extLst>
                    <a:ext uri="{9D8B030D-6E8A-4147-A177-3AD203B41FA5}">
                      <a16:colId xmlns:a16="http://schemas.microsoft.com/office/drawing/2014/main" val="20001"/>
                    </a:ext>
                  </a:extLst>
                </a:gridCol>
                <a:gridCol w="1689891">
                  <a:extLst>
                    <a:ext uri="{9D8B030D-6E8A-4147-A177-3AD203B41FA5}">
                      <a16:colId xmlns:a16="http://schemas.microsoft.com/office/drawing/2014/main" val="20002"/>
                    </a:ext>
                  </a:extLst>
                </a:gridCol>
                <a:gridCol w="1381149">
                  <a:extLst>
                    <a:ext uri="{9D8B030D-6E8A-4147-A177-3AD203B41FA5}">
                      <a16:colId xmlns:a16="http://schemas.microsoft.com/office/drawing/2014/main" val="20003"/>
                    </a:ext>
                  </a:extLst>
                </a:gridCol>
                <a:gridCol w="1241029">
                  <a:extLst>
                    <a:ext uri="{9D8B030D-6E8A-4147-A177-3AD203B41FA5}">
                      <a16:colId xmlns:a16="http://schemas.microsoft.com/office/drawing/2014/main" val="20005"/>
                    </a:ext>
                  </a:extLst>
                </a:gridCol>
              </a:tblGrid>
              <a:tr h="1070089">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APS Five 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28591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Increase mastery in ELA, Math, Science, and Social Studies</a:t>
                      </a:r>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*Curriculum &amp; Instruction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*Personalized Learning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*Fostering Academic Excellence for All</a:t>
                      </a: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marL="68580" marR="68580" marT="34290" marB="34290" anchor="ctr"/>
                </a:tc>
                <a:tc>
                  <a:txBody>
                    <a:bodyPr/>
                    <a:lstStyle/>
                    <a:p>
                      <a:r>
                        <a:rPr lang="en-US" sz="1600" dirty="0" smtClean="0"/>
                        <a:t>Supplemental</a:t>
                      </a:r>
                      <a:r>
                        <a:rPr lang="en-US" sz="1600" baseline="0" dirty="0" smtClean="0"/>
                        <a:t> </a:t>
                      </a:r>
                      <a:r>
                        <a:rPr lang="en-US" sz="1600" baseline="0" dirty="0" smtClean="0"/>
                        <a:t>Materials/Supplies &amp; Technology</a:t>
                      </a:r>
                      <a:endParaRPr lang="en-US" sz="1600" dirty="0"/>
                    </a:p>
                  </a:txBody>
                  <a:tcPr marL="68580" marR="68580" marT="34290" marB="34290" anchor="ctr"/>
                </a:tc>
                <a:tc>
                  <a:txBody>
                    <a:bodyPr/>
                    <a:lstStyle/>
                    <a:p>
                      <a:r>
                        <a:rPr lang="en-US" sz="1600" dirty="0" smtClean="0"/>
                        <a:t>Supplemental</a:t>
                      </a:r>
                      <a:r>
                        <a:rPr lang="en-US" sz="1600" baseline="0" dirty="0" smtClean="0"/>
                        <a:t> technology for students such as </a:t>
                      </a:r>
                      <a:r>
                        <a:rPr lang="en-US" sz="1600" baseline="0" dirty="0" smtClean="0"/>
                        <a:t>headphones replacements, devices, chargers, and IB supplies.</a:t>
                      </a:r>
                      <a:endParaRPr lang="en-US" sz="1600" dirty="0"/>
                    </a:p>
                  </a:txBody>
                  <a:tcPr marL="68580" marR="68580" marT="34290" marB="34290" anchor="ctr"/>
                </a:tc>
                <a:tc>
                  <a:txBody>
                    <a:bodyPr/>
                    <a:lstStyle/>
                    <a:p>
                      <a:r>
                        <a:rPr lang="en-US" sz="1600" dirty="0" smtClean="0"/>
                        <a:t> $59,496 </a:t>
                      </a:r>
                    </a:p>
                    <a:p>
                      <a:endParaRPr lang="en-US" sz="800" dirty="0"/>
                    </a:p>
                  </a:txBody>
                  <a:tcPr marL="68580" marR="68580" marT="34290" marB="34290" anchor="ctr"/>
                </a:tc>
                <a:extLst>
                  <a:ext uri="{0D108BD9-81ED-4DB2-BD59-A6C34878D82A}">
                    <a16:rowId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fld id="{3D6C3DC6-EF6E-8948-BFE6-808D46D584D8}" type="slidenum">
              <a:rPr lang="en-US" smtClean="0"/>
              <a:t>20</a:t>
            </a:fld>
            <a:endParaRPr lang="en-US" dirty="0"/>
          </a:p>
        </p:txBody>
      </p:sp>
    </p:spTree>
    <p:extLst>
      <p:ext uri="{BB962C8B-B14F-4D97-AF65-F5344CB8AC3E}">
        <p14:creationId xmlns:p14="http://schemas.microsoft.com/office/powerpoint/2010/main" val="2423624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b="1" dirty="0">
                <a:latin typeface="Century Schoolbook" panose="02040604050505020304" pitchFamily="18" charset="0"/>
              </a:rPr>
              <a:t>Plan for FY23</a:t>
            </a:r>
            <a:br>
              <a:rPr lang="en-US" sz="2700" b="1" dirty="0">
                <a:latin typeface="Century Schoolbook" panose="02040604050505020304" pitchFamily="18" charset="0"/>
              </a:rPr>
            </a:br>
            <a:r>
              <a:rPr lang="en-US" sz="2700" b="1" dirty="0">
                <a:latin typeface="Century Schoolbook" panose="02040604050505020304" pitchFamily="18" charset="0"/>
              </a:rPr>
              <a:t> Title I Holdback and Family Engagement Funds</a:t>
            </a:r>
          </a:p>
        </p:txBody>
      </p:sp>
      <p:graphicFrame>
        <p:nvGraphicFramePr>
          <p:cNvPr id="4" name="Table 3"/>
          <p:cNvGraphicFramePr>
            <a:graphicFrameLocks noGrp="1"/>
          </p:cNvGraphicFramePr>
          <p:nvPr>
            <p:extLst>
              <p:ext uri="{D42A27DB-BD31-4B8C-83A1-F6EECF244321}">
                <p14:modId xmlns:p14="http://schemas.microsoft.com/office/powerpoint/2010/main" val="2023626877"/>
              </p:ext>
            </p:extLst>
          </p:nvPr>
        </p:nvGraphicFramePr>
        <p:xfrm>
          <a:off x="1145127" y="1554477"/>
          <a:ext cx="7541674" cy="3999157"/>
        </p:xfrm>
        <a:graphic>
          <a:graphicData uri="http://schemas.openxmlformats.org/drawingml/2006/table">
            <a:tbl>
              <a:tblPr firstRow="1" bandRow="1">
                <a:tableStyleId>{5C22544A-7EE6-4342-B048-85BDC9FD1C3A}</a:tableStyleId>
              </a:tblPr>
              <a:tblGrid>
                <a:gridCol w="1505521">
                  <a:extLst>
                    <a:ext uri="{9D8B030D-6E8A-4147-A177-3AD203B41FA5}">
                      <a16:colId xmlns:a16="http://schemas.microsoft.com/office/drawing/2014/main" val="20000"/>
                    </a:ext>
                  </a:extLst>
                </a:gridCol>
                <a:gridCol w="1610451">
                  <a:extLst>
                    <a:ext uri="{9D8B030D-6E8A-4147-A177-3AD203B41FA5}">
                      <a16:colId xmlns:a16="http://schemas.microsoft.com/office/drawing/2014/main" val="20001"/>
                    </a:ext>
                  </a:extLst>
                </a:gridCol>
                <a:gridCol w="1640744">
                  <a:extLst>
                    <a:ext uri="{9D8B030D-6E8A-4147-A177-3AD203B41FA5}">
                      <a16:colId xmlns:a16="http://schemas.microsoft.com/office/drawing/2014/main" val="20002"/>
                    </a:ext>
                  </a:extLst>
                </a:gridCol>
                <a:gridCol w="1511225">
                  <a:extLst>
                    <a:ext uri="{9D8B030D-6E8A-4147-A177-3AD203B41FA5}">
                      <a16:colId xmlns:a16="http://schemas.microsoft.com/office/drawing/2014/main" val="20003"/>
                    </a:ext>
                  </a:extLst>
                </a:gridCol>
                <a:gridCol w="1273733">
                  <a:extLst>
                    <a:ext uri="{9D8B030D-6E8A-4147-A177-3AD203B41FA5}">
                      <a16:colId xmlns:a16="http://schemas.microsoft.com/office/drawing/2014/main" val="20005"/>
                    </a:ext>
                  </a:extLst>
                </a:gridCol>
              </a:tblGrid>
              <a:tr h="677240">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APS Five 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3321917">
                <a:tc>
                  <a:txBody>
                    <a:bodyPr/>
                    <a:lstStyle/>
                    <a:p>
                      <a:r>
                        <a:rPr lang="en-US" sz="1800" dirty="0" smtClean="0"/>
                        <a:t>Provide</a:t>
                      </a:r>
                      <a:r>
                        <a:rPr lang="en-US" sz="1800" baseline="0" dirty="0" smtClean="0"/>
                        <a:t> </a:t>
                      </a:r>
                      <a:r>
                        <a:rPr lang="en-US" sz="1800" baseline="0" dirty="0" smtClean="0"/>
                        <a:t>Family Engagement Resources for Attendance, Academic support, and incentives</a:t>
                      </a:r>
                      <a:endParaRPr lang="en-US" sz="1800" dirty="0"/>
                    </a:p>
                  </a:txBody>
                  <a:tcPr marL="68580" marR="68580" marT="34290" marB="34290" anchor="ctr"/>
                </a:tc>
                <a:tc>
                  <a:txBody>
                    <a:bodyPr/>
                    <a:lstStyle/>
                    <a:p>
                      <a:r>
                        <a:rPr lang="en-US" sz="1800" dirty="0" smtClean="0"/>
                        <a:t>*Whole</a:t>
                      </a:r>
                      <a:r>
                        <a:rPr lang="en-US" sz="1800" baseline="0" dirty="0" smtClean="0"/>
                        <a:t> Child &amp; Intervention</a:t>
                      </a:r>
                    </a:p>
                    <a:p>
                      <a:endParaRPr lang="en-US" sz="1800" baseline="0" dirty="0" smtClean="0"/>
                    </a:p>
                    <a:p>
                      <a:r>
                        <a:rPr lang="en-US" sz="1800" baseline="0" dirty="0" smtClean="0"/>
                        <a:t>P</a:t>
                      </a:r>
                      <a:r>
                        <a:rPr lang="en-US" sz="1800" dirty="0" smtClean="0"/>
                        <a:t>arent</a:t>
                      </a:r>
                      <a:r>
                        <a:rPr lang="en-US" sz="1800" baseline="0" dirty="0" smtClean="0"/>
                        <a:t> </a:t>
                      </a:r>
                      <a:r>
                        <a:rPr lang="en-US" sz="1800" baseline="0" dirty="0" smtClean="0"/>
                        <a:t>and Student Engagement</a:t>
                      </a:r>
                      <a:endParaRPr lang="en-US" sz="1800" dirty="0"/>
                    </a:p>
                  </a:txBody>
                  <a:tcPr marL="68580" marR="68580" marT="34290" marB="34290" anchor="ctr"/>
                </a:tc>
                <a:tc>
                  <a:txBody>
                    <a:bodyPr/>
                    <a:lstStyle/>
                    <a:p>
                      <a:r>
                        <a:rPr lang="en-US" sz="1800" dirty="0" smtClean="0"/>
                        <a:t>Provide</a:t>
                      </a:r>
                      <a:r>
                        <a:rPr lang="en-US" sz="1800" baseline="0" dirty="0" smtClean="0"/>
                        <a:t> incentives and rewards for parents and students motivating good attendance and parent participation. </a:t>
                      </a:r>
                      <a:endParaRPr lang="en-US" sz="1800" dirty="0"/>
                    </a:p>
                  </a:txBody>
                  <a:tcPr marL="68580" marR="68580" marT="34290" marB="34290" anchor="ctr"/>
                </a:tc>
                <a:tc>
                  <a:txBody>
                    <a:bodyPr/>
                    <a:lstStyle/>
                    <a:p>
                      <a:r>
                        <a:rPr lang="en-US" sz="1800" dirty="0" smtClean="0"/>
                        <a:t>Purchase</a:t>
                      </a:r>
                      <a:r>
                        <a:rPr lang="en-US" sz="1800" baseline="0" dirty="0" smtClean="0"/>
                        <a:t> </a:t>
                      </a:r>
                      <a:r>
                        <a:rPr lang="en-US" sz="1800" baseline="0" dirty="0" smtClean="0"/>
                        <a:t>parent wellness, career resources as well as awards </a:t>
                      </a:r>
                      <a:r>
                        <a:rPr lang="en-US" sz="1800" baseline="0" dirty="0" smtClean="0"/>
                        <a:t>and incentives for parents and students. </a:t>
                      </a:r>
                      <a:endParaRPr lang="en-US" sz="1800" dirty="0"/>
                    </a:p>
                  </a:txBody>
                  <a:tcPr marL="68580" marR="68580" marT="34290" marB="34290" anchor="ctr"/>
                </a:tc>
                <a:tc>
                  <a:txBody>
                    <a:bodyPr/>
                    <a:lstStyle/>
                    <a:p>
                      <a:r>
                        <a:rPr lang="en-US" sz="1800" dirty="0" smtClean="0"/>
                        <a:t>$6,000.00</a:t>
                      </a:r>
                      <a:endParaRPr lang="en-US" sz="1800" dirty="0"/>
                    </a:p>
                  </a:txBody>
                  <a:tcPr marL="68580" marR="68580" marT="34290" marB="34290" anchor="ctr"/>
                </a:tc>
                <a:extLst>
                  <a:ext uri="{0D108BD9-81ED-4DB2-BD59-A6C34878D82A}">
                    <a16:rowId xmlns:a16="http://schemas.microsoft.com/office/drawing/2014/main" val="10002"/>
                  </a:ext>
                </a:extLst>
              </a:tr>
            </a:tbl>
          </a:graphicData>
        </a:graphic>
      </p:graphicFrame>
      <p:sp>
        <p:nvSpPr>
          <p:cNvPr id="3" name="Slide Number Placeholder 2"/>
          <p:cNvSpPr>
            <a:spLocks noGrp="1"/>
          </p:cNvSpPr>
          <p:nvPr>
            <p:ph type="sldNum" sz="quarter" idx="12"/>
          </p:nvPr>
        </p:nvSpPr>
        <p:spPr/>
        <p:txBody>
          <a:bodyPr/>
          <a:lstStyle/>
          <a:p>
            <a:fld id="{3D6C3DC6-EF6E-8948-BFE6-808D46D584D8}" type="slidenum">
              <a:rPr lang="en-US" smtClean="0"/>
              <a:t>21</a:t>
            </a:fld>
            <a:endParaRPr lang="en-US" dirty="0"/>
          </a:p>
        </p:txBody>
      </p:sp>
    </p:spTree>
    <p:extLst>
      <p:ext uri="{BB962C8B-B14F-4D97-AF65-F5344CB8AC3E}">
        <p14:creationId xmlns:p14="http://schemas.microsoft.com/office/powerpoint/2010/main" val="1235764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b="1" dirty="0">
                <a:latin typeface="Century Schoolbook" panose="02040604050505020304" pitchFamily="18" charset="0"/>
              </a:rPr>
              <a:t>Plan for FY23</a:t>
            </a:r>
            <a:br>
              <a:rPr lang="en-US" sz="2700" b="1" dirty="0">
                <a:latin typeface="Century Schoolbook" panose="02040604050505020304" pitchFamily="18" charset="0"/>
              </a:rPr>
            </a:br>
            <a:r>
              <a:rPr lang="en-US" sz="2700" b="1" dirty="0">
                <a:latin typeface="Century Schoolbook" panose="02040604050505020304" pitchFamily="18" charset="0"/>
              </a:rPr>
              <a:t> CARES Act and ARP </a:t>
            </a:r>
            <a:r>
              <a:rPr lang="en-US" sz="2700" b="1" dirty="0" smtClean="0">
                <a:latin typeface="Century Schoolbook" panose="02040604050505020304" pitchFamily="18" charset="0"/>
              </a:rPr>
              <a:t>Funds-$185,219.78</a:t>
            </a:r>
            <a:endParaRPr lang="en-US" sz="2700" b="1" dirty="0">
              <a:latin typeface="Century Schoolbook" panose="020406040505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47053534"/>
              </p:ext>
            </p:extLst>
          </p:nvPr>
        </p:nvGraphicFramePr>
        <p:xfrm>
          <a:off x="1145127" y="1554478"/>
          <a:ext cx="7627680" cy="4765972"/>
        </p:xfrm>
        <a:graphic>
          <a:graphicData uri="http://schemas.openxmlformats.org/drawingml/2006/table">
            <a:tbl>
              <a:tblPr firstRow="1" bandRow="1">
                <a:tableStyleId>{5C22544A-7EE6-4342-B048-85BDC9FD1C3A}</a:tableStyleId>
              </a:tblPr>
              <a:tblGrid>
                <a:gridCol w="1492052">
                  <a:extLst>
                    <a:ext uri="{9D8B030D-6E8A-4147-A177-3AD203B41FA5}">
                      <a16:colId xmlns:a16="http://schemas.microsoft.com/office/drawing/2014/main" val="20000"/>
                    </a:ext>
                  </a:extLst>
                </a:gridCol>
                <a:gridCol w="1659455">
                  <a:extLst>
                    <a:ext uri="{9D8B030D-6E8A-4147-A177-3AD203B41FA5}">
                      <a16:colId xmlns:a16="http://schemas.microsoft.com/office/drawing/2014/main" val="20001"/>
                    </a:ext>
                  </a:extLst>
                </a:gridCol>
                <a:gridCol w="1659455">
                  <a:extLst>
                    <a:ext uri="{9D8B030D-6E8A-4147-A177-3AD203B41FA5}">
                      <a16:colId xmlns:a16="http://schemas.microsoft.com/office/drawing/2014/main" val="20002"/>
                    </a:ext>
                  </a:extLst>
                </a:gridCol>
                <a:gridCol w="1528459">
                  <a:extLst>
                    <a:ext uri="{9D8B030D-6E8A-4147-A177-3AD203B41FA5}">
                      <a16:colId xmlns:a16="http://schemas.microsoft.com/office/drawing/2014/main" val="20003"/>
                    </a:ext>
                  </a:extLst>
                </a:gridCol>
                <a:gridCol w="1288259">
                  <a:extLst>
                    <a:ext uri="{9D8B030D-6E8A-4147-A177-3AD203B41FA5}">
                      <a16:colId xmlns:a16="http://schemas.microsoft.com/office/drawing/2014/main" val="20005"/>
                    </a:ext>
                  </a:extLst>
                </a:gridCol>
              </a:tblGrid>
              <a:tr h="765472">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APS Five 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579996">
                <a:tc>
                  <a:txBody>
                    <a:bodyPr/>
                    <a:lstStyle/>
                    <a:p>
                      <a:r>
                        <a:rPr lang="en-US" sz="1200" dirty="0" smtClean="0"/>
                        <a:t>Academic</a:t>
                      </a:r>
                      <a:r>
                        <a:rPr lang="en-US" sz="1200" baseline="0" dirty="0" smtClean="0"/>
                        <a:t> Support and replacement of abolished teacher</a:t>
                      </a:r>
                      <a:endParaRPr lang="en-US" sz="1200" dirty="0"/>
                    </a:p>
                  </a:txBody>
                  <a:tcPr marL="68580" marR="68580" marT="34290" marB="34290" anchor="ctr"/>
                </a:tc>
                <a:tc>
                  <a:txBody>
                    <a:bodyPr/>
                    <a:lstStyle/>
                    <a:p>
                      <a:r>
                        <a:rPr lang="en-US" sz="1200" dirty="0" smtClean="0"/>
                        <a:t>Fostering</a:t>
                      </a:r>
                      <a:r>
                        <a:rPr lang="en-US" sz="1200" baseline="0" dirty="0" smtClean="0"/>
                        <a:t> Academic Excellence for All</a:t>
                      </a:r>
                      <a:endParaRPr lang="en-US" sz="1200" dirty="0"/>
                    </a:p>
                  </a:txBody>
                  <a:tcPr marL="68580" marR="68580" marT="34290" marB="34290" anchor="ctr"/>
                </a:tc>
                <a:tc>
                  <a:txBody>
                    <a:bodyPr/>
                    <a:lstStyle/>
                    <a:p>
                      <a:r>
                        <a:rPr lang="en-US" sz="1200" dirty="0" smtClean="0"/>
                        <a:t>Implementation</a:t>
                      </a:r>
                      <a:r>
                        <a:rPr lang="en-US" sz="1200" baseline="0" dirty="0" smtClean="0"/>
                        <a:t> of quality and rigorous instruction.</a:t>
                      </a:r>
                      <a:endParaRPr lang="en-US" sz="1200" dirty="0"/>
                    </a:p>
                  </a:txBody>
                  <a:tcPr marL="68580" marR="68580" marT="34290" marB="34290" anchor="ctr"/>
                </a:tc>
                <a:tc>
                  <a:txBody>
                    <a:bodyPr/>
                    <a:lstStyle/>
                    <a:p>
                      <a:r>
                        <a:rPr lang="en-US" sz="1200" dirty="0" smtClean="0"/>
                        <a:t>Full-Time</a:t>
                      </a:r>
                      <a:r>
                        <a:rPr lang="en-US" sz="1200" baseline="0" dirty="0" smtClean="0"/>
                        <a:t> Teacher</a:t>
                      </a:r>
                      <a:endParaRPr lang="en-US" sz="1200" dirty="0"/>
                    </a:p>
                  </a:txBody>
                  <a:tcPr marL="68580" marR="68580" marT="34290" marB="34290" anchor="ctr"/>
                </a:tc>
                <a:tc>
                  <a:txBody>
                    <a:bodyPr/>
                    <a:lstStyle/>
                    <a:p>
                      <a:r>
                        <a:rPr lang="en-US" sz="1200" dirty="0" smtClean="0"/>
                        <a:t>$92,690.00</a:t>
                      </a:r>
                      <a:endParaRPr lang="en-US" sz="1200" dirty="0"/>
                    </a:p>
                  </a:txBody>
                  <a:tcPr marL="68580" marR="68580" marT="34290" marB="34290" anchor="ctr"/>
                </a:tc>
                <a:extLst>
                  <a:ext uri="{0D108BD9-81ED-4DB2-BD59-A6C34878D82A}">
                    <a16:rowId xmlns:a16="http://schemas.microsoft.com/office/drawing/2014/main" val="10002"/>
                  </a:ext>
                </a:extLst>
              </a:tr>
              <a:tr h="579996">
                <a:tc>
                  <a:txBody>
                    <a:bodyPr/>
                    <a:lstStyle/>
                    <a:p>
                      <a:r>
                        <a:rPr lang="en-US" sz="1200" dirty="0" smtClean="0"/>
                        <a:t>Academic</a:t>
                      </a:r>
                      <a:r>
                        <a:rPr lang="en-US" sz="1200" baseline="0" dirty="0" smtClean="0"/>
                        <a:t> Support and replacement of abolished teacher</a:t>
                      </a:r>
                      <a:endParaRPr lang="en-US" sz="1200" dirty="0"/>
                    </a:p>
                  </a:txBody>
                  <a:tcPr marL="68580" marR="68580" marT="34290" marB="34290" anchor="ctr"/>
                </a:tc>
                <a:tc>
                  <a:txBody>
                    <a:bodyPr/>
                    <a:lstStyle/>
                    <a:p>
                      <a:r>
                        <a:rPr lang="en-US" sz="1200" dirty="0" smtClean="0"/>
                        <a:t>Fostering</a:t>
                      </a:r>
                      <a:r>
                        <a:rPr lang="en-US" sz="1200" baseline="0" dirty="0" smtClean="0"/>
                        <a:t> Academic Excellence for All</a:t>
                      </a:r>
                      <a:endParaRPr lang="en-US" sz="1200" dirty="0"/>
                    </a:p>
                  </a:txBody>
                  <a:tcPr marL="68580" marR="68580" marT="34290" marB="34290" anchor="ctr"/>
                </a:tc>
                <a:tc>
                  <a:txBody>
                    <a:bodyPr/>
                    <a:lstStyle/>
                    <a:p>
                      <a:r>
                        <a:rPr lang="en-US" sz="1200" dirty="0" smtClean="0"/>
                        <a:t>Implementation</a:t>
                      </a:r>
                      <a:r>
                        <a:rPr lang="en-US" sz="1200" baseline="0" dirty="0" smtClean="0"/>
                        <a:t> of quality and rigorous instruction.</a:t>
                      </a:r>
                      <a:endParaRPr lang="en-US" sz="1200" dirty="0"/>
                    </a:p>
                  </a:txBody>
                  <a:tcPr marL="68580" marR="68580" marT="34290" marB="34290" anchor="ctr"/>
                </a:tc>
                <a:tc>
                  <a:txBody>
                    <a:bodyPr/>
                    <a:lstStyle/>
                    <a:p>
                      <a:r>
                        <a:rPr lang="en-US" sz="1200" dirty="0" smtClean="0"/>
                        <a:t>Full-Time </a:t>
                      </a:r>
                      <a:r>
                        <a:rPr lang="en-US" sz="1200" dirty="0" smtClean="0"/>
                        <a:t>Paraprofessional</a:t>
                      </a:r>
                      <a:endParaRPr lang="en-US" sz="1200" dirty="0"/>
                    </a:p>
                  </a:txBody>
                  <a:tcPr marL="68580" marR="68580" marT="34290" marB="34290" anchor="ctr"/>
                </a:tc>
                <a:tc>
                  <a:txBody>
                    <a:bodyPr/>
                    <a:lstStyle/>
                    <a:p>
                      <a:r>
                        <a:rPr lang="en-US" sz="1200" dirty="0" smtClean="0"/>
                        <a:t>$44,543.00</a:t>
                      </a:r>
                      <a:endParaRPr lang="en-US" sz="1200" dirty="0"/>
                    </a:p>
                  </a:txBody>
                  <a:tcPr marL="68580" marR="68580" marT="34290" marB="34290" anchor="ctr"/>
                </a:tc>
                <a:extLst>
                  <a:ext uri="{0D108BD9-81ED-4DB2-BD59-A6C34878D82A}">
                    <a16:rowId xmlns:a16="http://schemas.microsoft.com/office/drawing/2014/main" val="10003"/>
                  </a:ext>
                </a:extLst>
              </a:tr>
              <a:tr h="579996">
                <a:tc>
                  <a:txBody>
                    <a:bodyPr/>
                    <a:lstStyle/>
                    <a:p>
                      <a:r>
                        <a:rPr lang="en-US" sz="1200" dirty="0" smtClean="0"/>
                        <a:t>Provide</a:t>
                      </a:r>
                      <a:r>
                        <a:rPr lang="en-US" sz="1200" baseline="0" dirty="0" smtClean="0"/>
                        <a:t> non-instructional support coupled with safety and supervision supports</a:t>
                      </a:r>
                      <a:endParaRPr lang="en-US" sz="1200" dirty="0"/>
                    </a:p>
                  </a:txBody>
                  <a:tcPr marL="68580" marR="68580" marT="34290" marB="34290" anchor="ctr"/>
                </a:tc>
                <a:tc>
                  <a:txBody>
                    <a:bodyPr/>
                    <a:lstStyle/>
                    <a:p>
                      <a:r>
                        <a:rPr lang="en-US" sz="1200" dirty="0" smtClean="0"/>
                        <a:t>Building a Culture of Student</a:t>
                      </a:r>
                      <a:r>
                        <a:rPr lang="en-US" sz="1200" baseline="0" dirty="0" smtClean="0"/>
                        <a:t> Support</a:t>
                      </a:r>
                      <a:endParaRPr lang="en-US" sz="1200" dirty="0"/>
                    </a:p>
                  </a:txBody>
                  <a:tcPr marL="68580" marR="68580" marT="34290" marB="34290" anchor="ctr"/>
                </a:tc>
                <a:tc>
                  <a:txBody>
                    <a:bodyPr/>
                    <a:lstStyle/>
                    <a:p>
                      <a:r>
                        <a:rPr lang="en-US" sz="1200" dirty="0" smtClean="0"/>
                        <a:t>Student Lunch Safety</a:t>
                      </a:r>
                      <a:r>
                        <a:rPr lang="en-US" sz="1200" baseline="0" dirty="0" smtClean="0"/>
                        <a:t> and Supervision</a:t>
                      </a:r>
                      <a:endParaRPr lang="en-US" sz="1200" dirty="0"/>
                    </a:p>
                  </a:txBody>
                  <a:tcPr marL="68580" marR="68580" marT="34290" marB="34290" anchor="ctr"/>
                </a:tc>
                <a:tc>
                  <a:txBody>
                    <a:bodyPr/>
                    <a:lstStyle/>
                    <a:p>
                      <a:r>
                        <a:rPr lang="en-US" sz="1200" dirty="0" smtClean="0"/>
                        <a:t>Cafeteria Monitors</a:t>
                      </a:r>
                      <a:endParaRPr lang="en-US" sz="1200" dirty="0"/>
                    </a:p>
                  </a:txBody>
                  <a:tcPr marL="68580" marR="68580" marT="34290" marB="34290" anchor="ctr"/>
                </a:tc>
                <a:tc>
                  <a:txBody>
                    <a:bodyPr/>
                    <a:lstStyle/>
                    <a:p>
                      <a:r>
                        <a:rPr lang="en-US" sz="1200" dirty="0" smtClean="0"/>
                        <a:t>$17,898.75</a:t>
                      </a:r>
                      <a:endParaRPr lang="en-US" sz="1200" dirty="0"/>
                    </a:p>
                  </a:txBody>
                  <a:tcPr marL="68580" marR="68580" marT="34290" marB="34290" anchor="ctr"/>
                </a:tc>
                <a:extLst>
                  <a:ext uri="{0D108BD9-81ED-4DB2-BD59-A6C34878D82A}">
                    <a16:rowId xmlns:a16="http://schemas.microsoft.com/office/drawing/2014/main" val="10004"/>
                  </a:ext>
                </a:extLst>
              </a:tr>
              <a:tr h="443491">
                <a:tc>
                  <a:txBody>
                    <a:bodyPr/>
                    <a:lstStyle/>
                    <a:p>
                      <a:r>
                        <a:rPr lang="en-US" sz="1200" dirty="0" smtClean="0"/>
                        <a:t>Provide</a:t>
                      </a:r>
                      <a:r>
                        <a:rPr lang="en-US" sz="1200" baseline="0" dirty="0" smtClean="0"/>
                        <a:t> supplemental tutorial services for students</a:t>
                      </a:r>
                      <a:endParaRPr lang="en-US" sz="1200" dirty="0"/>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Fostering Academic Excellence for All</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txBody>
                  <a:tcPr marL="68580" marR="68580" marT="34290" marB="34290" anchor="ctr"/>
                </a:tc>
                <a:tc>
                  <a:txBody>
                    <a:bodyPr/>
                    <a:lstStyle/>
                    <a:p>
                      <a:r>
                        <a:rPr lang="en-US" sz="1200" dirty="0" smtClean="0"/>
                        <a:t>Implementation of After School Tutorial</a:t>
                      </a:r>
                      <a:r>
                        <a:rPr lang="en-US" sz="1200" baseline="0" dirty="0" smtClean="0"/>
                        <a:t> Services</a:t>
                      </a:r>
                      <a:endParaRPr lang="en-US" sz="1200" dirty="0"/>
                    </a:p>
                  </a:txBody>
                  <a:tcPr marL="68580" marR="68580" marT="34290" marB="34290" anchor="ctr"/>
                </a:tc>
                <a:tc>
                  <a:txBody>
                    <a:bodyPr/>
                    <a:lstStyle/>
                    <a:p>
                      <a:r>
                        <a:rPr lang="en-US" sz="1200" dirty="0" smtClean="0"/>
                        <a:t>After School</a:t>
                      </a:r>
                      <a:r>
                        <a:rPr lang="en-US" sz="1200" baseline="0" dirty="0" smtClean="0"/>
                        <a:t> Tutorial Staff</a:t>
                      </a:r>
                      <a:endParaRPr lang="en-US" sz="1200" dirty="0"/>
                    </a:p>
                  </a:txBody>
                  <a:tcPr marL="68580" marR="68580" marT="34290" marB="34290" anchor="ctr"/>
                </a:tc>
                <a:tc>
                  <a:txBody>
                    <a:bodyPr/>
                    <a:lstStyle/>
                    <a:p>
                      <a:r>
                        <a:rPr lang="en-US" sz="1200" dirty="0" smtClean="0"/>
                        <a:t>$20,000.00</a:t>
                      </a:r>
                      <a:endParaRPr lang="en-US" sz="1200" dirty="0"/>
                    </a:p>
                  </a:txBody>
                  <a:tcPr marL="68580" marR="68580" marT="34290" marB="34290" anchor="ctr"/>
                </a:tc>
                <a:extLst>
                  <a:ext uri="{0D108BD9-81ED-4DB2-BD59-A6C34878D82A}">
                    <a16:rowId xmlns:a16="http://schemas.microsoft.com/office/drawing/2014/main" val="10005"/>
                  </a:ext>
                </a:extLst>
              </a:tr>
              <a:tr h="711368">
                <a:tc>
                  <a:txBody>
                    <a:bodyPr/>
                    <a:lstStyle/>
                    <a:p>
                      <a:r>
                        <a:rPr lang="en-US" sz="1200" dirty="0" smtClean="0"/>
                        <a:t>Provide online</a:t>
                      </a:r>
                      <a:r>
                        <a:rPr lang="en-US" sz="1200" baseline="0" dirty="0" smtClean="0"/>
                        <a:t> software to supplement the reading, math, science and social studies curriculum</a:t>
                      </a:r>
                      <a:endParaRPr lang="en-US" sz="1200" dirty="0"/>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Fostering Academic Excellence for All</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txBody>
                  <a:tcPr marL="68580" marR="68580" marT="34290" marB="34290" anchor="ctr"/>
                </a:tc>
                <a:tc>
                  <a:txBody>
                    <a:bodyPr/>
                    <a:lstStyle/>
                    <a:p>
                      <a:pPr algn="ctr"/>
                      <a:r>
                        <a:rPr lang="en-US" sz="1200" dirty="0" smtClean="0"/>
                        <a:t>Online software learning programs</a:t>
                      </a:r>
                      <a:endParaRPr lang="en-US" sz="1200" dirty="0"/>
                    </a:p>
                  </a:txBody>
                  <a:tcPr marL="68580" marR="68580" marT="34290" marB="34290" anchor="ctr"/>
                </a:tc>
                <a:tc>
                  <a:txBody>
                    <a:bodyPr/>
                    <a:lstStyle/>
                    <a:p>
                      <a:r>
                        <a:rPr lang="en-US" sz="1200" dirty="0" smtClean="0"/>
                        <a:t>Programs such</a:t>
                      </a:r>
                      <a:r>
                        <a:rPr lang="en-US" sz="1200" baseline="0" dirty="0" smtClean="0"/>
                        <a:t> as IXL Math, Study Island Science/SS</a:t>
                      </a:r>
                      <a:endParaRPr lang="en-US" sz="1200" dirty="0"/>
                    </a:p>
                  </a:txBody>
                  <a:tcPr marL="68580" marR="68580" marT="34290" marB="34290" anchor="ctr"/>
                </a:tc>
                <a:tc>
                  <a:txBody>
                    <a:bodyPr/>
                    <a:lstStyle/>
                    <a:p>
                      <a:r>
                        <a:rPr lang="en-US" sz="1200" dirty="0" smtClean="0"/>
                        <a:t>$10,088</a:t>
                      </a:r>
                      <a:endParaRPr lang="en-US" sz="1200" dirty="0"/>
                    </a:p>
                  </a:txBody>
                  <a:tcPr marL="68580" marR="68580" marT="34290" marB="34290" anchor="ctr"/>
                </a:tc>
                <a:extLst>
                  <a:ext uri="{0D108BD9-81ED-4DB2-BD59-A6C34878D82A}">
                    <a16:rowId xmlns:a16="http://schemas.microsoft.com/office/drawing/2014/main" val="10006"/>
                  </a:ext>
                </a:extLst>
              </a:tr>
            </a:tbl>
          </a:graphicData>
        </a:graphic>
      </p:graphicFrame>
      <p:sp>
        <p:nvSpPr>
          <p:cNvPr id="3" name="Slide Number Placeholder 2"/>
          <p:cNvSpPr>
            <a:spLocks noGrp="1"/>
          </p:cNvSpPr>
          <p:nvPr>
            <p:ph type="sldNum" sz="quarter" idx="12"/>
          </p:nvPr>
        </p:nvSpPr>
        <p:spPr/>
        <p:txBody>
          <a:bodyPr/>
          <a:lstStyle/>
          <a:p>
            <a:fld id="{3D6C3DC6-EF6E-8948-BFE6-808D46D584D8}" type="slidenum">
              <a:rPr lang="en-US" smtClean="0"/>
              <a:t>22</a:t>
            </a:fld>
            <a:endParaRPr lang="en-US" dirty="0"/>
          </a:p>
        </p:txBody>
      </p:sp>
    </p:spTree>
    <p:extLst>
      <p:ext uri="{BB962C8B-B14F-4D97-AF65-F5344CB8AC3E}">
        <p14:creationId xmlns:p14="http://schemas.microsoft.com/office/powerpoint/2010/main" val="234335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1858" y="1044528"/>
            <a:ext cx="8342142" cy="5672156"/>
          </a:xfrm>
        </p:spPr>
        <p:txBody>
          <a:bodyPr>
            <a:noAutofit/>
          </a:bodyPr>
          <a:lstStyle/>
          <a:p>
            <a:pPr marL="342900" lvl="0" indent="-342900" algn="l" defTabSz="914400">
              <a:spcBef>
                <a:spcPts val="0"/>
              </a:spcBef>
              <a:buAutoNum type="arabicPeriod"/>
            </a:pPr>
            <a:r>
              <a:rPr lang="en-US" sz="2000" dirty="0">
                <a:solidFill>
                  <a:srgbClr val="000000"/>
                </a:solidFill>
                <a:latin typeface="Calibri" panose="020F0502020204030204" pitchFamily="34" charset="0"/>
              </a:rPr>
              <a:t>Are our school’s priorities (from your strategic plan) reflected in this budget?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Are new positions and/or resources included in the budget to address our major priorities?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Do we know (as a team) the plan to support implementation of these priorities beyond the budget (ex. What strategies will be implemented)?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What tradeoffs are being made in order to support these priorities? </a:t>
            </a:r>
          </a:p>
          <a:p>
            <a:pPr lvl="0" algn="l" defTabSz="914400">
              <a:spcBef>
                <a:spcPts val="0"/>
              </a:spcBef>
            </a:pPr>
            <a:endParaRPr lang="en-US" sz="2000" dirty="0">
              <a:solidFill>
                <a:srgbClr val="000000"/>
              </a:solidFill>
              <a:latin typeface="Calibri" panose="020F0502020204030204" pitchFamily="34" charset="0"/>
            </a:endParaRPr>
          </a:p>
          <a:p>
            <a:pPr lvl="0" algn="l" defTabSz="914400">
              <a:spcBef>
                <a:spcPts val="0"/>
              </a:spcBef>
            </a:pPr>
            <a:r>
              <a:rPr lang="en-US" sz="2000" dirty="0">
                <a:solidFill>
                  <a:srgbClr val="000000"/>
                </a:solidFill>
                <a:latin typeface="Calibri" panose="020F0502020204030204" pitchFamily="34" charset="0"/>
              </a:rPr>
              <a:t>2. How are district and cluster priorities reflected in our budget?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Cluster priorities- what staff, materials, etc. are dedicated to supporting our cluster’s priorities?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Signature programs- what staff, materials, etc. are dedicated to supporting our signature program? </a:t>
            </a:r>
          </a:p>
          <a:p>
            <a:pPr marL="800100" lvl="1" indent="-342900" algn="l" defTabSz="914400">
              <a:spcBef>
                <a:spcPts val="0"/>
              </a:spcBef>
              <a:buFont typeface="+mj-lt"/>
              <a:buAutoNum type="alphaLcPeriod"/>
            </a:pPr>
            <a:r>
              <a:rPr lang="en-US" sz="2000" dirty="0">
                <a:solidFill>
                  <a:srgbClr val="000000"/>
                </a:solidFill>
                <a:latin typeface="Calibri" panose="020F0502020204030204" pitchFamily="34" charset="0"/>
              </a:rPr>
              <a:t>Are there positions our school will share with another school, i.e. nurse, counselor?</a:t>
            </a:r>
          </a:p>
          <a:p>
            <a:pPr lvl="0" algn="l" defTabSz="914400">
              <a:spcBef>
                <a:spcPts val="0"/>
              </a:spcBef>
            </a:pPr>
            <a:endParaRPr lang="en-US" sz="2000" dirty="0">
              <a:solidFill>
                <a:srgbClr val="000000"/>
              </a:solidFill>
              <a:latin typeface="Calibri" panose="020F0502020204030204" pitchFamily="34" charset="0"/>
            </a:endParaRPr>
          </a:p>
          <a:p>
            <a:pPr algn="l"/>
            <a:endParaRPr lang="en-US" sz="2000" dirty="0">
              <a:solidFill>
                <a:schemeClr val="tx1"/>
              </a:solidFill>
            </a:endParaRPr>
          </a:p>
        </p:txBody>
      </p:sp>
      <p:sp>
        <p:nvSpPr>
          <p:cNvPr id="4" name="Title 3"/>
          <p:cNvSpPr txBox="1">
            <a:spLocks noGrp="1"/>
          </p:cNvSpPr>
          <p:nvPr>
            <p:ph type="ctrTitle"/>
          </p:nvPr>
        </p:nvSpPr>
        <p:spPr>
          <a:xfrm>
            <a:off x="685800" y="169555"/>
            <a:ext cx="7772400" cy="523220"/>
          </a:xfrm>
          <a:prstGeom prst="rect">
            <a:avLst/>
          </a:prstGeom>
          <a:noFill/>
        </p:spPr>
        <p:txBody>
          <a:bodyPr wrap="square" rtlCol="0">
            <a:spAutoFit/>
          </a:bodyPr>
          <a:lstStyle/>
          <a:p>
            <a:r>
              <a:rPr lang="en-US" sz="2800" b="1" dirty="0">
                <a:solidFill>
                  <a:srgbClr val="000000"/>
                </a:solidFill>
                <a:latin typeface="Calibri" panose="020F0502020204030204" pitchFamily="34" charset="0"/>
              </a:rPr>
              <a:t>Questions to Consider</a:t>
            </a:r>
            <a:endParaRPr lang="en-US" sz="2700" b="1" dirty="0">
              <a:solidFill>
                <a:prstClr val="black"/>
              </a:solidFill>
              <a:latin typeface="Century Schoolbook" panose="02040604050505020304"/>
            </a:endParaRPr>
          </a:p>
        </p:txBody>
      </p:sp>
      <p:sp>
        <p:nvSpPr>
          <p:cNvPr id="2" name="Slide Number Placeholder 1"/>
          <p:cNvSpPr>
            <a:spLocks noGrp="1"/>
          </p:cNvSpPr>
          <p:nvPr>
            <p:ph type="sldNum" sz="quarter" idx="12"/>
          </p:nvPr>
        </p:nvSpPr>
        <p:spPr/>
        <p:txBody>
          <a:bodyPr/>
          <a:lstStyle/>
          <a:p>
            <a:fld id="{3D6C3DC6-EF6E-8948-BFE6-808D46D584D8}" type="slidenum">
              <a:rPr lang="en-US" smtClean="0"/>
              <a:t>23</a:t>
            </a:fld>
            <a:endParaRPr lang="en-US" dirty="0"/>
          </a:p>
        </p:txBody>
      </p:sp>
    </p:spTree>
    <p:extLst>
      <p:ext uri="{BB962C8B-B14F-4D97-AF65-F5344CB8AC3E}">
        <p14:creationId xmlns:p14="http://schemas.microsoft.com/office/powerpoint/2010/main" val="1275423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2085103" y="1433033"/>
            <a:ext cx="5591169" cy="914400"/>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1600" b="1" dirty="0">
                <a:solidFill>
                  <a:schemeClr val="bg1"/>
                </a:solidFill>
                <a:latin typeface="Berlin Sans FB Demi" panose="020E0802020502020306" pitchFamily="34" charset="0"/>
              </a:rPr>
              <a:t>YOUR SCHOOL STRATEGIC PLAN…</a:t>
            </a:r>
          </a:p>
        </p:txBody>
      </p:sp>
      <p:sp>
        <p:nvSpPr>
          <p:cNvPr id="2" name="Title 1"/>
          <p:cNvSpPr>
            <a:spLocks noGrp="1"/>
          </p:cNvSpPr>
          <p:nvPr>
            <p:ph type="title"/>
          </p:nvPr>
        </p:nvSpPr>
        <p:spPr>
          <a:xfrm>
            <a:off x="717452" y="248713"/>
            <a:ext cx="8426547" cy="625079"/>
          </a:xfrm>
        </p:spPr>
        <p:txBody>
          <a:bodyPr>
            <a:normAutofit fontScale="90000"/>
          </a:bodyPr>
          <a:lstStyle/>
          <a:p>
            <a:pPr algn="ctr"/>
            <a:r>
              <a:rPr lang="en-US" b="1" dirty="0"/>
              <a:t>GO Team Budget Development Process</a:t>
            </a:r>
          </a:p>
        </p:txBody>
      </p:sp>
      <p:sp>
        <p:nvSpPr>
          <p:cNvPr id="5" name="Slide Number Placeholder 4"/>
          <p:cNvSpPr>
            <a:spLocks noGrp="1"/>
          </p:cNvSpPr>
          <p:nvPr>
            <p:ph type="sldNum" sz="quarter" idx="12"/>
          </p:nvPr>
        </p:nvSpPr>
        <p:spPr>
          <a:xfrm>
            <a:off x="7806991" y="5811680"/>
            <a:ext cx="1600200" cy="273844"/>
          </a:xfrm>
        </p:spPr>
        <p:txBody>
          <a:bodyPr/>
          <a:lstStyle/>
          <a:p>
            <a:fld id="{026F2F96-C52A-46BA-9140-C1728DB7CC36}" type="slidenum">
              <a:rPr lang="en-US" smtClean="0">
                <a:solidFill>
                  <a:schemeClr val="tx2"/>
                </a:solidFill>
              </a:rPr>
              <a:pPr/>
              <a:t>3</a:t>
            </a:fld>
            <a:endParaRPr lang="en-US" dirty="0">
              <a:solidFill>
                <a:schemeClr val="tx2"/>
              </a:solidFill>
            </a:endParaRPr>
          </a:p>
        </p:txBody>
      </p:sp>
      <p:sp>
        <p:nvSpPr>
          <p:cNvPr id="53" name="TextBox 52"/>
          <p:cNvSpPr txBox="1"/>
          <p:nvPr/>
        </p:nvSpPr>
        <p:spPr>
          <a:xfrm>
            <a:off x="2085102" y="1694536"/>
            <a:ext cx="5591170" cy="584775"/>
          </a:xfrm>
          <a:prstGeom prst="rect">
            <a:avLst/>
          </a:prstGeom>
          <a:noFill/>
        </p:spPr>
        <p:txBody>
          <a:bodyPr wrap="square" rtlCol="0">
            <a:spAutoFit/>
          </a:bodyPr>
          <a:lstStyle/>
          <a:p>
            <a:pPr algn="ctr"/>
            <a:r>
              <a:rPr lang="en-US" sz="1600" b="1" dirty="0">
                <a:solidFill>
                  <a:schemeClr val="bg1"/>
                </a:solidFill>
              </a:rPr>
              <a:t>is your roadmap and your role. It is your direction, your priorities, your vision, your present, your future. </a:t>
            </a:r>
          </a:p>
        </p:txBody>
      </p:sp>
      <p:graphicFrame>
        <p:nvGraphicFramePr>
          <p:cNvPr id="3" name="Diagram 2"/>
          <p:cNvGraphicFramePr/>
          <p:nvPr>
            <p:extLst>
              <p:ext uri="{D42A27DB-BD31-4B8C-83A1-F6EECF244321}">
                <p14:modId xmlns:p14="http://schemas.microsoft.com/office/powerpoint/2010/main" val="2734216557"/>
              </p:ext>
            </p:extLst>
          </p:nvPr>
        </p:nvGraphicFramePr>
        <p:xfrm>
          <a:off x="1439592" y="2347433"/>
          <a:ext cx="6494585" cy="4389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0698" y="5674044"/>
            <a:ext cx="574385"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182" y="195833"/>
            <a:ext cx="8482818" cy="732848"/>
          </a:xfrm>
        </p:spPr>
        <p:txBody>
          <a:bodyPr>
            <a:normAutofit/>
          </a:bodyPr>
          <a:lstStyle/>
          <a:p>
            <a:pPr algn="ctr"/>
            <a:r>
              <a:rPr lang="en-US" sz="3600" b="1" dirty="0"/>
              <a:t>FY23 Budget Development Process</a:t>
            </a:r>
          </a:p>
        </p:txBody>
      </p:sp>
      <p:sp>
        <p:nvSpPr>
          <p:cNvPr id="9" name="Content Placeholder 8"/>
          <p:cNvSpPr>
            <a:spLocks noGrp="1"/>
          </p:cNvSpPr>
          <p:nvPr>
            <p:ph idx="1"/>
          </p:nvPr>
        </p:nvSpPr>
        <p:spPr>
          <a:xfrm>
            <a:off x="774068" y="1082999"/>
            <a:ext cx="3887846" cy="5577840"/>
          </a:xfrm>
        </p:spPr>
        <p:txBody>
          <a:bodyPr>
            <a:normAutofit fontScale="85000" lnSpcReduction="20000"/>
          </a:bodyPr>
          <a:lstStyle/>
          <a:p>
            <a:pPr marL="0" indent="0">
              <a:buNone/>
            </a:pPr>
            <a:r>
              <a:rPr lang="en-US" dirty="0">
                <a:latin typeface="Calibri" panose="020F0502020204030204" pitchFamily="34" charset="0"/>
                <a:cs typeface="Calibri" panose="020F0502020204030204" pitchFamily="34" charset="0"/>
              </a:rPr>
              <a:t>Principal’s Role</a:t>
            </a:r>
          </a:p>
          <a:p>
            <a:r>
              <a:rPr lang="en-US" dirty="0">
                <a:latin typeface="Calibri" panose="020F0502020204030204" pitchFamily="34" charset="0"/>
                <a:cs typeface="Calibri" panose="020F0502020204030204" pitchFamily="34" charset="0"/>
              </a:rPr>
              <a:t>Design the budget and propose operational changes that can raise student achievement</a:t>
            </a:r>
          </a:p>
          <a:p>
            <a:r>
              <a:rPr lang="en-US" dirty="0">
                <a:latin typeface="Calibri" panose="020F0502020204030204" pitchFamily="34" charset="0"/>
                <a:cs typeface="Calibri" panose="020F0502020204030204" pitchFamily="34" charset="0"/>
              </a:rPr>
              <a:t>Flesh out strategies, implement and manage them at the school level </a:t>
            </a:r>
          </a:p>
          <a:p>
            <a:r>
              <a:rPr lang="en-US" dirty="0">
                <a:latin typeface="Calibri" panose="020F0502020204030204" pitchFamily="34" charset="0"/>
                <a:cs typeface="Calibri" panose="020F0502020204030204" pitchFamily="34" charset="0"/>
              </a:rPr>
              <a:t>Focus on the day-to-day operations</a:t>
            </a:r>
          </a:p>
          <a:p>
            <a:r>
              <a:rPr lang="en-US" dirty="0">
                <a:latin typeface="Calibri" panose="020F0502020204030204" pitchFamily="34" charset="0"/>
                <a:cs typeface="Calibri" panose="020F0502020204030204" pitchFamily="34" charset="0"/>
              </a:rPr>
              <a:t>Serve as the expert on the school</a:t>
            </a:r>
          </a:p>
          <a:p>
            <a:r>
              <a:rPr lang="en-US" dirty="0">
                <a:latin typeface="Calibri" panose="020F0502020204030204" pitchFamily="34" charset="0"/>
                <a:cs typeface="Calibri" panose="020F0502020204030204" pitchFamily="34" charset="0"/>
              </a:rPr>
              <a:t>Hire quality instructional and support personnel</a:t>
            </a:r>
          </a:p>
          <a:p>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The GO Team’s Role:</a:t>
            </a:r>
          </a:p>
          <a:p>
            <a:r>
              <a:rPr lang="en-US" dirty="0">
                <a:latin typeface="Calibri" panose="020F0502020204030204" pitchFamily="34" charset="0"/>
                <a:cs typeface="Calibri" panose="020F0502020204030204" pitchFamily="34" charset="0"/>
              </a:rPr>
              <a:t>Focus on the big picture (positions and resources, not people)</a:t>
            </a:r>
          </a:p>
          <a:p>
            <a:r>
              <a:rPr lang="en-US" dirty="0">
                <a:latin typeface="Calibri" panose="020F0502020204030204" pitchFamily="34" charset="0"/>
                <a:cs typeface="Calibri" panose="020F0502020204030204" pitchFamily="34" charset="0"/>
              </a:rPr>
              <a:t>Ensure that the budget is aligned to the school’s mission and vision and that resources are allocated to support key strategic priorities</a:t>
            </a:r>
          </a:p>
          <a:p>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3D6C3DC6-EF6E-8948-BFE6-808D46D584D8}" type="slidenum">
              <a:rPr lang="en-US" smtClean="0"/>
              <a:t>4</a:t>
            </a:fld>
            <a:endParaRPr lang="en-US" dirty="0"/>
          </a:p>
        </p:txBody>
      </p:sp>
      <p:pic>
        <p:nvPicPr>
          <p:cNvPr id="6" name="Picture 5">
            <a:extLst>
              <a:ext uri="{FF2B5EF4-FFF2-40B4-BE49-F238E27FC236}">
                <a16:creationId xmlns:a16="http://schemas.microsoft.com/office/drawing/2014/main" id="{E286C288-0050-4489-83DD-FC4CA525B2AA}"/>
              </a:ext>
            </a:extLst>
          </p:cNvPr>
          <p:cNvPicPr>
            <a:picLocks noChangeAspect="1"/>
          </p:cNvPicPr>
          <p:nvPr/>
        </p:nvPicPr>
        <p:blipFill rotWithShape="1">
          <a:blip r:embed="rId3"/>
          <a:srcRect t="3534" r="46898"/>
          <a:stretch/>
        </p:blipFill>
        <p:spPr>
          <a:xfrm>
            <a:off x="5256154" y="1280159"/>
            <a:ext cx="3887846" cy="5380679"/>
          </a:xfrm>
          <a:prstGeom prst="rect">
            <a:avLst/>
          </a:prstGeom>
        </p:spPr>
      </p:pic>
      <p:sp>
        <p:nvSpPr>
          <p:cNvPr id="4" name="Arrow: Down 3">
            <a:extLst>
              <a:ext uri="{FF2B5EF4-FFF2-40B4-BE49-F238E27FC236}">
                <a16:creationId xmlns:a16="http://schemas.microsoft.com/office/drawing/2014/main" id="{9C17A9B5-1587-4D70-9DF0-B70C5EB46BCE}"/>
              </a:ext>
            </a:extLst>
          </p:cNvPr>
          <p:cNvSpPr/>
          <p:nvPr/>
        </p:nvSpPr>
        <p:spPr>
          <a:xfrm rot="2126405">
            <a:off x="8073336" y="1154037"/>
            <a:ext cx="744346" cy="156270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47CF07C3-B6ED-442F-9EE1-8D87E7CBCE31}"/>
              </a:ext>
            </a:extLst>
          </p:cNvPr>
          <p:cNvSpPr/>
          <p:nvPr/>
        </p:nvSpPr>
        <p:spPr>
          <a:xfrm rot="19351245">
            <a:off x="6232774" y="1102591"/>
            <a:ext cx="786776" cy="161222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2755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7" name="TextBox 6"/>
          <p:cNvSpPr txBox="1"/>
          <p:nvPr/>
        </p:nvSpPr>
        <p:spPr>
          <a:xfrm>
            <a:off x="503615" y="92450"/>
            <a:ext cx="8710089" cy="584775"/>
          </a:xfrm>
          <a:prstGeom prst="rect">
            <a:avLst/>
          </a:prstGeom>
          <a:noFill/>
        </p:spPr>
        <p:txBody>
          <a:bodyPr wrap="square" rtlCol="0">
            <a:spAutoFit/>
          </a:bodyPr>
          <a:lstStyle/>
          <a:p>
            <a:pPr algn="ctr"/>
            <a:r>
              <a:rPr lang="en-US" sz="3200" b="1" i="1" dirty="0" smtClean="0">
                <a:latin typeface="+mj-lt"/>
              </a:rPr>
              <a:t>Paul L. Dunbar ES Strategic </a:t>
            </a:r>
            <a:r>
              <a:rPr lang="en-US" sz="3200" b="1" i="1" dirty="0">
                <a:latin typeface="+mj-lt"/>
              </a:rPr>
              <a:t>Plan </a:t>
            </a:r>
          </a:p>
        </p:txBody>
      </p:sp>
      <p:sp>
        <p:nvSpPr>
          <p:cNvPr id="4" name="TextBox 3"/>
          <p:cNvSpPr txBox="1"/>
          <p:nvPr/>
        </p:nvSpPr>
        <p:spPr>
          <a:xfrm>
            <a:off x="2704646" y="1004719"/>
            <a:ext cx="4884045" cy="646331"/>
          </a:xfrm>
          <a:prstGeom prst="rect">
            <a:avLst/>
          </a:prstGeom>
          <a:noFill/>
        </p:spPr>
        <p:txBody>
          <a:bodyPr wrap="square" rtlCol="0">
            <a:spAutoFit/>
          </a:bodyPr>
          <a:lstStyle/>
          <a:p>
            <a:r>
              <a:rPr lang="en-US" b="1" dirty="0"/>
              <a:t>(Insert Copy of Approved Strategic Plan Here)</a:t>
            </a:r>
          </a:p>
          <a:p>
            <a:endParaRPr lang="en-US" dirty="0"/>
          </a:p>
        </p:txBody>
      </p:sp>
      <p:sp>
        <p:nvSpPr>
          <p:cNvPr id="2" name="TextBox 1"/>
          <p:cNvSpPr txBox="1"/>
          <p:nvPr/>
        </p:nvSpPr>
        <p:spPr>
          <a:xfrm rot="20090449">
            <a:off x="2403897" y="3262217"/>
            <a:ext cx="4336205" cy="861774"/>
          </a:xfrm>
          <a:prstGeom prst="rect">
            <a:avLst/>
          </a:prstGeom>
          <a:noFill/>
        </p:spPr>
        <p:txBody>
          <a:bodyPr wrap="square" rtlCol="0">
            <a:spAutoFit/>
          </a:bodyPr>
          <a:lstStyle/>
          <a:p>
            <a:pPr algn="ctr"/>
            <a:r>
              <a:rPr lang="en-US" sz="5000" b="1" dirty="0">
                <a:ln w="22225">
                  <a:solidFill>
                    <a:schemeClr val="accent2"/>
                  </a:solidFill>
                  <a:prstDash val="solid"/>
                </a:ln>
                <a:solidFill>
                  <a:schemeClr val="accent2">
                    <a:lumMod val="40000"/>
                    <a:lumOff val="60000"/>
                  </a:schemeClr>
                </a:solidFill>
              </a:rPr>
              <a:t>Example</a:t>
            </a:r>
          </a:p>
        </p:txBody>
      </p:sp>
      <p:sp>
        <p:nvSpPr>
          <p:cNvPr id="8" name="Slide Number Placeholder 7"/>
          <p:cNvSpPr>
            <a:spLocks noGrp="1"/>
          </p:cNvSpPr>
          <p:nvPr>
            <p:ph type="sldNum" sz="quarter" idx="12"/>
          </p:nvPr>
        </p:nvSpPr>
        <p:spPr/>
        <p:txBody>
          <a:bodyPr/>
          <a:lstStyle/>
          <a:p>
            <a:fld id="{3D6C3DC6-EF6E-8948-BFE6-808D46D584D8}" type="slidenum">
              <a:rPr lang="en-US" smtClean="0"/>
              <a:t>5</a:t>
            </a:fld>
            <a:endParaRPr lang="en-US" dirty="0"/>
          </a:p>
        </p:txBody>
      </p:sp>
      <p:pic>
        <p:nvPicPr>
          <p:cNvPr id="13" name="Picture 12"/>
          <p:cNvPicPr>
            <a:picLocks noChangeAspect="1"/>
          </p:cNvPicPr>
          <p:nvPr/>
        </p:nvPicPr>
        <p:blipFill>
          <a:blip r:embed="rId4"/>
          <a:stretch>
            <a:fillRect/>
          </a:stretch>
        </p:blipFill>
        <p:spPr>
          <a:xfrm>
            <a:off x="847614" y="924331"/>
            <a:ext cx="8105000" cy="5295493"/>
          </a:xfrm>
          <a:prstGeom prst="rect">
            <a:avLst/>
          </a:prstGeom>
        </p:spPr>
      </p:pic>
    </p:spTree>
    <p:extLst>
      <p:ext uri="{BB962C8B-B14F-4D97-AF65-F5344CB8AC3E}">
        <p14:creationId xmlns:p14="http://schemas.microsoft.com/office/powerpoint/2010/main" val="1809659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584775"/>
          </a:xfrm>
          <a:prstGeom prst="rect">
            <a:avLst/>
          </a:prstGeom>
          <a:noFill/>
        </p:spPr>
        <p:txBody>
          <a:bodyPr wrap="square" rtlCol="0">
            <a:spAutoFit/>
          </a:bodyPr>
          <a:lstStyle/>
          <a:p>
            <a:pPr algn="ctr"/>
            <a:r>
              <a:rPr lang="en-US" sz="3200" b="1" i="1" dirty="0">
                <a:latin typeface="+mj-lt"/>
              </a:rPr>
              <a:t>FY23 Priorities &amp; SMART Goals</a:t>
            </a:r>
          </a:p>
        </p:txBody>
      </p:sp>
      <p:sp>
        <p:nvSpPr>
          <p:cNvPr id="8" name="TextBox 7"/>
          <p:cNvSpPr txBox="1"/>
          <p:nvPr/>
        </p:nvSpPr>
        <p:spPr>
          <a:xfrm>
            <a:off x="717725" y="1004719"/>
            <a:ext cx="8426275" cy="646331"/>
          </a:xfrm>
          <a:prstGeom prst="rect">
            <a:avLst/>
          </a:prstGeom>
          <a:noFill/>
        </p:spPr>
        <p:txBody>
          <a:bodyPr wrap="square" rtlCol="0">
            <a:spAutoFit/>
          </a:bodyPr>
          <a:lstStyle/>
          <a:p>
            <a:pPr algn="ctr"/>
            <a:r>
              <a:rPr lang="en-US" b="1" dirty="0"/>
              <a:t>(From your Strategic Plan, insert your Top 2 Priorities &amp; SMART Goals for FY23 here)</a:t>
            </a:r>
          </a:p>
          <a:p>
            <a:pPr algn="ctr"/>
            <a:endParaRPr lang="en-US" dirty="0"/>
          </a:p>
        </p:txBody>
      </p:sp>
      <p:sp>
        <p:nvSpPr>
          <p:cNvPr id="9" name="Rectangle 8"/>
          <p:cNvSpPr/>
          <p:nvPr/>
        </p:nvSpPr>
        <p:spPr>
          <a:xfrm>
            <a:off x="1958336" y="1393611"/>
            <a:ext cx="1003801" cy="215444"/>
          </a:xfrm>
          <a:prstGeom prst="rect">
            <a:avLst/>
          </a:prstGeom>
        </p:spPr>
        <p:txBody>
          <a:bodyPr wrap="none">
            <a:spAutoFit/>
          </a:bodyPr>
          <a:lstStyle/>
          <a:p>
            <a:pPr algn="ctr"/>
            <a:r>
              <a:rPr lang="en-US" sz="800" b="1" dirty="0">
                <a:latin typeface="Arial"/>
                <a:cs typeface="Arial"/>
              </a:rPr>
              <a:t>School Priorities</a:t>
            </a:r>
          </a:p>
        </p:txBody>
      </p:sp>
      <p:sp>
        <p:nvSpPr>
          <p:cNvPr id="10" name="TextBox 9"/>
          <p:cNvSpPr txBox="1"/>
          <p:nvPr/>
        </p:nvSpPr>
        <p:spPr>
          <a:xfrm>
            <a:off x="5581415" y="1399234"/>
            <a:ext cx="1175054" cy="215444"/>
          </a:xfrm>
          <a:prstGeom prst="rect">
            <a:avLst/>
          </a:prstGeom>
          <a:noFill/>
        </p:spPr>
        <p:txBody>
          <a:bodyPr wrap="square" rtlCol="0">
            <a:spAutoFit/>
          </a:bodyPr>
          <a:lstStyle/>
          <a:p>
            <a:pPr algn="ctr"/>
            <a:r>
              <a:rPr lang="en-US" sz="800" b="1" dirty="0">
                <a:latin typeface="Arial"/>
                <a:cs typeface="Arial"/>
              </a:rPr>
              <a:t>SMART Goals</a:t>
            </a:r>
          </a:p>
        </p:txBody>
      </p:sp>
      <p:sp>
        <p:nvSpPr>
          <p:cNvPr id="11" name="Rectangle 10"/>
          <p:cNvSpPr/>
          <p:nvPr/>
        </p:nvSpPr>
        <p:spPr>
          <a:xfrm>
            <a:off x="4571999" y="1617843"/>
            <a:ext cx="4066391" cy="2351729"/>
          </a:xfrm>
          <a:prstGeom prst="rect">
            <a:avLst/>
          </a:prstGeom>
          <a:solidFill>
            <a:srgbClr val="FDF1E9"/>
          </a:solidFill>
          <a:ln w="254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US" dirty="0">
                <a:solidFill>
                  <a:srgbClr val="000000"/>
                </a:solidFill>
                <a:latin typeface="Calibri" panose="020F0502020204030204" pitchFamily="34" charset="0"/>
              </a:rPr>
              <a:t>Increase the % of grades 3-5 students scoring proficient or above in  reading from 17% Spring GMAS 2019 to 20% on Spring GMAS 2022</a:t>
            </a:r>
            <a:endParaRPr lang="en-US" dirty="0">
              <a:solidFill>
                <a:prstClr val="black"/>
              </a:solidFill>
            </a:endParaRPr>
          </a:p>
        </p:txBody>
      </p:sp>
      <p:sp>
        <p:nvSpPr>
          <p:cNvPr id="12" name="Rectangle 11"/>
          <p:cNvSpPr/>
          <p:nvPr/>
        </p:nvSpPr>
        <p:spPr>
          <a:xfrm>
            <a:off x="932323" y="1628930"/>
            <a:ext cx="3133316" cy="2351729"/>
          </a:xfrm>
          <a:prstGeom prst="rect">
            <a:avLst/>
          </a:prstGeom>
          <a:solidFill>
            <a:schemeClr val="accent2">
              <a:lumMod val="20000"/>
              <a:lumOff val="80000"/>
            </a:schemeClr>
          </a:solidFill>
          <a:ln w="25400" cap="flat" cmpd="sng" algn="ctr">
            <a:solidFill>
              <a:schemeClr val="accent2">
                <a:lumMod val="75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000" dirty="0">
              <a:solidFill>
                <a:schemeClr val="tx1"/>
              </a:solidFill>
            </a:endParaRPr>
          </a:p>
          <a:p>
            <a:r>
              <a:rPr lang="en-US" b="1" dirty="0">
                <a:solidFill>
                  <a:srgbClr val="000000"/>
                </a:solidFill>
                <a:latin typeface="Calibri" panose="020F0502020204030204" pitchFamily="34" charset="0"/>
              </a:rPr>
              <a:t>Focus on Literacy </a:t>
            </a:r>
            <a:r>
              <a:rPr lang="en-US" b="1" dirty="0" smtClean="0">
                <a:solidFill>
                  <a:srgbClr val="000000"/>
                </a:solidFill>
                <a:latin typeface="Calibri" panose="020F0502020204030204" pitchFamily="34" charset="0"/>
              </a:rPr>
              <a:t>instructional </a:t>
            </a:r>
            <a:r>
              <a:rPr lang="en-US" b="1" dirty="0">
                <a:solidFill>
                  <a:srgbClr val="000000"/>
                </a:solidFill>
                <a:latin typeface="Calibri" panose="020F0502020204030204" pitchFamily="34" charset="0"/>
              </a:rPr>
              <a:t>best practices</a:t>
            </a:r>
            <a:endParaRPr lang="en-US" dirty="0">
              <a:solidFill>
                <a:schemeClr val="tx1"/>
              </a:solidFill>
            </a:endParaRPr>
          </a:p>
        </p:txBody>
      </p:sp>
      <p:sp>
        <p:nvSpPr>
          <p:cNvPr id="13" name="Rectangle 12"/>
          <p:cNvSpPr/>
          <p:nvPr/>
        </p:nvSpPr>
        <p:spPr>
          <a:xfrm>
            <a:off x="4571999" y="4289567"/>
            <a:ext cx="4066392" cy="1930257"/>
          </a:xfrm>
          <a:prstGeom prst="rect">
            <a:avLst/>
          </a:prstGeom>
          <a:solidFill>
            <a:srgbClr val="FDF1E9"/>
          </a:solidFill>
          <a:ln w="254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US" dirty="0">
                <a:solidFill>
                  <a:srgbClr val="000000"/>
                </a:solidFill>
                <a:latin typeface="Calibri" panose="020F0502020204030204" pitchFamily="34" charset="0"/>
              </a:rPr>
              <a:t>Increase the % of grades 3-5 students scoring proficient or above in math  from 15% on Spring GMAS 2019 to 18% on Spring GMAS 2022</a:t>
            </a:r>
            <a:endParaRPr lang="en-US" dirty="0">
              <a:solidFill>
                <a:prstClr val="black"/>
              </a:solidFill>
            </a:endParaRPr>
          </a:p>
        </p:txBody>
      </p:sp>
      <p:sp>
        <p:nvSpPr>
          <p:cNvPr id="14" name="Rectangle 13"/>
          <p:cNvSpPr/>
          <p:nvPr/>
        </p:nvSpPr>
        <p:spPr>
          <a:xfrm>
            <a:off x="978553" y="4300654"/>
            <a:ext cx="3087085" cy="1919170"/>
          </a:xfrm>
          <a:prstGeom prst="rect">
            <a:avLst/>
          </a:prstGeom>
          <a:solidFill>
            <a:schemeClr val="accent2">
              <a:lumMod val="20000"/>
              <a:lumOff val="80000"/>
            </a:schemeClr>
          </a:solidFill>
          <a:ln w="25400" cap="flat" cmpd="sng" algn="ctr">
            <a:solidFill>
              <a:schemeClr val="accent2">
                <a:lumMod val="75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b="1" dirty="0">
                <a:solidFill>
                  <a:srgbClr val="000000"/>
                </a:solidFill>
                <a:latin typeface="Calibri" panose="020F0502020204030204" pitchFamily="34" charset="0"/>
              </a:rPr>
              <a:t>Focus on </a:t>
            </a:r>
            <a:r>
              <a:rPr lang="en-US" b="1" dirty="0" smtClean="0">
                <a:solidFill>
                  <a:srgbClr val="000000"/>
                </a:solidFill>
                <a:latin typeface="Calibri" panose="020F0502020204030204" pitchFamily="34" charset="0"/>
              </a:rPr>
              <a:t>Math </a:t>
            </a:r>
            <a:r>
              <a:rPr lang="en-US" b="1" dirty="0">
                <a:solidFill>
                  <a:srgbClr val="000000"/>
                </a:solidFill>
                <a:latin typeface="Calibri" panose="020F0502020204030204" pitchFamily="34" charset="0"/>
              </a:rPr>
              <a:t>instructional best practices</a:t>
            </a:r>
            <a:endParaRPr lang="en-US" dirty="0">
              <a:solidFill>
                <a:schemeClr val="tx1"/>
              </a:solidFill>
            </a:endParaRPr>
          </a:p>
        </p:txBody>
      </p:sp>
      <p:sp>
        <p:nvSpPr>
          <p:cNvPr id="15" name="Right Arrow 14"/>
          <p:cNvSpPr/>
          <p:nvPr/>
        </p:nvSpPr>
        <p:spPr>
          <a:xfrm>
            <a:off x="4212882" y="2632022"/>
            <a:ext cx="211874" cy="26763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Right Arrow 15"/>
          <p:cNvSpPr/>
          <p:nvPr/>
        </p:nvSpPr>
        <p:spPr>
          <a:xfrm>
            <a:off x="4162707" y="5242872"/>
            <a:ext cx="211874" cy="26763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3D6C3DC6-EF6E-8948-BFE6-808D46D584D8}" type="slidenum">
              <a:rPr lang="en-US" smtClean="0"/>
              <a:t>6</a:t>
            </a:fld>
            <a:endParaRPr lang="en-US" dirty="0"/>
          </a:p>
        </p:txBody>
      </p:sp>
    </p:spTree>
    <p:extLst>
      <p:ext uri="{BB962C8B-B14F-4D97-AF65-F5344CB8AC3E}">
        <p14:creationId xmlns:p14="http://schemas.microsoft.com/office/powerpoint/2010/main" val="944128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14042" y="2466748"/>
            <a:ext cx="8329958" cy="1446550"/>
          </a:xfrm>
          <a:prstGeom prst="rect">
            <a:avLst/>
          </a:prstGeom>
          <a:noFill/>
        </p:spPr>
        <p:txBody>
          <a:bodyPr wrap="square" rtlCol="0">
            <a:spAutoFit/>
          </a:bodyPr>
          <a:lstStyle/>
          <a:p>
            <a:pPr algn="ctr"/>
            <a:r>
              <a:rPr lang="en-US" sz="3200" b="1" dirty="0">
                <a:latin typeface="+mj-lt"/>
              </a:rPr>
              <a:t>Discussion of Budget Summary</a:t>
            </a:r>
          </a:p>
          <a:p>
            <a:pPr algn="ctr"/>
            <a:r>
              <a:rPr lang="en-US" sz="2400" b="1" dirty="0">
                <a:latin typeface="+mj-lt"/>
              </a:rPr>
              <a:t>(Step 4: Budget Choices)</a:t>
            </a:r>
          </a:p>
          <a:p>
            <a:pPr algn="ctr"/>
            <a:endParaRPr lang="en-US" sz="3200" b="1" dirty="0">
              <a:latin typeface="+mj-lt"/>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7</a:t>
            </a:fld>
            <a:endParaRPr lang="en-US" dirty="0">
              <a:solidFill>
                <a:srgbClr val="F5F5F5"/>
              </a:solidFill>
            </a:endParaRPr>
          </a:p>
        </p:txBody>
      </p:sp>
    </p:spTree>
    <p:extLst>
      <p:ext uri="{BB962C8B-B14F-4D97-AF65-F5344CB8AC3E}">
        <p14:creationId xmlns:p14="http://schemas.microsoft.com/office/powerpoint/2010/main" val="1801899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274" y="26474"/>
            <a:ext cx="7772400" cy="908197"/>
          </a:xfrm>
        </p:spPr>
        <p:txBody>
          <a:bodyPr/>
          <a:lstStyle/>
          <a:p>
            <a:r>
              <a:rPr lang="en-US" sz="3400" b="1" i="1" dirty="0">
                <a:solidFill>
                  <a:prstClr val="black">
                    <a:lumMod val="85000"/>
                    <a:lumOff val="15000"/>
                  </a:prstClr>
                </a:solidFill>
                <a:latin typeface="Century Schoolbook" panose="02040604050505020304"/>
              </a:rPr>
              <a:t>Executive Summary</a:t>
            </a:r>
            <a:endParaRPr lang="en-US" dirty="0"/>
          </a:p>
        </p:txBody>
      </p:sp>
      <p:sp>
        <p:nvSpPr>
          <p:cNvPr id="3" name="Subtitle 2"/>
          <p:cNvSpPr>
            <a:spLocks noGrp="1"/>
          </p:cNvSpPr>
          <p:nvPr>
            <p:ph type="subTitle" idx="1"/>
          </p:nvPr>
        </p:nvSpPr>
        <p:spPr>
          <a:xfrm>
            <a:off x="784273" y="1354014"/>
            <a:ext cx="8134643" cy="4437185"/>
          </a:xfrm>
        </p:spPr>
        <p:txBody>
          <a:bodyPr>
            <a:normAutofit fontScale="92500" lnSpcReduction="10000"/>
          </a:bodyPr>
          <a:lstStyle/>
          <a:p>
            <a:pPr marL="457200" indent="-457200" algn="l">
              <a:buFont typeface="Arial" panose="020B0604020202020204" pitchFamily="34" charset="0"/>
              <a:buChar char="•"/>
            </a:pPr>
            <a:r>
              <a:rPr lang="en-US" sz="2400" dirty="0">
                <a:solidFill>
                  <a:schemeClr val="tx1"/>
                </a:solidFill>
              </a:rPr>
              <a:t>This budget represents an investment plan for our school’s students, employees and the community as a whole.</a:t>
            </a:r>
          </a:p>
          <a:p>
            <a:pPr marL="457200" indent="-457200" algn="l">
              <a:buFont typeface="Arial" panose="020B0604020202020204" pitchFamily="34" charset="0"/>
              <a:buChar char="•"/>
            </a:pPr>
            <a:endParaRPr lang="en-US" sz="2400" dirty="0">
              <a:solidFill>
                <a:schemeClr val="tx1"/>
              </a:solidFill>
            </a:endParaRPr>
          </a:p>
          <a:p>
            <a:pPr marL="457200" indent="-457200" algn="l">
              <a:buFont typeface="Arial" panose="020B0604020202020204" pitchFamily="34" charset="0"/>
              <a:buChar char="•"/>
            </a:pPr>
            <a:r>
              <a:rPr lang="en-US" sz="2400" dirty="0">
                <a:solidFill>
                  <a:schemeClr val="tx1"/>
                </a:solidFill>
              </a:rPr>
              <a:t>The budget recommendations are tied directly to the school’s strategic vision and direction.</a:t>
            </a:r>
          </a:p>
          <a:p>
            <a:pPr marL="457200" indent="-457200" algn="l">
              <a:buFont typeface="Arial" panose="020B0604020202020204" pitchFamily="34" charset="0"/>
              <a:buChar char="•"/>
            </a:pPr>
            <a:endParaRPr lang="en-US" sz="2400" dirty="0">
              <a:solidFill>
                <a:schemeClr val="tx1"/>
              </a:solidFill>
            </a:endParaRPr>
          </a:p>
          <a:p>
            <a:pPr marL="457200" indent="-457200" algn="l">
              <a:buFont typeface="Arial" panose="020B0604020202020204" pitchFamily="34" charset="0"/>
              <a:buChar char="•"/>
            </a:pPr>
            <a:r>
              <a:rPr lang="en-US" sz="2400" dirty="0">
                <a:solidFill>
                  <a:schemeClr val="tx1"/>
                </a:solidFill>
              </a:rPr>
              <a:t>The proposed budget for the general operations of the school are reflected at </a:t>
            </a:r>
            <a:r>
              <a:rPr lang="en-US" sz="2400" dirty="0" smtClean="0">
                <a:solidFill>
                  <a:schemeClr val="tx1"/>
                </a:solidFill>
              </a:rPr>
              <a:t>$4,107,550.</a:t>
            </a:r>
            <a:r>
              <a:rPr lang="en-US" sz="2400" dirty="0">
                <a:solidFill>
                  <a:schemeClr val="tx1"/>
                </a:solidFill>
              </a:rPr>
              <a:t>	</a:t>
            </a:r>
            <a:endParaRPr lang="en-US" sz="2400" dirty="0">
              <a:solidFill>
                <a:schemeClr val="tx1"/>
              </a:solidFill>
            </a:endParaRPr>
          </a:p>
          <a:p>
            <a:pPr marL="457200" indent="-457200" algn="l">
              <a:buFont typeface="Arial" panose="020B0604020202020204" pitchFamily="34" charset="0"/>
              <a:buChar char="•"/>
            </a:pPr>
            <a:endParaRPr lang="en-US" sz="2400" dirty="0">
              <a:solidFill>
                <a:schemeClr val="tx1"/>
              </a:solidFill>
            </a:endParaRPr>
          </a:p>
          <a:p>
            <a:pPr marL="457200" indent="-457200" algn="l">
              <a:buFont typeface="Arial" panose="020B0604020202020204" pitchFamily="34" charset="0"/>
              <a:buChar char="•"/>
            </a:pPr>
            <a:r>
              <a:rPr lang="en-US" sz="2400" dirty="0">
                <a:solidFill>
                  <a:schemeClr val="tx1"/>
                </a:solidFill>
              </a:rPr>
              <a:t>This investment plan for FY23 accommodates a student population that is projected to be </a:t>
            </a:r>
            <a:r>
              <a:rPr lang="en-US" sz="2400" dirty="0" smtClean="0">
                <a:solidFill>
                  <a:schemeClr val="tx1"/>
                </a:solidFill>
              </a:rPr>
              <a:t>276 </a:t>
            </a:r>
            <a:r>
              <a:rPr lang="en-US" sz="2400" dirty="0">
                <a:solidFill>
                  <a:schemeClr val="tx1"/>
                </a:solidFill>
              </a:rPr>
              <a:t>students, which is a increase/decrease of </a:t>
            </a:r>
            <a:r>
              <a:rPr lang="en-US" sz="2400" dirty="0" smtClean="0">
                <a:solidFill>
                  <a:schemeClr val="tx1"/>
                </a:solidFill>
              </a:rPr>
              <a:t>20 </a:t>
            </a:r>
            <a:r>
              <a:rPr lang="en-US" sz="2400" dirty="0">
                <a:solidFill>
                  <a:schemeClr val="tx1"/>
                </a:solidFill>
              </a:rPr>
              <a:t>students from FY22.</a:t>
            </a:r>
          </a:p>
        </p:txBody>
      </p:sp>
      <p:sp>
        <p:nvSpPr>
          <p:cNvPr id="4" name="Slide Number Placeholder 3"/>
          <p:cNvSpPr>
            <a:spLocks noGrp="1"/>
          </p:cNvSpPr>
          <p:nvPr>
            <p:ph type="sldNum" sz="quarter" idx="12"/>
          </p:nvPr>
        </p:nvSpPr>
        <p:spPr/>
        <p:txBody>
          <a:bodyPr/>
          <a:lstStyle/>
          <a:p>
            <a:fld id="{3D6C3DC6-EF6E-8948-BFE6-808D46D584D8}" type="slidenum">
              <a:rPr lang="en-US" smtClean="0"/>
              <a:t>8</a:t>
            </a:fld>
            <a:endParaRPr lang="en-US" dirty="0"/>
          </a:p>
        </p:txBody>
      </p:sp>
    </p:spTree>
    <p:extLst>
      <p:ext uri="{BB962C8B-B14F-4D97-AF65-F5344CB8AC3E}">
        <p14:creationId xmlns:p14="http://schemas.microsoft.com/office/powerpoint/2010/main" val="1303640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9</a:t>
            </a:fld>
            <a:endParaRPr lang="en-US" dirty="0">
              <a:solidFill>
                <a:srgbClr val="F5F5F5"/>
              </a:solidFill>
            </a:endParaRPr>
          </a:p>
        </p:txBody>
      </p:sp>
      <p:sp>
        <p:nvSpPr>
          <p:cNvPr id="4" name="Title 1"/>
          <p:cNvSpPr txBox="1">
            <a:spLocks/>
          </p:cNvSpPr>
          <p:nvPr/>
        </p:nvSpPr>
        <p:spPr>
          <a:xfrm>
            <a:off x="457200" y="150073"/>
            <a:ext cx="8229600" cy="39038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School Allocation</a:t>
            </a:r>
          </a:p>
        </p:txBody>
      </p:sp>
      <p:sp>
        <p:nvSpPr>
          <p:cNvPr id="5" name="TextBox 4"/>
          <p:cNvSpPr txBox="1"/>
          <p:nvPr/>
        </p:nvSpPr>
        <p:spPr>
          <a:xfrm rot="20164409">
            <a:off x="1421116" y="2673179"/>
            <a:ext cx="7057394" cy="707886"/>
          </a:xfrm>
          <a:prstGeom prst="rect">
            <a:avLst/>
          </a:prstGeom>
          <a:noFill/>
        </p:spPr>
        <p:txBody>
          <a:bodyPr wrap="square" rtlCol="0">
            <a:spAutoFit/>
          </a:bodyPr>
          <a:lstStyle/>
          <a:p>
            <a:pPr algn="ctr"/>
            <a:r>
              <a:rPr lang="en-US" sz="4000" b="1" dirty="0">
                <a:ln w="22225">
                  <a:solidFill>
                    <a:schemeClr val="accent2"/>
                  </a:solidFill>
                  <a:prstDash val="solid"/>
                </a:ln>
                <a:solidFill>
                  <a:schemeClr val="accent2">
                    <a:lumMod val="40000"/>
                    <a:lumOff val="60000"/>
                  </a:schemeClr>
                </a:solidFill>
                <a:latin typeface="Calibri" panose="020F0502020204030204" pitchFamily="34" charset="0"/>
                <a:cs typeface="Calibri" panose="020F0502020204030204" pitchFamily="34" charset="0"/>
              </a:rPr>
              <a:t>Example</a:t>
            </a:r>
          </a:p>
        </p:txBody>
      </p:sp>
      <p:pic>
        <p:nvPicPr>
          <p:cNvPr id="6" name="Picture 5"/>
          <p:cNvPicPr>
            <a:picLocks noChangeAspect="1"/>
          </p:cNvPicPr>
          <p:nvPr/>
        </p:nvPicPr>
        <p:blipFill>
          <a:blip r:embed="rId3"/>
          <a:stretch>
            <a:fillRect/>
          </a:stretch>
        </p:blipFill>
        <p:spPr>
          <a:xfrm>
            <a:off x="1580803" y="509587"/>
            <a:ext cx="6123910" cy="6298585"/>
          </a:xfrm>
          <a:prstGeom prst="rect">
            <a:avLst/>
          </a:prstGeom>
        </p:spPr>
      </p:pic>
    </p:spTree>
    <p:extLst>
      <p:ext uri="{BB962C8B-B14F-4D97-AF65-F5344CB8AC3E}">
        <p14:creationId xmlns:p14="http://schemas.microsoft.com/office/powerpoint/2010/main" val="2460890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2.xml><?xml version="1.0" encoding="utf-8"?>
<a:theme xmlns:a="http://schemas.openxmlformats.org/drawingml/2006/main" name="1_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3" ma:contentTypeDescription="Create a new document." ma:contentTypeScope="" ma:versionID="2927d26b2c02b493764b6e687e1e034a">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23fd413346ada8d0b2298e3a5919341a"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D5BEB5-E56D-452E-8914-EF8FD2CF78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e30bb-5f32-4411-a640-0b4044b692bf"/>
    <ds:schemaRef ds:uri="ffb952a0-74d9-4848-89d6-000c4b1b7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912341-9544-4F08-8FA1-CBA3014C96EE}">
  <ds:schemaRefs>
    <ds:schemaRef ds:uri="http://schemas.microsoft.com/sharepoint/v3/contenttype/forms"/>
  </ds:schemaRefs>
</ds:datastoreItem>
</file>

<file path=customXml/itemProps3.xml><?xml version="1.0" encoding="utf-8"?>
<ds:datastoreItem xmlns:ds="http://schemas.openxmlformats.org/officeDocument/2006/customXml" ds:itemID="{5860D824-1F42-4605-A966-FFCBCF63520E}">
  <ds:schemaRefs>
    <ds:schemaRef ds:uri="d37e30bb-5f32-4411-a640-0b4044b692bf"/>
    <ds:schemaRef ds:uri="ffb952a0-74d9-4848-89d6-000c4b1b707a"/>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19545</TotalTime>
  <Words>2635</Words>
  <Application>Microsoft Office PowerPoint</Application>
  <PresentationFormat>On-screen Show (4:3)</PresentationFormat>
  <Paragraphs>320</Paragraphs>
  <Slides>23</Slides>
  <Notes>21</Notes>
  <HiddenSlides>0</HiddenSlides>
  <MMClips>0</MMClips>
  <ScaleCrop>false</ScaleCrop>
  <HeadingPairs>
    <vt:vector size="6" baseType="variant">
      <vt:variant>
        <vt:lpstr>Fonts Used</vt:lpstr>
      </vt:variant>
      <vt:variant>
        <vt:i4>5</vt:i4>
      </vt:variant>
      <vt:variant>
        <vt:lpstr>Theme</vt:lpstr>
      </vt:variant>
      <vt:variant>
        <vt:i4>12</vt:i4>
      </vt:variant>
      <vt:variant>
        <vt:lpstr>Slide Titles</vt:lpstr>
      </vt:variant>
      <vt:variant>
        <vt:i4>23</vt:i4>
      </vt:variant>
    </vt:vector>
  </HeadingPairs>
  <TitlesOfParts>
    <vt:vector size="40" baseType="lpstr">
      <vt:lpstr>Arial</vt:lpstr>
      <vt:lpstr>Berlin Sans FB Demi</vt:lpstr>
      <vt:lpstr>Calibri</vt:lpstr>
      <vt:lpstr>Century Schoolbook</vt:lpstr>
      <vt:lpstr>Corbel</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Headlines</vt:lpstr>
      <vt:lpstr>1_Headlines</vt:lpstr>
      <vt:lpstr>PowerPoint Presentation</vt:lpstr>
      <vt:lpstr>Norms</vt:lpstr>
      <vt:lpstr>GO Team Budget Development Process</vt:lpstr>
      <vt:lpstr>FY23 Budget Development Process</vt:lpstr>
      <vt:lpstr>PowerPoint Presentation</vt:lpstr>
      <vt:lpstr>PowerPoint Presentation</vt:lpstr>
      <vt:lpstr>PowerPoint Presentation</vt:lpstr>
      <vt:lpstr>Executive Summary</vt:lpstr>
      <vt:lpstr>PowerPoint Presentation</vt:lpstr>
      <vt:lpstr>PowerPoint Presentation</vt:lpstr>
      <vt:lpstr>PowerPoint Presentation</vt:lpstr>
      <vt:lpstr>PowerPoint Presentation</vt:lpstr>
      <vt:lpstr>What’s Next?</vt:lpstr>
      <vt:lpstr>Questions? </vt:lpstr>
      <vt:lpstr>PowerPoint Presentation</vt:lpstr>
      <vt:lpstr>PowerPoint Presentation</vt:lpstr>
      <vt:lpstr>PowerPoint Presentation</vt:lpstr>
      <vt:lpstr>PowerPoint Presentation</vt:lpstr>
      <vt:lpstr>PowerPoint Presentation</vt:lpstr>
      <vt:lpstr>Plan for FY23 Leveling Reserve</vt:lpstr>
      <vt:lpstr>Plan for FY23  Title I Holdback and Family Engagement Funds</vt:lpstr>
      <vt:lpstr>Plan for FY23  CARES Act and ARP Funds-$185,219.78</vt:lpstr>
      <vt:lpstr>Questions to Consider</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Sessoms, Ernest</cp:lastModifiedBy>
  <cp:revision>383</cp:revision>
  <cp:lastPrinted>2020-01-13T18:18:48Z</cp:lastPrinted>
  <dcterms:created xsi:type="dcterms:W3CDTF">2014-12-15T21:46:52Z</dcterms:created>
  <dcterms:modified xsi:type="dcterms:W3CDTF">2022-02-17T21:24:01Z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ies>
</file>