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17"/>
  </p:notesMasterIdLst>
  <p:sldIdLst>
    <p:sldId id="265" r:id="rId2"/>
    <p:sldId id="569" r:id="rId3"/>
    <p:sldId id="629" r:id="rId4"/>
    <p:sldId id="606" r:id="rId5"/>
    <p:sldId id="609" r:id="rId6"/>
    <p:sldId id="620" r:id="rId7"/>
    <p:sldId id="621" r:id="rId8"/>
    <p:sldId id="622" r:id="rId9"/>
    <p:sldId id="623" r:id="rId10"/>
    <p:sldId id="624" r:id="rId11"/>
    <p:sldId id="625" r:id="rId12"/>
    <p:sldId id="626" r:id="rId13"/>
    <p:sldId id="627" r:id="rId14"/>
    <p:sldId id="628" r:id="rId15"/>
    <p:sldId id="61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D8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60999" autoAdjust="0"/>
  </p:normalViewPr>
  <p:slideViewPr>
    <p:cSldViewPr snapToGrid="0">
      <p:cViewPr varScale="1">
        <p:scale>
          <a:sx n="68" d="100"/>
          <a:sy n="68" d="100"/>
        </p:scale>
        <p:origin x="2442" y="6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5917E-BEB5-45A3-9EED-0E43C18F252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04650E1B-0677-4648-82D0-82DD36D6FDB9}">
      <dgm:prSet/>
      <dgm:spPr/>
      <dgm:t>
        <a:bodyPr/>
        <a:lstStyle/>
        <a:p>
          <a:r>
            <a:rPr lang="en-US" dirty="0"/>
            <a:t>Automotive </a:t>
          </a:r>
        </a:p>
        <a:p>
          <a:r>
            <a:rPr lang="en-US" dirty="0"/>
            <a:t>(2 TCCs)</a:t>
          </a:r>
        </a:p>
      </dgm:t>
    </dgm:pt>
    <dgm:pt modelId="{364D0768-244D-47B4-A5C8-F2CD0507CFA2}" type="parTrans" cxnId="{C17F262F-E7A5-46A2-829E-D6D6B2FA6DF1}">
      <dgm:prSet/>
      <dgm:spPr/>
      <dgm:t>
        <a:bodyPr/>
        <a:lstStyle/>
        <a:p>
          <a:endParaRPr lang="en-US"/>
        </a:p>
      </dgm:t>
    </dgm:pt>
    <dgm:pt modelId="{3BFD258E-7CDE-4C97-8C09-5C3C2BFEF8E3}" type="sibTrans" cxnId="{C17F262F-E7A5-46A2-829E-D6D6B2FA6DF1}">
      <dgm:prSet/>
      <dgm:spPr/>
      <dgm:t>
        <a:bodyPr/>
        <a:lstStyle/>
        <a:p>
          <a:endParaRPr lang="en-US"/>
        </a:p>
      </dgm:t>
    </dgm:pt>
    <dgm:pt modelId="{FA681853-C3AD-4391-97AC-627760CA30C4}">
      <dgm:prSet/>
      <dgm:spPr/>
      <dgm:t>
        <a:bodyPr/>
        <a:lstStyle/>
        <a:p>
          <a:r>
            <a:rPr lang="en-US" dirty="0"/>
            <a:t>AE41 </a:t>
          </a:r>
          <a:r>
            <a:rPr lang="en-US" b="1" dirty="0"/>
            <a:t>Auto Electrical/Electronics Systems Tech</a:t>
          </a:r>
          <a:r>
            <a:rPr lang="en-US" dirty="0"/>
            <a:t> &amp; ASG1 </a:t>
          </a:r>
          <a:r>
            <a:rPr lang="en-US" b="1" dirty="0"/>
            <a:t>Automotive Chassis Tech Specialist</a:t>
          </a:r>
          <a:endParaRPr lang="en-US" dirty="0"/>
        </a:p>
      </dgm:t>
    </dgm:pt>
    <dgm:pt modelId="{90510B17-DFD1-41BD-A17F-B4D4DB37E79F}" type="parTrans" cxnId="{C31F47B2-8484-4B9D-9144-439C5F1EDEEB}">
      <dgm:prSet/>
      <dgm:spPr/>
      <dgm:t>
        <a:bodyPr/>
        <a:lstStyle/>
        <a:p>
          <a:endParaRPr lang="en-US"/>
        </a:p>
      </dgm:t>
    </dgm:pt>
    <dgm:pt modelId="{16522BAF-1507-43A5-B99E-71F278D27514}" type="sibTrans" cxnId="{C31F47B2-8484-4B9D-9144-439C5F1EDEEB}">
      <dgm:prSet/>
      <dgm:spPr/>
      <dgm:t>
        <a:bodyPr/>
        <a:lstStyle/>
        <a:p>
          <a:endParaRPr lang="en-US"/>
        </a:p>
      </dgm:t>
    </dgm:pt>
    <dgm:pt modelId="{5F68E2D0-A7AD-4B9A-B60D-35372D208F96}">
      <dgm:prSet/>
      <dgm:spPr/>
      <dgm:t>
        <a:bodyPr/>
        <a:lstStyle/>
        <a:p>
          <a:r>
            <a:rPr lang="en-US" dirty="0"/>
            <a:t>Carpentry (1 TCC)</a:t>
          </a:r>
        </a:p>
      </dgm:t>
    </dgm:pt>
    <dgm:pt modelId="{133D3562-BF9E-4124-AD4C-5366D5176DB8}" type="parTrans" cxnId="{A9299F3F-8BD0-489A-B019-8ABEE6CAE1A9}">
      <dgm:prSet/>
      <dgm:spPr/>
      <dgm:t>
        <a:bodyPr/>
        <a:lstStyle/>
        <a:p>
          <a:endParaRPr lang="en-US"/>
        </a:p>
      </dgm:t>
    </dgm:pt>
    <dgm:pt modelId="{F98A193D-D2D9-43E9-A51E-8EE5FA6A09CC}" type="sibTrans" cxnId="{A9299F3F-8BD0-489A-B019-8ABEE6CAE1A9}">
      <dgm:prSet/>
      <dgm:spPr/>
      <dgm:t>
        <a:bodyPr/>
        <a:lstStyle/>
        <a:p>
          <a:endParaRPr lang="en-US"/>
        </a:p>
      </dgm:t>
    </dgm:pt>
    <dgm:pt modelId="{2BBAE2CD-1CF8-42C0-8AC4-94689193F8F7}">
      <dgm:prSet/>
      <dgm:spPr/>
      <dgm:t>
        <a:bodyPr/>
        <a:lstStyle/>
        <a:p>
          <a:r>
            <a:rPr lang="en-US" dirty="0"/>
            <a:t>CF21 </a:t>
          </a:r>
          <a:r>
            <a:rPr lang="en-US" b="1" dirty="0"/>
            <a:t>NCCER Carpentry Fundamentals – participants must complete 2</a:t>
          </a:r>
          <a:r>
            <a:rPr lang="en-US" b="1" baseline="30000" dirty="0"/>
            <a:t>nd</a:t>
          </a:r>
          <a:r>
            <a:rPr lang="en-US" b="1" dirty="0"/>
            <a:t> TCC on ATC campus</a:t>
          </a:r>
          <a:endParaRPr lang="en-US" dirty="0"/>
        </a:p>
      </dgm:t>
    </dgm:pt>
    <dgm:pt modelId="{5D9305C2-0C1D-42D5-AFAF-C7BBE72A361B}" type="parTrans" cxnId="{40BD63EC-5A34-4396-917E-503CC318C25A}">
      <dgm:prSet/>
      <dgm:spPr/>
      <dgm:t>
        <a:bodyPr/>
        <a:lstStyle/>
        <a:p>
          <a:endParaRPr lang="en-US"/>
        </a:p>
      </dgm:t>
    </dgm:pt>
    <dgm:pt modelId="{740FD6FE-0C64-4B85-BFF1-3B5093568CC2}" type="sibTrans" cxnId="{40BD63EC-5A34-4396-917E-503CC318C25A}">
      <dgm:prSet/>
      <dgm:spPr/>
      <dgm:t>
        <a:bodyPr/>
        <a:lstStyle/>
        <a:p>
          <a:endParaRPr lang="en-US"/>
        </a:p>
      </dgm:t>
    </dgm:pt>
    <dgm:pt modelId="{259B1B21-F9C4-49DE-9F16-060F26F4AE2F}">
      <dgm:prSet/>
      <dgm:spPr/>
      <dgm:t>
        <a:bodyPr/>
        <a:lstStyle/>
        <a:p>
          <a:r>
            <a:rPr lang="en-US" dirty="0"/>
            <a:t>Cybersecurity </a:t>
          </a:r>
        </a:p>
        <a:p>
          <a:r>
            <a:rPr lang="en-US" dirty="0"/>
            <a:t>(1 TCC)</a:t>
          </a:r>
        </a:p>
      </dgm:t>
    </dgm:pt>
    <dgm:pt modelId="{E6CF45EE-FEF5-452C-B9EF-7ED0D43FEFFE}" type="parTrans" cxnId="{750B6F0A-AD71-47AC-ADE0-57CB070F1DA6}">
      <dgm:prSet/>
      <dgm:spPr/>
      <dgm:t>
        <a:bodyPr/>
        <a:lstStyle/>
        <a:p>
          <a:endParaRPr lang="en-US"/>
        </a:p>
      </dgm:t>
    </dgm:pt>
    <dgm:pt modelId="{B201A7F3-33B1-4006-8AC4-46A7BBF1B2E1}" type="sibTrans" cxnId="{750B6F0A-AD71-47AC-ADE0-57CB070F1DA6}">
      <dgm:prSet/>
      <dgm:spPr/>
      <dgm:t>
        <a:bodyPr/>
        <a:lstStyle/>
        <a:p>
          <a:endParaRPr lang="en-US"/>
        </a:p>
      </dgm:t>
    </dgm:pt>
    <dgm:pt modelId="{4DD11504-5C58-4CEA-9B11-3EC1ABDC1642}">
      <dgm:prSet/>
      <dgm:spPr/>
      <dgm:t>
        <a:bodyPr/>
        <a:lstStyle/>
        <a:p>
          <a:r>
            <a:rPr lang="en-US" dirty="0"/>
            <a:t>CW71 </a:t>
          </a:r>
          <a:r>
            <a:rPr lang="en-US" b="1" dirty="0"/>
            <a:t>Cybersecurity Fundamentals – participants must complete 2</a:t>
          </a:r>
          <a:r>
            <a:rPr lang="en-US" b="1" baseline="30000" dirty="0"/>
            <a:t>nd</a:t>
          </a:r>
          <a:r>
            <a:rPr lang="en-US" b="1" dirty="0"/>
            <a:t> TCC on ATC campus</a:t>
          </a:r>
          <a:endParaRPr lang="en-US" dirty="0"/>
        </a:p>
      </dgm:t>
    </dgm:pt>
    <dgm:pt modelId="{A7BB7EEC-B718-4AE3-A111-957A565156FD}" type="parTrans" cxnId="{609DD59A-CDBD-4570-8055-AC40B43EEB3C}">
      <dgm:prSet/>
      <dgm:spPr/>
      <dgm:t>
        <a:bodyPr/>
        <a:lstStyle/>
        <a:p>
          <a:endParaRPr lang="en-US"/>
        </a:p>
      </dgm:t>
    </dgm:pt>
    <dgm:pt modelId="{1B4E413D-FFE6-4222-AF06-1542FEE6E8C8}" type="sibTrans" cxnId="{609DD59A-CDBD-4570-8055-AC40B43EEB3C}">
      <dgm:prSet/>
      <dgm:spPr/>
      <dgm:t>
        <a:bodyPr/>
        <a:lstStyle/>
        <a:p>
          <a:endParaRPr lang="en-US"/>
        </a:p>
      </dgm:t>
    </dgm:pt>
    <dgm:pt modelId="{F51606E3-8D3A-4E36-9C8E-18C0BA0E3864}">
      <dgm:prSet/>
      <dgm:spPr/>
      <dgm:t>
        <a:bodyPr/>
        <a:lstStyle/>
        <a:p>
          <a:r>
            <a:rPr lang="en-US" dirty="0"/>
            <a:t>Early Childhood Education (2 TCCs)</a:t>
          </a:r>
        </a:p>
      </dgm:t>
    </dgm:pt>
    <dgm:pt modelId="{E54DD38D-A436-4EC8-B5AB-BF25436917AE}" type="parTrans" cxnId="{32DB9365-8E2E-4D2A-9BA6-31CCB501177A}">
      <dgm:prSet/>
      <dgm:spPr/>
      <dgm:t>
        <a:bodyPr/>
        <a:lstStyle/>
        <a:p>
          <a:endParaRPr lang="en-US"/>
        </a:p>
      </dgm:t>
    </dgm:pt>
    <dgm:pt modelId="{2FC572D5-6551-4C13-9E64-D35B775C9872}" type="sibTrans" cxnId="{32DB9365-8E2E-4D2A-9BA6-31CCB501177A}">
      <dgm:prSet/>
      <dgm:spPr/>
      <dgm:t>
        <a:bodyPr/>
        <a:lstStyle/>
        <a:p>
          <a:endParaRPr lang="en-US"/>
        </a:p>
      </dgm:t>
    </dgm:pt>
    <dgm:pt modelId="{E7239C9E-F98C-4A86-834B-108CFAD43751}">
      <dgm:prSet/>
      <dgm:spPr/>
      <dgm:t>
        <a:bodyPr/>
        <a:lstStyle/>
        <a:p>
          <a:r>
            <a:rPr lang="en-US" b="0" dirty="0"/>
            <a:t>EC31</a:t>
          </a:r>
          <a:r>
            <a:rPr lang="en-US" b="1" dirty="0"/>
            <a:t> Early Childhood Care and Education Basics </a:t>
          </a:r>
          <a:r>
            <a:rPr lang="en-US" dirty="0"/>
            <a:t>&amp; IC31 </a:t>
          </a:r>
          <a:r>
            <a:rPr lang="en-US" b="1" dirty="0"/>
            <a:t>Infant/Toddler Childcare Specialist</a:t>
          </a:r>
        </a:p>
      </dgm:t>
    </dgm:pt>
    <dgm:pt modelId="{F22265AF-72B3-40F1-99C7-8846734EC254}" type="parTrans" cxnId="{ECA67D76-579A-430E-8FC1-506E0B7F7135}">
      <dgm:prSet/>
      <dgm:spPr/>
      <dgm:t>
        <a:bodyPr/>
        <a:lstStyle/>
        <a:p>
          <a:endParaRPr lang="en-US"/>
        </a:p>
      </dgm:t>
    </dgm:pt>
    <dgm:pt modelId="{68983488-773C-4D57-9C0E-33CBFF32E3E0}" type="sibTrans" cxnId="{ECA67D76-579A-430E-8FC1-506E0B7F7135}">
      <dgm:prSet/>
      <dgm:spPr/>
      <dgm:t>
        <a:bodyPr/>
        <a:lstStyle/>
        <a:p>
          <a:endParaRPr lang="en-US"/>
        </a:p>
      </dgm:t>
    </dgm:pt>
    <dgm:pt modelId="{62F67BE2-689F-475E-851D-8470E26B6F6D}">
      <dgm:prSet/>
      <dgm:spPr/>
      <dgm:t>
        <a:bodyPr/>
        <a:lstStyle/>
        <a:p>
          <a:r>
            <a:rPr lang="en-US" dirty="0"/>
            <a:t>Programming (1 TCC)</a:t>
          </a:r>
        </a:p>
      </dgm:t>
    </dgm:pt>
    <dgm:pt modelId="{FEAD455C-16CF-43DB-AC54-46549C364CC7}" type="parTrans" cxnId="{535C3A9F-39E9-416E-A845-CDFEF31D189C}">
      <dgm:prSet/>
      <dgm:spPr/>
      <dgm:t>
        <a:bodyPr/>
        <a:lstStyle/>
        <a:p>
          <a:endParaRPr lang="en-US"/>
        </a:p>
      </dgm:t>
    </dgm:pt>
    <dgm:pt modelId="{97C2D368-70BE-48A1-8335-9D2AE8B3D1D1}" type="sibTrans" cxnId="{535C3A9F-39E9-416E-A845-CDFEF31D189C}">
      <dgm:prSet/>
      <dgm:spPr/>
      <dgm:t>
        <a:bodyPr/>
        <a:lstStyle/>
        <a:p>
          <a:endParaRPr lang="en-US"/>
        </a:p>
      </dgm:t>
    </dgm:pt>
    <dgm:pt modelId="{D4C96072-F7FE-4C47-B2BB-E768FE92484D}">
      <dgm:prSet/>
      <dgm:spPr/>
      <dgm:t>
        <a:bodyPr/>
        <a:lstStyle/>
        <a:p>
          <a:r>
            <a:rPr lang="en-US" b="0" i="0" u="none" dirty="0"/>
            <a:t>CP21</a:t>
          </a:r>
          <a:r>
            <a:rPr lang="en-US" b="1" i="0" u="none" dirty="0"/>
            <a:t> C++ Programmer TCC </a:t>
          </a:r>
          <a:r>
            <a:rPr lang="en-US" b="1" dirty="0"/>
            <a:t>– participants must complete 2</a:t>
          </a:r>
          <a:r>
            <a:rPr lang="en-US" b="1" baseline="30000" dirty="0"/>
            <a:t>nd</a:t>
          </a:r>
          <a:r>
            <a:rPr lang="en-US" b="1" dirty="0"/>
            <a:t> TCC on ATC campus</a:t>
          </a:r>
          <a:endParaRPr lang="en-US" dirty="0"/>
        </a:p>
      </dgm:t>
    </dgm:pt>
    <dgm:pt modelId="{5A4B95B6-3BD3-438F-ABF9-F16669138D7F}" type="parTrans" cxnId="{C9BB536F-08E7-4228-A1A6-BD77810A45CC}">
      <dgm:prSet/>
      <dgm:spPr/>
      <dgm:t>
        <a:bodyPr/>
        <a:lstStyle/>
        <a:p>
          <a:endParaRPr lang="en-US"/>
        </a:p>
      </dgm:t>
    </dgm:pt>
    <dgm:pt modelId="{0F725A03-22F9-484D-A8DB-1A9DCD89FA8B}" type="sibTrans" cxnId="{C9BB536F-08E7-4228-A1A6-BD77810A45CC}">
      <dgm:prSet/>
      <dgm:spPr/>
      <dgm:t>
        <a:bodyPr/>
        <a:lstStyle/>
        <a:p>
          <a:endParaRPr lang="en-US"/>
        </a:p>
      </dgm:t>
    </dgm:pt>
    <dgm:pt modelId="{8D0EB593-3DB6-4A53-8ED0-97B5797AC182}" type="pres">
      <dgm:prSet presAssocID="{17E5917E-BEB5-45A3-9EED-0E43C18F2521}" presName="Name0" presStyleCnt="0">
        <dgm:presLayoutVars>
          <dgm:dir/>
          <dgm:animLvl val="lvl"/>
          <dgm:resizeHandles val="exact"/>
        </dgm:presLayoutVars>
      </dgm:prSet>
      <dgm:spPr/>
    </dgm:pt>
    <dgm:pt modelId="{34D0B29E-C658-4CE4-8892-9ACF4A3037C1}" type="pres">
      <dgm:prSet presAssocID="{F51606E3-8D3A-4E36-9C8E-18C0BA0E3864}" presName="linNode" presStyleCnt="0"/>
      <dgm:spPr/>
    </dgm:pt>
    <dgm:pt modelId="{FEF0BE2A-C3FD-4867-A3F9-E3397D62611D}" type="pres">
      <dgm:prSet presAssocID="{F51606E3-8D3A-4E36-9C8E-18C0BA0E3864}" presName="parentText" presStyleLbl="node1" presStyleIdx="0" presStyleCnt="5">
        <dgm:presLayoutVars>
          <dgm:chMax val="1"/>
          <dgm:bulletEnabled val="1"/>
        </dgm:presLayoutVars>
      </dgm:prSet>
      <dgm:spPr/>
    </dgm:pt>
    <dgm:pt modelId="{0A224D06-16FE-46E0-918F-AAEF7E0D79A5}" type="pres">
      <dgm:prSet presAssocID="{F51606E3-8D3A-4E36-9C8E-18C0BA0E3864}" presName="descendantText" presStyleLbl="alignAccFollowNode1" presStyleIdx="0" presStyleCnt="5">
        <dgm:presLayoutVars>
          <dgm:bulletEnabled val="1"/>
        </dgm:presLayoutVars>
      </dgm:prSet>
      <dgm:spPr/>
    </dgm:pt>
    <dgm:pt modelId="{CB7721A6-92DF-460A-BF09-CA0A22411F99}" type="pres">
      <dgm:prSet presAssocID="{2FC572D5-6551-4C13-9E64-D35B775C9872}" presName="sp" presStyleCnt="0"/>
      <dgm:spPr/>
    </dgm:pt>
    <dgm:pt modelId="{751DB5B8-68A1-448D-A486-AF63CAC07611}" type="pres">
      <dgm:prSet presAssocID="{04650E1B-0677-4648-82D0-82DD36D6FDB9}" presName="linNode" presStyleCnt="0"/>
      <dgm:spPr/>
    </dgm:pt>
    <dgm:pt modelId="{4C70BF1A-8383-427F-A284-28BAD34BD3E0}" type="pres">
      <dgm:prSet presAssocID="{04650E1B-0677-4648-82D0-82DD36D6FDB9}" presName="parentText" presStyleLbl="node1" presStyleIdx="1" presStyleCnt="5">
        <dgm:presLayoutVars>
          <dgm:chMax val="1"/>
          <dgm:bulletEnabled val="1"/>
        </dgm:presLayoutVars>
      </dgm:prSet>
      <dgm:spPr/>
    </dgm:pt>
    <dgm:pt modelId="{367E26B7-7B27-4892-8311-CC002D55995E}" type="pres">
      <dgm:prSet presAssocID="{04650E1B-0677-4648-82D0-82DD36D6FDB9}" presName="descendantText" presStyleLbl="alignAccFollowNode1" presStyleIdx="1" presStyleCnt="5">
        <dgm:presLayoutVars>
          <dgm:bulletEnabled val="1"/>
        </dgm:presLayoutVars>
      </dgm:prSet>
      <dgm:spPr/>
    </dgm:pt>
    <dgm:pt modelId="{72593BD8-0D6D-43F2-AC9C-663339BCBF3C}" type="pres">
      <dgm:prSet presAssocID="{3BFD258E-7CDE-4C97-8C09-5C3C2BFEF8E3}" presName="sp" presStyleCnt="0"/>
      <dgm:spPr/>
    </dgm:pt>
    <dgm:pt modelId="{A11F1697-491C-4E95-8768-C065E8C68230}" type="pres">
      <dgm:prSet presAssocID="{5F68E2D0-A7AD-4B9A-B60D-35372D208F96}" presName="linNode" presStyleCnt="0"/>
      <dgm:spPr/>
    </dgm:pt>
    <dgm:pt modelId="{3BD006DF-2D61-4142-A56C-7A43BE7BD0BC}" type="pres">
      <dgm:prSet presAssocID="{5F68E2D0-A7AD-4B9A-B60D-35372D208F96}" presName="parentText" presStyleLbl="node1" presStyleIdx="2" presStyleCnt="5">
        <dgm:presLayoutVars>
          <dgm:chMax val="1"/>
          <dgm:bulletEnabled val="1"/>
        </dgm:presLayoutVars>
      </dgm:prSet>
      <dgm:spPr/>
    </dgm:pt>
    <dgm:pt modelId="{B44BCD18-06DC-4F02-9944-0E82F3870800}" type="pres">
      <dgm:prSet presAssocID="{5F68E2D0-A7AD-4B9A-B60D-35372D208F96}" presName="descendantText" presStyleLbl="alignAccFollowNode1" presStyleIdx="2" presStyleCnt="5">
        <dgm:presLayoutVars>
          <dgm:bulletEnabled val="1"/>
        </dgm:presLayoutVars>
      </dgm:prSet>
      <dgm:spPr/>
    </dgm:pt>
    <dgm:pt modelId="{1B8BEC8B-0743-454C-A2A9-583C82085F60}" type="pres">
      <dgm:prSet presAssocID="{F98A193D-D2D9-43E9-A51E-8EE5FA6A09CC}" presName="sp" presStyleCnt="0"/>
      <dgm:spPr/>
    </dgm:pt>
    <dgm:pt modelId="{DB68205B-B3CC-4847-821A-C520B23EE1FB}" type="pres">
      <dgm:prSet presAssocID="{259B1B21-F9C4-49DE-9F16-060F26F4AE2F}" presName="linNode" presStyleCnt="0"/>
      <dgm:spPr/>
    </dgm:pt>
    <dgm:pt modelId="{B028EC55-A5DA-4053-8105-310BE0C9B830}" type="pres">
      <dgm:prSet presAssocID="{259B1B21-F9C4-49DE-9F16-060F26F4AE2F}" presName="parentText" presStyleLbl="node1" presStyleIdx="3" presStyleCnt="5">
        <dgm:presLayoutVars>
          <dgm:chMax val="1"/>
          <dgm:bulletEnabled val="1"/>
        </dgm:presLayoutVars>
      </dgm:prSet>
      <dgm:spPr/>
    </dgm:pt>
    <dgm:pt modelId="{40E1FB43-BDAD-4475-8CB9-0909C0B1DF04}" type="pres">
      <dgm:prSet presAssocID="{259B1B21-F9C4-49DE-9F16-060F26F4AE2F}" presName="descendantText" presStyleLbl="alignAccFollowNode1" presStyleIdx="3" presStyleCnt="5">
        <dgm:presLayoutVars>
          <dgm:bulletEnabled val="1"/>
        </dgm:presLayoutVars>
      </dgm:prSet>
      <dgm:spPr/>
    </dgm:pt>
    <dgm:pt modelId="{EE569261-42B5-4086-84D8-F32A3859B0CB}" type="pres">
      <dgm:prSet presAssocID="{B201A7F3-33B1-4006-8AC4-46A7BBF1B2E1}" presName="sp" presStyleCnt="0"/>
      <dgm:spPr/>
    </dgm:pt>
    <dgm:pt modelId="{E362D20B-A413-4E8B-8D21-22D777697AF4}" type="pres">
      <dgm:prSet presAssocID="{62F67BE2-689F-475E-851D-8470E26B6F6D}" presName="linNode" presStyleCnt="0"/>
      <dgm:spPr/>
    </dgm:pt>
    <dgm:pt modelId="{ACB66FCA-CE52-48EC-B7E4-E2C6FDCB2DF2}" type="pres">
      <dgm:prSet presAssocID="{62F67BE2-689F-475E-851D-8470E26B6F6D}" presName="parentText" presStyleLbl="node1" presStyleIdx="4" presStyleCnt="5">
        <dgm:presLayoutVars>
          <dgm:chMax val="1"/>
          <dgm:bulletEnabled val="1"/>
        </dgm:presLayoutVars>
      </dgm:prSet>
      <dgm:spPr/>
    </dgm:pt>
    <dgm:pt modelId="{530C788B-C4AD-40BF-BF61-7949BC5B2188}" type="pres">
      <dgm:prSet presAssocID="{62F67BE2-689F-475E-851D-8470E26B6F6D}" presName="descendantText" presStyleLbl="alignAccFollowNode1" presStyleIdx="4" presStyleCnt="5">
        <dgm:presLayoutVars>
          <dgm:bulletEnabled val="1"/>
        </dgm:presLayoutVars>
      </dgm:prSet>
      <dgm:spPr/>
    </dgm:pt>
  </dgm:ptLst>
  <dgm:cxnLst>
    <dgm:cxn modelId="{750B6F0A-AD71-47AC-ADE0-57CB070F1DA6}" srcId="{17E5917E-BEB5-45A3-9EED-0E43C18F2521}" destId="{259B1B21-F9C4-49DE-9F16-060F26F4AE2F}" srcOrd="3" destOrd="0" parTransId="{E6CF45EE-FEF5-452C-B9EF-7ED0D43FEFFE}" sibTransId="{B201A7F3-33B1-4006-8AC4-46A7BBF1B2E1}"/>
    <dgm:cxn modelId="{CAE2CC1D-6537-4758-8549-FD2682682F84}" type="presOf" srcId="{62F67BE2-689F-475E-851D-8470E26B6F6D}" destId="{ACB66FCA-CE52-48EC-B7E4-E2C6FDCB2DF2}" srcOrd="0" destOrd="0" presId="urn:microsoft.com/office/officeart/2005/8/layout/vList5"/>
    <dgm:cxn modelId="{4CDE1624-7345-4B70-8957-B7CB99E1D59A}" type="presOf" srcId="{259B1B21-F9C4-49DE-9F16-060F26F4AE2F}" destId="{B028EC55-A5DA-4053-8105-310BE0C9B830}" srcOrd="0" destOrd="0" presId="urn:microsoft.com/office/officeart/2005/8/layout/vList5"/>
    <dgm:cxn modelId="{C17F262F-E7A5-46A2-829E-D6D6B2FA6DF1}" srcId="{17E5917E-BEB5-45A3-9EED-0E43C18F2521}" destId="{04650E1B-0677-4648-82D0-82DD36D6FDB9}" srcOrd="1" destOrd="0" parTransId="{364D0768-244D-47B4-A5C8-F2CD0507CFA2}" sibTransId="{3BFD258E-7CDE-4C97-8C09-5C3C2BFEF8E3}"/>
    <dgm:cxn modelId="{1B892032-231F-44FA-9F7B-BAC701D33BEF}" type="presOf" srcId="{17E5917E-BEB5-45A3-9EED-0E43C18F2521}" destId="{8D0EB593-3DB6-4A53-8ED0-97B5797AC182}" srcOrd="0" destOrd="0" presId="urn:microsoft.com/office/officeart/2005/8/layout/vList5"/>
    <dgm:cxn modelId="{A9299F3F-8BD0-489A-B019-8ABEE6CAE1A9}" srcId="{17E5917E-BEB5-45A3-9EED-0E43C18F2521}" destId="{5F68E2D0-A7AD-4B9A-B60D-35372D208F96}" srcOrd="2" destOrd="0" parTransId="{133D3562-BF9E-4124-AD4C-5366D5176DB8}" sibTransId="{F98A193D-D2D9-43E9-A51E-8EE5FA6A09CC}"/>
    <dgm:cxn modelId="{252B7B61-7D6C-4885-B103-7071BA1FC2D1}" type="presOf" srcId="{FA681853-C3AD-4391-97AC-627760CA30C4}" destId="{367E26B7-7B27-4892-8311-CC002D55995E}" srcOrd="0" destOrd="0" presId="urn:microsoft.com/office/officeart/2005/8/layout/vList5"/>
    <dgm:cxn modelId="{1A369C42-3A53-4F17-8129-C0C5F9F184BF}" type="presOf" srcId="{2BBAE2CD-1CF8-42C0-8AC4-94689193F8F7}" destId="{B44BCD18-06DC-4F02-9944-0E82F3870800}" srcOrd="0" destOrd="0" presId="urn:microsoft.com/office/officeart/2005/8/layout/vList5"/>
    <dgm:cxn modelId="{32DB9365-8E2E-4D2A-9BA6-31CCB501177A}" srcId="{17E5917E-BEB5-45A3-9EED-0E43C18F2521}" destId="{F51606E3-8D3A-4E36-9C8E-18C0BA0E3864}" srcOrd="0" destOrd="0" parTransId="{E54DD38D-A436-4EC8-B5AB-BF25436917AE}" sibTransId="{2FC572D5-6551-4C13-9E64-D35B775C9872}"/>
    <dgm:cxn modelId="{8FD5656F-F46C-4F85-8E4B-136F9CC8C965}" type="presOf" srcId="{D4C96072-F7FE-4C47-B2BB-E768FE92484D}" destId="{530C788B-C4AD-40BF-BF61-7949BC5B2188}" srcOrd="0" destOrd="0" presId="urn:microsoft.com/office/officeart/2005/8/layout/vList5"/>
    <dgm:cxn modelId="{C9BB536F-08E7-4228-A1A6-BD77810A45CC}" srcId="{62F67BE2-689F-475E-851D-8470E26B6F6D}" destId="{D4C96072-F7FE-4C47-B2BB-E768FE92484D}" srcOrd="0" destOrd="0" parTransId="{5A4B95B6-3BD3-438F-ABF9-F16669138D7F}" sibTransId="{0F725A03-22F9-484D-A8DB-1A9DCD89FA8B}"/>
    <dgm:cxn modelId="{ECA67D76-579A-430E-8FC1-506E0B7F7135}" srcId="{F51606E3-8D3A-4E36-9C8E-18C0BA0E3864}" destId="{E7239C9E-F98C-4A86-834B-108CFAD43751}" srcOrd="0" destOrd="0" parTransId="{F22265AF-72B3-40F1-99C7-8846734EC254}" sibTransId="{68983488-773C-4D57-9C0E-33CBFF32E3E0}"/>
    <dgm:cxn modelId="{E6E34695-C7ED-42F8-821A-7DD9BE9812E6}" type="presOf" srcId="{5F68E2D0-A7AD-4B9A-B60D-35372D208F96}" destId="{3BD006DF-2D61-4142-A56C-7A43BE7BD0BC}" srcOrd="0" destOrd="0" presId="urn:microsoft.com/office/officeart/2005/8/layout/vList5"/>
    <dgm:cxn modelId="{609DD59A-CDBD-4570-8055-AC40B43EEB3C}" srcId="{259B1B21-F9C4-49DE-9F16-060F26F4AE2F}" destId="{4DD11504-5C58-4CEA-9B11-3EC1ABDC1642}" srcOrd="0" destOrd="0" parTransId="{A7BB7EEC-B718-4AE3-A111-957A565156FD}" sibTransId="{1B4E413D-FFE6-4222-AF06-1542FEE6E8C8}"/>
    <dgm:cxn modelId="{535C3A9F-39E9-416E-A845-CDFEF31D189C}" srcId="{17E5917E-BEB5-45A3-9EED-0E43C18F2521}" destId="{62F67BE2-689F-475E-851D-8470E26B6F6D}" srcOrd="4" destOrd="0" parTransId="{FEAD455C-16CF-43DB-AC54-46549C364CC7}" sibTransId="{97C2D368-70BE-48A1-8335-9D2AE8B3D1D1}"/>
    <dgm:cxn modelId="{C31F47B2-8484-4B9D-9144-439C5F1EDEEB}" srcId="{04650E1B-0677-4648-82D0-82DD36D6FDB9}" destId="{FA681853-C3AD-4391-97AC-627760CA30C4}" srcOrd="0" destOrd="0" parTransId="{90510B17-DFD1-41BD-A17F-B4D4DB37E79F}" sibTransId="{16522BAF-1507-43A5-B99E-71F278D27514}"/>
    <dgm:cxn modelId="{99920CC0-76EC-42B4-B1FF-ADB8A3435B9F}" type="presOf" srcId="{E7239C9E-F98C-4A86-834B-108CFAD43751}" destId="{0A224D06-16FE-46E0-918F-AAEF7E0D79A5}" srcOrd="0" destOrd="0" presId="urn:microsoft.com/office/officeart/2005/8/layout/vList5"/>
    <dgm:cxn modelId="{9F8BB1CD-9DBF-4CAE-B3A1-5EBF79A28F20}" type="presOf" srcId="{F51606E3-8D3A-4E36-9C8E-18C0BA0E3864}" destId="{FEF0BE2A-C3FD-4867-A3F9-E3397D62611D}" srcOrd="0" destOrd="0" presId="urn:microsoft.com/office/officeart/2005/8/layout/vList5"/>
    <dgm:cxn modelId="{9666C8DA-9058-4EE6-8D48-6D58EC8A5D5A}" type="presOf" srcId="{04650E1B-0677-4648-82D0-82DD36D6FDB9}" destId="{4C70BF1A-8383-427F-A284-28BAD34BD3E0}" srcOrd="0" destOrd="0" presId="urn:microsoft.com/office/officeart/2005/8/layout/vList5"/>
    <dgm:cxn modelId="{40BD63EC-5A34-4396-917E-503CC318C25A}" srcId="{5F68E2D0-A7AD-4B9A-B60D-35372D208F96}" destId="{2BBAE2CD-1CF8-42C0-8AC4-94689193F8F7}" srcOrd="0" destOrd="0" parTransId="{5D9305C2-0C1D-42D5-AFAF-C7BBE72A361B}" sibTransId="{740FD6FE-0C64-4B85-BFF1-3B5093568CC2}"/>
    <dgm:cxn modelId="{3421E4EE-03DD-4E6D-A2BE-A81B0811E981}" type="presOf" srcId="{4DD11504-5C58-4CEA-9B11-3EC1ABDC1642}" destId="{40E1FB43-BDAD-4475-8CB9-0909C0B1DF04}" srcOrd="0" destOrd="0" presId="urn:microsoft.com/office/officeart/2005/8/layout/vList5"/>
    <dgm:cxn modelId="{0174CE5C-E8A1-416C-ADF8-0DB1E60EFC9D}" type="presParOf" srcId="{8D0EB593-3DB6-4A53-8ED0-97B5797AC182}" destId="{34D0B29E-C658-4CE4-8892-9ACF4A3037C1}" srcOrd="0" destOrd="0" presId="urn:microsoft.com/office/officeart/2005/8/layout/vList5"/>
    <dgm:cxn modelId="{840E8678-E5D6-48CB-B748-78878BF8581E}" type="presParOf" srcId="{34D0B29E-C658-4CE4-8892-9ACF4A3037C1}" destId="{FEF0BE2A-C3FD-4867-A3F9-E3397D62611D}" srcOrd="0" destOrd="0" presId="urn:microsoft.com/office/officeart/2005/8/layout/vList5"/>
    <dgm:cxn modelId="{086EB3CC-854D-480A-94C4-A677389AFAFE}" type="presParOf" srcId="{34D0B29E-C658-4CE4-8892-9ACF4A3037C1}" destId="{0A224D06-16FE-46E0-918F-AAEF7E0D79A5}" srcOrd="1" destOrd="0" presId="urn:microsoft.com/office/officeart/2005/8/layout/vList5"/>
    <dgm:cxn modelId="{75A2539A-2326-4498-B829-F2426FF2481E}" type="presParOf" srcId="{8D0EB593-3DB6-4A53-8ED0-97B5797AC182}" destId="{CB7721A6-92DF-460A-BF09-CA0A22411F99}" srcOrd="1" destOrd="0" presId="urn:microsoft.com/office/officeart/2005/8/layout/vList5"/>
    <dgm:cxn modelId="{FFDC5977-8F45-4D71-8B44-4235079F7BE7}" type="presParOf" srcId="{8D0EB593-3DB6-4A53-8ED0-97B5797AC182}" destId="{751DB5B8-68A1-448D-A486-AF63CAC07611}" srcOrd="2" destOrd="0" presId="urn:microsoft.com/office/officeart/2005/8/layout/vList5"/>
    <dgm:cxn modelId="{1670BD13-81EA-4719-A830-5E71FDADA400}" type="presParOf" srcId="{751DB5B8-68A1-448D-A486-AF63CAC07611}" destId="{4C70BF1A-8383-427F-A284-28BAD34BD3E0}" srcOrd="0" destOrd="0" presId="urn:microsoft.com/office/officeart/2005/8/layout/vList5"/>
    <dgm:cxn modelId="{E8B2E802-C98C-4ED0-8F5E-FF55BAF45D48}" type="presParOf" srcId="{751DB5B8-68A1-448D-A486-AF63CAC07611}" destId="{367E26B7-7B27-4892-8311-CC002D55995E}" srcOrd="1" destOrd="0" presId="urn:microsoft.com/office/officeart/2005/8/layout/vList5"/>
    <dgm:cxn modelId="{55F411C8-18E5-4CFE-967E-DC4E67AB9A05}" type="presParOf" srcId="{8D0EB593-3DB6-4A53-8ED0-97B5797AC182}" destId="{72593BD8-0D6D-43F2-AC9C-663339BCBF3C}" srcOrd="3" destOrd="0" presId="urn:microsoft.com/office/officeart/2005/8/layout/vList5"/>
    <dgm:cxn modelId="{2C741AF8-53D2-4C2C-91E4-C810C249D7CF}" type="presParOf" srcId="{8D0EB593-3DB6-4A53-8ED0-97B5797AC182}" destId="{A11F1697-491C-4E95-8768-C065E8C68230}" srcOrd="4" destOrd="0" presId="urn:microsoft.com/office/officeart/2005/8/layout/vList5"/>
    <dgm:cxn modelId="{D81AA049-A61D-4861-AE8B-297375645779}" type="presParOf" srcId="{A11F1697-491C-4E95-8768-C065E8C68230}" destId="{3BD006DF-2D61-4142-A56C-7A43BE7BD0BC}" srcOrd="0" destOrd="0" presId="urn:microsoft.com/office/officeart/2005/8/layout/vList5"/>
    <dgm:cxn modelId="{12A84DE9-E4BA-4C1C-AB53-04D5D3569186}" type="presParOf" srcId="{A11F1697-491C-4E95-8768-C065E8C68230}" destId="{B44BCD18-06DC-4F02-9944-0E82F3870800}" srcOrd="1" destOrd="0" presId="urn:microsoft.com/office/officeart/2005/8/layout/vList5"/>
    <dgm:cxn modelId="{75C097D4-6274-43AD-B933-E0A6C919F52D}" type="presParOf" srcId="{8D0EB593-3DB6-4A53-8ED0-97B5797AC182}" destId="{1B8BEC8B-0743-454C-A2A9-583C82085F60}" srcOrd="5" destOrd="0" presId="urn:microsoft.com/office/officeart/2005/8/layout/vList5"/>
    <dgm:cxn modelId="{8024C87C-9280-417D-89E1-7657AA89F1D1}" type="presParOf" srcId="{8D0EB593-3DB6-4A53-8ED0-97B5797AC182}" destId="{DB68205B-B3CC-4847-821A-C520B23EE1FB}" srcOrd="6" destOrd="0" presId="urn:microsoft.com/office/officeart/2005/8/layout/vList5"/>
    <dgm:cxn modelId="{E3301245-F98C-4D97-9B11-F45961DC979A}" type="presParOf" srcId="{DB68205B-B3CC-4847-821A-C520B23EE1FB}" destId="{B028EC55-A5DA-4053-8105-310BE0C9B830}" srcOrd="0" destOrd="0" presId="urn:microsoft.com/office/officeart/2005/8/layout/vList5"/>
    <dgm:cxn modelId="{97F754CE-E50C-4C00-8F6A-B0C074DE8D10}" type="presParOf" srcId="{DB68205B-B3CC-4847-821A-C520B23EE1FB}" destId="{40E1FB43-BDAD-4475-8CB9-0909C0B1DF04}" srcOrd="1" destOrd="0" presId="urn:microsoft.com/office/officeart/2005/8/layout/vList5"/>
    <dgm:cxn modelId="{1EFF7C94-DAEF-4137-971E-25FC63FAE175}" type="presParOf" srcId="{8D0EB593-3DB6-4A53-8ED0-97B5797AC182}" destId="{EE569261-42B5-4086-84D8-F32A3859B0CB}" srcOrd="7" destOrd="0" presId="urn:microsoft.com/office/officeart/2005/8/layout/vList5"/>
    <dgm:cxn modelId="{E68E3510-AB8C-4C4A-B4F0-61E296A767E6}" type="presParOf" srcId="{8D0EB593-3DB6-4A53-8ED0-97B5797AC182}" destId="{E362D20B-A413-4E8B-8D21-22D777697AF4}" srcOrd="8" destOrd="0" presId="urn:microsoft.com/office/officeart/2005/8/layout/vList5"/>
    <dgm:cxn modelId="{92E3EC84-AA2C-4F95-90C2-69E199CAB17D}" type="presParOf" srcId="{E362D20B-A413-4E8B-8D21-22D777697AF4}" destId="{ACB66FCA-CE52-48EC-B7E4-E2C6FDCB2DF2}" srcOrd="0" destOrd="0" presId="urn:microsoft.com/office/officeart/2005/8/layout/vList5"/>
    <dgm:cxn modelId="{E1719962-00D6-4B5C-94D8-4A4ABA935F61}" type="presParOf" srcId="{E362D20B-A413-4E8B-8D21-22D777697AF4}" destId="{530C788B-C4AD-40BF-BF61-7949BC5B218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388E9-C430-4139-B89E-EB4CDE4C589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1984D2B-694A-46DB-B783-3498A84DAA9C}">
      <dgm:prSet/>
      <dgm:spPr/>
      <dgm:t>
        <a:bodyPr/>
        <a:lstStyle/>
        <a:p>
          <a:pPr>
            <a:lnSpc>
              <a:spcPct val="100000"/>
            </a:lnSpc>
          </a:pPr>
          <a:r>
            <a:rPr lang="en-US"/>
            <a:t>Increase graduation rate</a:t>
          </a:r>
        </a:p>
      </dgm:t>
    </dgm:pt>
    <dgm:pt modelId="{C60CF25A-383D-4B75-986B-32578A5AF5E7}" type="parTrans" cxnId="{31B6D1A1-C0AA-4141-AD24-3193BD10196D}">
      <dgm:prSet/>
      <dgm:spPr/>
      <dgm:t>
        <a:bodyPr/>
        <a:lstStyle/>
        <a:p>
          <a:endParaRPr lang="en-US"/>
        </a:p>
      </dgm:t>
    </dgm:pt>
    <dgm:pt modelId="{7FDE3946-46E9-4BA9-8B81-6C643440DFCC}" type="sibTrans" cxnId="{31B6D1A1-C0AA-4141-AD24-3193BD10196D}">
      <dgm:prSet/>
      <dgm:spPr/>
      <dgm:t>
        <a:bodyPr/>
        <a:lstStyle/>
        <a:p>
          <a:endParaRPr lang="en-US"/>
        </a:p>
      </dgm:t>
    </dgm:pt>
    <dgm:pt modelId="{96573A84-905B-43CC-9E03-18C5155D8543}">
      <dgm:prSet/>
      <dgm:spPr/>
      <dgm:t>
        <a:bodyPr/>
        <a:lstStyle/>
        <a:p>
          <a:pPr>
            <a:lnSpc>
              <a:spcPct val="100000"/>
            </a:lnSpc>
          </a:pPr>
          <a:r>
            <a:rPr lang="en-US" dirty="0"/>
            <a:t>Students graduate with credentials aligned to in-demand Metro-Atlanta careers</a:t>
          </a:r>
        </a:p>
      </dgm:t>
    </dgm:pt>
    <dgm:pt modelId="{00958AD7-1C86-4D7C-86CE-2B6E51493766}" type="parTrans" cxnId="{654B7D8A-EB7D-4D88-AF19-F2C441ABFF98}">
      <dgm:prSet/>
      <dgm:spPr/>
      <dgm:t>
        <a:bodyPr/>
        <a:lstStyle/>
        <a:p>
          <a:endParaRPr lang="en-US"/>
        </a:p>
      </dgm:t>
    </dgm:pt>
    <dgm:pt modelId="{130C7DBC-4D85-48DB-A3BA-74098F1E9FC1}" type="sibTrans" cxnId="{654B7D8A-EB7D-4D88-AF19-F2C441ABFF98}">
      <dgm:prSet/>
      <dgm:spPr/>
      <dgm:t>
        <a:bodyPr/>
        <a:lstStyle/>
        <a:p>
          <a:endParaRPr lang="en-US"/>
        </a:p>
      </dgm:t>
    </dgm:pt>
    <dgm:pt modelId="{3D88CB7E-CB94-46AF-B8CA-3EBDBEB49B3D}" type="pres">
      <dgm:prSet presAssocID="{E89388E9-C430-4139-B89E-EB4CDE4C5897}" presName="root" presStyleCnt="0">
        <dgm:presLayoutVars>
          <dgm:dir/>
          <dgm:resizeHandles val="exact"/>
        </dgm:presLayoutVars>
      </dgm:prSet>
      <dgm:spPr/>
    </dgm:pt>
    <dgm:pt modelId="{7D1E2A36-198C-4550-964C-2093263A8A49}" type="pres">
      <dgm:prSet presAssocID="{51984D2B-694A-46DB-B783-3498A84DAA9C}" presName="compNode" presStyleCnt="0"/>
      <dgm:spPr/>
    </dgm:pt>
    <dgm:pt modelId="{353F8732-5530-4ECE-82A2-6529FD7BAE9F}" type="pres">
      <dgm:prSet presAssocID="{51984D2B-694A-46DB-B783-3498A84DAA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4B1E110A-3575-4F55-BDC5-2A752592ADAB}" type="pres">
      <dgm:prSet presAssocID="{51984D2B-694A-46DB-B783-3498A84DAA9C}" presName="spaceRect" presStyleCnt="0"/>
      <dgm:spPr/>
    </dgm:pt>
    <dgm:pt modelId="{6A053899-BFDC-4BFB-8B2D-435EC15378DF}" type="pres">
      <dgm:prSet presAssocID="{51984D2B-694A-46DB-B783-3498A84DAA9C}" presName="textRect" presStyleLbl="revTx" presStyleIdx="0" presStyleCnt="2">
        <dgm:presLayoutVars>
          <dgm:chMax val="1"/>
          <dgm:chPref val="1"/>
        </dgm:presLayoutVars>
      </dgm:prSet>
      <dgm:spPr/>
    </dgm:pt>
    <dgm:pt modelId="{61F51D1F-62E3-47A1-8B51-4076B4CB6FF3}" type="pres">
      <dgm:prSet presAssocID="{7FDE3946-46E9-4BA9-8B81-6C643440DFCC}" presName="sibTrans" presStyleCnt="0"/>
      <dgm:spPr/>
    </dgm:pt>
    <dgm:pt modelId="{693D02F6-12F0-48C5-B58B-E56A0FA9FA00}" type="pres">
      <dgm:prSet presAssocID="{96573A84-905B-43CC-9E03-18C5155D8543}" presName="compNode" presStyleCnt="0"/>
      <dgm:spPr/>
    </dgm:pt>
    <dgm:pt modelId="{EBC357D0-FDF6-4734-AEA0-F6D2A9B6DDE6}" type="pres">
      <dgm:prSet presAssocID="{96573A84-905B-43CC-9E03-18C5155D854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81808789-7490-488F-BC1A-0234CDFB1BAC}" type="pres">
      <dgm:prSet presAssocID="{96573A84-905B-43CC-9E03-18C5155D8543}" presName="spaceRect" presStyleCnt="0"/>
      <dgm:spPr/>
    </dgm:pt>
    <dgm:pt modelId="{A2B8C215-A849-4559-A9E2-6685FD98DE92}" type="pres">
      <dgm:prSet presAssocID="{96573A84-905B-43CC-9E03-18C5155D8543}" presName="textRect" presStyleLbl="revTx" presStyleIdx="1" presStyleCnt="2">
        <dgm:presLayoutVars>
          <dgm:chMax val="1"/>
          <dgm:chPref val="1"/>
        </dgm:presLayoutVars>
      </dgm:prSet>
      <dgm:spPr/>
    </dgm:pt>
  </dgm:ptLst>
  <dgm:cxnLst>
    <dgm:cxn modelId="{42EDD816-C752-4C78-B921-737834A1E053}" type="presOf" srcId="{96573A84-905B-43CC-9E03-18C5155D8543}" destId="{A2B8C215-A849-4559-A9E2-6685FD98DE92}" srcOrd="0" destOrd="0" presId="urn:microsoft.com/office/officeart/2018/2/layout/IconLabelList"/>
    <dgm:cxn modelId="{838B6423-9132-472F-A5FF-3476CAB8AF41}" type="presOf" srcId="{E89388E9-C430-4139-B89E-EB4CDE4C5897}" destId="{3D88CB7E-CB94-46AF-B8CA-3EBDBEB49B3D}" srcOrd="0" destOrd="0" presId="urn:microsoft.com/office/officeart/2018/2/layout/IconLabelList"/>
    <dgm:cxn modelId="{654B7D8A-EB7D-4D88-AF19-F2C441ABFF98}" srcId="{E89388E9-C430-4139-B89E-EB4CDE4C5897}" destId="{96573A84-905B-43CC-9E03-18C5155D8543}" srcOrd="1" destOrd="0" parTransId="{00958AD7-1C86-4D7C-86CE-2B6E51493766}" sibTransId="{130C7DBC-4D85-48DB-A3BA-74098F1E9FC1}"/>
    <dgm:cxn modelId="{518BBD9E-0934-4CB8-9F77-1E68BAC573C7}" type="presOf" srcId="{51984D2B-694A-46DB-B783-3498A84DAA9C}" destId="{6A053899-BFDC-4BFB-8B2D-435EC15378DF}" srcOrd="0" destOrd="0" presId="urn:microsoft.com/office/officeart/2018/2/layout/IconLabelList"/>
    <dgm:cxn modelId="{31B6D1A1-C0AA-4141-AD24-3193BD10196D}" srcId="{E89388E9-C430-4139-B89E-EB4CDE4C5897}" destId="{51984D2B-694A-46DB-B783-3498A84DAA9C}" srcOrd="0" destOrd="0" parTransId="{C60CF25A-383D-4B75-986B-32578A5AF5E7}" sibTransId="{7FDE3946-46E9-4BA9-8B81-6C643440DFCC}"/>
    <dgm:cxn modelId="{7017AF49-2D02-4181-B6B1-C5B64EB97C15}" type="presParOf" srcId="{3D88CB7E-CB94-46AF-B8CA-3EBDBEB49B3D}" destId="{7D1E2A36-198C-4550-964C-2093263A8A49}" srcOrd="0" destOrd="0" presId="urn:microsoft.com/office/officeart/2018/2/layout/IconLabelList"/>
    <dgm:cxn modelId="{903279B2-3040-4331-B859-9910D8244AA2}" type="presParOf" srcId="{7D1E2A36-198C-4550-964C-2093263A8A49}" destId="{353F8732-5530-4ECE-82A2-6529FD7BAE9F}" srcOrd="0" destOrd="0" presId="urn:microsoft.com/office/officeart/2018/2/layout/IconLabelList"/>
    <dgm:cxn modelId="{6CDAAB33-A32F-46E5-83AA-690C11B5C5C2}" type="presParOf" srcId="{7D1E2A36-198C-4550-964C-2093263A8A49}" destId="{4B1E110A-3575-4F55-BDC5-2A752592ADAB}" srcOrd="1" destOrd="0" presId="urn:microsoft.com/office/officeart/2018/2/layout/IconLabelList"/>
    <dgm:cxn modelId="{F03E2B80-1277-4817-9BB8-477561624313}" type="presParOf" srcId="{7D1E2A36-198C-4550-964C-2093263A8A49}" destId="{6A053899-BFDC-4BFB-8B2D-435EC15378DF}" srcOrd="2" destOrd="0" presId="urn:microsoft.com/office/officeart/2018/2/layout/IconLabelList"/>
    <dgm:cxn modelId="{00247A5F-726E-4344-A9E5-195E97DCF193}" type="presParOf" srcId="{3D88CB7E-CB94-46AF-B8CA-3EBDBEB49B3D}" destId="{61F51D1F-62E3-47A1-8B51-4076B4CB6FF3}" srcOrd="1" destOrd="0" presId="urn:microsoft.com/office/officeart/2018/2/layout/IconLabelList"/>
    <dgm:cxn modelId="{1F97FE7D-24C8-42F1-AEB7-935EB29E4254}" type="presParOf" srcId="{3D88CB7E-CB94-46AF-B8CA-3EBDBEB49B3D}" destId="{693D02F6-12F0-48C5-B58B-E56A0FA9FA00}" srcOrd="2" destOrd="0" presId="urn:microsoft.com/office/officeart/2018/2/layout/IconLabelList"/>
    <dgm:cxn modelId="{F37F8303-C1F4-4D26-9851-D256E970B05F}" type="presParOf" srcId="{693D02F6-12F0-48C5-B58B-E56A0FA9FA00}" destId="{EBC357D0-FDF6-4734-AEA0-F6D2A9B6DDE6}" srcOrd="0" destOrd="0" presId="urn:microsoft.com/office/officeart/2018/2/layout/IconLabelList"/>
    <dgm:cxn modelId="{020D6074-28B9-4ACD-9817-0C710A2275EA}" type="presParOf" srcId="{693D02F6-12F0-48C5-B58B-E56A0FA9FA00}" destId="{81808789-7490-488F-BC1A-0234CDFB1BAC}" srcOrd="1" destOrd="0" presId="urn:microsoft.com/office/officeart/2018/2/layout/IconLabelList"/>
    <dgm:cxn modelId="{7820D7AD-7918-42AE-849B-A5302E9113F9}" type="presParOf" srcId="{693D02F6-12F0-48C5-B58B-E56A0FA9FA00}" destId="{A2B8C215-A849-4559-A9E2-6685FD98DE9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24D06-16FE-46E0-918F-AAEF7E0D79A5}">
      <dsp:nvSpPr>
        <dsp:cNvPr id="0" name=""/>
        <dsp:cNvSpPr/>
      </dsp:nvSpPr>
      <dsp:spPr>
        <a:xfrm rot="5400000">
          <a:off x="6816183" y="-2945049"/>
          <a:ext cx="668848" cy="6729984"/>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a:t>EC31</a:t>
          </a:r>
          <a:r>
            <a:rPr lang="en-US" sz="1900" b="1" kern="1200" dirty="0"/>
            <a:t> Early Childhood Care and Education Basics </a:t>
          </a:r>
          <a:r>
            <a:rPr lang="en-US" sz="1900" kern="1200" dirty="0"/>
            <a:t>&amp; IC31 </a:t>
          </a:r>
          <a:r>
            <a:rPr lang="en-US" sz="1900" b="1" kern="1200" dirty="0"/>
            <a:t>Infant/Toddler Childcare Specialist</a:t>
          </a:r>
        </a:p>
      </dsp:txBody>
      <dsp:txXfrm rot="-5400000">
        <a:off x="3785615" y="118169"/>
        <a:ext cx="6697334" cy="603548"/>
      </dsp:txXfrm>
    </dsp:sp>
    <dsp:sp modelId="{FEF0BE2A-C3FD-4867-A3F9-E3397D62611D}">
      <dsp:nvSpPr>
        <dsp:cNvPr id="0" name=""/>
        <dsp:cNvSpPr/>
      </dsp:nvSpPr>
      <dsp:spPr>
        <a:xfrm>
          <a:off x="0" y="1912"/>
          <a:ext cx="3785616" cy="8360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Early Childhood Education (2 TCCs)</a:t>
          </a:r>
        </a:p>
      </dsp:txBody>
      <dsp:txXfrm>
        <a:off x="40813" y="42725"/>
        <a:ext cx="3703990" cy="754434"/>
      </dsp:txXfrm>
    </dsp:sp>
    <dsp:sp modelId="{367E26B7-7B27-4892-8311-CC002D55995E}">
      <dsp:nvSpPr>
        <dsp:cNvPr id="0" name=""/>
        <dsp:cNvSpPr/>
      </dsp:nvSpPr>
      <dsp:spPr>
        <a:xfrm rot="5400000">
          <a:off x="6816183" y="-2067186"/>
          <a:ext cx="668848" cy="6729984"/>
        </a:xfrm>
        <a:prstGeom prst="round2SameRect">
          <a:avLst/>
        </a:prstGeom>
        <a:solidFill>
          <a:schemeClr val="accent2">
            <a:tint val="40000"/>
            <a:alpha val="90000"/>
            <a:hueOff val="-214425"/>
            <a:satOff val="-19183"/>
            <a:lumOff val="-186"/>
            <a:alphaOff val="0"/>
          </a:schemeClr>
        </a:solidFill>
        <a:ln w="15875" cap="flat" cmpd="sng" algn="ctr">
          <a:solidFill>
            <a:schemeClr val="accent2">
              <a:tint val="40000"/>
              <a:alpha val="90000"/>
              <a:hueOff val="-214425"/>
              <a:satOff val="-19183"/>
              <a:lumOff val="-1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AE41 </a:t>
          </a:r>
          <a:r>
            <a:rPr lang="en-US" sz="1900" b="1" kern="1200" dirty="0"/>
            <a:t>Auto Electrical/Electronics Systems Tech</a:t>
          </a:r>
          <a:r>
            <a:rPr lang="en-US" sz="1900" kern="1200" dirty="0"/>
            <a:t> &amp; ASG1 </a:t>
          </a:r>
          <a:r>
            <a:rPr lang="en-US" sz="1900" b="1" kern="1200" dirty="0"/>
            <a:t>Automotive Chassis Tech Specialist</a:t>
          </a:r>
          <a:endParaRPr lang="en-US" sz="1900" kern="1200" dirty="0"/>
        </a:p>
      </dsp:txBody>
      <dsp:txXfrm rot="-5400000">
        <a:off x="3785615" y="996032"/>
        <a:ext cx="6697334" cy="603548"/>
      </dsp:txXfrm>
    </dsp:sp>
    <dsp:sp modelId="{4C70BF1A-8383-427F-A284-28BAD34BD3E0}">
      <dsp:nvSpPr>
        <dsp:cNvPr id="0" name=""/>
        <dsp:cNvSpPr/>
      </dsp:nvSpPr>
      <dsp:spPr>
        <a:xfrm>
          <a:off x="0" y="879775"/>
          <a:ext cx="3785616" cy="836060"/>
        </a:xfrm>
        <a:prstGeom prst="roundRect">
          <a:avLst/>
        </a:prstGeom>
        <a:solidFill>
          <a:schemeClr val="accent2">
            <a:hueOff val="-379204"/>
            <a:satOff val="-21320"/>
            <a:lumOff val="25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Automotive </a:t>
          </a:r>
        </a:p>
        <a:p>
          <a:pPr marL="0" lvl="0" indent="0" algn="ctr" defTabSz="889000">
            <a:lnSpc>
              <a:spcPct val="90000"/>
            </a:lnSpc>
            <a:spcBef>
              <a:spcPct val="0"/>
            </a:spcBef>
            <a:spcAft>
              <a:spcPct val="35000"/>
            </a:spcAft>
            <a:buNone/>
          </a:pPr>
          <a:r>
            <a:rPr lang="en-US" sz="2000" kern="1200" dirty="0"/>
            <a:t>(2 TCCs)</a:t>
          </a:r>
        </a:p>
      </dsp:txBody>
      <dsp:txXfrm>
        <a:off x="40813" y="920588"/>
        <a:ext cx="3703990" cy="754434"/>
      </dsp:txXfrm>
    </dsp:sp>
    <dsp:sp modelId="{B44BCD18-06DC-4F02-9944-0E82F3870800}">
      <dsp:nvSpPr>
        <dsp:cNvPr id="0" name=""/>
        <dsp:cNvSpPr/>
      </dsp:nvSpPr>
      <dsp:spPr>
        <a:xfrm rot="5400000">
          <a:off x="6816183" y="-1189323"/>
          <a:ext cx="668848" cy="6729984"/>
        </a:xfrm>
        <a:prstGeom prst="round2SameRect">
          <a:avLst/>
        </a:prstGeom>
        <a:solidFill>
          <a:schemeClr val="accent2">
            <a:tint val="40000"/>
            <a:alpha val="90000"/>
            <a:hueOff val="-428849"/>
            <a:satOff val="-38366"/>
            <a:lumOff val="-372"/>
            <a:alphaOff val="0"/>
          </a:schemeClr>
        </a:solidFill>
        <a:ln w="15875" cap="flat" cmpd="sng" algn="ctr">
          <a:solidFill>
            <a:schemeClr val="accent2">
              <a:tint val="40000"/>
              <a:alpha val="90000"/>
              <a:hueOff val="-428849"/>
              <a:satOff val="-38366"/>
              <a:lumOff val="-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CF21 </a:t>
          </a:r>
          <a:r>
            <a:rPr lang="en-US" sz="1900" b="1" kern="1200" dirty="0"/>
            <a:t>NCCER Carpentry Fundamentals – participants must complete 2</a:t>
          </a:r>
          <a:r>
            <a:rPr lang="en-US" sz="1900" b="1" kern="1200" baseline="30000" dirty="0"/>
            <a:t>nd</a:t>
          </a:r>
          <a:r>
            <a:rPr lang="en-US" sz="1900" b="1" kern="1200" dirty="0"/>
            <a:t> TCC on ATC campus</a:t>
          </a:r>
          <a:endParaRPr lang="en-US" sz="1900" kern="1200" dirty="0"/>
        </a:p>
      </dsp:txBody>
      <dsp:txXfrm rot="-5400000">
        <a:off x="3785615" y="1873895"/>
        <a:ext cx="6697334" cy="603548"/>
      </dsp:txXfrm>
    </dsp:sp>
    <dsp:sp modelId="{3BD006DF-2D61-4142-A56C-7A43BE7BD0BC}">
      <dsp:nvSpPr>
        <dsp:cNvPr id="0" name=""/>
        <dsp:cNvSpPr/>
      </dsp:nvSpPr>
      <dsp:spPr>
        <a:xfrm>
          <a:off x="0" y="1757638"/>
          <a:ext cx="3785616" cy="836060"/>
        </a:xfrm>
        <a:prstGeom prst="roundRect">
          <a:avLst/>
        </a:prstGeom>
        <a:solidFill>
          <a:schemeClr val="accent2">
            <a:hueOff val="-758408"/>
            <a:satOff val="-42641"/>
            <a:lumOff val="5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Carpentry (1 TCC)</a:t>
          </a:r>
        </a:p>
      </dsp:txBody>
      <dsp:txXfrm>
        <a:off x="40813" y="1798451"/>
        <a:ext cx="3703990" cy="754434"/>
      </dsp:txXfrm>
    </dsp:sp>
    <dsp:sp modelId="{40E1FB43-BDAD-4475-8CB9-0909C0B1DF04}">
      <dsp:nvSpPr>
        <dsp:cNvPr id="0" name=""/>
        <dsp:cNvSpPr/>
      </dsp:nvSpPr>
      <dsp:spPr>
        <a:xfrm rot="5400000">
          <a:off x="6816183" y="-311459"/>
          <a:ext cx="668848" cy="6729984"/>
        </a:xfrm>
        <a:prstGeom prst="round2SameRect">
          <a:avLst/>
        </a:prstGeom>
        <a:solidFill>
          <a:schemeClr val="accent2">
            <a:tint val="40000"/>
            <a:alpha val="90000"/>
            <a:hueOff val="-643274"/>
            <a:satOff val="-57549"/>
            <a:lumOff val="-557"/>
            <a:alphaOff val="0"/>
          </a:schemeClr>
        </a:solidFill>
        <a:ln w="15875" cap="flat" cmpd="sng" algn="ctr">
          <a:solidFill>
            <a:schemeClr val="accent2">
              <a:tint val="40000"/>
              <a:alpha val="90000"/>
              <a:hueOff val="-643274"/>
              <a:satOff val="-57549"/>
              <a:lumOff val="-5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CW71 </a:t>
          </a:r>
          <a:r>
            <a:rPr lang="en-US" sz="1900" b="1" kern="1200" dirty="0"/>
            <a:t>Cybersecurity Fundamentals – participants must complete 2</a:t>
          </a:r>
          <a:r>
            <a:rPr lang="en-US" sz="1900" b="1" kern="1200" baseline="30000" dirty="0"/>
            <a:t>nd</a:t>
          </a:r>
          <a:r>
            <a:rPr lang="en-US" sz="1900" b="1" kern="1200" dirty="0"/>
            <a:t> TCC on ATC campus</a:t>
          </a:r>
          <a:endParaRPr lang="en-US" sz="1900" kern="1200" dirty="0"/>
        </a:p>
      </dsp:txBody>
      <dsp:txXfrm rot="-5400000">
        <a:off x="3785615" y="2751759"/>
        <a:ext cx="6697334" cy="603548"/>
      </dsp:txXfrm>
    </dsp:sp>
    <dsp:sp modelId="{B028EC55-A5DA-4053-8105-310BE0C9B830}">
      <dsp:nvSpPr>
        <dsp:cNvPr id="0" name=""/>
        <dsp:cNvSpPr/>
      </dsp:nvSpPr>
      <dsp:spPr>
        <a:xfrm>
          <a:off x="0" y="2635502"/>
          <a:ext cx="3785616" cy="836060"/>
        </a:xfrm>
        <a:prstGeom prst="roundRect">
          <a:avLst/>
        </a:prstGeom>
        <a:solidFill>
          <a:schemeClr val="accent2">
            <a:hueOff val="-1137612"/>
            <a:satOff val="-63961"/>
            <a:lumOff val="75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Cybersecurity </a:t>
          </a:r>
        </a:p>
        <a:p>
          <a:pPr marL="0" lvl="0" indent="0" algn="ctr" defTabSz="889000">
            <a:lnSpc>
              <a:spcPct val="90000"/>
            </a:lnSpc>
            <a:spcBef>
              <a:spcPct val="0"/>
            </a:spcBef>
            <a:spcAft>
              <a:spcPct val="35000"/>
            </a:spcAft>
            <a:buNone/>
          </a:pPr>
          <a:r>
            <a:rPr lang="en-US" sz="2000" kern="1200" dirty="0"/>
            <a:t>(1 TCC)</a:t>
          </a:r>
        </a:p>
      </dsp:txBody>
      <dsp:txXfrm>
        <a:off x="40813" y="2676315"/>
        <a:ext cx="3703990" cy="754434"/>
      </dsp:txXfrm>
    </dsp:sp>
    <dsp:sp modelId="{530C788B-C4AD-40BF-BF61-7949BC5B2188}">
      <dsp:nvSpPr>
        <dsp:cNvPr id="0" name=""/>
        <dsp:cNvSpPr/>
      </dsp:nvSpPr>
      <dsp:spPr>
        <a:xfrm rot="5400000">
          <a:off x="6816183" y="566403"/>
          <a:ext cx="668848" cy="6729984"/>
        </a:xfrm>
        <a:prstGeom prst="round2SameRect">
          <a:avLst/>
        </a:prstGeom>
        <a:solidFill>
          <a:schemeClr val="accent2">
            <a:tint val="40000"/>
            <a:alpha val="90000"/>
            <a:hueOff val="-857699"/>
            <a:satOff val="-76732"/>
            <a:lumOff val="-743"/>
            <a:alphaOff val="0"/>
          </a:schemeClr>
        </a:solidFill>
        <a:ln w="15875" cap="flat" cmpd="sng" algn="ctr">
          <a:solidFill>
            <a:schemeClr val="accent2">
              <a:tint val="40000"/>
              <a:alpha val="90000"/>
              <a:hueOff val="-857699"/>
              <a:satOff val="-76732"/>
              <a:lumOff val="-7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u="none" kern="1200" dirty="0"/>
            <a:t>CP21</a:t>
          </a:r>
          <a:r>
            <a:rPr lang="en-US" sz="1900" b="1" i="0" u="none" kern="1200" dirty="0"/>
            <a:t> C++ Programmer TCC </a:t>
          </a:r>
          <a:r>
            <a:rPr lang="en-US" sz="1900" b="1" kern="1200" dirty="0"/>
            <a:t>– participants must complete 2</a:t>
          </a:r>
          <a:r>
            <a:rPr lang="en-US" sz="1900" b="1" kern="1200" baseline="30000" dirty="0"/>
            <a:t>nd</a:t>
          </a:r>
          <a:r>
            <a:rPr lang="en-US" sz="1900" b="1" kern="1200" dirty="0"/>
            <a:t> TCC on ATC campus</a:t>
          </a:r>
          <a:endParaRPr lang="en-US" sz="1900" kern="1200" dirty="0"/>
        </a:p>
      </dsp:txBody>
      <dsp:txXfrm rot="-5400000">
        <a:off x="3785615" y="3629621"/>
        <a:ext cx="6697334" cy="603548"/>
      </dsp:txXfrm>
    </dsp:sp>
    <dsp:sp modelId="{ACB66FCA-CE52-48EC-B7E4-E2C6FDCB2DF2}">
      <dsp:nvSpPr>
        <dsp:cNvPr id="0" name=""/>
        <dsp:cNvSpPr/>
      </dsp:nvSpPr>
      <dsp:spPr>
        <a:xfrm>
          <a:off x="0" y="3513365"/>
          <a:ext cx="3785616" cy="836060"/>
        </a:xfrm>
        <a:prstGeom prst="roundRect">
          <a:avLst/>
        </a:prstGeom>
        <a:solidFill>
          <a:schemeClr val="accent2">
            <a:hueOff val="-1516816"/>
            <a:satOff val="-85281"/>
            <a:lumOff val="100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Programming (1 TCC)</a:t>
          </a:r>
        </a:p>
      </dsp:txBody>
      <dsp:txXfrm>
        <a:off x="40813" y="3554178"/>
        <a:ext cx="3703990" cy="754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F8732-5530-4ECE-82A2-6529FD7BAE9F}">
      <dsp:nvSpPr>
        <dsp:cNvPr id="0" name=""/>
        <dsp:cNvSpPr/>
      </dsp:nvSpPr>
      <dsp:spPr>
        <a:xfrm>
          <a:off x="1940238" y="24244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053899-BFDC-4BFB-8B2D-435EC15378DF}">
      <dsp:nvSpPr>
        <dsp:cNvPr id="0" name=""/>
        <dsp:cNvSpPr/>
      </dsp:nvSpPr>
      <dsp:spPr>
        <a:xfrm>
          <a:off x="752238" y="265680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Increase graduation rate</a:t>
          </a:r>
        </a:p>
      </dsp:txBody>
      <dsp:txXfrm>
        <a:off x="752238" y="2656801"/>
        <a:ext cx="4320000" cy="720000"/>
      </dsp:txXfrm>
    </dsp:sp>
    <dsp:sp modelId="{EBC357D0-FDF6-4734-AEA0-F6D2A9B6DDE6}">
      <dsp:nvSpPr>
        <dsp:cNvPr id="0" name=""/>
        <dsp:cNvSpPr/>
      </dsp:nvSpPr>
      <dsp:spPr>
        <a:xfrm>
          <a:off x="7016238" y="24244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B8C215-A849-4559-A9E2-6685FD98DE92}">
      <dsp:nvSpPr>
        <dsp:cNvPr id="0" name=""/>
        <dsp:cNvSpPr/>
      </dsp:nvSpPr>
      <dsp:spPr>
        <a:xfrm>
          <a:off x="5828238" y="265680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Students graduate with credentials aligned to in-demand Metro-Atlanta careers</a:t>
          </a:r>
        </a:p>
      </dsp:txBody>
      <dsp:txXfrm>
        <a:off x="5828238" y="265680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4B9CD5-B126-401E-B841-6229085A4A01}" type="datetimeFigureOut">
              <a:rPr lang="en-US" smtClean="0"/>
              <a:t>10/31/2024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C04287-682A-49D2-8897-00CF4AF8B77F}" type="slidenum">
              <a:rPr lang="en-US" smtClean="0"/>
              <a:t>‹#›</a:t>
            </a:fld>
            <a:endParaRPr lang="en-US"/>
          </a:p>
        </p:txBody>
      </p:sp>
    </p:spTree>
    <p:extLst>
      <p:ext uri="{BB962C8B-B14F-4D97-AF65-F5344CB8AC3E}">
        <p14:creationId xmlns:p14="http://schemas.microsoft.com/office/powerpoint/2010/main" val="356609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Thank you for joining us to learn more about Accelerated Career.  I am Tasharah Wilson, Proud Principal and CEO of the Atlanta College and Career Academy.</a:t>
            </a:r>
          </a:p>
        </p:txBody>
      </p:sp>
      <p:sp>
        <p:nvSpPr>
          <p:cNvPr id="4" name="Slide Number Placeholder 3"/>
          <p:cNvSpPr>
            <a:spLocks noGrp="1"/>
          </p:cNvSpPr>
          <p:nvPr>
            <p:ph type="sldNum" sz="quarter" idx="5"/>
          </p:nvPr>
        </p:nvSpPr>
        <p:spPr/>
        <p:txBody>
          <a:bodyPr/>
          <a:lstStyle/>
          <a:p>
            <a:fld id="{7EC04287-682A-49D2-8897-00CF4AF8B77F}" type="slidenum">
              <a:rPr lang="en-US" smtClean="0"/>
              <a:t>1</a:t>
            </a:fld>
            <a:endParaRPr lang="en-US"/>
          </a:p>
        </p:txBody>
      </p:sp>
    </p:spTree>
    <p:extLst>
      <p:ext uri="{BB962C8B-B14F-4D97-AF65-F5344CB8AC3E}">
        <p14:creationId xmlns:p14="http://schemas.microsoft.com/office/powerpoint/2010/main" val="86717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972081" y="3508154"/>
            <a:ext cx="7783275" cy="2871501"/>
          </a:xfrm>
          <a:prstGeom prst="rect">
            <a:avLst/>
          </a:prstGeom>
          <a:noFill/>
          <a:ln>
            <a:noFill/>
          </a:ln>
        </p:spPr>
        <p:txBody>
          <a:bodyPr spcFirstLastPara="1" wrap="square" lIns="94932" tIns="94932" rIns="94932" bIns="94932" anchor="t" anchorCtr="0">
            <a:noAutofit/>
          </a:bodyPr>
          <a:lstStyle/>
          <a:p>
            <a:pPr>
              <a:buClr>
                <a:schemeClr val="dk1"/>
              </a:buClr>
              <a:buSzPts val="1200"/>
            </a:pPr>
            <a:r>
              <a:rPr lang="en-US" dirty="0"/>
              <a:t>What type of student is a good fit for Accelerated Career? </a:t>
            </a:r>
          </a:p>
          <a:p>
            <a:pPr>
              <a:buClr>
                <a:schemeClr val="dk1"/>
              </a:buClr>
              <a:buSzPts val="1200"/>
            </a:pPr>
            <a:endParaRPr lang="en-US" dirty="0"/>
          </a:p>
          <a:p>
            <a:pPr>
              <a:buClr>
                <a:schemeClr val="dk1"/>
              </a:buClr>
              <a:buSzPts val="1200"/>
            </a:pPr>
            <a:r>
              <a:rPr lang="en-US" dirty="0"/>
              <a:t>Scholars participating in Accelerated Career should be self-motivated, attend class daily, be organized, and take initiative.  Please note:  Accelerated Career is a rigorous post-secondary program.   Being responsible and owning your progress will be key to your success. </a:t>
            </a:r>
            <a:endParaRPr dirty="0"/>
          </a:p>
        </p:txBody>
      </p:sp>
      <p:sp>
        <p:nvSpPr>
          <p:cNvPr id="279" name="Google Shape;279;p20:notes"/>
          <p:cNvSpPr>
            <a:spLocks noGrp="1" noRot="1" noChangeAspect="1"/>
          </p:cNvSpPr>
          <p:nvPr>
            <p:ph type="sldImg" idx="2"/>
          </p:nvPr>
        </p:nvSpPr>
        <p:spPr>
          <a:xfrm>
            <a:off x="2674938" y="909638"/>
            <a:ext cx="4378325" cy="2462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maintain equity and access for all scholars, ACCA will support Accelerated Career students by providing transportation to ACCA and Atlanta Technical College;  provide wrap around support, and establish systems to monitor student attendance and academic progress.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35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hope that everyone is beginning to see why we believe this is a game changer for scholars.  Not only will this increase the number of students graduating from Atlanta Public Schools, but for every student that chooses Accelerated Career, we will know they are leaving our district with the credentials aligned to in-demand careers right here in the Metro Atlanta area.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55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15</a:t>
            </a:fld>
            <a:endParaRPr lang="en-US"/>
          </a:p>
        </p:txBody>
      </p:sp>
    </p:spTree>
    <p:extLst>
      <p:ext uri="{BB962C8B-B14F-4D97-AF65-F5344CB8AC3E}">
        <p14:creationId xmlns:p14="http://schemas.microsoft.com/office/powerpoint/2010/main" val="39907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today’s meeting is to share information about the new APS board policy regarding Accelerated Career.  We’ll begin the presentation with a video that shares why we believe Accelerated Career is a Game Changer for APS scholars, next we will take a deeper dive into what Accelerated Career is, pathways available and requirements to participate.  We will end today’s presentation by extending an invitation for parents and students to attend an in-person event where we will answer all of your questions regarding Accelerated Career.</a:t>
            </a:r>
          </a:p>
          <a:p>
            <a:endParaRPr lang="en-US" dirty="0"/>
          </a:p>
          <a:p>
            <a:r>
              <a:rPr lang="en-US" dirty="0"/>
              <a:t>Here is the major takeaway:  We believe that Accelerated Career will not only increase the number of scholars that graduate from our schools; but students who choose Accelerated Career will leave our district with credentials aligned to in-demand Metro Atlanta careers.  </a:t>
            </a:r>
          </a:p>
        </p:txBody>
      </p:sp>
      <p:sp>
        <p:nvSpPr>
          <p:cNvPr id="4" name="Slide Number Placeholder 3"/>
          <p:cNvSpPr>
            <a:spLocks noGrp="1"/>
          </p:cNvSpPr>
          <p:nvPr>
            <p:ph type="sldNum" sz="quarter" idx="5"/>
          </p:nvPr>
        </p:nvSpPr>
        <p:spPr/>
        <p:txBody>
          <a:bodyPr/>
          <a:lstStyle/>
          <a:p>
            <a:fld id="{7EC04287-682A-49D2-8897-00CF4AF8B77F}" type="slidenum">
              <a:rPr lang="en-US" smtClean="0"/>
              <a:t>2</a:t>
            </a:fld>
            <a:endParaRPr lang="en-US"/>
          </a:p>
        </p:txBody>
      </p:sp>
    </p:spTree>
    <p:extLst>
      <p:ext uri="{BB962C8B-B14F-4D97-AF65-F5344CB8AC3E}">
        <p14:creationId xmlns:p14="http://schemas.microsoft.com/office/powerpoint/2010/main" val="153987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pPr defTabSz="931774">
              <a:defRPr/>
            </a:pPr>
            <a:endParaRPr lang="en-US" dirty="0">
              <a:solidFill>
                <a:srgbClr val="333333"/>
              </a:solidFill>
            </a:endParaRPr>
          </a:p>
        </p:txBody>
      </p:sp>
      <p:sp>
        <p:nvSpPr>
          <p:cNvPr id="121" name="Google Shape;121;p2: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673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AdobeCleanUX-Regular"/>
              </a:rPr>
              <a:t>Dual Enrollment is a program designed for approved public, private, and home high schools to allow students</a:t>
            </a:r>
          </a:p>
          <a:p>
            <a:pPr algn="l"/>
            <a:r>
              <a:rPr lang="en-US" sz="1800" dirty="0">
                <a:latin typeface="AdobeCleanUX-Regular"/>
              </a:rPr>
              <a:t>the opportunity to take college level courses, while also receiving high school credit.</a:t>
            </a:r>
          </a:p>
          <a:p>
            <a:pPr algn="l"/>
            <a:endParaRPr lang="en-US" sz="1800" dirty="0">
              <a:latin typeface="AdobeCleanUX-Regular"/>
            </a:endParaRPr>
          </a:p>
          <a:p>
            <a:pPr algn="l"/>
            <a:r>
              <a:rPr lang="en-US" sz="1800" dirty="0">
                <a:latin typeface="AdobeCleanUX-Regular"/>
              </a:rPr>
              <a:t>Since Accelerated Career </a:t>
            </a:r>
            <a:r>
              <a:rPr lang="en-US" sz="1800" b="1" u="sng" dirty="0">
                <a:latin typeface="AdobeCleanUX-Regular"/>
              </a:rPr>
              <a:t>is</a:t>
            </a:r>
            <a:r>
              <a:rPr lang="en-US" sz="1800" dirty="0">
                <a:latin typeface="AdobeCleanUX-Regular"/>
              </a:rPr>
              <a:t> a rigorous dual enrollment program,  Dual enrollment funding is available for students that choose this exciting, unique path to graduation.</a:t>
            </a:r>
          </a:p>
          <a:p>
            <a:pPr algn="l"/>
            <a:r>
              <a:rPr lang="en-US" sz="1800" dirty="0">
                <a:latin typeface="AdobeCleanUX-Regular"/>
              </a:rPr>
              <a:t>Dual Enrollment funding includes funding for tuition, mandatory fees, and books.</a:t>
            </a:r>
          </a:p>
          <a:p>
            <a:pPr algn="l"/>
            <a:r>
              <a:rPr lang="en-US" sz="1800" dirty="0">
                <a:latin typeface="AdobeCleanUX-Regular"/>
              </a:rPr>
              <a:t>Pending the program of study, there may be some additional fees NOT covered.  We encourage all scholars that are considering Accelerated Career, to speak with your home school counselor to learn more about the various funding models available to support your academic goals.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28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transition to discuss the Accelerated Career pathways available at ACCA and Atlanta Technical College beginning with the 2025-26 school year.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58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here are the Accelerated Career Pathways that will be available at ACCA during the 2025-26 school year:  </a:t>
            </a:r>
          </a:p>
          <a:p>
            <a:endParaRPr lang="en-US" dirty="0"/>
          </a:p>
          <a:p>
            <a:r>
              <a:rPr lang="en-US" dirty="0"/>
              <a:t>Early Childhood Education</a:t>
            </a:r>
          </a:p>
          <a:p>
            <a:r>
              <a:rPr lang="en-US" dirty="0"/>
              <a:t>Automotive</a:t>
            </a:r>
          </a:p>
          <a:p>
            <a:r>
              <a:rPr lang="en-US" dirty="0"/>
              <a:t>Carpentry</a:t>
            </a:r>
          </a:p>
          <a:p>
            <a:r>
              <a:rPr lang="en-US" dirty="0"/>
              <a:t>Cybersecurity and Programming</a:t>
            </a:r>
          </a:p>
          <a:p>
            <a:endParaRPr lang="en-US" dirty="0"/>
          </a:p>
          <a:p>
            <a:r>
              <a:rPr lang="en-US" dirty="0"/>
              <a:t>Great news!  students that enroll in Early Childhood Education, and automotive at ACCA will complete the two TCCs required for the Accelerated Career Diploma in one academic year.  </a:t>
            </a:r>
          </a:p>
          <a:p>
            <a:r>
              <a:rPr lang="en-US" dirty="0"/>
              <a:t>Scholars interested in Cybersecurity, Carpentry and Programming must commit two years to receiving the required TCCs; you will receive the first TCC at ACCA, and the second TCC on Atlanta Tech’s campus the following year.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00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many of you already know, ACCA utilizes a district lottery system to allocate seats for our program.  We anticipate high demand for Accelerated Career pathways and acknowledge that all interested students may not win a seat.  We are excited to share that we have partnered with Atlanta Technical College to provide more Accelerated Career pathway opportunities.  After all ACCA seats are taken for Automotive and Early Childhood, additional seats will be available on Atlanta Technical College’s campus.  In addition, Atlanta Tech will offer the following Accelerated Career pathways that are not available on ACCA’s campus:  Natural Gas </a:t>
            </a:r>
            <a:r>
              <a:rPr lang="en-US" dirty="0" err="1"/>
              <a:t>Technicican</a:t>
            </a:r>
            <a:r>
              <a:rPr lang="en-US" dirty="0"/>
              <a:t>; Diesel Technology; and Welding.   When deciding which pathway is best for you, we encourage all scholars to take the </a:t>
            </a:r>
            <a:r>
              <a:rPr lang="en-US" dirty="0" err="1"/>
              <a:t>YouScience</a:t>
            </a:r>
            <a:r>
              <a:rPr lang="en-US" dirty="0"/>
              <a:t> Career Assessment first!   </a:t>
            </a:r>
            <a:r>
              <a:rPr lang="en-US" b="0" i="0" dirty="0" err="1">
                <a:solidFill>
                  <a:srgbClr val="000000"/>
                </a:solidFill>
                <a:effectLst/>
                <a:latin typeface="Helvetica Neue"/>
              </a:rPr>
              <a:t>YouScience</a:t>
            </a:r>
            <a:r>
              <a:rPr lang="en-US" b="0" i="0" dirty="0">
                <a:solidFill>
                  <a:srgbClr val="000000"/>
                </a:solidFill>
                <a:effectLst/>
                <a:latin typeface="Helvetica Neue"/>
              </a:rPr>
              <a:t> is used by nearly a million students in thousands of school districts to create hyper-personalized pathways. </a:t>
            </a:r>
            <a:r>
              <a:rPr lang="en-US" b="0" i="0" dirty="0" err="1">
                <a:solidFill>
                  <a:srgbClr val="000000"/>
                </a:solidFill>
                <a:effectLst/>
                <a:latin typeface="Helvetica Neue"/>
              </a:rPr>
              <a:t>YouScience</a:t>
            </a:r>
            <a:r>
              <a:rPr lang="en-US" b="0" i="0" dirty="0">
                <a:solidFill>
                  <a:srgbClr val="000000"/>
                </a:solidFill>
                <a:effectLst/>
                <a:latin typeface="Helvetica Neue"/>
              </a:rPr>
              <a:t> utilizes proprietary artificial intelligence to uncover student aptitudes, then connect these aptitudes to careers and educational pathways designed to help students find relevance in school and confidence beyond.</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56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you’ll find the enrollment/admission requirements for Accelerated Career pathways.  </a:t>
            </a:r>
          </a:p>
          <a:p>
            <a:endParaRPr lang="en-US" dirty="0"/>
          </a:p>
          <a:p>
            <a:r>
              <a:rPr lang="en-US" dirty="0"/>
              <a:t>Students who wish to enroll in the Automotive, Carpentry, Diesel Technology, Natural Gas, Early Childhood and Welding pathways must be in 10th – 12th grade with a GPA of 2.0 to meet the admission criteria for Atlanta Technical College. </a:t>
            </a:r>
          </a:p>
          <a:p>
            <a:endParaRPr lang="en-US" dirty="0"/>
          </a:p>
          <a:p>
            <a:r>
              <a:rPr lang="en-US" dirty="0"/>
              <a:t>For the Cybersecurity and Programming pathways, students must be in 11th – 12th grade with a HOPE GPA of 2.6 to meet the admission criteria for Atlanta Technical College. </a:t>
            </a:r>
          </a:p>
          <a:p>
            <a:endParaRPr lang="en-US" dirty="0"/>
          </a:p>
          <a:p>
            <a:r>
              <a:rPr lang="en-US" dirty="0"/>
              <a:t>Please note that priority enrollment will be given to students who declare Accelerated Career. The last day to apply is Friday, March 8, 2024.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82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interested in pursuing Accelerated Career should contact their high school counselor to review their Individual Graduation Plan (IGP). During this meeting, school counselors will audit your transcript, help you unpack your </a:t>
            </a:r>
            <a:r>
              <a:rPr lang="en-US" dirty="0" err="1"/>
              <a:t>YouScience</a:t>
            </a:r>
            <a:r>
              <a:rPr lang="en-US" dirty="0"/>
              <a:t> results and select a pathway aligned to your natural skills and talents, and share dual enrollment guidelines and grading expectations. </a:t>
            </a:r>
          </a:p>
          <a:p>
            <a:endParaRPr lang="en-US" dirty="0"/>
          </a:p>
          <a:p>
            <a:r>
              <a:rPr lang="en-US" dirty="0"/>
              <a:t>Additionally, ACCA staff members will visit high schools in February to assist students with completing: the ACCA Application, the GA Futures Dual Enrollment Funding Application, and assist with completing the Atlanta Technical College application.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19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D85AB"/>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000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rgbClr val="0D85A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776FDF-B46F-4A92-A4CE-C0A82D8D9DBD}"/>
              </a:ext>
            </a:extLst>
          </p:cNvPr>
          <p:cNvPicPr>
            <a:picLocks noChangeAspect="1"/>
          </p:cNvPicPr>
          <p:nvPr userDrawn="1"/>
        </p:nvPicPr>
        <p:blipFill>
          <a:blip r:embed="rId2"/>
          <a:stretch>
            <a:fillRect/>
          </a:stretch>
        </p:blipFill>
        <p:spPr>
          <a:xfrm>
            <a:off x="4913274" y="759070"/>
            <a:ext cx="2365453" cy="1371719"/>
          </a:xfrm>
          <a:prstGeom prst="rect">
            <a:avLst/>
          </a:prstGeom>
        </p:spPr>
      </p:pic>
    </p:spTree>
    <p:extLst>
      <p:ext uri="{BB962C8B-B14F-4D97-AF65-F5344CB8AC3E}">
        <p14:creationId xmlns:p14="http://schemas.microsoft.com/office/powerpoint/2010/main" val="115051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078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D85AB"/>
                </a:solidFill>
              </a:defRPr>
            </a:lvl1pPr>
          </a:lstStyle>
          <a:p>
            <a:r>
              <a:rPr lang="en-US" dirty="0"/>
              <a:t>Click to edit Master title style</a:t>
            </a:r>
          </a:p>
        </p:txBody>
      </p:sp>
      <p:sp>
        <p:nvSpPr>
          <p:cNvPr id="3" name="Content Placeholder 2"/>
          <p:cNvSpPr>
            <a:spLocks noGrp="1"/>
          </p:cNvSpPr>
          <p:nvPr>
            <p:ph idx="1"/>
          </p:nvPr>
        </p:nvSpPr>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75267396-37A6-4B58-91FA-49EEEE6C05E5}"/>
              </a:ext>
            </a:extLst>
          </p:cNvPr>
          <p:cNvPicPr>
            <a:picLocks noChangeAspect="1"/>
          </p:cNvPicPr>
          <p:nvPr userDrawn="1"/>
        </p:nvPicPr>
        <p:blipFill>
          <a:blip r:embed="rId2"/>
          <a:stretch>
            <a:fillRect/>
          </a:stretch>
        </p:blipFill>
        <p:spPr>
          <a:xfrm>
            <a:off x="9975559" y="689760"/>
            <a:ext cx="1185455" cy="685800"/>
          </a:xfrm>
          <a:prstGeom prst="rect">
            <a:avLst/>
          </a:prstGeom>
        </p:spPr>
      </p:pic>
    </p:spTree>
    <p:extLst>
      <p:ext uri="{BB962C8B-B14F-4D97-AF65-F5344CB8AC3E}">
        <p14:creationId xmlns:p14="http://schemas.microsoft.com/office/powerpoint/2010/main" val="331958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52098"/>
            <a:ext cx="10058400" cy="1450757"/>
          </a:xfrm>
        </p:spPr>
        <p:txBody>
          <a:bodyPr/>
          <a:lstStyle>
            <a:lvl1pPr>
              <a:defRPr>
                <a:solidFill>
                  <a:srgbClr val="0D85AB"/>
                </a:solidFill>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marL="233363" indent="-233363">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marL="233363" indent="-233363">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smtClean="0"/>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60C4F0DB-EDC7-4077-85F9-E4E97D069A65}"/>
              </a:ext>
            </a:extLst>
          </p:cNvPr>
          <p:cNvPicPr>
            <a:picLocks noChangeAspect="1"/>
          </p:cNvPicPr>
          <p:nvPr userDrawn="1"/>
        </p:nvPicPr>
        <p:blipFill>
          <a:blip r:embed="rId2"/>
          <a:stretch>
            <a:fillRect/>
          </a:stretch>
        </p:blipFill>
        <p:spPr>
          <a:xfrm>
            <a:off x="9977904" y="689196"/>
            <a:ext cx="1184565" cy="685800"/>
          </a:xfrm>
          <a:prstGeom prst="rect">
            <a:avLst/>
          </a:prstGeom>
        </p:spPr>
      </p:pic>
    </p:spTree>
    <p:extLst>
      <p:ext uri="{BB962C8B-B14F-4D97-AF65-F5344CB8AC3E}">
        <p14:creationId xmlns:p14="http://schemas.microsoft.com/office/powerpoint/2010/main" val="7360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smtClean="0"/>
              <a:t>10/31/2024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a:extLst>
              <a:ext uri="{FF2B5EF4-FFF2-40B4-BE49-F238E27FC236}">
                <a16:creationId xmlns:a16="http://schemas.microsoft.com/office/drawing/2014/main" id="{50F650F5-4552-46E0-A6DE-5E74EC94094E}"/>
              </a:ext>
            </a:extLst>
          </p:cNvPr>
          <p:cNvPicPr>
            <a:picLocks noChangeAspect="1"/>
          </p:cNvPicPr>
          <p:nvPr userDrawn="1"/>
        </p:nvPicPr>
        <p:blipFill>
          <a:blip r:embed="rId2"/>
          <a:stretch>
            <a:fillRect/>
          </a:stretch>
        </p:blipFill>
        <p:spPr>
          <a:xfrm>
            <a:off x="9978127" y="685696"/>
            <a:ext cx="1184565" cy="685800"/>
          </a:xfrm>
          <a:prstGeom prst="rect">
            <a:avLst/>
          </a:prstGeom>
        </p:spPr>
      </p:pic>
    </p:spTree>
    <p:extLst>
      <p:ext uri="{BB962C8B-B14F-4D97-AF65-F5344CB8AC3E}">
        <p14:creationId xmlns:p14="http://schemas.microsoft.com/office/powerpoint/2010/main" val="374791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smtClean="0"/>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72908CA9-F809-4A95-9B49-F5EBA3884C85}"/>
              </a:ext>
            </a:extLst>
          </p:cNvPr>
          <p:cNvPicPr>
            <a:picLocks noChangeAspect="1"/>
          </p:cNvPicPr>
          <p:nvPr userDrawn="1"/>
        </p:nvPicPr>
        <p:blipFill>
          <a:blip r:embed="rId2"/>
          <a:stretch>
            <a:fillRect/>
          </a:stretch>
        </p:blipFill>
        <p:spPr>
          <a:xfrm>
            <a:off x="9940848" y="689058"/>
            <a:ext cx="1224438" cy="685800"/>
          </a:xfrm>
          <a:prstGeom prst="rect">
            <a:avLst/>
          </a:prstGeom>
        </p:spPr>
      </p:pic>
    </p:spTree>
    <p:extLst>
      <p:ext uri="{BB962C8B-B14F-4D97-AF65-F5344CB8AC3E}">
        <p14:creationId xmlns:p14="http://schemas.microsoft.com/office/powerpoint/2010/main" val="218507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DF5F92-E675-4B36-9A60-69A962A68675}" type="datetimeFigureOut">
              <a:rPr lang="en-US" smtClean="0"/>
              <a:t>10/31/2024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3" name="Picture 2" descr="A close up of a sign&#10;&#10;Description automatically generated">
            <a:extLst>
              <a:ext uri="{FF2B5EF4-FFF2-40B4-BE49-F238E27FC236}">
                <a16:creationId xmlns:a16="http://schemas.microsoft.com/office/drawing/2014/main" id="{22386B8A-95EC-4E74-A26F-0082152CFF27}"/>
              </a:ext>
            </a:extLst>
          </p:cNvPr>
          <p:cNvPicPr>
            <a:picLocks noChangeAspect="1"/>
          </p:cNvPicPr>
          <p:nvPr userDrawn="1"/>
        </p:nvPicPr>
        <p:blipFill>
          <a:blip r:embed="rId2"/>
          <a:stretch>
            <a:fillRect/>
          </a:stretch>
        </p:blipFill>
        <p:spPr>
          <a:xfrm>
            <a:off x="9892246" y="681495"/>
            <a:ext cx="1232510" cy="685800"/>
          </a:xfrm>
          <a:prstGeom prst="rect">
            <a:avLst/>
          </a:prstGeom>
        </p:spPr>
      </p:pic>
    </p:spTree>
    <p:extLst>
      <p:ext uri="{BB962C8B-B14F-4D97-AF65-F5344CB8AC3E}">
        <p14:creationId xmlns:p14="http://schemas.microsoft.com/office/powerpoint/2010/main" val="86940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6E2C9B-5FA2-460D-9BE7-B0812FC2A6FF}" type="datetimeFigureOut">
              <a:rPr lang="en-US" smtClean="0"/>
              <a:t>10/31/2024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539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920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989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10/31/2024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rgbClr val="0D85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1700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Lst>
  <p:hf sldNum="0" hdr="0" ftr="0" dt="0"/>
  <p:txStyles>
    <p:titleStyle>
      <a:lvl1pPr algn="l" defTabSz="914400" rtl="0" eaLnBrk="1" latinLnBrk="0" hangingPunct="1">
        <a:lnSpc>
          <a:spcPct val="85000"/>
        </a:lnSpc>
        <a:spcBef>
          <a:spcPct val="0"/>
        </a:spcBef>
        <a:buNone/>
        <a:defRPr sz="4800" kern="1200" spc="-50" baseline="0">
          <a:solidFill>
            <a:srgbClr val="0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t/thank-you.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rxjfTJwewKo?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D7B705-334D-3AFA-9298-B7FE2FDF611E}"/>
              </a:ext>
            </a:extLst>
          </p:cNvPr>
          <p:cNvPicPr>
            <a:picLocks noChangeAspect="1"/>
          </p:cNvPicPr>
          <p:nvPr/>
        </p:nvPicPr>
        <p:blipFill>
          <a:blip r:embed="rId3"/>
          <a:stretch>
            <a:fillRect/>
          </a:stretch>
        </p:blipFill>
        <p:spPr>
          <a:xfrm>
            <a:off x="3370852" y="2919940"/>
            <a:ext cx="5450296" cy="1018120"/>
          </a:xfrm>
          <a:prstGeom prst="rect">
            <a:avLst/>
          </a:prstGeom>
        </p:spPr>
      </p:pic>
      <p:sp>
        <p:nvSpPr>
          <p:cNvPr id="4" name="Title 3">
            <a:extLst>
              <a:ext uri="{FF2B5EF4-FFF2-40B4-BE49-F238E27FC236}">
                <a16:creationId xmlns:a16="http://schemas.microsoft.com/office/drawing/2014/main" id="{B9A8BAD4-6A3E-46AF-97FE-9CB5B3538FAB}"/>
              </a:ext>
            </a:extLst>
          </p:cNvPr>
          <p:cNvSpPr>
            <a:spLocks noGrp="1"/>
          </p:cNvSpPr>
          <p:nvPr>
            <p:ph type="ctrTitle"/>
          </p:nvPr>
        </p:nvSpPr>
        <p:spPr/>
        <p:txBody>
          <a:bodyPr/>
          <a:lstStyle/>
          <a:p>
            <a:endParaRPr lang="en-US" dirty="0"/>
          </a:p>
        </p:txBody>
      </p:sp>
      <p:sp>
        <p:nvSpPr>
          <p:cNvPr id="5" name="Subtitle 4">
            <a:extLst>
              <a:ext uri="{FF2B5EF4-FFF2-40B4-BE49-F238E27FC236}">
                <a16:creationId xmlns:a16="http://schemas.microsoft.com/office/drawing/2014/main" id="{C43B6A44-0EF8-44B1-A77C-A5F5D7673234}"/>
              </a:ext>
            </a:extLst>
          </p:cNvPr>
          <p:cNvSpPr>
            <a:spLocks noGrp="1"/>
          </p:cNvSpPr>
          <p:nvPr>
            <p:ph type="subTitle" idx="1"/>
          </p:nvPr>
        </p:nvSpPr>
        <p:spPr/>
        <p:txBody>
          <a:bodyPr>
            <a:normAutofit fontScale="85000" lnSpcReduction="20000"/>
          </a:bodyPr>
          <a:lstStyle/>
          <a:p>
            <a:pPr algn="ctr"/>
            <a:r>
              <a:rPr lang="en-US" dirty="0"/>
              <a:t>Presenter:  </a:t>
            </a:r>
          </a:p>
          <a:p>
            <a:pPr algn="ctr"/>
            <a:r>
              <a:rPr lang="en-US" dirty="0"/>
              <a:t>Dr. T. Wilson, Principal/</a:t>
            </a:r>
            <a:r>
              <a:rPr lang="en-US" dirty="0" err="1"/>
              <a:t>ceo</a:t>
            </a:r>
            <a:endParaRPr lang="en-US" dirty="0"/>
          </a:p>
          <a:p>
            <a:pPr algn="ctr"/>
            <a:r>
              <a:rPr lang="en-US" dirty="0"/>
              <a:t>October 2024</a:t>
            </a:r>
          </a:p>
          <a:p>
            <a:pPr algn="ctr"/>
            <a:endParaRPr lang="en-US" sz="1400" i="1" dirty="0"/>
          </a:p>
        </p:txBody>
      </p:sp>
    </p:spTree>
    <p:extLst>
      <p:ext uri="{BB962C8B-B14F-4D97-AF65-F5344CB8AC3E}">
        <p14:creationId xmlns:p14="http://schemas.microsoft.com/office/powerpoint/2010/main" val="265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384522-7454-4A2B-AC4C-5772B8745297}"/>
              </a:ext>
            </a:extLst>
          </p:cNvPr>
          <p:cNvSpPr>
            <a:spLocks noGrp="1"/>
          </p:cNvSpPr>
          <p:nvPr>
            <p:ph type="title"/>
          </p:nvPr>
        </p:nvSpPr>
        <p:spPr>
          <a:xfrm>
            <a:off x="287709" y="286603"/>
            <a:ext cx="10867971" cy="1450757"/>
          </a:xfrm>
        </p:spPr>
        <p:txBody>
          <a:bodyPr/>
          <a:lstStyle/>
          <a:p>
            <a:r>
              <a:rPr lang="en-US" dirty="0"/>
              <a:t>Enrollment/Admission Requirements</a:t>
            </a:r>
          </a:p>
        </p:txBody>
      </p:sp>
      <p:sp>
        <p:nvSpPr>
          <p:cNvPr id="2" name="Content Placeholder 1">
            <a:extLst>
              <a:ext uri="{FF2B5EF4-FFF2-40B4-BE49-F238E27FC236}">
                <a16:creationId xmlns:a16="http://schemas.microsoft.com/office/drawing/2014/main" id="{5285BF49-4E05-4947-A429-BB41534EAD85}"/>
              </a:ext>
            </a:extLst>
          </p:cNvPr>
          <p:cNvSpPr>
            <a:spLocks noGrp="1"/>
          </p:cNvSpPr>
          <p:nvPr>
            <p:ph idx="1"/>
          </p:nvPr>
        </p:nvSpPr>
        <p:spPr>
          <a:xfrm>
            <a:off x="256374" y="1845733"/>
            <a:ext cx="11647917" cy="457215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2400" b="1" i="1" dirty="0"/>
              <a:t>ACCA Lottery Update</a:t>
            </a:r>
          </a:p>
          <a:p>
            <a:pPr marL="0" indent="0">
              <a:buNone/>
            </a:pPr>
            <a:r>
              <a:rPr lang="en-US" sz="2400" dirty="0"/>
              <a:t>Priority enrollment given to students who declare “Accelerated Career”</a:t>
            </a:r>
          </a:p>
          <a:p>
            <a:pPr marL="0" indent="0">
              <a:buNone/>
            </a:pPr>
            <a:r>
              <a:rPr lang="en-US" sz="2400" dirty="0"/>
              <a:t>Last day to apply:  Friday, March 7, 2025</a:t>
            </a:r>
          </a:p>
          <a:p>
            <a:pPr marL="0" indent="0">
              <a:buNone/>
            </a:pPr>
            <a:endParaRPr lang="en-US" sz="2400" dirty="0"/>
          </a:p>
          <a:p>
            <a:endParaRPr lang="en-US" sz="2400" dirty="0"/>
          </a:p>
        </p:txBody>
      </p:sp>
      <p:graphicFrame>
        <p:nvGraphicFramePr>
          <p:cNvPr id="3" name="Table 3">
            <a:extLst>
              <a:ext uri="{FF2B5EF4-FFF2-40B4-BE49-F238E27FC236}">
                <a16:creationId xmlns:a16="http://schemas.microsoft.com/office/drawing/2014/main" id="{8AFBAF99-D696-3573-A92F-3D4CC2FC9709}"/>
              </a:ext>
            </a:extLst>
          </p:cNvPr>
          <p:cNvGraphicFramePr>
            <a:graphicFrameLocks noGrp="1"/>
          </p:cNvGraphicFramePr>
          <p:nvPr/>
        </p:nvGraphicFramePr>
        <p:xfrm>
          <a:off x="319044" y="1737360"/>
          <a:ext cx="11616582" cy="2316480"/>
        </p:xfrm>
        <a:graphic>
          <a:graphicData uri="http://schemas.openxmlformats.org/drawingml/2006/table">
            <a:tbl>
              <a:tblPr firstRow="1" bandRow="1">
                <a:tableStyleId>{5C22544A-7EE6-4342-B048-85BDC9FD1C3A}</a:tableStyleId>
              </a:tblPr>
              <a:tblGrid>
                <a:gridCol w="5808291">
                  <a:extLst>
                    <a:ext uri="{9D8B030D-6E8A-4147-A177-3AD203B41FA5}">
                      <a16:colId xmlns:a16="http://schemas.microsoft.com/office/drawing/2014/main" val="374368630"/>
                    </a:ext>
                  </a:extLst>
                </a:gridCol>
                <a:gridCol w="5808291">
                  <a:extLst>
                    <a:ext uri="{9D8B030D-6E8A-4147-A177-3AD203B41FA5}">
                      <a16:colId xmlns:a16="http://schemas.microsoft.com/office/drawing/2014/main" val="671186453"/>
                    </a:ext>
                  </a:extLst>
                </a:gridCol>
              </a:tblGrid>
              <a:tr h="370840">
                <a:tc>
                  <a:txBody>
                    <a:bodyPr/>
                    <a:lstStyle/>
                    <a:p>
                      <a:r>
                        <a:rPr lang="en-US" sz="2000" dirty="0"/>
                        <a:t>Automotive, Carpentry, Diesel Technology, Early Childhood, Emergency Medical Services, Natural Gas and Welding</a:t>
                      </a:r>
                    </a:p>
                  </a:txBody>
                  <a:tcPr/>
                </a:tc>
                <a:tc>
                  <a:txBody>
                    <a:bodyPr/>
                    <a:lstStyle/>
                    <a:p>
                      <a:r>
                        <a:rPr lang="en-US" sz="2000" dirty="0"/>
                        <a:t>Cybersecurity and Programming</a:t>
                      </a:r>
                    </a:p>
                  </a:txBody>
                  <a:tcPr/>
                </a:tc>
                <a:extLst>
                  <a:ext uri="{0D108BD9-81ED-4DB2-BD59-A6C34878D82A}">
                    <a16:rowId xmlns:a16="http://schemas.microsoft.com/office/drawing/2014/main" val="19539666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Students must be in 10</a:t>
                      </a:r>
                      <a:r>
                        <a:rPr lang="en-US" sz="2000" baseline="30000" dirty="0"/>
                        <a:t>th</a:t>
                      </a:r>
                      <a:r>
                        <a:rPr lang="en-US" sz="2000" dirty="0"/>
                        <a:t>, 11</a:t>
                      </a:r>
                      <a:r>
                        <a:rPr lang="en-US" sz="2000" baseline="30000" dirty="0"/>
                        <a:t>th</a:t>
                      </a:r>
                      <a:r>
                        <a:rPr lang="en-US" sz="2000" dirty="0"/>
                        <a:t> and 12</a:t>
                      </a:r>
                      <a:r>
                        <a:rPr lang="en-US" sz="2000" baseline="30000" dirty="0"/>
                        <a:t>th</a:t>
                      </a:r>
                      <a:r>
                        <a:rPr lang="en-US" sz="2000" dirty="0"/>
                        <a:t> grade with a GPA of 2.0 to meet the admissions requirements for Atlanta Technical College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Students must be in the 11</a:t>
                      </a:r>
                      <a:r>
                        <a:rPr lang="en-US" sz="2000" baseline="30000" dirty="0"/>
                        <a:t>th</a:t>
                      </a:r>
                      <a:r>
                        <a:rPr lang="en-US" sz="2000" dirty="0"/>
                        <a:t> or 12</a:t>
                      </a:r>
                      <a:r>
                        <a:rPr lang="en-US" sz="2000" baseline="30000" dirty="0"/>
                        <a:t>th</a:t>
                      </a:r>
                      <a:r>
                        <a:rPr lang="en-US" sz="2000" dirty="0"/>
                        <a:t> grade with a HOPE GPA of 2.6 to meet the admissions requirements for Atlanta Technical College</a:t>
                      </a:r>
                    </a:p>
                    <a:p>
                      <a:endParaRPr lang="en-US" sz="2000" dirty="0"/>
                    </a:p>
                  </a:txBody>
                  <a:tcPr/>
                </a:tc>
                <a:extLst>
                  <a:ext uri="{0D108BD9-81ED-4DB2-BD59-A6C34878D82A}">
                    <a16:rowId xmlns:a16="http://schemas.microsoft.com/office/drawing/2014/main" val="184161544"/>
                  </a:ext>
                </a:extLst>
              </a:tr>
            </a:tbl>
          </a:graphicData>
        </a:graphic>
      </p:graphicFrame>
    </p:spTree>
    <p:extLst>
      <p:ext uri="{BB962C8B-B14F-4D97-AF65-F5344CB8AC3E}">
        <p14:creationId xmlns:p14="http://schemas.microsoft.com/office/powerpoint/2010/main" val="387351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B2D9DB-EB98-9E1E-B382-C3318923AC6E}"/>
              </a:ext>
            </a:extLst>
          </p:cNvPr>
          <p:cNvSpPr>
            <a:spLocks noGrp="1"/>
          </p:cNvSpPr>
          <p:nvPr>
            <p:ph type="title"/>
          </p:nvPr>
        </p:nvSpPr>
        <p:spPr>
          <a:xfrm>
            <a:off x="5181601" y="634946"/>
            <a:ext cx="6368142" cy="1450757"/>
          </a:xfrm>
        </p:spPr>
        <p:txBody>
          <a:bodyPr>
            <a:normAutofit/>
          </a:bodyPr>
          <a:lstStyle/>
          <a:p>
            <a:r>
              <a:rPr lang="en-US" dirty="0"/>
              <a:t>Next Steps to Enroll</a:t>
            </a:r>
          </a:p>
        </p:txBody>
      </p:sp>
      <p:pic>
        <p:nvPicPr>
          <p:cNvPr id="5" name="Picture 4" descr="Abstract blurred public library with bookshelves">
            <a:extLst>
              <a:ext uri="{FF2B5EF4-FFF2-40B4-BE49-F238E27FC236}">
                <a16:creationId xmlns:a16="http://schemas.microsoft.com/office/drawing/2014/main" id="{3691004B-AD8E-4BC0-1148-EB17CD979792}"/>
              </a:ext>
            </a:extLst>
          </p:cNvPr>
          <p:cNvPicPr>
            <a:picLocks noChangeAspect="1"/>
          </p:cNvPicPr>
          <p:nvPr/>
        </p:nvPicPr>
        <p:blipFill rotWithShape="1">
          <a:blip r:embed="rId3"/>
          <a:srcRect l="16219" r="38560"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19AA00-C9A2-D203-E97C-CBA933A4445C}"/>
              </a:ext>
            </a:extLst>
          </p:cNvPr>
          <p:cNvSpPr>
            <a:spLocks noGrp="1"/>
          </p:cNvSpPr>
          <p:nvPr>
            <p:ph idx="1"/>
          </p:nvPr>
        </p:nvSpPr>
        <p:spPr>
          <a:xfrm>
            <a:off x="5020408" y="2198914"/>
            <a:ext cx="6529335" cy="4500824"/>
          </a:xfrm>
        </p:spPr>
        <p:txBody>
          <a:bodyPr>
            <a:normAutofit/>
          </a:bodyPr>
          <a:lstStyle/>
          <a:p>
            <a:r>
              <a:rPr lang="en-US" dirty="0"/>
              <a:t>See your home school counselor to review your Individual Graduation Plan (IGP)</a:t>
            </a:r>
          </a:p>
          <a:p>
            <a:pPr lvl="1"/>
            <a:r>
              <a:rPr lang="en-US" sz="2000" dirty="0"/>
              <a:t>Ensure nine high school course credits are completed as required</a:t>
            </a:r>
          </a:p>
          <a:p>
            <a:pPr lvl="1"/>
            <a:r>
              <a:rPr lang="en-US" sz="2000" dirty="0"/>
              <a:t>Utilize </a:t>
            </a:r>
            <a:r>
              <a:rPr lang="en-US" sz="2000" dirty="0" err="1"/>
              <a:t>YouScience</a:t>
            </a:r>
            <a:r>
              <a:rPr lang="en-US" sz="2000" dirty="0"/>
              <a:t> to identify career pathway</a:t>
            </a:r>
          </a:p>
          <a:p>
            <a:pPr lvl="1"/>
            <a:r>
              <a:rPr lang="en-US" sz="2000" dirty="0"/>
              <a:t>Review Dual Enrollment guidelines and grading expectations</a:t>
            </a:r>
          </a:p>
          <a:p>
            <a:r>
              <a:rPr lang="en-US" dirty="0"/>
              <a:t>ACCA staff will visit high schools in February to:</a:t>
            </a:r>
          </a:p>
          <a:p>
            <a:pPr lvl="1"/>
            <a:r>
              <a:rPr lang="en-US" sz="2000" dirty="0"/>
              <a:t>Complete the ACCA Application</a:t>
            </a:r>
          </a:p>
          <a:p>
            <a:pPr lvl="1"/>
            <a:r>
              <a:rPr lang="en-US" sz="2000" dirty="0"/>
              <a:t>Complete the GA Futures Dual Enrollment Application</a:t>
            </a:r>
          </a:p>
          <a:p>
            <a:pPr lvl="1"/>
            <a:r>
              <a:rPr lang="en-US" sz="2000" dirty="0"/>
              <a:t>Complete the Atlanta Technical College Dual Enrollment Application</a:t>
            </a:r>
          </a:p>
          <a:p>
            <a:endParaRPr lang="en-US" dirty="0"/>
          </a:p>
          <a:p>
            <a:endParaRPr lang="en-US" dirty="0"/>
          </a:p>
        </p:txBody>
      </p:sp>
    </p:spTree>
    <p:extLst>
      <p:ext uri="{BB962C8B-B14F-4D97-AF65-F5344CB8AC3E}">
        <p14:creationId xmlns:p14="http://schemas.microsoft.com/office/powerpoint/2010/main" val="126710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a:spLocks noGrp="1"/>
          </p:cNvSpPr>
          <p:nvPr>
            <p:ph type="title"/>
          </p:nvPr>
        </p:nvSpPr>
        <p:spPr>
          <a:xfrm>
            <a:off x="600891" y="585691"/>
            <a:ext cx="8401050" cy="706964"/>
          </a:xfrm>
          <a:prstGeom prst="rect">
            <a:avLst/>
          </a:prstGeom>
          <a:noFill/>
          <a:ln>
            <a:noFill/>
          </a:ln>
        </p:spPr>
        <p:txBody>
          <a:bodyPr spcFirstLastPara="1" wrap="square" lIns="91425" tIns="45700" rIns="91425" bIns="45700" anchor="ctr" anchorCtr="0">
            <a:noAutofit/>
          </a:bodyPr>
          <a:lstStyle/>
          <a:p>
            <a:pPr marL="0" marR="0" lvl="0" indent="0" rtl="0">
              <a:lnSpc>
                <a:spcPct val="85000"/>
              </a:lnSpc>
              <a:spcBef>
                <a:spcPts val="0"/>
              </a:spcBef>
              <a:spcAft>
                <a:spcPts val="0"/>
              </a:spcAft>
              <a:buClr>
                <a:schemeClr val="lt2"/>
              </a:buClr>
              <a:buSzPts val="3200"/>
              <a:buFont typeface="Century Gothic"/>
              <a:buNone/>
            </a:pPr>
            <a:r>
              <a:rPr lang="en-US" sz="4000" i="0" u="none" strike="noStrike" cap="none" dirty="0"/>
              <a:t>What type of student is a good fit for </a:t>
            </a:r>
            <a:br>
              <a:rPr lang="en-US" sz="4000" i="0" u="none" strike="noStrike" cap="none" dirty="0"/>
            </a:br>
            <a:r>
              <a:rPr lang="en-US" sz="4000" i="0" u="none" strike="noStrike" cap="none" dirty="0"/>
              <a:t>Accelerated Career?</a:t>
            </a:r>
            <a:endParaRPr sz="4000" i="0" u="none" strike="noStrike" cap="none" dirty="0"/>
          </a:p>
        </p:txBody>
      </p:sp>
      <p:sp>
        <p:nvSpPr>
          <p:cNvPr id="282" name="Google Shape;282;p20"/>
          <p:cNvSpPr txBox="1">
            <a:spLocks noGrp="1"/>
          </p:cNvSpPr>
          <p:nvPr>
            <p:ph type="body" idx="1"/>
          </p:nvPr>
        </p:nvSpPr>
        <p:spPr>
          <a:xfrm>
            <a:off x="600891" y="1776547"/>
            <a:ext cx="11462658" cy="4316603"/>
          </a:xfrm>
          <a:prstGeom prst="rect">
            <a:avLst/>
          </a:prstGeom>
          <a:solidFill>
            <a:schemeClr val="lt1"/>
          </a:solidFill>
          <a:ln w="19050" cap="rnd"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520"/>
              <a:buNone/>
            </a:pPr>
            <a:r>
              <a:rPr lang="en-US" sz="1900" b="1" i="0" u="none" strike="noStrike" cap="none" dirty="0">
                <a:solidFill>
                  <a:srgbClr val="FF0000"/>
                </a:solidFill>
                <a:latin typeface="Century Gothic"/>
                <a:ea typeface="Century Gothic"/>
                <a:cs typeface="Century Gothic"/>
                <a:sym typeface="Century Gothic"/>
              </a:rPr>
              <a:t>Accelerated Career programs are rigorous Post-Secondary classes</a:t>
            </a:r>
          </a:p>
          <a:p>
            <a:pPr marL="0" marR="0" lvl="0" indent="0" algn="l" rtl="0">
              <a:lnSpc>
                <a:spcPct val="120000"/>
              </a:lnSpc>
              <a:spcBef>
                <a:spcPts val="0"/>
              </a:spcBef>
              <a:spcAft>
                <a:spcPts val="0"/>
              </a:spcAft>
              <a:buClr>
                <a:schemeClr val="accent1"/>
              </a:buClr>
              <a:buSzPts val="1520"/>
              <a:buNone/>
            </a:pPr>
            <a:r>
              <a:rPr lang="en-US" sz="1900" b="1" dirty="0">
                <a:solidFill>
                  <a:srgbClr val="163C3F"/>
                </a:solidFill>
                <a:latin typeface="Century Gothic"/>
                <a:ea typeface="Century Gothic"/>
                <a:cs typeface="Century Gothic"/>
                <a:sym typeface="Century Gothic"/>
              </a:rPr>
              <a:t>Students must:</a:t>
            </a:r>
            <a:r>
              <a:rPr lang="en-US" sz="1900" b="1" i="0" u="none" strike="noStrike" cap="none" dirty="0">
                <a:solidFill>
                  <a:srgbClr val="163C3F"/>
                </a:solidFill>
                <a:latin typeface="Century Gothic"/>
                <a:ea typeface="Century Gothic"/>
                <a:cs typeface="Century Gothic"/>
                <a:sym typeface="Century Gothic"/>
              </a:rPr>
              <a:t> </a:t>
            </a:r>
          </a:p>
          <a:p>
            <a:pPr marL="342900" marR="0" lvl="0" indent="-342900" algn="l" rtl="0">
              <a:lnSpc>
                <a:spcPct val="120000"/>
              </a:lnSpc>
              <a:spcBef>
                <a:spcPts val="0"/>
              </a:spcBef>
              <a:spcAft>
                <a:spcPts val="0"/>
              </a:spcAft>
              <a:buClr>
                <a:schemeClr val="accent1"/>
              </a:buClr>
              <a:buSzPts val="1520"/>
              <a:buFont typeface="Noto Sans Symbols"/>
              <a:buChar char="▶"/>
            </a:pPr>
            <a:r>
              <a:rPr lang="en-US" sz="1900" b="1" i="0" u="none" strike="noStrike" cap="none" dirty="0">
                <a:solidFill>
                  <a:srgbClr val="163C3F"/>
                </a:solidFill>
                <a:latin typeface="Century Gothic"/>
                <a:ea typeface="Century Gothic"/>
                <a:cs typeface="Century Gothic"/>
                <a:sym typeface="Century Gothic"/>
              </a:rPr>
              <a:t>Meet college Dual Enrollment admissions requirements</a:t>
            </a:r>
          </a:p>
          <a:p>
            <a:pPr marL="342900" marR="0" lvl="0" indent="-342900" algn="l" rtl="0">
              <a:lnSpc>
                <a:spcPct val="120000"/>
              </a:lnSpc>
              <a:spcBef>
                <a:spcPts val="0"/>
              </a:spcBef>
              <a:spcAft>
                <a:spcPts val="0"/>
              </a:spcAft>
              <a:buClr>
                <a:schemeClr val="accent1"/>
              </a:buClr>
              <a:buSzPts val="1520"/>
              <a:buFont typeface="Noto Sans Symbols"/>
              <a:buChar char="▶"/>
            </a:pPr>
            <a:r>
              <a:rPr lang="en-US" sz="1900" b="1" i="0" u="none" strike="noStrike" cap="none" dirty="0">
                <a:solidFill>
                  <a:srgbClr val="163C3F"/>
                </a:solidFill>
                <a:latin typeface="Century Gothic"/>
                <a:ea typeface="Century Gothic"/>
                <a:cs typeface="Century Gothic"/>
                <a:sym typeface="Century Gothic"/>
              </a:rPr>
              <a:t>Be Self-motivated</a:t>
            </a:r>
            <a:endParaRPr sz="1900" b="1" i="0" u="none" strike="noStrike" cap="none" dirty="0">
              <a:solidFill>
                <a:srgbClr val="163C3F"/>
              </a:solidFill>
              <a:latin typeface="Century Gothic"/>
              <a:ea typeface="Century Gothic"/>
              <a:cs typeface="Century Gothic"/>
              <a:sym typeface="Century Gothic"/>
            </a:endParaRPr>
          </a:p>
          <a:p>
            <a:pPr marL="342900" marR="0" lvl="0" indent="-342900" algn="l" rtl="0">
              <a:lnSpc>
                <a:spcPct val="90000"/>
              </a:lnSpc>
              <a:spcBef>
                <a:spcPts val="0"/>
              </a:spcBef>
              <a:spcAft>
                <a:spcPts val="0"/>
              </a:spcAft>
              <a:buClr>
                <a:schemeClr val="accent1"/>
              </a:buClr>
              <a:buSzPts val="1520"/>
              <a:buFont typeface="Noto Sans Symbols"/>
              <a:buChar char="▶"/>
            </a:pPr>
            <a:r>
              <a:rPr lang="en-US" sz="1900" b="1" dirty="0">
                <a:solidFill>
                  <a:srgbClr val="163C3F"/>
                </a:solidFill>
                <a:latin typeface="Century Gothic"/>
                <a:ea typeface="Century Gothic"/>
                <a:cs typeface="Century Gothic"/>
                <a:sym typeface="Century Gothic"/>
              </a:rPr>
              <a:t>Remain</a:t>
            </a:r>
            <a:r>
              <a:rPr lang="en-US" sz="1900" b="1" i="0" u="none" strike="noStrike" cap="none" dirty="0">
                <a:solidFill>
                  <a:srgbClr val="163C3F"/>
                </a:solidFill>
                <a:latin typeface="Century Gothic"/>
                <a:ea typeface="Century Gothic"/>
                <a:cs typeface="Century Gothic"/>
                <a:sym typeface="Century Gothic"/>
              </a:rPr>
              <a:t> Committed to attending class daily</a:t>
            </a:r>
            <a:endParaRPr dirty="0"/>
          </a:p>
          <a:p>
            <a:pPr marL="342900" marR="0" lvl="0" indent="-342900" algn="l" rtl="0">
              <a:lnSpc>
                <a:spcPct val="120000"/>
              </a:lnSpc>
              <a:spcBef>
                <a:spcPts val="0"/>
              </a:spcBef>
              <a:spcAft>
                <a:spcPts val="0"/>
              </a:spcAft>
              <a:buClr>
                <a:schemeClr val="accent1"/>
              </a:buClr>
              <a:buSzPts val="1520"/>
              <a:buFont typeface="Noto Sans Symbols"/>
              <a:buChar char="▶"/>
            </a:pPr>
            <a:r>
              <a:rPr lang="en-US" sz="1900" b="1" i="0" u="none" strike="noStrike" cap="none" dirty="0">
                <a:solidFill>
                  <a:srgbClr val="163C3F"/>
                </a:solidFill>
                <a:latin typeface="Century Gothic"/>
                <a:ea typeface="Century Gothic"/>
                <a:cs typeface="Century Gothic"/>
                <a:sym typeface="Century Gothic"/>
              </a:rPr>
              <a:t>Be Mature</a:t>
            </a:r>
            <a:endParaRPr sz="1900" b="1" i="0" u="none" strike="noStrike" cap="none" dirty="0">
              <a:solidFill>
                <a:srgbClr val="163C3F"/>
              </a:solidFill>
              <a:latin typeface="Century Gothic"/>
              <a:ea typeface="Century Gothic"/>
              <a:cs typeface="Century Gothic"/>
              <a:sym typeface="Century Gothic"/>
            </a:endParaRPr>
          </a:p>
          <a:p>
            <a:pPr marL="342900" marR="0" lvl="0" indent="-342900" algn="l" rtl="0">
              <a:lnSpc>
                <a:spcPct val="120000"/>
              </a:lnSpc>
              <a:spcBef>
                <a:spcPts val="0"/>
              </a:spcBef>
              <a:spcAft>
                <a:spcPts val="0"/>
              </a:spcAft>
              <a:buClr>
                <a:schemeClr val="accent1"/>
              </a:buClr>
              <a:buSzPts val="1520"/>
              <a:buFont typeface="Noto Sans Symbols"/>
              <a:buChar char="▶"/>
            </a:pPr>
            <a:r>
              <a:rPr lang="en-US" sz="1900" b="1" i="0" u="none" strike="noStrike" cap="none" dirty="0">
                <a:solidFill>
                  <a:srgbClr val="163C3F"/>
                </a:solidFill>
                <a:latin typeface="Century Gothic"/>
                <a:ea typeface="Century Gothic"/>
                <a:cs typeface="Century Gothic"/>
                <a:sym typeface="Century Gothic"/>
              </a:rPr>
              <a:t>Stay Organized and complete tasks as required</a:t>
            </a:r>
            <a:endParaRPr dirty="0"/>
          </a:p>
          <a:p>
            <a:pPr marL="342900" marR="0" lvl="0" indent="-342900" algn="l" rtl="0">
              <a:lnSpc>
                <a:spcPct val="120000"/>
              </a:lnSpc>
              <a:spcBef>
                <a:spcPts val="0"/>
              </a:spcBef>
              <a:spcAft>
                <a:spcPts val="0"/>
              </a:spcAft>
              <a:buClr>
                <a:schemeClr val="accent1"/>
              </a:buClr>
              <a:buSzPts val="1520"/>
              <a:buFont typeface="Noto Sans Symbols"/>
              <a:buChar char="▶"/>
            </a:pPr>
            <a:r>
              <a:rPr lang="en-US" sz="1900" b="1" i="0" u="none" strike="noStrike" cap="none" dirty="0">
                <a:solidFill>
                  <a:srgbClr val="163C3F"/>
                </a:solidFill>
                <a:latin typeface="Century Gothic"/>
                <a:ea typeface="Century Gothic"/>
                <a:cs typeface="Century Gothic"/>
                <a:sym typeface="Century Gothic"/>
              </a:rPr>
              <a:t>Take initiative</a:t>
            </a:r>
            <a:endParaRPr dirty="0"/>
          </a:p>
          <a:p>
            <a:pPr marL="342900" marR="0" lvl="0" indent="-342900" algn="l" rtl="0">
              <a:lnSpc>
                <a:spcPct val="120000"/>
              </a:lnSpc>
              <a:spcBef>
                <a:spcPts val="0"/>
              </a:spcBef>
              <a:spcAft>
                <a:spcPts val="0"/>
              </a:spcAft>
              <a:buClr>
                <a:schemeClr val="accent1"/>
              </a:buClr>
              <a:buSzPts val="1520"/>
              <a:buFont typeface="Noto Sans Symbols"/>
              <a:buChar char="▶"/>
            </a:pPr>
            <a:r>
              <a:rPr lang="en-US" sz="1900" b="1" i="0" u="none" strike="noStrike" cap="none" dirty="0">
                <a:solidFill>
                  <a:srgbClr val="163C3F"/>
                </a:solidFill>
                <a:latin typeface="Century Gothic"/>
                <a:ea typeface="Century Gothic"/>
                <a:cs typeface="Century Gothic"/>
                <a:sym typeface="Century Gothic"/>
              </a:rPr>
              <a:t>Be Responsible</a:t>
            </a:r>
            <a:endParaRPr dirty="0"/>
          </a:p>
          <a:p>
            <a:pPr marL="342900" marR="0" lvl="0" indent="-342900" algn="l" rtl="0">
              <a:lnSpc>
                <a:spcPct val="120000"/>
              </a:lnSpc>
              <a:spcBef>
                <a:spcPts val="0"/>
              </a:spcBef>
              <a:spcAft>
                <a:spcPts val="0"/>
              </a:spcAft>
              <a:buClr>
                <a:schemeClr val="accent1"/>
              </a:buClr>
              <a:buSzPts val="1520"/>
              <a:buFont typeface="Noto Sans Symbols"/>
              <a:buChar char="▶"/>
            </a:pPr>
            <a:r>
              <a:rPr lang="en-US" sz="1900" b="1" i="0" u="none" strike="noStrike" cap="none" dirty="0">
                <a:solidFill>
                  <a:srgbClr val="163C3F"/>
                </a:solidFill>
                <a:latin typeface="Century Gothic"/>
                <a:ea typeface="Century Gothic"/>
                <a:cs typeface="Century Gothic"/>
                <a:sym typeface="Century Gothic"/>
              </a:rPr>
              <a:t>Have a specific pathway planned for graduation </a:t>
            </a:r>
            <a:endParaRPr dirty="0"/>
          </a:p>
        </p:txBody>
      </p:sp>
      <p:pic>
        <p:nvPicPr>
          <p:cNvPr id="283" name="Google Shape;283;p20" descr="Image result for a good fit"/>
          <p:cNvPicPr preferRelativeResize="0"/>
          <p:nvPr/>
        </p:nvPicPr>
        <p:blipFill rotWithShape="1">
          <a:blip r:embed="rId3">
            <a:alphaModFix/>
          </a:blip>
          <a:srcRect l="7960" t="9002" r="12732" b="9364"/>
          <a:stretch/>
        </p:blipFill>
        <p:spPr>
          <a:xfrm>
            <a:off x="7687373" y="2298780"/>
            <a:ext cx="3986406" cy="27502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1F993-FA55-2CE2-D320-25800759C2F7}"/>
              </a:ext>
            </a:extLst>
          </p:cNvPr>
          <p:cNvSpPr>
            <a:spLocks noGrp="1"/>
          </p:cNvSpPr>
          <p:nvPr>
            <p:ph type="title"/>
          </p:nvPr>
        </p:nvSpPr>
        <p:spPr>
          <a:xfrm>
            <a:off x="5181601" y="634946"/>
            <a:ext cx="6368142" cy="1450757"/>
          </a:xfrm>
        </p:spPr>
        <p:txBody>
          <a:bodyPr>
            <a:normAutofit/>
          </a:bodyPr>
          <a:lstStyle/>
          <a:p>
            <a:r>
              <a:rPr lang="en-US" sz="3700" dirty="0"/>
              <a:t>How will we support Accelerated </a:t>
            </a:r>
            <a:br>
              <a:rPr lang="en-US" sz="3700" dirty="0"/>
            </a:br>
            <a:r>
              <a:rPr lang="en-US" sz="3700" dirty="0"/>
              <a:t>Career students?</a:t>
            </a:r>
          </a:p>
        </p:txBody>
      </p:sp>
      <p:pic>
        <p:nvPicPr>
          <p:cNvPr id="5" name="Picture 4" descr="High angle view of a rolled paper, brown notebook, and black notepad on a wooden table">
            <a:extLst>
              <a:ext uri="{FF2B5EF4-FFF2-40B4-BE49-F238E27FC236}">
                <a16:creationId xmlns:a16="http://schemas.microsoft.com/office/drawing/2014/main" id="{DE837F69-D8DB-A9F4-9FDA-0094AB2504D5}"/>
              </a:ext>
            </a:extLst>
          </p:cNvPr>
          <p:cNvPicPr>
            <a:picLocks noChangeAspect="1"/>
          </p:cNvPicPr>
          <p:nvPr/>
        </p:nvPicPr>
        <p:blipFill rotWithShape="1">
          <a:blip r:embed="rId3"/>
          <a:srcRect l="1222" r="53557"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7BA76C-AD6E-9BC4-8219-F28B7F7F0170}"/>
              </a:ext>
            </a:extLst>
          </p:cNvPr>
          <p:cNvSpPr>
            <a:spLocks noGrp="1"/>
          </p:cNvSpPr>
          <p:nvPr>
            <p:ph idx="1"/>
          </p:nvPr>
        </p:nvSpPr>
        <p:spPr>
          <a:xfrm>
            <a:off x="5181601" y="2198914"/>
            <a:ext cx="6368142" cy="3670180"/>
          </a:xfrm>
        </p:spPr>
        <p:txBody>
          <a:bodyPr>
            <a:normAutofit/>
          </a:bodyPr>
          <a:lstStyle/>
          <a:p>
            <a:r>
              <a:rPr lang="en-US" sz="2800" dirty="0"/>
              <a:t>Transportation provided by APS</a:t>
            </a:r>
          </a:p>
          <a:p>
            <a:r>
              <a:rPr lang="en-US" sz="2800" dirty="0"/>
              <a:t>Wrap around support (Graduation Coach, Counselors, and Social Worker)</a:t>
            </a:r>
          </a:p>
          <a:p>
            <a:r>
              <a:rPr lang="en-US" sz="2800" dirty="0"/>
              <a:t>Academic Monitoring and Interventions</a:t>
            </a:r>
          </a:p>
          <a:p>
            <a:r>
              <a:rPr lang="en-US" sz="2800" dirty="0"/>
              <a:t>Attendance Monitoring and Interventions</a:t>
            </a:r>
          </a:p>
          <a:p>
            <a:endParaRPr lang="en-US" dirty="0"/>
          </a:p>
        </p:txBody>
      </p:sp>
    </p:spTree>
    <p:extLst>
      <p:ext uri="{BB962C8B-B14F-4D97-AF65-F5344CB8AC3E}">
        <p14:creationId xmlns:p14="http://schemas.microsoft.com/office/powerpoint/2010/main" val="37285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038A92-0060-3B66-C002-585974448F87}"/>
              </a:ext>
            </a:extLst>
          </p:cNvPr>
          <p:cNvSpPr>
            <a:spLocks noGrp="1"/>
          </p:cNvSpPr>
          <p:nvPr>
            <p:ph type="title"/>
          </p:nvPr>
        </p:nvSpPr>
        <p:spPr>
          <a:xfrm>
            <a:off x="1066800" y="5252936"/>
            <a:ext cx="10058400" cy="1028715"/>
          </a:xfrm>
        </p:spPr>
        <p:txBody>
          <a:bodyPr>
            <a:normAutofit/>
          </a:bodyPr>
          <a:lstStyle/>
          <a:p>
            <a:pPr algn="ctr"/>
            <a:r>
              <a:rPr lang="en-US" dirty="0">
                <a:solidFill>
                  <a:srgbClr val="FFFFFF"/>
                </a:solidFill>
              </a:rPr>
              <a:t>Why Accelerated Career?</a:t>
            </a:r>
          </a:p>
        </p:txBody>
      </p:sp>
      <p:sp>
        <p:nvSpPr>
          <p:cNvPr id="13" name="Rectangle 1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D58A5403-55CE-B155-591D-51F093800B04}"/>
              </a:ext>
            </a:extLst>
          </p:cNvPr>
          <p:cNvGraphicFramePr>
            <a:graphicFrameLocks noGrp="1"/>
          </p:cNvGraphicFramePr>
          <p:nvPr>
            <p:ph idx="1"/>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912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B0849B-2B20-AB96-3CFE-FA51118F0D7E}"/>
              </a:ext>
            </a:extLst>
          </p:cNvPr>
          <p:cNvPicPr>
            <a:picLocks noChangeAspect="1"/>
          </p:cNvPicPr>
          <p:nvPr/>
        </p:nvPicPr>
        <p:blipFill>
          <a:blip r:embed="rId3">
            <a:extLst>
              <a:ext uri="{837473B0-CC2E-450A-ABE3-18F120FF3D39}">
                <a1611:picAttrSrcUrl xmlns:a1611="http://schemas.microsoft.com/office/drawing/2016/11/main" r:id="rId4"/>
              </a:ext>
            </a:extLst>
          </a:blip>
          <a:srcRect t="525" r="-1" b="25676"/>
          <a:stretch/>
        </p:blipFill>
        <p:spPr>
          <a:xfrm>
            <a:off x="842772" y="841248"/>
            <a:ext cx="10506456" cy="5175504"/>
          </a:xfrm>
          <a:prstGeom prst="rect">
            <a:avLst/>
          </a:prstGeom>
        </p:spPr>
      </p:pic>
      <p:sp>
        <p:nvSpPr>
          <p:cNvPr id="4" name="TextBox 3">
            <a:extLst>
              <a:ext uri="{FF2B5EF4-FFF2-40B4-BE49-F238E27FC236}">
                <a16:creationId xmlns:a16="http://schemas.microsoft.com/office/drawing/2014/main" id="{0CC0D747-F84C-E117-AE69-0726510EE95C}"/>
              </a:ext>
            </a:extLst>
          </p:cNvPr>
          <p:cNvSpPr txBox="1"/>
          <p:nvPr/>
        </p:nvSpPr>
        <p:spPr>
          <a:xfrm>
            <a:off x="9042186" y="5816697"/>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icpedia.org/chalkboard/t/thank-you.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7762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2192000" cy="613839"/>
          </a:xfrm>
          <a:custGeom>
            <a:avLst/>
            <a:gdLst/>
            <a:ahLst/>
            <a:cxnLst/>
            <a:rect l="l" t="t" r="r" b="b"/>
            <a:pathLst>
              <a:path w="9144000" h="715010">
                <a:moveTo>
                  <a:pt x="9144000" y="0"/>
                </a:moveTo>
                <a:lnTo>
                  <a:pt x="0" y="0"/>
                </a:lnTo>
                <a:lnTo>
                  <a:pt x="0" y="714755"/>
                </a:lnTo>
                <a:lnTo>
                  <a:pt x="9144000" y="714755"/>
                </a:lnTo>
                <a:lnTo>
                  <a:pt x="9144000" y="0"/>
                </a:lnTo>
                <a:close/>
              </a:path>
            </a:pathLst>
          </a:custGeom>
          <a:solidFill>
            <a:srgbClr val="0083A9"/>
          </a:solidFill>
        </p:spPr>
        <p:txBody>
          <a:bodyPr wrap="square" lIns="0" tIns="0" rIns="0" bIns="0" rtlCol="0"/>
          <a:lstStyle/>
          <a:p>
            <a:endParaRPr sz="2400"/>
          </a:p>
        </p:txBody>
      </p:sp>
      <p:sp>
        <p:nvSpPr>
          <p:cNvPr id="4" name="object 4"/>
          <p:cNvSpPr txBox="1">
            <a:spLocks noGrp="1"/>
          </p:cNvSpPr>
          <p:nvPr>
            <p:ph type="title"/>
          </p:nvPr>
        </p:nvSpPr>
        <p:spPr>
          <a:xfrm>
            <a:off x="1097280" y="900442"/>
            <a:ext cx="10058400" cy="836918"/>
          </a:xfrm>
          <a:prstGeom prst="rect">
            <a:avLst/>
          </a:prstGeom>
        </p:spPr>
        <p:txBody>
          <a:bodyPr vert="horz" wrap="square" lIns="0" tIns="16087" rIns="0" bIns="0" rtlCol="0" anchor="b">
            <a:spAutoFit/>
          </a:bodyPr>
          <a:lstStyle/>
          <a:p>
            <a:pPr marL="16933">
              <a:lnSpc>
                <a:spcPct val="100000"/>
              </a:lnSpc>
              <a:spcBef>
                <a:spcPts val="127"/>
              </a:spcBef>
            </a:pPr>
            <a:r>
              <a:rPr sz="5333" spc="127" dirty="0"/>
              <a:t>Agenda</a:t>
            </a:r>
            <a:r>
              <a:rPr sz="5333" spc="-200" dirty="0"/>
              <a:t> </a:t>
            </a:r>
            <a:endParaRPr sz="5333" dirty="0"/>
          </a:p>
        </p:txBody>
      </p:sp>
      <p:sp>
        <p:nvSpPr>
          <p:cNvPr id="6" name="object 6"/>
          <p:cNvSpPr txBox="1"/>
          <p:nvPr/>
        </p:nvSpPr>
        <p:spPr>
          <a:xfrm>
            <a:off x="1097280" y="2023963"/>
            <a:ext cx="9566658" cy="3687613"/>
          </a:xfrm>
          <a:prstGeom prst="rect">
            <a:avLst/>
          </a:prstGeom>
        </p:spPr>
        <p:txBody>
          <a:bodyPr vert="horz" wrap="square" lIns="0" tIns="17780" rIns="0" bIns="0" rtlCol="0">
            <a:spAutoFit/>
          </a:bodyPr>
          <a:lstStyle/>
          <a:p>
            <a:pPr marL="16933">
              <a:spcBef>
                <a:spcPts val="140"/>
              </a:spcBef>
            </a:pPr>
            <a:r>
              <a:rPr sz="1400" b="1" u="sng" spc="-13" dirty="0">
                <a:uFill>
                  <a:solidFill>
                    <a:srgbClr val="000000"/>
                  </a:solidFill>
                </a:uFill>
                <a:latin typeface="Tahoma"/>
                <a:cs typeface="Tahoma"/>
              </a:rPr>
              <a:t>Purpose</a:t>
            </a:r>
            <a:endParaRPr sz="1400" dirty="0">
              <a:latin typeface="Tahoma"/>
              <a:cs typeface="Tahoma"/>
            </a:endParaRPr>
          </a:p>
          <a:p>
            <a:pPr marL="16933" marR="6773">
              <a:spcBef>
                <a:spcPts val="13"/>
              </a:spcBef>
            </a:pPr>
            <a:r>
              <a:rPr lang="en-US" sz="1400" spc="-40" dirty="0">
                <a:latin typeface="Verdana"/>
                <a:cs typeface="Verdana"/>
              </a:rPr>
              <a:t>Share information about Accelerated Career</a:t>
            </a:r>
          </a:p>
          <a:p>
            <a:pPr marL="16933" marR="6773">
              <a:spcBef>
                <a:spcPts val="13"/>
              </a:spcBef>
            </a:pPr>
            <a:endParaRPr sz="1400" dirty="0">
              <a:latin typeface="Verdana"/>
              <a:cs typeface="Verdana"/>
            </a:endParaRPr>
          </a:p>
          <a:p>
            <a:pPr marL="16933">
              <a:spcBef>
                <a:spcPts val="1013"/>
              </a:spcBef>
            </a:pPr>
            <a:r>
              <a:rPr sz="1400" b="1" u="sng" spc="-13" dirty="0">
                <a:uFill>
                  <a:solidFill>
                    <a:srgbClr val="000000"/>
                  </a:solidFill>
                </a:uFill>
                <a:latin typeface="Tahoma"/>
                <a:cs typeface="Tahoma"/>
              </a:rPr>
              <a:t>Roadmap</a:t>
            </a:r>
            <a:endParaRPr sz="1400" dirty="0">
              <a:latin typeface="Tahoma"/>
              <a:cs typeface="Tahoma"/>
            </a:endParaRPr>
          </a:p>
          <a:p>
            <a:pPr marL="625671" indent="-456342">
              <a:lnSpc>
                <a:spcPts val="2733"/>
              </a:lnSpc>
              <a:spcBef>
                <a:spcPts val="380"/>
              </a:spcBef>
              <a:buChar char="●"/>
              <a:tabLst>
                <a:tab pos="625671" algn="l"/>
              </a:tabLst>
            </a:pPr>
            <a:r>
              <a:rPr lang="en-US" sz="1400" spc="-60" dirty="0">
                <a:latin typeface="Verdana"/>
                <a:cs typeface="Verdana"/>
              </a:rPr>
              <a:t>Why Accelerated Career?</a:t>
            </a:r>
            <a:endParaRPr sz="1400" dirty="0">
              <a:latin typeface="Verdana"/>
              <a:cs typeface="Verdana"/>
            </a:endParaRPr>
          </a:p>
          <a:p>
            <a:pPr marL="625671" indent="-456342">
              <a:lnSpc>
                <a:spcPts val="2593"/>
              </a:lnSpc>
              <a:buChar char="●"/>
              <a:tabLst>
                <a:tab pos="625671" algn="l"/>
              </a:tabLst>
            </a:pPr>
            <a:r>
              <a:rPr lang="en-US" sz="1400" dirty="0">
                <a:latin typeface="Verdana"/>
                <a:cs typeface="Verdana"/>
              </a:rPr>
              <a:t>What is Accelerated Career?</a:t>
            </a:r>
          </a:p>
          <a:p>
            <a:pPr marL="625671" indent="-456342">
              <a:lnSpc>
                <a:spcPts val="2593"/>
              </a:lnSpc>
              <a:buChar char="●"/>
              <a:tabLst>
                <a:tab pos="625671" algn="l"/>
              </a:tabLst>
            </a:pPr>
            <a:r>
              <a:rPr lang="en-US" sz="1400" dirty="0">
                <a:latin typeface="Verdana"/>
                <a:cs typeface="Verdana"/>
              </a:rPr>
              <a:t>Pathways Available</a:t>
            </a:r>
            <a:endParaRPr sz="1400" dirty="0">
              <a:latin typeface="Verdana"/>
              <a:cs typeface="Verdana"/>
            </a:endParaRPr>
          </a:p>
          <a:p>
            <a:pPr marL="625671" indent="-456342">
              <a:lnSpc>
                <a:spcPts val="2593"/>
              </a:lnSpc>
              <a:buChar char="●"/>
              <a:tabLst>
                <a:tab pos="625671" algn="l"/>
              </a:tabLst>
            </a:pPr>
            <a:r>
              <a:rPr lang="en-US" sz="1400" spc="-73" dirty="0">
                <a:latin typeface="Verdana"/>
                <a:cs typeface="Verdana"/>
              </a:rPr>
              <a:t>Next Steps</a:t>
            </a:r>
          </a:p>
          <a:p>
            <a:pPr marL="169329">
              <a:lnSpc>
                <a:spcPts val="2593"/>
              </a:lnSpc>
              <a:tabLst>
                <a:tab pos="625671" algn="l"/>
              </a:tabLst>
            </a:pPr>
            <a:endParaRPr sz="1400" dirty="0">
              <a:latin typeface="Verdana"/>
              <a:cs typeface="Verdana"/>
            </a:endParaRPr>
          </a:p>
          <a:p>
            <a:pPr marL="16933">
              <a:spcBef>
                <a:spcPts val="305"/>
              </a:spcBef>
            </a:pPr>
            <a:r>
              <a:rPr sz="1400" b="1" u="sng" spc="-13" dirty="0">
                <a:uFill>
                  <a:solidFill>
                    <a:srgbClr val="000000"/>
                  </a:solidFill>
                </a:uFill>
                <a:latin typeface="Tahoma"/>
                <a:cs typeface="Tahoma"/>
              </a:rPr>
              <a:t>Takeaways</a:t>
            </a:r>
            <a:endParaRPr sz="1400" dirty="0">
              <a:latin typeface="Tahoma"/>
              <a:cs typeface="Tahoma"/>
            </a:endParaRPr>
          </a:p>
          <a:p>
            <a:pPr marL="625671" indent="-456342">
              <a:lnSpc>
                <a:spcPts val="2740"/>
              </a:lnSpc>
              <a:spcBef>
                <a:spcPts val="380"/>
              </a:spcBef>
              <a:buChar char="●"/>
              <a:tabLst>
                <a:tab pos="625671" algn="l"/>
              </a:tabLst>
            </a:pPr>
            <a:r>
              <a:rPr lang="en-US" sz="1400" spc="-60" dirty="0">
                <a:latin typeface="Verdana"/>
                <a:cs typeface="Verdana"/>
              </a:rPr>
              <a:t>Accelerated Career will improve APS’ graduation rate and ensures students graduate with credentials aligned to in-demand Metro-Atlanta careers.</a:t>
            </a:r>
            <a:endParaRPr sz="1400" dirty="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ACCA Accelerated Career">
            <a:hlinkClick r:id="" action="ppaction://media"/>
            <a:extLst>
              <a:ext uri="{FF2B5EF4-FFF2-40B4-BE49-F238E27FC236}">
                <a16:creationId xmlns:a16="http://schemas.microsoft.com/office/drawing/2014/main" id="{3DC2B62F-EF66-C34E-4EEE-772CEB9DF49C}"/>
              </a:ext>
            </a:extLst>
          </p:cNvPr>
          <p:cNvPicPr>
            <a:picLocks noGrp="1" noRot="1" noChangeAspect="1"/>
          </p:cNvPicPr>
          <p:nvPr>
            <p:ph idx="1"/>
            <a:videoFile r:link="rId1"/>
          </p:nvPr>
        </p:nvPicPr>
        <p:blipFill>
          <a:blip r:embed="rId3"/>
          <a:stretch>
            <a:fillRect/>
          </a:stretch>
        </p:blipFill>
        <p:spPr>
          <a:xfrm>
            <a:off x="1652066" y="905933"/>
            <a:ext cx="8919872" cy="5039728"/>
          </a:xfrm>
          <a:prstGeom prst="rect">
            <a:avLst/>
          </a:prstGeom>
        </p:spPr>
      </p:pic>
    </p:spTree>
    <p:extLst>
      <p:ext uri="{BB962C8B-B14F-4D97-AF65-F5344CB8AC3E}">
        <p14:creationId xmlns:p14="http://schemas.microsoft.com/office/powerpoint/2010/main" val="378490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title"/>
          </p:nvPr>
        </p:nvSpPr>
        <p:spPr>
          <a:xfrm>
            <a:off x="421621" y="268194"/>
            <a:ext cx="10515600" cy="1325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000"/>
              <a:buFont typeface="Calibri"/>
              <a:buNone/>
            </a:pPr>
            <a:endParaRPr dirty="0"/>
          </a:p>
        </p:txBody>
      </p:sp>
      <p:pic>
        <p:nvPicPr>
          <p:cNvPr id="3" name="Picture 2" descr="A blue text on a white background&#10;&#10;Description automatically generated">
            <a:extLst>
              <a:ext uri="{FF2B5EF4-FFF2-40B4-BE49-F238E27FC236}">
                <a16:creationId xmlns:a16="http://schemas.microsoft.com/office/drawing/2014/main" id="{B8F88746-F108-E643-BE14-4F32EE77A3BF}"/>
              </a:ext>
            </a:extLst>
          </p:cNvPr>
          <p:cNvPicPr>
            <a:picLocks noChangeAspect="1"/>
          </p:cNvPicPr>
          <p:nvPr/>
        </p:nvPicPr>
        <p:blipFill>
          <a:blip r:embed="rId3"/>
          <a:stretch>
            <a:fillRect/>
          </a:stretch>
        </p:blipFill>
        <p:spPr>
          <a:xfrm>
            <a:off x="1254779" y="575862"/>
            <a:ext cx="5449824" cy="1018032"/>
          </a:xfrm>
          <a:prstGeom prst="rect">
            <a:avLst/>
          </a:prstGeom>
        </p:spPr>
      </p:pic>
      <p:sp>
        <p:nvSpPr>
          <p:cNvPr id="4" name="Content Placeholder 3">
            <a:extLst>
              <a:ext uri="{FF2B5EF4-FFF2-40B4-BE49-F238E27FC236}">
                <a16:creationId xmlns:a16="http://schemas.microsoft.com/office/drawing/2014/main" id="{EF859948-FB2B-79B3-843F-2DB73AD00974}"/>
              </a:ext>
            </a:extLst>
          </p:cNvPr>
          <p:cNvSpPr>
            <a:spLocks noGrp="1"/>
          </p:cNvSpPr>
          <p:nvPr>
            <p:ph idx="1"/>
          </p:nvPr>
        </p:nvSpPr>
        <p:spPr/>
        <p:txBody>
          <a:bodyPr/>
          <a:lstStyle/>
          <a:p>
            <a:r>
              <a:rPr lang="en-US" dirty="0"/>
              <a:t>Accelerated Career pathways offer qualified students a unique path to high school graduation. Students choose to simultaneously earn a high school diploma and a college Associate of Applied Science Degree, Technical Diploma, an approved program that leads to licensure, or two (2) approved Technical Certificates of Credit (TCC’s) in a specific career pathway. Accelerated Career students will utilize the “ACE” Grant to cover their pathway of choice, and must be enrolled in a TCSG institution. Students interested in pursuing Accelerated Career pathways should contact their high school counselor or any of the 22 Technical College System of Georgia’s colleges.</a:t>
            </a:r>
          </a:p>
        </p:txBody>
      </p:sp>
    </p:spTree>
    <p:extLst>
      <p:ext uri="{BB962C8B-B14F-4D97-AF65-F5344CB8AC3E}">
        <p14:creationId xmlns:p14="http://schemas.microsoft.com/office/powerpoint/2010/main" val="246166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383705-C4C7-1ADE-A1E3-BEA9F9D25033}"/>
              </a:ext>
            </a:extLst>
          </p:cNvPr>
          <p:cNvSpPr>
            <a:spLocks noGrp="1"/>
          </p:cNvSpPr>
          <p:nvPr>
            <p:ph type="title"/>
          </p:nvPr>
        </p:nvSpPr>
        <p:spPr/>
        <p:txBody>
          <a:bodyPr/>
          <a:lstStyle/>
          <a:p>
            <a:br>
              <a:rPr lang="en-US" dirty="0"/>
            </a:br>
            <a:r>
              <a:rPr lang="en-US" dirty="0"/>
              <a:t>			</a:t>
            </a:r>
            <a:r>
              <a:rPr lang="en-US" sz="2800" dirty="0"/>
              <a:t>High School &amp; College Requirements</a:t>
            </a:r>
          </a:p>
        </p:txBody>
      </p:sp>
      <p:sp>
        <p:nvSpPr>
          <p:cNvPr id="5" name="Text Placeholder 4">
            <a:extLst>
              <a:ext uri="{FF2B5EF4-FFF2-40B4-BE49-F238E27FC236}">
                <a16:creationId xmlns:a16="http://schemas.microsoft.com/office/drawing/2014/main" id="{8288831F-6479-41F3-1979-A023784267B0}"/>
              </a:ext>
            </a:extLst>
          </p:cNvPr>
          <p:cNvSpPr>
            <a:spLocks noGrp="1"/>
          </p:cNvSpPr>
          <p:nvPr>
            <p:ph type="body" idx="1"/>
          </p:nvPr>
        </p:nvSpPr>
        <p:spPr/>
        <p:txBody>
          <a:bodyPr/>
          <a:lstStyle/>
          <a:p>
            <a:pPr algn="ctr"/>
            <a:r>
              <a:rPr lang="en-US" dirty="0"/>
              <a:t>High school requirements</a:t>
            </a:r>
          </a:p>
        </p:txBody>
      </p:sp>
      <p:sp>
        <p:nvSpPr>
          <p:cNvPr id="6" name="Content Placeholder 5">
            <a:extLst>
              <a:ext uri="{FF2B5EF4-FFF2-40B4-BE49-F238E27FC236}">
                <a16:creationId xmlns:a16="http://schemas.microsoft.com/office/drawing/2014/main" id="{A14D6F38-2458-3B80-2B3B-82A88E8B13EA}"/>
              </a:ext>
            </a:extLst>
          </p:cNvPr>
          <p:cNvSpPr>
            <a:spLocks noGrp="1"/>
          </p:cNvSpPr>
          <p:nvPr>
            <p:ph sz="half" idx="2"/>
          </p:nvPr>
        </p:nvSpPr>
        <p:spPr>
          <a:xfrm>
            <a:off x="1097280" y="2208072"/>
            <a:ext cx="4937760" cy="3378200"/>
          </a:xfrm>
        </p:spPr>
        <p:txBody>
          <a:bodyPr>
            <a:normAutofit fontScale="85000" lnSpcReduction="10000"/>
          </a:bodyPr>
          <a:lstStyle/>
          <a:p>
            <a:endParaRPr lang="en-US" dirty="0"/>
          </a:p>
          <a:p>
            <a:r>
              <a:rPr lang="en-US" dirty="0"/>
              <a:t>•  2 English Courses (including EOC course)   </a:t>
            </a:r>
          </a:p>
          <a:p>
            <a:r>
              <a:rPr lang="en-US" dirty="0"/>
              <a:t>•  2 Mathematics Courses (including EOC course)  </a:t>
            </a:r>
          </a:p>
          <a:p>
            <a:r>
              <a:rPr lang="en-US" dirty="0"/>
              <a:t>•  2 Science Courses (including EOC course)  </a:t>
            </a:r>
          </a:p>
          <a:p>
            <a:r>
              <a:rPr lang="en-US" dirty="0"/>
              <a:t>•  2 Social Studies Courses</a:t>
            </a:r>
          </a:p>
          <a:p>
            <a:r>
              <a:rPr lang="en-US" dirty="0"/>
              <a:t>•  1 Health/Fitness Course </a:t>
            </a:r>
          </a:p>
          <a:p>
            <a:r>
              <a:rPr lang="en-US" i="1" dirty="0"/>
              <a:t>Students may replace one Social Studies course with an additional Math course. Local School Districts   may NOT add additional requirements above the   state minimum.</a:t>
            </a:r>
          </a:p>
        </p:txBody>
      </p:sp>
      <p:sp>
        <p:nvSpPr>
          <p:cNvPr id="7" name="Text Placeholder 6">
            <a:extLst>
              <a:ext uri="{FF2B5EF4-FFF2-40B4-BE49-F238E27FC236}">
                <a16:creationId xmlns:a16="http://schemas.microsoft.com/office/drawing/2014/main" id="{FD613323-F4C8-B7A8-57B8-976F87A49290}"/>
              </a:ext>
            </a:extLst>
          </p:cNvPr>
          <p:cNvSpPr>
            <a:spLocks noGrp="1"/>
          </p:cNvSpPr>
          <p:nvPr>
            <p:ph type="body" sz="quarter" idx="3"/>
          </p:nvPr>
        </p:nvSpPr>
        <p:spPr/>
        <p:txBody>
          <a:bodyPr/>
          <a:lstStyle/>
          <a:p>
            <a:pPr algn="ctr"/>
            <a:r>
              <a:rPr lang="en-US" dirty="0"/>
              <a:t>COMPLETE ANY OF THE FOLLOWING TECHNICAL COLLEGE CREDENTIALS </a:t>
            </a:r>
          </a:p>
        </p:txBody>
      </p:sp>
      <p:sp>
        <p:nvSpPr>
          <p:cNvPr id="8" name="Content Placeholder 7">
            <a:extLst>
              <a:ext uri="{FF2B5EF4-FFF2-40B4-BE49-F238E27FC236}">
                <a16:creationId xmlns:a16="http://schemas.microsoft.com/office/drawing/2014/main" id="{B1018E9E-2884-9A75-79D1-6D978F1B0E5E}"/>
              </a:ext>
            </a:extLst>
          </p:cNvPr>
          <p:cNvSpPr>
            <a:spLocks noGrp="1"/>
          </p:cNvSpPr>
          <p:nvPr>
            <p:ph sz="quarter" idx="4"/>
          </p:nvPr>
        </p:nvSpPr>
        <p:spPr/>
        <p:txBody>
          <a:bodyPr>
            <a:normAutofit fontScale="85000" lnSpcReduction="10000"/>
          </a:bodyPr>
          <a:lstStyle/>
          <a:p>
            <a:r>
              <a:rPr lang="en-US" dirty="0"/>
              <a:t>•  2 Approved Technical Certificates or  </a:t>
            </a:r>
          </a:p>
          <a:p>
            <a:r>
              <a:rPr lang="en-US" dirty="0"/>
              <a:t>•  A Technical Diploma or  </a:t>
            </a:r>
          </a:p>
          <a:p>
            <a:r>
              <a:rPr lang="en-US" dirty="0"/>
              <a:t>•  A Program Leading to Licensure or </a:t>
            </a:r>
          </a:p>
          <a:p>
            <a:r>
              <a:rPr lang="en-US" dirty="0"/>
              <a:t>•  An Associates of Applied Science Degree</a:t>
            </a:r>
          </a:p>
          <a:p>
            <a:endParaRPr lang="en-US" dirty="0"/>
          </a:p>
          <a:p>
            <a:r>
              <a:rPr lang="en-US" i="1" dirty="0"/>
              <a:t>AAS and Diploma program offerings and placement  criteria vary by college. Please contact your TCSG College for </a:t>
            </a:r>
            <a:r>
              <a:rPr lang="en-US" i="1" dirty="0" err="1"/>
              <a:t>progam</a:t>
            </a:r>
            <a:r>
              <a:rPr lang="en-US" i="1" dirty="0"/>
              <a:t> availability and eligibility. </a:t>
            </a:r>
          </a:p>
        </p:txBody>
      </p:sp>
      <p:pic>
        <p:nvPicPr>
          <p:cNvPr id="9" name="Picture 8">
            <a:extLst>
              <a:ext uri="{FF2B5EF4-FFF2-40B4-BE49-F238E27FC236}">
                <a16:creationId xmlns:a16="http://schemas.microsoft.com/office/drawing/2014/main" id="{CCEA4A18-76CB-56E3-B0ED-97A633F91A0D}"/>
              </a:ext>
            </a:extLst>
          </p:cNvPr>
          <p:cNvPicPr>
            <a:picLocks noChangeAspect="1"/>
          </p:cNvPicPr>
          <p:nvPr/>
        </p:nvPicPr>
        <p:blipFill>
          <a:blip r:embed="rId2"/>
          <a:stretch>
            <a:fillRect/>
          </a:stretch>
        </p:blipFill>
        <p:spPr>
          <a:xfrm>
            <a:off x="1854238" y="1241760"/>
            <a:ext cx="1510637" cy="282188"/>
          </a:xfrm>
          <a:prstGeom prst="rect">
            <a:avLst/>
          </a:prstGeom>
        </p:spPr>
      </p:pic>
    </p:spTree>
    <p:extLst>
      <p:ext uri="{BB962C8B-B14F-4D97-AF65-F5344CB8AC3E}">
        <p14:creationId xmlns:p14="http://schemas.microsoft.com/office/powerpoint/2010/main" val="417362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777BDD-1321-805C-DE54-1B8018635C3F}"/>
              </a:ext>
            </a:extLst>
          </p:cNvPr>
          <p:cNvSpPr>
            <a:spLocks noGrp="1"/>
          </p:cNvSpPr>
          <p:nvPr>
            <p:ph type="title"/>
          </p:nvPr>
        </p:nvSpPr>
        <p:spPr/>
        <p:txBody>
          <a:bodyPr/>
          <a:lstStyle/>
          <a:p>
            <a:endParaRPr lang="en-US" dirty="0"/>
          </a:p>
        </p:txBody>
      </p:sp>
      <p:sp>
        <p:nvSpPr>
          <p:cNvPr id="7" name="Text Placeholder 6">
            <a:extLst>
              <a:ext uri="{FF2B5EF4-FFF2-40B4-BE49-F238E27FC236}">
                <a16:creationId xmlns:a16="http://schemas.microsoft.com/office/drawing/2014/main" id="{E984A1B0-F642-835F-111C-F232B3C42F05}"/>
              </a:ext>
            </a:extLst>
          </p:cNvPr>
          <p:cNvSpPr>
            <a:spLocks noGrp="1"/>
          </p:cNvSpPr>
          <p:nvPr>
            <p:ph type="body" sz="half" idx="2"/>
          </p:nvPr>
        </p:nvSpPr>
        <p:spPr/>
        <p:txBody>
          <a:bodyPr/>
          <a:lstStyle/>
          <a:p>
            <a:endParaRPr lang="en-US" dirty="0"/>
          </a:p>
        </p:txBody>
      </p:sp>
      <p:pic>
        <p:nvPicPr>
          <p:cNvPr id="8" name="Picture 7" descr="A blue text on a white background&#10;&#10;Description automatically generated">
            <a:extLst>
              <a:ext uri="{FF2B5EF4-FFF2-40B4-BE49-F238E27FC236}">
                <a16:creationId xmlns:a16="http://schemas.microsoft.com/office/drawing/2014/main" id="{B363D51C-145B-6202-C98E-517C68840FF6}"/>
              </a:ext>
            </a:extLst>
          </p:cNvPr>
          <p:cNvPicPr>
            <a:picLocks noChangeAspect="1"/>
          </p:cNvPicPr>
          <p:nvPr/>
        </p:nvPicPr>
        <p:blipFill>
          <a:blip r:embed="rId3"/>
          <a:stretch>
            <a:fillRect/>
          </a:stretch>
        </p:blipFill>
        <p:spPr>
          <a:xfrm>
            <a:off x="147915" y="1737359"/>
            <a:ext cx="3818970" cy="1018032"/>
          </a:xfrm>
          <a:prstGeom prst="rect">
            <a:avLst/>
          </a:prstGeom>
        </p:spPr>
      </p:pic>
      <p:sp>
        <p:nvSpPr>
          <p:cNvPr id="3" name="Content Placeholder 2">
            <a:extLst>
              <a:ext uri="{FF2B5EF4-FFF2-40B4-BE49-F238E27FC236}">
                <a16:creationId xmlns:a16="http://schemas.microsoft.com/office/drawing/2014/main" id="{259643B1-3C33-D4B5-8A47-5FC82448F0C7}"/>
              </a:ext>
            </a:extLst>
          </p:cNvPr>
          <p:cNvSpPr>
            <a:spLocks noGrp="1"/>
          </p:cNvSpPr>
          <p:nvPr>
            <p:ph idx="1"/>
          </p:nvPr>
        </p:nvSpPr>
        <p:spPr/>
        <p:txBody>
          <a:bodyPr/>
          <a:lstStyle/>
          <a:p>
            <a:r>
              <a:rPr lang="en-US" dirty="0"/>
              <a:t>The Accelerated Career Education (ACE) Grant Program began State Fiscal Year 2025. </a:t>
            </a:r>
          </a:p>
          <a:p>
            <a:r>
              <a:rPr lang="en-US" dirty="0"/>
              <a:t>ACE provides funding to Georgia public high school students to enroll in an Associate of Applied Science, a Diploma, a program leading to licensure, or two (2) Technical Certificates of Credit in the same program of study or closely related programs of study on the State High Demand Career List at a TCSG Postsecondary Institution. </a:t>
            </a:r>
          </a:p>
          <a:p>
            <a:r>
              <a:rPr lang="en-US" dirty="0"/>
              <a:t>The student must be pursuing graduation through the Georgia Department of Education Accelerated Career Diploma (ACD) by their public high school to receive ACE Grant Funding.</a:t>
            </a:r>
          </a:p>
        </p:txBody>
      </p:sp>
    </p:spTree>
    <p:extLst>
      <p:ext uri="{BB962C8B-B14F-4D97-AF65-F5344CB8AC3E}">
        <p14:creationId xmlns:p14="http://schemas.microsoft.com/office/powerpoint/2010/main" val="362888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78A2-A7DB-1271-1D44-2FCB310AACDA}"/>
              </a:ext>
            </a:extLst>
          </p:cNvPr>
          <p:cNvSpPr>
            <a:spLocks noGrp="1"/>
          </p:cNvSpPr>
          <p:nvPr>
            <p:ph type="ctrTitle"/>
          </p:nvPr>
        </p:nvSpPr>
        <p:spPr>
          <a:xfrm>
            <a:off x="790832" y="758952"/>
            <a:ext cx="10620004" cy="3763770"/>
          </a:xfrm>
        </p:spPr>
        <p:txBody>
          <a:bodyPr>
            <a:normAutofit fontScale="90000"/>
          </a:bodyPr>
          <a:lstStyle/>
          <a:p>
            <a:pPr algn="ctr"/>
            <a:br>
              <a:rPr lang="en-US" b="1" dirty="0"/>
            </a:br>
            <a:br>
              <a:rPr lang="en-US" b="1" dirty="0"/>
            </a:br>
            <a:br>
              <a:rPr lang="en-US" b="1" dirty="0"/>
            </a:br>
            <a:br>
              <a:rPr lang="en-US" b="1" dirty="0"/>
            </a:br>
            <a:br>
              <a:rPr lang="en-US" b="1" dirty="0"/>
            </a:br>
            <a:r>
              <a:rPr lang="en-US" b="1" dirty="0"/>
              <a:t>Accelerated Career Pathways</a:t>
            </a:r>
            <a:endParaRPr lang="en-US" dirty="0"/>
          </a:p>
        </p:txBody>
      </p:sp>
      <p:sp>
        <p:nvSpPr>
          <p:cNvPr id="3" name="TextBox 2">
            <a:extLst>
              <a:ext uri="{FF2B5EF4-FFF2-40B4-BE49-F238E27FC236}">
                <a16:creationId xmlns:a16="http://schemas.microsoft.com/office/drawing/2014/main" id="{7E2E414B-BA39-E061-9670-CDFD9193F79E}"/>
              </a:ext>
            </a:extLst>
          </p:cNvPr>
          <p:cNvSpPr txBox="1"/>
          <p:nvPr/>
        </p:nvSpPr>
        <p:spPr>
          <a:xfrm>
            <a:off x="4181739" y="5029199"/>
            <a:ext cx="402623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685"/>
                </a:solidFill>
                <a:effectLst/>
                <a:uLnTx/>
                <a:uFillTx/>
                <a:latin typeface="Calibri" panose="020F0502020204030204"/>
                <a:ea typeface="+mn-ea"/>
                <a:cs typeface="+mn-cs"/>
              </a:rPr>
              <a:t>2025-2026 School Year</a:t>
            </a:r>
            <a:endParaRPr kumimoji="0" lang="en-US" sz="3200" b="0" i="0" u="none" strike="noStrike" kern="1200" cap="none" spc="0" normalizeH="0" baseline="0" noProof="0" dirty="0">
              <a:ln>
                <a:noFill/>
              </a:ln>
              <a:solidFill>
                <a:srgbClr val="00568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24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D6BD2E-1EB9-9771-4E28-07AC7A4353E3}"/>
              </a:ext>
            </a:extLst>
          </p:cNvPr>
          <p:cNvPicPr>
            <a:picLocks noChangeAspect="1"/>
          </p:cNvPicPr>
          <p:nvPr/>
        </p:nvPicPr>
        <p:blipFill rotWithShape="1">
          <a:blip r:embed="rId3">
            <a:duotone>
              <a:schemeClr val="bg2">
                <a:shade val="45000"/>
                <a:satMod val="135000"/>
              </a:schemeClr>
              <a:prstClr val="white"/>
            </a:duotone>
          </a:blip>
          <a:srcRect t="8537"/>
          <a:stretch/>
        </p:blipFill>
        <p:spPr>
          <a:xfrm>
            <a:off x="20" y="10"/>
            <a:ext cx="12191980" cy="6857990"/>
          </a:xfrm>
          <a:prstGeom prst="rect">
            <a:avLst/>
          </a:prstGeom>
        </p:spPr>
      </p:pic>
      <p:sp>
        <p:nvSpPr>
          <p:cNvPr id="2" name="Title 1">
            <a:extLst>
              <a:ext uri="{FF2B5EF4-FFF2-40B4-BE49-F238E27FC236}">
                <a16:creationId xmlns:a16="http://schemas.microsoft.com/office/drawing/2014/main" id="{A093D722-7074-B473-635B-929C3C400E1C}"/>
              </a:ext>
            </a:extLst>
          </p:cNvPr>
          <p:cNvSpPr>
            <a:spLocks noGrp="1"/>
          </p:cNvSpPr>
          <p:nvPr>
            <p:ph type="title"/>
          </p:nvPr>
        </p:nvSpPr>
        <p:spPr>
          <a:xfrm>
            <a:off x="838200" y="365125"/>
            <a:ext cx="10515600" cy="1325563"/>
          </a:xfrm>
        </p:spPr>
        <p:txBody>
          <a:bodyPr>
            <a:normAutofit/>
          </a:bodyPr>
          <a:lstStyle/>
          <a:p>
            <a:r>
              <a:rPr lang="en-US" b="1" dirty="0"/>
              <a:t>Accelerated Career Pathways at ACCA</a:t>
            </a:r>
          </a:p>
        </p:txBody>
      </p:sp>
      <p:graphicFrame>
        <p:nvGraphicFramePr>
          <p:cNvPr id="5" name="Content Placeholder 2">
            <a:extLst>
              <a:ext uri="{FF2B5EF4-FFF2-40B4-BE49-F238E27FC236}">
                <a16:creationId xmlns:a16="http://schemas.microsoft.com/office/drawing/2014/main" id="{AC4A2A01-A27D-A301-70CF-FF9DA7DA0E2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494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2A71-304A-DBE3-9F3E-CB3023BFF7D3}"/>
              </a:ext>
            </a:extLst>
          </p:cNvPr>
          <p:cNvSpPr>
            <a:spLocks noGrp="1"/>
          </p:cNvSpPr>
          <p:nvPr>
            <p:ph type="title"/>
          </p:nvPr>
        </p:nvSpPr>
        <p:spPr>
          <a:xfrm>
            <a:off x="1143425" y="263526"/>
            <a:ext cx="10058400" cy="1450757"/>
          </a:xfrm>
        </p:spPr>
        <p:txBody>
          <a:bodyPr/>
          <a:lstStyle/>
          <a:p>
            <a:r>
              <a:rPr lang="en-US" b="1" dirty="0"/>
              <a:t>Accelerated Career Pathways at ATC </a:t>
            </a:r>
          </a:p>
        </p:txBody>
      </p:sp>
      <p:sp>
        <p:nvSpPr>
          <p:cNvPr id="4" name="Content Placeholder 3">
            <a:extLst>
              <a:ext uri="{FF2B5EF4-FFF2-40B4-BE49-F238E27FC236}">
                <a16:creationId xmlns:a16="http://schemas.microsoft.com/office/drawing/2014/main" id="{A68574ED-8F9D-86EA-E808-AC5B2E985DB6}"/>
              </a:ext>
            </a:extLst>
          </p:cNvPr>
          <p:cNvSpPr>
            <a:spLocks noGrp="1"/>
          </p:cNvSpPr>
          <p:nvPr>
            <p:ph sz="half" idx="1"/>
          </p:nvPr>
        </p:nvSpPr>
        <p:spPr/>
        <p:txBody>
          <a:bodyPr>
            <a:normAutofit lnSpcReduction="10000"/>
          </a:bodyPr>
          <a:lstStyle/>
          <a:p>
            <a:r>
              <a:rPr lang="en-US" b="1" dirty="0">
                <a:solidFill>
                  <a:srgbClr val="FF0000"/>
                </a:solidFill>
              </a:rPr>
              <a:t>These programs are available if the ACCA pathways are full</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Automotive Technology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AE41 Auto Electrical / Electronics Systems Tech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ASG1 Automotive Chassis Technician Specialist</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Early Childhood Care and Education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EC31 Early Childhood Care and Education Basics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IC31 Infant / Toddler Care Specialist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5" name="Content Placeholder 4">
            <a:extLst>
              <a:ext uri="{FF2B5EF4-FFF2-40B4-BE49-F238E27FC236}">
                <a16:creationId xmlns:a16="http://schemas.microsoft.com/office/drawing/2014/main" id="{45099BE4-1D35-4062-8605-2E3CC5571EF5}"/>
              </a:ext>
            </a:extLst>
          </p:cNvPr>
          <p:cNvSpPr>
            <a:spLocks noGrp="1"/>
          </p:cNvSpPr>
          <p:nvPr>
            <p:ph sz="half" idx="2"/>
          </p:nvPr>
        </p:nvSpPr>
        <p:spPr>
          <a:xfrm>
            <a:off x="6217920" y="1845735"/>
            <a:ext cx="5175504" cy="4023360"/>
          </a:xfrm>
        </p:spPr>
        <p:txBody>
          <a:bodyPr>
            <a:normAutofit lnSpcReduction="10000"/>
          </a:bodyPr>
          <a:lstStyle/>
          <a:p>
            <a:r>
              <a:rPr lang="en-US" b="1" dirty="0">
                <a:solidFill>
                  <a:srgbClr val="FF0000"/>
                </a:solidFill>
              </a:rPr>
              <a:t>Programs available at ATC only</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Natural Gas Technician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AZ31 Air Conditioning Technician Assistant</a:t>
            </a:r>
          </a:p>
          <a:p>
            <a:pPr marL="0" marR="0">
              <a:spcBef>
                <a:spcPts val="0"/>
              </a:spcBef>
              <a:spcAft>
                <a:spcPts val="0"/>
              </a:spcAft>
            </a:pPr>
            <a:r>
              <a:rPr lang="en-US" sz="1800" dirty="0">
                <a:latin typeface="Calibri" panose="020F0502020204030204" pitchFamily="34" charset="0"/>
                <a:ea typeface="Calibri" panose="020F0502020204030204" pitchFamily="34" charset="0"/>
              </a:rPr>
              <a:t>NGT1 Natural Gas Technician</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Diesel Technology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DE11 Diesel Electrical / Electronic Systems Technician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DE21 Diesel Engine Service Technician</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Welding</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FS31 Basic Shielded Arc Welder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GTA1 Gas Tungsten Arc Welder</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Emergency Medical Services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EB71 Emergency Medical Responder</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3963494928"/>
      </p:ext>
    </p:extLst>
  </p:cSld>
  <p:clrMapOvr>
    <a:masterClrMapping/>
  </p:clrMapOvr>
</p:sld>
</file>

<file path=ppt/theme/theme1.xml><?xml version="1.0" encoding="utf-8"?>
<a:theme xmlns:a="http://schemas.openxmlformats.org/drawingml/2006/main" name="Retrospect">
  <a:themeElements>
    <a:clrScheme name="CCAES">
      <a:dk1>
        <a:srgbClr val="005685"/>
      </a:dk1>
      <a:lt1>
        <a:sysClr val="window" lastClr="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1686</TotalTime>
  <Words>1880</Words>
  <Application>Microsoft Office PowerPoint</Application>
  <PresentationFormat>Widescreen</PresentationFormat>
  <Paragraphs>167</Paragraphs>
  <Slides>15</Slides>
  <Notes>13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AdobeCleanUX-Regular</vt:lpstr>
      <vt:lpstr>Calibri</vt:lpstr>
      <vt:lpstr>Calibri Light</vt:lpstr>
      <vt:lpstr>Century Gothic</vt:lpstr>
      <vt:lpstr>Helvetica Neue</vt:lpstr>
      <vt:lpstr>Noto Sans Symbols</vt:lpstr>
      <vt:lpstr>Tahoma</vt:lpstr>
      <vt:lpstr>Verdana</vt:lpstr>
      <vt:lpstr>Retrospect</vt:lpstr>
      <vt:lpstr>PowerPoint Presentation</vt:lpstr>
      <vt:lpstr>Agenda </vt:lpstr>
      <vt:lpstr>PowerPoint Presentation</vt:lpstr>
      <vt:lpstr>PowerPoint Presentation</vt:lpstr>
      <vt:lpstr>    High School &amp; College Requirements</vt:lpstr>
      <vt:lpstr>PowerPoint Presentation</vt:lpstr>
      <vt:lpstr>     Accelerated Career Pathways</vt:lpstr>
      <vt:lpstr>Accelerated Career Pathways at ACCA</vt:lpstr>
      <vt:lpstr>Accelerated Career Pathways at ATC </vt:lpstr>
      <vt:lpstr>Enrollment/Admission Requirements</vt:lpstr>
      <vt:lpstr>Next Steps to Enroll</vt:lpstr>
      <vt:lpstr>What type of student is a good fit for  Accelerated Career?</vt:lpstr>
      <vt:lpstr>How will we support Accelerated  Career students?</vt:lpstr>
      <vt:lpstr>Why Accelerated Career?</vt:lpstr>
      <vt:lpstr>PowerPoint Presentation</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***Pathway***</dc:title>
  <dc:creator>Fears, Shaundra</dc:creator>
  <cp:lastModifiedBy>Wilson, Tasharah</cp:lastModifiedBy>
  <cp:revision>54</cp:revision>
  <cp:lastPrinted>2024-01-30T17:15:24Z</cp:lastPrinted>
  <dcterms:created xsi:type="dcterms:W3CDTF">2020-08-09T18:40:41Z</dcterms:created>
  <dcterms:modified xsi:type="dcterms:W3CDTF">2024-10-31T14:28:40Z</dcterms:modified>
</cp:coreProperties>
</file>