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7556500" cy="12801600"/>
  <p:notesSz cx="7556500" cy="128016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328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968496"/>
            <a:ext cx="6428422" cy="268833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7168896"/>
            <a:ext cx="5293995" cy="32004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944368"/>
            <a:ext cx="3289839" cy="844905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944368"/>
            <a:ext cx="3289839" cy="844905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512064"/>
            <a:ext cx="6806565" cy="204825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944368"/>
            <a:ext cx="6806565" cy="844905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11905488"/>
            <a:ext cx="2420112" cy="6400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11905488"/>
            <a:ext cx="1739455" cy="6400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9/30/2025</a:t>
            </a:fld>
            <a:endParaRPr lang="en-US"/>
          </a:p>
        </p:txBody>
      </p:sp>
      <p:sp>
        <p:nvSpPr>
          <p:cNvPr id="6" name="Holder 6"/>
          <p:cNvSpPr>
            <a:spLocks noGrp="1"/>
          </p:cNvSpPr>
          <p:nvPr>
            <p:ph type="sldNum" sz="quarter" idx="7"/>
          </p:nvPr>
        </p:nvSpPr>
        <p:spPr>
          <a:xfrm>
            <a:off x="5445252" y="11905488"/>
            <a:ext cx="1739455" cy="6400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hyperlink" Target="https://www.facebook.com/AtlantaPublicSchools/" TargetMode="External"/><Relationship Id="rId3" Type="http://schemas.openxmlformats.org/officeDocument/2006/relationships/hyperlink" Target="https://apsinsights.org/blog/" TargetMode="External"/><Relationship Id="rId7" Type="http://schemas.openxmlformats.org/officeDocument/2006/relationships/hyperlink" Target="https://www.youtube.com/user/apsupdate/videos" TargetMode="External"/><Relationship Id="rId2" Type="http://schemas.openxmlformats.org/officeDocument/2006/relationships/hyperlink" Target="https://apstoday.us/" TargetMode="External"/><Relationship Id="rId1" Type="http://schemas.openxmlformats.org/officeDocument/2006/relationships/slideLayout" Target="../slideLayouts/slideLayout5.xml"/><Relationship Id="rId6" Type="http://schemas.openxmlformats.org/officeDocument/2006/relationships/hyperlink" Target="https://www.atlantapublicschools.us/domain/14240" TargetMode="External"/><Relationship Id="rId11" Type="http://schemas.openxmlformats.org/officeDocument/2006/relationships/hyperlink" Target="https://www.atlantapublicschools.us/Domain/16987" TargetMode="External"/><Relationship Id="rId5" Type="http://schemas.openxmlformats.org/officeDocument/2006/relationships/hyperlink" Target="https://www.atlantapublicschools.us/holaaps" TargetMode="External"/><Relationship Id="rId10" Type="http://schemas.openxmlformats.org/officeDocument/2006/relationships/hyperlink" Target="https://www.atlantapublicschools.us/Domain/1483" TargetMode="External"/><Relationship Id="rId4" Type="http://schemas.openxmlformats.org/officeDocument/2006/relationships/hyperlink" Target="https://www.atlantapublicschools.us/Page/42366" TargetMode="External"/><Relationship Id="rId9" Type="http://schemas.openxmlformats.org/officeDocument/2006/relationships/hyperlink" Target="https://www.atlantapublicschools.us/domain/15598"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56025" y="1292771"/>
            <a:ext cx="6048375" cy="0"/>
          </a:xfrm>
          <a:custGeom>
            <a:avLst/>
            <a:gdLst/>
            <a:ahLst/>
            <a:cxnLst/>
            <a:rect l="l" t="t" r="r" b="b"/>
            <a:pathLst>
              <a:path w="6048375">
                <a:moveTo>
                  <a:pt x="0" y="0"/>
                </a:moveTo>
                <a:lnTo>
                  <a:pt x="6048207" y="0"/>
                </a:lnTo>
              </a:path>
            </a:pathLst>
          </a:custGeom>
          <a:ln w="47624">
            <a:solidFill>
              <a:srgbClr val="E2812E"/>
            </a:solidFill>
          </a:ln>
        </p:spPr>
        <p:txBody>
          <a:bodyPr wrap="square" lIns="0" tIns="0" rIns="0" bIns="0" rtlCol="0"/>
          <a:lstStyle/>
          <a:p>
            <a:endParaRPr/>
          </a:p>
        </p:txBody>
      </p:sp>
      <p:sp>
        <p:nvSpPr>
          <p:cNvPr id="3" name="object 3"/>
          <p:cNvSpPr/>
          <p:nvPr/>
        </p:nvSpPr>
        <p:spPr>
          <a:xfrm>
            <a:off x="3907354" y="11875796"/>
            <a:ext cx="228600" cy="530273"/>
          </a:xfrm>
          <a:custGeom>
            <a:avLst/>
            <a:gdLst/>
            <a:ahLst/>
            <a:cxnLst/>
            <a:rect l="l" t="t" r="r" b="b"/>
            <a:pathLst>
              <a:path w="320039" h="596265">
                <a:moveTo>
                  <a:pt x="19827" y="596175"/>
                </a:moveTo>
                <a:lnTo>
                  <a:pt x="12653" y="590632"/>
                </a:lnTo>
                <a:lnTo>
                  <a:pt x="0" y="574255"/>
                </a:lnTo>
                <a:lnTo>
                  <a:pt x="277957" y="296318"/>
                </a:lnTo>
                <a:lnTo>
                  <a:pt x="2749" y="21107"/>
                </a:lnTo>
                <a:lnTo>
                  <a:pt x="12653" y="8288"/>
                </a:lnTo>
                <a:lnTo>
                  <a:pt x="23381" y="0"/>
                </a:lnTo>
                <a:lnTo>
                  <a:pt x="319758" y="296318"/>
                </a:lnTo>
                <a:lnTo>
                  <a:pt x="19827" y="596175"/>
                </a:lnTo>
                <a:close/>
              </a:path>
            </a:pathLst>
          </a:custGeom>
          <a:solidFill>
            <a:srgbClr val="007CA5"/>
          </a:solidFill>
        </p:spPr>
        <p:txBody>
          <a:bodyPr wrap="square" lIns="0" tIns="0" rIns="0" bIns="0" rtlCol="0"/>
          <a:lstStyle/>
          <a:p>
            <a:endParaRPr/>
          </a:p>
        </p:txBody>
      </p:sp>
      <p:sp>
        <p:nvSpPr>
          <p:cNvPr id="4" name="object 4"/>
          <p:cNvSpPr/>
          <p:nvPr/>
        </p:nvSpPr>
        <p:spPr>
          <a:xfrm>
            <a:off x="669928" y="256266"/>
            <a:ext cx="6219825" cy="1000125"/>
          </a:xfrm>
          <a:custGeom>
            <a:avLst/>
            <a:gdLst/>
            <a:ahLst/>
            <a:cxnLst/>
            <a:rect l="l" t="t" r="r" b="b"/>
            <a:pathLst>
              <a:path w="6219825" h="1000125">
                <a:moveTo>
                  <a:pt x="6219666" y="999519"/>
                </a:moveTo>
                <a:lnTo>
                  <a:pt x="0" y="999519"/>
                </a:lnTo>
                <a:lnTo>
                  <a:pt x="0" y="0"/>
                </a:lnTo>
                <a:lnTo>
                  <a:pt x="6219666" y="0"/>
                </a:lnTo>
                <a:lnTo>
                  <a:pt x="6219666" y="999519"/>
                </a:lnTo>
                <a:close/>
              </a:path>
            </a:pathLst>
          </a:custGeom>
          <a:solidFill>
            <a:srgbClr val="007CA5"/>
          </a:solidFill>
        </p:spPr>
        <p:txBody>
          <a:bodyPr wrap="square" lIns="0" tIns="0" rIns="0" bIns="0" rtlCol="0"/>
          <a:lstStyle/>
          <a:p>
            <a:endParaRPr/>
          </a:p>
        </p:txBody>
      </p:sp>
      <p:sp>
        <p:nvSpPr>
          <p:cNvPr id="5" name="object 5"/>
          <p:cNvSpPr txBox="1"/>
          <p:nvPr/>
        </p:nvSpPr>
        <p:spPr>
          <a:xfrm>
            <a:off x="593857" y="287044"/>
            <a:ext cx="6368786" cy="938077"/>
          </a:xfrm>
          <a:prstGeom prst="rect">
            <a:avLst/>
          </a:prstGeom>
        </p:spPr>
        <p:txBody>
          <a:bodyPr vert="horz" wrap="square" lIns="0" tIns="45085" rIns="0" bIns="0" rtlCol="0">
            <a:spAutoFit/>
          </a:bodyPr>
          <a:lstStyle/>
          <a:p>
            <a:pPr marR="992505" indent="556895" algn="ctr"/>
            <a:r>
              <a:rPr lang="es-AR" sz="2300" b="1" spc="-85" dirty="0">
                <a:solidFill>
                  <a:srgbClr val="FFDE58"/>
                </a:solidFill>
                <a:latin typeface="Century Gothic"/>
                <a:cs typeface="Century Gothic"/>
              </a:rPr>
              <a:t>Declaración de participación familiar de </a:t>
            </a:r>
            <a:r>
              <a:rPr sz="2300" b="1" spc="-85" dirty="0">
                <a:solidFill>
                  <a:srgbClr val="FFDE58"/>
                </a:solidFill>
                <a:latin typeface="Century Gothic"/>
                <a:cs typeface="Century Gothic"/>
              </a:rPr>
              <a:t>Atlanta</a:t>
            </a:r>
            <a:r>
              <a:rPr sz="2300" b="1" spc="-120" dirty="0">
                <a:solidFill>
                  <a:srgbClr val="FFDE58"/>
                </a:solidFill>
                <a:latin typeface="Century Gothic"/>
                <a:cs typeface="Century Gothic"/>
              </a:rPr>
              <a:t> </a:t>
            </a:r>
            <a:r>
              <a:rPr sz="2300" b="1" spc="-75" dirty="0">
                <a:solidFill>
                  <a:srgbClr val="FFDE58"/>
                </a:solidFill>
                <a:latin typeface="Century Gothic"/>
                <a:cs typeface="Century Gothic"/>
              </a:rPr>
              <a:t>Public</a:t>
            </a:r>
            <a:r>
              <a:rPr sz="2300" b="1" spc="-114" dirty="0">
                <a:solidFill>
                  <a:srgbClr val="FFDE58"/>
                </a:solidFill>
                <a:latin typeface="Century Gothic"/>
                <a:cs typeface="Century Gothic"/>
              </a:rPr>
              <a:t> </a:t>
            </a:r>
            <a:r>
              <a:rPr sz="2300" b="1" spc="-10" dirty="0">
                <a:solidFill>
                  <a:srgbClr val="FFDE58"/>
                </a:solidFill>
                <a:latin typeface="Century Gothic"/>
                <a:cs typeface="Century Gothic"/>
              </a:rPr>
              <a:t>Schools</a:t>
            </a:r>
            <a:r>
              <a:rPr lang="es-AR" sz="2300" b="1" spc="-10" dirty="0">
                <a:solidFill>
                  <a:srgbClr val="FFDE58"/>
                </a:solidFill>
                <a:latin typeface="Century Gothic"/>
                <a:cs typeface="Century Gothic"/>
              </a:rPr>
              <a:t>                                                                  </a:t>
            </a:r>
            <a:r>
              <a:rPr lang="es-AR" sz="1200" b="1" dirty="0">
                <a:solidFill>
                  <a:srgbClr val="FFFFFF"/>
                </a:solidFill>
                <a:latin typeface="Century Gothic"/>
                <a:cs typeface="Century Gothic"/>
              </a:rPr>
              <a:t>Actualización: 29 de mayo de </a:t>
            </a:r>
            <a:r>
              <a:rPr sz="1200" b="1" spc="-20" dirty="0">
                <a:solidFill>
                  <a:srgbClr val="FFFFFF"/>
                </a:solidFill>
                <a:latin typeface="Century Gothic"/>
                <a:cs typeface="Century Gothic"/>
              </a:rPr>
              <a:t>2025</a:t>
            </a:r>
            <a:endParaRPr sz="1200" dirty="0">
              <a:latin typeface="Century Gothic"/>
              <a:cs typeface="Century Gothic"/>
            </a:endParaRPr>
          </a:p>
        </p:txBody>
      </p:sp>
      <p:sp>
        <p:nvSpPr>
          <p:cNvPr id="6" name="object 6"/>
          <p:cNvSpPr txBox="1"/>
          <p:nvPr/>
        </p:nvSpPr>
        <p:spPr>
          <a:xfrm>
            <a:off x="415253" y="1384116"/>
            <a:ext cx="6732270" cy="961610"/>
          </a:xfrm>
          <a:prstGeom prst="rect">
            <a:avLst/>
          </a:prstGeom>
        </p:spPr>
        <p:txBody>
          <a:bodyPr vert="horz" wrap="square" lIns="0" tIns="12700" rIns="0" bIns="0" rtlCol="0">
            <a:spAutoFit/>
          </a:bodyPr>
          <a:lstStyle/>
          <a:p>
            <a:pPr marL="12065" marR="5080" algn="ctr">
              <a:lnSpc>
                <a:spcPct val="113599"/>
              </a:lnSpc>
              <a:spcBef>
                <a:spcPts val="100"/>
              </a:spcBef>
            </a:pPr>
            <a:r>
              <a:rPr lang="es-AR" sz="1100" spc="-60" dirty="0">
                <a:solidFill>
                  <a:srgbClr val="171515"/>
                </a:solidFill>
                <a:latin typeface="Century Gothic"/>
              </a:rPr>
              <a:t>El Distrito de </a:t>
            </a:r>
            <a:r>
              <a:rPr sz="1100" spc="-60" dirty="0">
                <a:solidFill>
                  <a:srgbClr val="171515"/>
                </a:solidFill>
                <a:latin typeface="Century Gothic"/>
              </a:rPr>
              <a:t>Atlanta Public School (APS) </a:t>
            </a:r>
            <a:r>
              <a:rPr lang="es-AR" sz="1100" spc="-60" dirty="0">
                <a:solidFill>
                  <a:srgbClr val="171515"/>
                </a:solidFill>
                <a:latin typeface="Century Gothic"/>
              </a:rPr>
              <a:t>se esfuerza por garantizar </a:t>
            </a:r>
            <a:r>
              <a:rPr lang="es-US" sz="1100" spc="-60" dirty="0">
                <a:solidFill>
                  <a:srgbClr val="171515"/>
                </a:solidFill>
                <a:latin typeface="Century Gothic"/>
              </a:rPr>
              <a:t>que las familias participen con interés en la educación de sus hijos. La participación familiar promueve relaciones genuinas con las familias para favorecer su bienestar general y propiciar el aprendizaje y desarrollo saludable de los estudiantes en la casa y en la escuela. Cuando las familias están comprometidas y se forman alianzas con un objetivo en común los niños crecen y prosperan</a:t>
            </a:r>
            <a:r>
              <a:rPr sz="1100" spc="-55" dirty="0">
                <a:solidFill>
                  <a:srgbClr val="171515"/>
                </a:solidFill>
                <a:latin typeface="Century Gothic"/>
                <a:cs typeface="Century Gothic"/>
              </a:rPr>
              <a:t>.</a:t>
            </a:r>
            <a:r>
              <a:rPr lang="es-AR" sz="1100" spc="-55" dirty="0">
                <a:solidFill>
                  <a:srgbClr val="171515"/>
                </a:solidFill>
                <a:latin typeface="Century Gothic"/>
                <a:cs typeface="Century Gothic"/>
              </a:rPr>
              <a:t> </a:t>
            </a:r>
            <a:r>
              <a:rPr lang="es-US" sz="1100" spc="-60" dirty="0">
                <a:solidFill>
                  <a:srgbClr val="171515"/>
                </a:solidFill>
                <a:latin typeface="Century Gothic"/>
              </a:rPr>
              <a:t>(Extraído de childwelfare.gov)</a:t>
            </a:r>
            <a:endParaRPr sz="1100" spc="-60" dirty="0">
              <a:solidFill>
                <a:srgbClr val="171515"/>
              </a:solidFill>
              <a:latin typeface="Century Gothic"/>
            </a:endParaRPr>
          </a:p>
        </p:txBody>
      </p:sp>
      <p:sp>
        <p:nvSpPr>
          <p:cNvPr id="11" name="object 11"/>
          <p:cNvSpPr txBox="1"/>
          <p:nvPr/>
        </p:nvSpPr>
        <p:spPr>
          <a:xfrm>
            <a:off x="4056176" y="2434033"/>
            <a:ext cx="3032125" cy="2636171"/>
          </a:xfrm>
          <a:prstGeom prst="rect">
            <a:avLst/>
          </a:prstGeom>
        </p:spPr>
        <p:txBody>
          <a:bodyPr vert="horz" wrap="square" lIns="0" tIns="71755" rIns="0" bIns="0" rtlCol="0">
            <a:spAutoFit/>
          </a:bodyPr>
          <a:lstStyle/>
          <a:p>
            <a:pPr marL="12700">
              <a:lnSpc>
                <a:spcPct val="100000"/>
              </a:lnSpc>
              <a:spcBef>
                <a:spcPts val="565"/>
              </a:spcBef>
            </a:pPr>
            <a:r>
              <a:rPr lang="es-AR" sz="1700" b="1" dirty="0">
                <a:solidFill>
                  <a:srgbClr val="E2812E"/>
                </a:solidFill>
                <a:latin typeface="Century Gothic"/>
                <a:cs typeface="Century Gothic"/>
              </a:rPr>
              <a:t>La participación familiar</a:t>
            </a:r>
            <a:endParaRPr sz="1700" dirty="0">
              <a:latin typeface="Century Gothic"/>
              <a:cs typeface="Century Gothic"/>
            </a:endParaRPr>
          </a:p>
          <a:p>
            <a:pPr marL="13970" marR="150495" algn="just">
              <a:lnSpc>
                <a:spcPct val="112500"/>
              </a:lnSpc>
              <a:spcBef>
                <a:spcPts val="120"/>
              </a:spcBef>
            </a:pPr>
            <a:r>
              <a:rPr lang="es-US" sz="1000" spc="-60" dirty="0">
                <a:solidFill>
                  <a:srgbClr val="171515"/>
                </a:solidFill>
                <a:latin typeface="Century Gothic"/>
              </a:rPr>
              <a:t>La participación familiar es la participación de las familias en una comunicación recíproca frecuente y valiosa sobre el aprendizaje escolar y otras actividades escolares para alcanzar los siguientes objetivos</a:t>
            </a:r>
            <a:r>
              <a:rPr sz="1000" spc="-20" dirty="0">
                <a:solidFill>
                  <a:srgbClr val="171515"/>
                </a:solidFill>
                <a:latin typeface="Century Gothic"/>
                <a:cs typeface="Century Gothic"/>
              </a:rPr>
              <a:t>:</a:t>
            </a:r>
            <a:endParaRPr lang="es-AR" sz="1000" spc="-20" dirty="0">
              <a:solidFill>
                <a:srgbClr val="171515"/>
              </a:solidFill>
              <a:latin typeface="Century Gothic"/>
              <a:cs typeface="Century Gothic"/>
            </a:endParaRPr>
          </a:p>
          <a:p>
            <a:pPr marL="215908" indent="-107954" algn="just">
              <a:lnSpc>
                <a:spcPts val="1400"/>
              </a:lnSpc>
              <a:buFont typeface="Arial"/>
              <a:buChar char="•"/>
            </a:pPr>
            <a:r>
              <a:rPr lang="es-US" sz="1000" spc="-35" dirty="0">
                <a:solidFill>
                  <a:srgbClr val="171515"/>
                </a:solidFill>
                <a:latin typeface="Century Gothic"/>
              </a:rPr>
              <a:t>Facilitar el aprendizaje de los niños.</a:t>
            </a:r>
          </a:p>
          <a:p>
            <a:pPr marL="215908" lvl="1" indent="-107954" algn="just">
              <a:lnSpc>
                <a:spcPts val="1400"/>
              </a:lnSpc>
              <a:buFont typeface="Arial"/>
              <a:buChar char="•"/>
            </a:pPr>
            <a:r>
              <a:rPr lang="es-US" sz="1000" spc="-35" dirty="0">
                <a:solidFill>
                  <a:srgbClr val="171515"/>
                </a:solidFill>
                <a:latin typeface="Century Gothic"/>
              </a:rPr>
              <a:t>Involucrarse de lleno en la educación de sus hijos.</a:t>
            </a:r>
          </a:p>
          <a:p>
            <a:pPr marL="215908" lvl="1" indent="-107954" algn="just">
              <a:lnSpc>
                <a:spcPts val="1400"/>
              </a:lnSpc>
              <a:buFont typeface="Arial"/>
              <a:buChar char="•"/>
            </a:pPr>
            <a:r>
              <a:rPr lang="es-US" sz="1000" spc="-35" dirty="0">
                <a:solidFill>
                  <a:srgbClr val="171515"/>
                </a:solidFill>
                <a:latin typeface="Century Gothic"/>
              </a:rPr>
              <a:t>Asumir responsabilidad plena por la educación de sus hijos y formar parte en los comités de toma de decisiones y asesores, de corresponder.</a:t>
            </a:r>
          </a:p>
          <a:p>
            <a:pPr marL="215908" lvl="1" indent="-107954" algn="just">
              <a:lnSpc>
                <a:spcPts val="1400"/>
              </a:lnSpc>
              <a:buFont typeface="Arial"/>
              <a:buChar char="•"/>
            </a:pPr>
            <a:r>
              <a:rPr lang="es-ES" sz="1000" spc="-35" dirty="0">
                <a:solidFill>
                  <a:srgbClr val="171515"/>
                </a:solidFill>
                <a:latin typeface="Century Gothic"/>
              </a:rPr>
              <a:t>Llevar a cabo las actividades de la sección 1116 de la Ley ESSA.</a:t>
            </a:r>
            <a:endParaRPr lang="es-ES" sz="1000" dirty="0">
              <a:latin typeface="Century Gothic"/>
              <a:cs typeface="Century Gothic"/>
            </a:endParaRPr>
          </a:p>
        </p:txBody>
      </p:sp>
      <p:sp>
        <p:nvSpPr>
          <p:cNvPr id="12" name="object 12"/>
          <p:cNvSpPr txBox="1"/>
          <p:nvPr/>
        </p:nvSpPr>
        <p:spPr>
          <a:xfrm>
            <a:off x="487840" y="5023187"/>
            <a:ext cx="6861175" cy="1325556"/>
          </a:xfrm>
          <a:prstGeom prst="rect">
            <a:avLst/>
          </a:prstGeom>
        </p:spPr>
        <p:txBody>
          <a:bodyPr vert="horz" wrap="square" lIns="0" tIns="130175" rIns="0" bIns="0" rtlCol="0">
            <a:spAutoFit/>
          </a:bodyPr>
          <a:lstStyle/>
          <a:p>
            <a:pPr marR="389890" algn="ctr">
              <a:lnSpc>
                <a:spcPct val="100000"/>
              </a:lnSpc>
              <a:spcBef>
                <a:spcPts val="1025"/>
              </a:spcBef>
            </a:pPr>
            <a:r>
              <a:rPr lang="es-AR" sz="1700" b="1" dirty="0">
                <a:solidFill>
                  <a:srgbClr val="E2812E"/>
                </a:solidFill>
                <a:latin typeface="Century Gothic"/>
                <a:cs typeface="Century Gothic"/>
              </a:rPr>
              <a:t>Elaboración grupal</a:t>
            </a:r>
            <a:endParaRPr sz="1700" dirty="0">
              <a:latin typeface="Century Gothic"/>
              <a:cs typeface="Century Gothic"/>
            </a:endParaRPr>
          </a:p>
          <a:p>
            <a:pPr algn="l">
              <a:lnSpc>
                <a:spcPts val="1400"/>
              </a:lnSpc>
            </a:pPr>
            <a:r>
              <a:rPr lang="es-US" sz="1000" dirty="0">
                <a:latin typeface="Century Gothic"/>
              </a:rPr>
              <a:t>Esta declaración se confecciona junto con las familias de quienes asisten a las escuelas de APS que reciben fondos del Título I. Se distribuye en las escuelas y se publica en los sitios web del distrito y las escuelas. </a:t>
            </a:r>
          </a:p>
          <a:p>
            <a:pPr algn="l">
              <a:lnSpc>
                <a:spcPts val="420"/>
              </a:lnSpc>
            </a:pPr>
            <a:endParaRPr lang="es-US" sz="1000" dirty="0">
              <a:latin typeface="Century Gothic"/>
            </a:endParaRPr>
          </a:p>
          <a:p>
            <a:pPr algn="l">
              <a:lnSpc>
                <a:spcPts val="1400"/>
              </a:lnSpc>
            </a:pPr>
            <a:r>
              <a:rPr lang="es-US" sz="1000" dirty="0">
                <a:latin typeface="Century Gothic"/>
              </a:rPr>
              <a:t>Los padres y tutores pueden hacer comentarios en la encuesta anual sobre participación familiar del distrito, que se publica todos los años en los boletines de las escuelas locales, el sitio web del distrito y las redes sociales de APS</a:t>
            </a:r>
            <a:r>
              <a:rPr sz="1000" spc="-10" dirty="0">
                <a:solidFill>
                  <a:srgbClr val="171515"/>
                </a:solidFill>
                <a:latin typeface="Century Gothic"/>
                <a:cs typeface="Century Gothic"/>
              </a:rPr>
              <a:t>.</a:t>
            </a:r>
            <a:endParaRPr sz="1000" dirty="0">
              <a:latin typeface="Century Gothic"/>
              <a:cs typeface="Century Gothic"/>
            </a:endParaRPr>
          </a:p>
        </p:txBody>
      </p:sp>
      <p:sp>
        <p:nvSpPr>
          <p:cNvPr id="13" name="object 13"/>
          <p:cNvSpPr txBox="1"/>
          <p:nvPr/>
        </p:nvSpPr>
        <p:spPr>
          <a:xfrm>
            <a:off x="188961" y="2505992"/>
            <a:ext cx="3021330" cy="2435860"/>
          </a:xfrm>
          <a:prstGeom prst="rect">
            <a:avLst/>
          </a:prstGeom>
        </p:spPr>
        <p:txBody>
          <a:bodyPr vert="horz" wrap="square" lIns="0" tIns="12700" rIns="0" bIns="0" rtlCol="0">
            <a:spAutoFit/>
          </a:bodyPr>
          <a:lstStyle/>
          <a:p>
            <a:pPr marL="12700">
              <a:lnSpc>
                <a:spcPct val="100000"/>
              </a:lnSpc>
              <a:spcBef>
                <a:spcPts val="100"/>
              </a:spcBef>
            </a:pPr>
            <a:r>
              <a:rPr lang="es-AR" sz="1700" b="1" dirty="0">
                <a:solidFill>
                  <a:srgbClr val="E2812E"/>
                </a:solidFill>
                <a:latin typeface="Century Gothic"/>
                <a:cs typeface="Century Gothic"/>
              </a:rPr>
              <a:t>¿Qué es Título</a:t>
            </a:r>
            <a:r>
              <a:rPr sz="1700" b="1" spc="-5" dirty="0">
                <a:solidFill>
                  <a:srgbClr val="E2812E"/>
                </a:solidFill>
                <a:latin typeface="Century Gothic"/>
                <a:cs typeface="Century Gothic"/>
              </a:rPr>
              <a:t> </a:t>
            </a:r>
            <a:r>
              <a:rPr sz="1700" b="1" spc="-25" dirty="0">
                <a:solidFill>
                  <a:srgbClr val="E2812E"/>
                </a:solidFill>
                <a:latin typeface="Century Gothic"/>
                <a:cs typeface="Century Gothic"/>
              </a:rPr>
              <a:t>I?</a:t>
            </a:r>
            <a:endParaRPr sz="1700" dirty="0">
              <a:latin typeface="Century Gothic"/>
              <a:cs typeface="Century Gothic"/>
            </a:endParaRPr>
          </a:p>
          <a:p>
            <a:pPr marL="13970" marR="5080" algn="just">
              <a:lnSpc>
                <a:spcPct val="112500"/>
              </a:lnSpc>
              <a:spcBef>
                <a:spcPts val="745"/>
              </a:spcBef>
            </a:pPr>
            <a:r>
              <a:rPr lang="es-US" sz="1000" spc="-10" dirty="0">
                <a:solidFill>
                  <a:srgbClr val="171515"/>
                </a:solidFill>
                <a:latin typeface="Century Gothic"/>
              </a:rPr>
              <a:t>El Título I es un programa federal que ofrece financiación a los distritos escolares locales para garantizar que cada estudiante que asiste a escuelas comprendidas por el Título I alcance los estándares académicos de calidad del estado. La parte A del Título I prevé una gran participación familiar en todas las instancias educativas. La sección 1116 de la Ley Cada Estudiante Triunfa (ESSA) incluye el requisito primario de la parte A del Título I que estipula que las escuelas y los sistemas escolares integren a las familias en la educación de sus hijos</a:t>
            </a:r>
            <a:r>
              <a:rPr sz="1000" spc="-10" dirty="0">
                <a:solidFill>
                  <a:srgbClr val="171515"/>
                </a:solidFill>
                <a:latin typeface="Century Gothic"/>
                <a:cs typeface="Century Gothic"/>
              </a:rPr>
              <a:t>.</a:t>
            </a:r>
            <a:endParaRPr sz="1000" dirty="0">
              <a:latin typeface="Century Gothic"/>
              <a:cs typeface="Century Gothic"/>
            </a:endParaRPr>
          </a:p>
        </p:txBody>
      </p:sp>
      <p:sp>
        <p:nvSpPr>
          <p:cNvPr id="14" name="object 14"/>
          <p:cNvSpPr txBox="1"/>
          <p:nvPr/>
        </p:nvSpPr>
        <p:spPr>
          <a:xfrm>
            <a:off x="301419" y="6468805"/>
            <a:ext cx="6958965" cy="530273"/>
          </a:xfrm>
          <a:prstGeom prst="rect">
            <a:avLst/>
          </a:prstGeom>
          <a:solidFill>
            <a:srgbClr val="007CA5"/>
          </a:solidFill>
        </p:spPr>
        <p:txBody>
          <a:bodyPr vert="horz" wrap="square" lIns="0" tIns="220345" rIns="0" bIns="0" rtlCol="0">
            <a:spAutoFit/>
          </a:bodyPr>
          <a:lstStyle/>
          <a:p>
            <a:pPr marL="1270" algn="ctr">
              <a:lnSpc>
                <a:spcPct val="100000"/>
              </a:lnSpc>
              <a:spcBef>
                <a:spcPts val="1735"/>
              </a:spcBef>
            </a:pPr>
            <a:r>
              <a:rPr lang="es-MX" sz="2000" b="1" noProof="0" dirty="0">
                <a:solidFill>
                  <a:srgbClr val="FFDE58"/>
                </a:solidFill>
                <a:latin typeface="Century Gothic"/>
                <a:cs typeface="Century Gothic"/>
              </a:rPr>
              <a:t>Valoramos la co</a:t>
            </a:r>
            <a:r>
              <a:rPr lang="es-MX" sz="2000" b="1" spc="-10" noProof="0" dirty="0">
                <a:solidFill>
                  <a:srgbClr val="FFDE58"/>
                </a:solidFill>
                <a:latin typeface="Century Gothic"/>
                <a:cs typeface="Century Gothic"/>
              </a:rPr>
              <a:t>laboración</a:t>
            </a:r>
            <a:endParaRPr lang="es-MX" sz="2000" noProof="0" dirty="0">
              <a:latin typeface="Century Gothic"/>
              <a:cs typeface="Century Gothic"/>
            </a:endParaRPr>
          </a:p>
        </p:txBody>
      </p:sp>
      <p:sp>
        <p:nvSpPr>
          <p:cNvPr id="15" name="object 15"/>
          <p:cNvSpPr txBox="1"/>
          <p:nvPr/>
        </p:nvSpPr>
        <p:spPr>
          <a:xfrm>
            <a:off x="251858" y="7244548"/>
            <a:ext cx="3450191" cy="274434"/>
          </a:xfrm>
          <a:prstGeom prst="rect">
            <a:avLst/>
          </a:prstGeom>
        </p:spPr>
        <p:txBody>
          <a:bodyPr vert="horz" wrap="square" lIns="0" tIns="12700" rIns="0" bIns="0" rtlCol="0">
            <a:spAutoFit/>
          </a:bodyPr>
          <a:lstStyle/>
          <a:p>
            <a:pPr marL="12700">
              <a:lnSpc>
                <a:spcPct val="100000"/>
              </a:lnSpc>
              <a:spcBef>
                <a:spcPts val="100"/>
              </a:spcBef>
            </a:pPr>
            <a:r>
              <a:rPr lang="es-AR" sz="1700" b="1" dirty="0">
                <a:solidFill>
                  <a:srgbClr val="E2812E"/>
                </a:solidFill>
                <a:latin typeface="Century Gothic"/>
                <a:cs typeface="Century Gothic"/>
              </a:rPr>
              <a:t>Fortalecemos nuestras escuelas</a:t>
            </a:r>
            <a:endParaRPr sz="1700" dirty="0">
              <a:latin typeface="Century Gothic"/>
              <a:cs typeface="Century Gothic"/>
            </a:endParaRPr>
          </a:p>
        </p:txBody>
      </p:sp>
      <p:sp>
        <p:nvSpPr>
          <p:cNvPr id="16" name="object 16"/>
          <p:cNvSpPr txBox="1"/>
          <p:nvPr/>
        </p:nvSpPr>
        <p:spPr>
          <a:xfrm>
            <a:off x="251859" y="7560082"/>
            <a:ext cx="3485515" cy="5159682"/>
          </a:xfrm>
          <a:prstGeom prst="rect">
            <a:avLst/>
          </a:prstGeom>
        </p:spPr>
        <p:txBody>
          <a:bodyPr vert="horz" wrap="square" lIns="0" tIns="12700" rIns="0" bIns="0" rtlCol="0">
            <a:spAutoFit/>
          </a:bodyPr>
          <a:lstStyle/>
          <a:p>
            <a:pPr marL="13970" marR="84455" algn="just">
              <a:lnSpc>
                <a:spcPct val="112500"/>
              </a:lnSpc>
              <a:spcBef>
                <a:spcPts val="100"/>
              </a:spcBef>
            </a:pPr>
            <a:r>
              <a:rPr lang="es-US" sz="1000" spc="-35" dirty="0">
                <a:solidFill>
                  <a:srgbClr val="171515"/>
                </a:solidFill>
                <a:latin typeface="Century Gothic"/>
              </a:rPr>
              <a:t>La Oficina de Programas Federales de APS y la Oficina de Participación Familiar ofrecen asistencia técnica a todas las escuelas de Título I sobre prácticas eficaces de participación familiar y requisitos del Título I. Las escuelas reciben recursos y capacitación para fortalecer la capacidad del personal escolar, los padres y las familias. Ambas oficinas visitan las escuelas con regularidad para controlar la implementación del programa y brindar apoyo técnico para mejorar la participación familiar en APS</a:t>
            </a:r>
            <a:r>
              <a:rPr sz="1000" spc="-55" dirty="0">
                <a:solidFill>
                  <a:srgbClr val="171515"/>
                </a:solidFill>
                <a:latin typeface="Century Gothic"/>
                <a:cs typeface="Century Gothic"/>
              </a:rPr>
              <a:t>.</a:t>
            </a:r>
            <a:endParaRPr sz="1000" dirty="0">
              <a:latin typeface="Century Gothic"/>
              <a:cs typeface="Century Gothic"/>
            </a:endParaRPr>
          </a:p>
          <a:p>
            <a:pPr>
              <a:lnSpc>
                <a:spcPct val="100000"/>
              </a:lnSpc>
              <a:spcBef>
                <a:spcPts val="25"/>
              </a:spcBef>
            </a:pPr>
            <a:endParaRPr sz="1000" dirty="0">
              <a:latin typeface="Century Gothic"/>
              <a:cs typeface="Century Gothic"/>
            </a:endParaRPr>
          </a:p>
          <a:p>
            <a:pPr marL="12700">
              <a:lnSpc>
                <a:spcPct val="100000"/>
              </a:lnSpc>
            </a:pPr>
            <a:r>
              <a:rPr sz="1700" b="1" dirty="0" err="1">
                <a:solidFill>
                  <a:srgbClr val="E2812E"/>
                </a:solidFill>
                <a:latin typeface="Century Gothic"/>
                <a:cs typeface="Century Gothic"/>
              </a:rPr>
              <a:t>Reserva</a:t>
            </a:r>
            <a:r>
              <a:rPr lang="es-AR" sz="1700" b="1" dirty="0">
                <a:solidFill>
                  <a:srgbClr val="E2812E"/>
                </a:solidFill>
                <a:latin typeface="Century Gothic"/>
                <a:cs typeface="Century Gothic"/>
              </a:rPr>
              <a:t> de fondos</a:t>
            </a:r>
            <a:endParaRPr sz="1700" dirty="0">
              <a:latin typeface="Century Gothic"/>
              <a:cs typeface="Century Gothic"/>
            </a:endParaRPr>
          </a:p>
          <a:p>
            <a:pPr marL="13970" marR="5080" algn="just">
              <a:lnSpc>
                <a:spcPct val="112500"/>
              </a:lnSpc>
              <a:spcBef>
                <a:spcPts val="430"/>
              </a:spcBef>
            </a:pPr>
            <a:r>
              <a:rPr lang="es-US" sz="1000" spc="-10" dirty="0">
                <a:solidFill>
                  <a:srgbClr val="171515"/>
                </a:solidFill>
                <a:latin typeface="Century Gothic"/>
              </a:rPr>
              <a:t>APS se reserva un porcentaje superior al 1% exigido del total de los fondos del Título I asignados para el año escolar 2025-2026 para cumplir los requisitos de participación familiar de acuerdo con la sección 1116 de la Ley ESSA. APS incluye una pregunta en la encuesta anual de participación familiar del distrito para recabar comentarios de los padres y tutores acerca del uso del 1% en actividades de participación familiar. Distribuye fondos a las escuelas según los recuentos de pobreza multiplicados por la asignación de fondos de participación familiar por alumno. Este método garantiza que se priorice a las escuelas que tienen más necesidades. APS ofrece pautas y comunicaciones claras para que cada escuela que recibe financiación del Título I use bien los fondos para respaldar sus evaluaciones de necesidades y programas de participación familiar</a:t>
            </a:r>
            <a:r>
              <a:rPr sz="1000" spc="-10" dirty="0">
                <a:solidFill>
                  <a:srgbClr val="171515"/>
                </a:solidFill>
                <a:latin typeface="Century Gothic"/>
              </a:rPr>
              <a:t> the ESSA</a:t>
            </a:r>
            <a:r>
              <a:rPr sz="1000" spc="-10" dirty="0">
                <a:solidFill>
                  <a:srgbClr val="171515"/>
                </a:solidFill>
                <a:latin typeface="Century Gothic"/>
                <a:cs typeface="Century Gothic"/>
              </a:rPr>
              <a:t>.</a:t>
            </a:r>
            <a:endParaRPr sz="1000" dirty="0">
              <a:latin typeface="Century Gothic"/>
              <a:cs typeface="Century Gothic"/>
            </a:endParaRPr>
          </a:p>
        </p:txBody>
      </p:sp>
      <p:sp>
        <p:nvSpPr>
          <p:cNvPr id="17" name="object 17"/>
          <p:cNvSpPr txBox="1"/>
          <p:nvPr/>
        </p:nvSpPr>
        <p:spPr>
          <a:xfrm>
            <a:off x="4278184" y="7338266"/>
            <a:ext cx="3074035" cy="1199880"/>
          </a:xfrm>
          <a:prstGeom prst="rect">
            <a:avLst/>
          </a:prstGeom>
        </p:spPr>
        <p:txBody>
          <a:bodyPr vert="horz" wrap="square" lIns="0" tIns="43815" rIns="0" bIns="0" rtlCol="0">
            <a:spAutoFit/>
          </a:bodyPr>
          <a:lstStyle/>
          <a:p>
            <a:pPr marL="13970">
              <a:lnSpc>
                <a:spcPct val="100000"/>
              </a:lnSpc>
              <a:spcBef>
                <a:spcPts val="345"/>
              </a:spcBef>
            </a:pPr>
            <a:r>
              <a:rPr sz="1700" b="1" spc="-10" dirty="0" err="1">
                <a:solidFill>
                  <a:srgbClr val="E2812E"/>
                </a:solidFill>
                <a:latin typeface="Century Gothic"/>
                <a:cs typeface="Century Gothic"/>
              </a:rPr>
              <a:t>Accesibili</a:t>
            </a:r>
            <a:r>
              <a:rPr lang="es-AR" sz="1700" b="1" spc="-10" dirty="0">
                <a:solidFill>
                  <a:srgbClr val="E2812E"/>
                </a:solidFill>
                <a:latin typeface="Century Gothic"/>
                <a:cs typeface="Century Gothic"/>
              </a:rPr>
              <a:t>dad</a:t>
            </a:r>
            <a:endParaRPr sz="1700" dirty="0">
              <a:latin typeface="Century Gothic"/>
              <a:cs typeface="Century Gothic"/>
            </a:endParaRPr>
          </a:p>
          <a:p>
            <a:pPr marL="12700" marR="5080" algn="just">
              <a:lnSpc>
                <a:spcPts val="1350"/>
              </a:lnSpc>
              <a:spcBef>
                <a:spcPts val="65"/>
              </a:spcBef>
            </a:pPr>
            <a:r>
              <a:rPr lang="es-US" sz="1000" spc="-50" dirty="0">
                <a:solidFill>
                  <a:srgbClr val="171515"/>
                </a:solidFill>
                <a:latin typeface="Century Gothic"/>
              </a:rPr>
              <a:t>En cumplimiento de los requisitos de participación familiar, ambas oficinas de APS se asocian con la Oficina de Programas y Servicios Multilingües para garantizar que la información se difunda en un idioma comprensible para padres y tutores</a:t>
            </a:r>
            <a:r>
              <a:rPr sz="1000" spc="-10" dirty="0">
                <a:solidFill>
                  <a:srgbClr val="171515"/>
                </a:solidFill>
                <a:latin typeface="Century Gothic"/>
                <a:cs typeface="Century Gothic"/>
              </a:rPr>
              <a:t>.</a:t>
            </a:r>
            <a:endParaRPr sz="1000" dirty="0">
              <a:latin typeface="Century Gothic"/>
              <a:cs typeface="Century Gothic"/>
            </a:endParaRPr>
          </a:p>
        </p:txBody>
      </p:sp>
      <p:sp>
        <p:nvSpPr>
          <p:cNvPr id="18" name="object 18"/>
          <p:cNvSpPr txBox="1"/>
          <p:nvPr/>
        </p:nvSpPr>
        <p:spPr>
          <a:xfrm>
            <a:off x="4104640" y="8832877"/>
            <a:ext cx="3256915" cy="2748188"/>
          </a:xfrm>
          <a:prstGeom prst="rect">
            <a:avLst/>
          </a:prstGeom>
        </p:spPr>
        <p:txBody>
          <a:bodyPr vert="horz" wrap="square" lIns="0" tIns="113030" rIns="0" bIns="0" rtlCol="0">
            <a:spAutoFit/>
          </a:bodyPr>
          <a:lstStyle/>
          <a:p>
            <a:pPr marL="12700">
              <a:lnSpc>
                <a:spcPct val="100000"/>
              </a:lnSpc>
              <a:spcBef>
                <a:spcPts val="890"/>
              </a:spcBef>
            </a:pPr>
            <a:r>
              <a:rPr lang="es-AR" sz="1700" b="1" dirty="0">
                <a:solidFill>
                  <a:srgbClr val="E2812E"/>
                </a:solidFill>
                <a:latin typeface="Century Gothic"/>
                <a:cs typeface="Century Gothic"/>
              </a:rPr>
              <a:t>Evaluación de la participación familiar</a:t>
            </a:r>
            <a:endParaRPr sz="1700" dirty="0">
              <a:latin typeface="Century Gothic"/>
              <a:cs typeface="Century Gothic"/>
            </a:endParaRPr>
          </a:p>
          <a:p>
            <a:pPr marL="40640" marR="26034" algn="just">
              <a:lnSpc>
                <a:spcPct val="112500"/>
              </a:lnSpc>
              <a:spcBef>
                <a:spcPts val="315"/>
              </a:spcBef>
            </a:pPr>
            <a:r>
              <a:rPr lang="es-US" sz="1000" spc="-55" dirty="0">
                <a:solidFill>
                  <a:srgbClr val="171515"/>
                </a:solidFill>
                <a:latin typeface="Century Gothic"/>
              </a:rPr>
              <a:t>La Oficina de Participación Familiar trabaja con las escuelas que se rigen por el Título I para evaluar la eficacia de los programas de participación familiar mediante la encuesta anual de participación familiar del distrito, que se distribuye todos los años en los boletines de las escuelas locales, el sitio web del distrito y las redes sociales de APS. Las escuelas destinatarias de los fondos del Título I también hacen encuestas permanentes y una reunión presencial anual que se celebra en cada escuela durante la primavera para reunir comentarios acerca de los planes y programas de participación familiar</a:t>
            </a:r>
            <a:r>
              <a:rPr sz="1000" spc="-20" dirty="0">
                <a:solidFill>
                  <a:srgbClr val="171515"/>
                </a:solidFill>
                <a:latin typeface="Century Gothic"/>
                <a:cs typeface="Century Gothic"/>
              </a:rPr>
              <a:t>.</a:t>
            </a:r>
            <a:endParaRPr sz="1000" dirty="0">
              <a:latin typeface="Century Gothic"/>
              <a:cs typeface="Century Gothic"/>
            </a:endParaRPr>
          </a:p>
        </p:txBody>
      </p:sp>
      <p:sp>
        <p:nvSpPr>
          <p:cNvPr id="19" name="object 19"/>
          <p:cNvSpPr txBox="1"/>
          <p:nvPr/>
        </p:nvSpPr>
        <p:spPr>
          <a:xfrm>
            <a:off x="4178935" y="11715404"/>
            <a:ext cx="3256915" cy="690830"/>
          </a:xfrm>
          <a:prstGeom prst="rect">
            <a:avLst/>
          </a:prstGeom>
        </p:spPr>
        <p:txBody>
          <a:bodyPr vert="horz" wrap="square" lIns="0" tIns="35560" rIns="0" bIns="0" rtlCol="0">
            <a:spAutoFit/>
          </a:bodyPr>
          <a:lstStyle/>
          <a:p>
            <a:pPr marL="12700" marR="1452245">
              <a:lnSpc>
                <a:spcPts val="1270"/>
              </a:lnSpc>
              <a:spcBef>
                <a:spcPts val="280"/>
              </a:spcBef>
            </a:pPr>
            <a:r>
              <a:rPr lang="es-AR" sz="1200" b="1" dirty="0">
                <a:solidFill>
                  <a:srgbClr val="E2812E"/>
                </a:solidFill>
                <a:latin typeface="Century Gothic"/>
              </a:rPr>
              <a:t>Programas y Servicios </a:t>
            </a:r>
            <a:r>
              <a:rPr lang="es-US" sz="1200" b="1" dirty="0">
                <a:solidFill>
                  <a:srgbClr val="E2812E"/>
                </a:solidFill>
                <a:latin typeface="Century Gothic"/>
              </a:rPr>
              <a:t>Multilingües </a:t>
            </a:r>
            <a:br>
              <a:rPr lang="es-US" sz="1200" b="1" dirty="0">
                <a:solidFill>
                  <a:srgbClr val="E2812E"/>
                </a:solidFill>
                <a:latin typeface="Century Gothic"/>
              </a:rPr>
            </a:br>
            <a:r>
              <a:rPr sz="1200" b="1" spc="-10" dirty="0">
                <a:solidFill>
                  <a:srgbClr val="007CA5"/>
                </a:solidFill>
                <a:latin typeface="Century Gothic"/>
                <a:cs typeface="Century Gothic"/>
              </a:rPr>
              <a:t>404-802-</a:t>
            </a:r>
            <a:r>
              <a:rPr sz="1200" b="1" spc="-20" dirty="0">
                <a:solidFill>
                  <a:srgbClr val="007CA5"/>
                </a:solidFill>
                <a:latin typeface="Century Gothic"/>
                <a:cs typeface="Century Gothic"/>
              </a:rPr>
              <a:t>7580</a:t>
            </a:r>
            <a:endParaRPr sz="1200" dirty="0">
              <a:latin typeface="Century Gothic"/>
              <a:cs typeface="Century Gothic"/>
            </a:endParaRPr>
          </a:p>
          <a:p>
            <a:pPr marL="12700">
              <a:lnSpc>
                <a:spcPts val="1265"/>
              </a:lnSpc>
            </a:pPr>
            <a:r>
              <a:rPr lang="en-US" sz="1050" b="1" spc="-10" dirty="0">
                <a:solidFill>
                  <a:srgbClr val="007CA5"/>
                </a:solidFill>
                <a:latin typeface="Century Gothic"/>
                <a:cs typeface="Century Gothic"/>
              </a:rPr>
              <a:t>https://www.atlantapublicschools.us/Page/67719</a:t>
            </a:r>
            <a:endParaRPr sz="1050" dirty="0">
              <a:latin typeface="Century Gothic"/>
              <a:cs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69928" y="215816"/>
            <a:ext cx="6219825" cy="398186"/>
          </a:xfrm>
          <a:prstGeom prst="rect">
            <a:avLst/>
          </a:prstGeom>
          <a:solidFill>
            <a:srgbClr val="007CA5"/>
          </a:solidFill>
        </p:spPr>
        <p:txBody>
          <a:bodyPr vert="horz" wrap="square" lIns="0" tIns="104775" rIns="0" bIns="0" rtlCol="0">
            <a:spAutoFit/>
          </a:bodyPr>
          <a:lstStyle/>
          <a:p>
            <a:pPr marL="2540" algn="ctr">
              <a:lnSpc>
                <a:spcPct val="100000"/>
              </a:lnSpc>
              <a:spcBef>
                <a:spcPts val="825"/>
              </a:spcBef>
            </a:pPr>
            <a:r>
              <a:rPr lang="es-AR" sz="1900" b="1" dirty="0">
                <a:solidFill>
                  <a:srgbClr val="FFDE58"/>
                </a:solidFill>
                <a:latin typeface="Century Gothic"/>
                <a:cs typeface="Century Gothic"/>
              </a:rPr>
              <a:t>Valoramos el fortalecimiento de las capacidades</a:t>
            </a:r>
            <a:endParaRPr sz="1900" dirty="0">
              <a:latin typeface="Century Gothic"/>
              <a:cs typeface="Century Gothic"/>
            </a:endParaRPr>
          </a:p>
        </p:txBody>
      </p:sp>
      <p:sp>
        <p:nvSpPr>
          <p:cNvPr id="7" name="object 7"/>
          <p:cNvSpPr txBox="1"/>
          <p:nvPr/>
        </p:nvSpPr>
        <p:spPr>
          <a:xfrm>
            <a:off x="201882" y="595639"/>
            <a:ext cx="7085965" cy="6239272"/>
          </a:xfrm>
          <a:prstGeom prst="rect">
            <a:avLst/>
          </a:prstGeom>
        </p:spPr>
        <p:txBody>
          <a:bodyPr vert="horz" wrap="square" lIns="0" tIns="94615" rIns="0" bIns="0" rtlCol="0">
            <a:spAutoFit/>
          </a:bodyPr>
          <a:lstStyle/>
          <a:p>
            <a:pPr marL="12700">
              <a:lnSpc>
                <a:spcPct val="100000"/>
              </a:lnSpc>
              <a:spcBef>
                <a:spcPts val="745"/>
              </a:spcBef>
            </a:pPr>
            <a:r>
              <a:rPr lang="es-AR" sz="1400" b="1" dirty="0">
                <a:solidFill>
                  <a:srgbClr val="E2812E"/>
                </a:solidFill>
                <a:latin typeface="Century Gothic"/>
                <a:cs typeface="Century Gothic"/>
              </a:rPr>
              <a:t>Fomentar las capacidades</a:t>
            </a:r>
            <a:r>
              <a:rPr sz="1400" b="1" spc="-15" dirty="0">
                <a:solidFill>
                  <a:srgbClr val="E2812E"/>
                </a:solidFill>
                <a:latin typeface="Century Gothic"/>
                <a:cs typeface="Century Gothic"/>
              </a:rPr>
              <a:t> </a:t>
            </a:r>
            <a:r>
              <a:rPr lang="es-AR" sz="1400" b="1" spc="-15" dirty="0">
                <a:solidFill>
                  <a:srgbClr val="E2812E"/>
                </a:solidFill>
                <a:latin typeface="Century Gothic"/>
                <a:cs typeface="Century Gothic"/>
              </a:rPr>
              <a:t>del personal escolar</a:t>
            </a:r>
            <a:endParaRPr sz="1400" dirty="0">
              <a:latin typeface="Century Gothic"/>
              <a:cs typeface="Century Gothic"/>
            </a:endParaRPr>
          </a:p>
          <a:p>
            <a:pPr marL="12700" marR="49530">
              <a:lnSpc>
                <a:spcPct val="113599"/>
              </a:lnSpc>
              <a:spcBef>
                <a:spcPts val="330"/>
              </a:spcBef>
            </a:pPr>
            <a:r>
              <a:rPr lang="es-ES" sz="1100" spc="-10" dirty="0">
                <a:solidFill>
                  <a:srgbClr val="171515"/>
                </a:solidFill>
                <a:latin typeface="Century Gothic"/>
              </a:rPr>
              <a:t>APS organiza sesiones de capacitación frecuentes sobre los requisitos de participación familiar de acuerdo con la parte A del Título I para personal y directores de escuela</a:t>
            </a:r>
            <a:r>
              <a:rPr lang="es-US" sz="1100" spc="-10" dirty="0">
                <a:solidFill>
                  <a:srgbClr val="171515"/>
                </a:solidFill>
                <a:latin typeface="Century Gothic"/>
              </a:rPr>
              <a:t>. Estas sesiones se centran en estrategias para afianzar la participación familiar, mejorar la comunicación entre escuelas y familias, crear un entorno acogedor, promover las comunicaciones recíprocas y cultivar relaciones con las familias y la comunidad. A veces se dictan estas capacitaciones al personal escolar para seguir mejorando su capacidad de involucrar a las familias como socias igualitarias en la educación de sus estudiantes</a:t>
            </a:r>
            <a:r>
              <a:rPr sz="1100" spc="-10" dirty="0">
                <a:solidFill>
                  <a:srgbClr val="171515"/>
                </a:solidFill>
                <a:latin typeface="Century Gothic"/>
                <a:cs typeface="Century Gothic"/>
              </a:rPr>
              <a:t>.</a:t>
            </a:r>
            <a:endParaRPr sz="1100" dirty="0">
              <a:latin typeface="Century Gothic"/>
              <a:cs typeface="Century Gothic"/>
            </a:endParaRPr>
          </a:p>
          <a:p>
            <a:pPr algn="just">
              <a:lnSpc>
                <a:spcPts val="1540"/>
              </a:lnSpc>
            </a:pPr>
            <a:r>
              <a:rPr lang="es-US" sz="1100" spc="-60" dirty="0">
                <a:solidFill>
                  <a:srgbClr val="171515"/>
                </a:solidFill>
                <a:latin typeface="Century Gothic"/>
              </a:rPr>
              <a:t>Además, APS procura que el personal escolar asista a conferencias profesionales locales y nacionales sobre participación familiar eficaz. En estas conferencias las escuelas se conectan con otros distritos y conocen las mejores prácticas de participación familiar</a:t>
            </a:r>
            <a:r>
              <a:rPr lang="es-US" sz="1100" dirty="0">
                <a:solidFill>
                  <a:srgbClr val="171515"/>
                </a:solidFill>
                <a:latin typeface="Century Gothic Paneuropean"/>
              </a:rPr>
              <a:t>.</a:t>
            </a:r>
          </a:p>
          <a:p>
            <a:pPr algn="just">
              <a:lnSpc>
                <a:spcPts val="1540"/>
              </a:lnSpc>
            </a:pPr>
            <a:r>
              <a:rPr lang="es-US" sz="1100" spc="-55" dirty="0">
                <a:solidFill>
                  <a:srgbClr val="171515"/>
                </a:solidFill>
                <a:latin typeface="Century Gothic"/>
              </a:rPr>
              <a:t>Las escuelas de APS destinatarias de fondos del Título I siguen el modelo de participación familiar de los equipos académicos de padres y docentes (APTT). Estos equipos forman parte de un programa basado en pruebas en el que docentes y familias se asocian para incorporar las metas escolares mediante actividades de aprendizaje en la casa. El Departamento de Educación de Georgia ofrece capacitación y apoyo sobre el modelo de los APTT.</a:t>
            </a:r>
            <a:endParaRPr sz="1100" dirty="0">
              <a:latin typeface="Century Gothic"/>
              <a:cs typeface="Century Gothic"/>
            </a:endParaRPr>
          </a:p>
          <a:p>
            <a:pPr marL="12700">
              <a:lnSpc>
                <a:spcPct val="100000"/>
              </a:lnSpc>
              <a:spcBef>
                <a:spcPts val="440"/>
              </a:spcBef>
            </a:pPr>
            <a:r>
              <a:rPr lang="es-AR" sz="1400" b="1" dirty="0">
                <a:solidFill>
                  <a:srgbClr val="E2812E"/>
                </a:solidFill>
                <a:latin typeface="Century Gothic"/>
                <a:cs typeface="Century Gothic"/>
              </a:rPr>
              <a:t>Fomentar las capacidades de los padres y las familias</a:t>
            </a:r>
            <a:endParaRPr sz="1400" dirty="0">
              <a:latin typeface="Century Gothic"/>
              <a:cs typeface="Century Gothic"/>
            </a:endParaRPr>
          </a:p>
          <a:p>
            <a:pPr marL="12700" marR="236220">
              <a:lnSpc>
                <a:spcPct val="113599"/>
              </a:lnSpc>
              <a:spcBef>
                <a:spcPts val="350"/>
              </a:spcBef>
            </a:pPr>
            <a:r>
              <a:rPr lang="es-US" sz="1100" spc="-10" dirty="0">
                <a:solidFill>
                  <a:srgbClr val="171515"/>
                </a:solidFill>
                <a:latin typeface="Century Gothic"/>
              </a:rPr>
              <a:t>APS brinda información a las familias acerca del programa del Título en un formato claro; con contenidos prácticos, de ser posible, y en un idioma comprensible. La correspondencia y las actividades de participación familiar incluyen los centros residenciales de APS. APS trabaja con las escuelas de Título I para que las familias entiendan lo siguiente</a:t>
            </a:r>
            <a:r>
              <a:rPr sz="1100" spc="-10" dirty="0">
                <a:solidFill>
                  <a:srgbClr val="171515"/>
                </a:solidFill>
                <a:latin typeface="Century Gothic"/>
                <a:cs typeface="Century Gothic"/>
              </a:rPr>
              <a:t>:</a:t>
            </a:r>
            <a:endParaRPr sz="1100" dirty="0">
              <a:latin typeface="Century Gothic"/>
              <a:cs typeface="Century Gothic"/>
            </a:endParaRPr>
          </a:p>
          <a:p>
            <a:pPr marL="237497" lvl="1" indent="-118749" algn="just">
              <a:lnSpc>
                <a:spcPts val="1540"/>
              </a:lnSpc>
              <a:buFont typeface="Arial"/>
              <a:buChar char="•"/>
            </a:pPr>
            <a:r>
              <a:rPr lang="es-US" sz="1100" spc="-50" dirty="0">
                <a:solidFill>
                  <a:srgbClr val="171515"/>
                </a:solidFill>
                <a:latin typeface="Century Gothic"/>
              </a:rPr>
              <a:t>Las expectativas académicas del aprendizaje y progreso de los estudiantes</a:t>
            </a:r>
          </a:p>
          <a:p>
            <a:pPr marL="237497" lvl="1" indent="-118749" algn="l">
              <a:lnSpc>
                <a:spcPts val="1540"/>
              </a:lnSpc>
              <a:buFont typeface="Arial"/>
              <a:buChar char="•"/>
            </a:pPr>
            <a:r>
              <a:rPr lang="es-US" sz="1100" spc="-50" dirty="0">
                <a:solidFill>
                  <a:srgbClr val="171515"/>
                </a:solidFill>
                <a:latin typeface="Century Gothic"/>
              </a:rPr>
              <a:t>La información específica respecto de la participación familiar</a:t>
            </a:r>
          </a:p>
          <a:p>
            <a:pPr marL="237497" lvl="1" indent="-118749" algn="l">
              <a:lnSpc>
                <a:spcPts val="1540"/>
              </a:lnSpc>
              <a:buFont typeface="Arial"/>
              <a:buChar char="•"/>
            </a:pPr>
            <a:r>
              <a:rPr lang="es-US" sz="1100" spc="-50" dirty="0">
                <a:solidFill>
                  <a:srgbClr val="171515"/>
                </a:solidFill>
                <a:latin typeface="Century Gothic"/>
              </a:rPr>
              <a:t>Los estándares académicos estatales rigurosos y las evaluaciones locales y estatales, incluidas las evaluaciones alternativas</a:t>
            </a:r>
          </a:p>
          <a:p>
            <a:pPr marL="237497" lvl="1" indent="-118749" algn="l">
              <a:lnSpc>
                <a:spcPts val="1540"/>
              </a:lnSpc>
              <a:buFont typeface="Arial"/>
              <a:buChar char="•"/>
            </a:pPr>
            <a:r>
              <a:rPr lang="es-US" sz="1100" spc="-50" dirty="0">
                <a:solidFill>
                  <a:srgbClr val="171515"/>
                </a:solidFill>
                <a:latin typeface="Century Gothic"/>
              </a:rPr>
              <a:t>El uso de Infinite Campus, sistema informático de APS para estudiantes y otros recursos digitales, incluso los peligros de la piratería de los derechos de autor</a:t>
            </a:r>
          </a:p>
          <a:p>
            <a:pPr marL="12700" marR="5080">
              <a:lnSpc>
                <a:spcPct val="113599"/>
              </a:lnSpc>
            </a:pPr>
            <a:r>
              <a:rPr lang="es-US" sz="1100" spc="-10" dirty="0">
                <a:solidFill>
                  <a:srgbClr val="171515"/>
                </a:solidFill>
                <a:latin typeface="Century Gothic"/>
              </a:rPr>
              <a:t>APS colabora con los programas preescolares de fondos federales y estatales del distrito y nivel local. En primavera, las escuelas organizan diferentes eventos para que las familias conozcan cómo preparar a sus hijos para una transición sin contratiempos al próximo nivel de aprendizaje, como las reuniones cuando terminan el kínder, las noches de transición a la escuela intermedia y superior, y las ferias de universidades y empleos</a:t>
            </a:r>
            <a:r>
              <a:rPr sz="1100" spc="-10" dirty="0">
                <a:solidFill>
                  <a:srgbClr val="171515"/>
                </a:solidFill>
                <a:latin typeface="Century Gothic"/>
                <a:cs typeface="Century Gothic"/>
              </a:rPr>
              <a:t>.</a:t>
            </a:r>
            <a:endParaRPr sz="1100" dirty="0">
              <a:latin typeface="Century Gothic"/>
              <a:cs typeface="Century Gothic"/>
            </a:endParaRPr>
          </a:p>
        </p:txBody>
      </p:sp>
      <p:sp>
        <p:nvSpPr>
          <p:cNvPr id="8" name="object 8"/>
          <p:cNvSpPr txBox="1"/>
          <p:nvPr/>
        </p:nvSpPr>
        <p:spPr>
          <a:xfrm>
            <a:off x="605991" y="6802731"/>
            <a:ext cx="6221095" cy="320601"/>
          </a:xfrm>
          <a:prstGeom prst="rect">
            <a:avLst/>
          </a:prstGeom>
          <a:solidFill>
            <a:srgbClr val="007CA5"/>
          </a:solidFill>
        </p:spPr>
        <p:txBody>
          <a:bodyPr vert="horz" wrap="square" lIns="0" tIns="27940" rIns="0" bIns="0" rtlCol="0">
            <a:spAutoFit/>
          </a:bodyPr>
          <a:lstStyle/>
          <a:p>
            <a:pPr marL="1270" algn="ctr">
              <a:lnSpc>
                <a:spcPct val="100000"/>
              </a:lnSpc>
              <a:spcBef>
                <a:spcPts val="220"/>
              </a:spcBef>
              <a:tabLst>
                <a:tab pos="1258570" algn="l"/>
              </a:tabLst>
            </a:pPr>
            <a:r>
              <a:rPr lang="es-AR" sz="1900" b="1">
                <a:solidFill>
                  <a:srgbClr val="FFDE58"/>
                </a:solidFill>
                <a:latin typeface="Century Gothic"/>
                <a:cs typeface="Century Gothic"/>
              </a:rPr>
              <a:t>Valoramos </a:t>
            </a:r>
            <a:r>
              <a:rPr lang="es-AR" sz="1900" b="1" dirty="0">
                <a:solidFill>
                  <a:srgbClr val="FFDE58"/>
                </a:solidFill>
                <a:latin typeface="Century Gothic"/>
                <a:cs typeface="Century Gothic"/>
              </a:rPr>
              <a:t>los aportes de la comunidad</a:t>
            </a:r>
            <a:endParaRPr sz="1900" dirty="0">
              <a:latin typeface="Century Gothic"/>
              <a:cs typeface="Century Gothic"/>
            </a:endParaRPr>
          </a:p>
        </p:txBody>
      </p:sp>
      <p:sp>
        <p:nvSpPr>
          <p:cNvPr id="9" name="object 9"/>
          <p:cNvSpPr txBox="1"/>
          <p:nvPr/>
        </p:nvSpPr>
        <p:spPr>
          <a:xfrm>
            <a:off x="343067" y="7229480"/>
            <a:ext cx="6787983" cy="397545"/>
          </a:xfrm>
          <a:prstGeom prst="rect">
            <a:avLst/>
          </a:prstGeom>
        </p:spPr>
        <p:txBody>
          <a:bodyPr vert="horz" wrap="square" lIns="0" tIns="12700" rIns="0" bIns="0" rtlCol="0">
            <a:spAutoFit/>
          </a:bodyPr>
          <a:lstStyle/>
          <a:p>
            <a:pPr marL="13970">
              <a:lnSpc>
                <a:spcPts val="1664"/>
              </a:lnSpc>
              <a:spcBef>
                <a:spcPts val="100"/>
              </a:spcBef>
            </a:pPr>
            <a:r>
              <a:rPr lang="es-AR" sz="1400" b="1" dirty="0">
                <a:solidFill>
                  <a:srgbClr val="E2812E"/>
                </a:solidFill>
                <a:latin typeface="Century Gothic"/>
                <a:cs typeface="Century Gothic"/>
              </a:rPr>
              <a:t>¿Más información sobre </a:t>
            </a:r>
            <a:r>
              <a:rPr sz="1400" b="1" spc="-20" dirty="0">
                <a:solidFill>
                  <a:srgbClr val="E2812E"/>
                </a:solidFill>
                <a:latin typeface="Century Gothic"/>
                <a:cs typeface="Century Gothic"/>
              </a:rPr>
              <a:t>APS?</a:t>
            </a:r>
            <a:endParaRPr sz="1400" dirty="0">
              <a:latin typeface="Century Gothic"/>
              <a:cs typeface="Century Gothic"/>
            </a:endParaRPr>
          </a:p>
          <a:p>
            <a:pPr marL="12700">
              <a:lnSpc>
                <a:spcPts val="1305"/>
              </a:lnSpc>
            </a:pPr>
            <a:r>
              <a:rPr lang="es-US" sz="1100" spc="-80" dirty="0">
                <a:solidFill>
                  <a:srgbClr val="171515"/>
                </a:solidFill>
                <a:latin typeface="Century Gothic"/>
              </a:rPr>
              <a:t>Atlanta </a:t>
            </a:r>
            <a:r>
              <a:rPr lang="es-US" sz="1100" spc="-80" dirty="0" err="1">
                <a:solidFill>
                  <a:srgbClr val="171515"/>
                </a:solidFill>
                <a:latin typeface="Century Gothic"/>
              </a:rPr>
              <a:t>Public</a:t>
            </a:r>
            <a:r>
              <a:rPr lang="es-US" sz="1100" spc="-80" dirty="0">
                <a:solidFill>
                  <a:srgbClr val="171515"/>
                </a:solidFill>
                <a:latin typeface="Century Gothic"/>
              </a:rPr>
              <a:t> </a:t>
            </a:r>
            <a:r>
              <a:rPr lang="es-US" sz="1100" spc="-80" dirty="0" err="1">
                <a:solidFill>
                  <a:srgbClr val="171515"/>
                </a:solidFill>
                <a:latin typeface="Century Gothic"/>
              </a:rPr>
              <a:t>Schools</a:t>
            </a:r>
            <a:r>
              <a:rPr lang="es-US" sz="1100" spc="-80" dirty="0">
                <a:solidFill>
                  <a:srgbClr val="171515"/>
                </a:solidFill>
                <a:latin typeface="Century Gothic"/>
              </a:rPr>
              <a:t> tiene un montón de buenas noticias. ¡Síganos para no perderse de nada!</a:t>
            </a:r>
            <a:endParaRPr sz="1100" spc="-80" dirty="0">
              <a:solidFill>
                <a:srgbClr val="171515"/>
              </a:solidFill>
              <a:latin typeface="Century Gothic"/>
            </a:endParaRPr>
          </a:p>
        </p:txBody>
      </p:sp>
      <p:sp>
        <p:nvSpPr>
          <p:cNvPr id="10" name="object 10"/>
          <p:cNvSpPr txBox="1"/>
          <p:nvPr/>
        </p:nvSpPr>
        <p:spPr>
          <a:xfrm>
            <a:off x="355647" y="7691898"/>
            <a:ext cx="1268730" cy="410845"/>
          </a:xfrm>
          <a:prstGeom prst="rect">
            <a:avLst/>
          </a:prstGeom>
        </p:spPr>
        <p:txBody>
          <a:bodyPr vert="horz" wrap="square" lIns="0" tIns="37465" rIns="0" bIns="0" rtlCol="0">
            <a:spAutoFit/>
          </a:bodyPr>
          <a:lstStyle/>
          <a:p>
            <a:pPr marL="12700">
              <a:lnSpc>
                <a:spcPct val="100000"/>
              </a:lnSpc>
              <a:spcBef>
                <a:spcPts val="295"/>
              </a:spcBef>
            </a:pPr>
            <a:r>
              <a:rPr sz="1100" b="1" spc="-75" dirty="0">
                <a:solidFill>
                  <a:srgbClr val="E2812E"/>
                </a:solidFill>
                <a:latin typeface="Century Gothic"/>
                <a:cs typeface="Century Gothic"/>
              </a:rPr>
              <a:t>APS</a:t>
            </a:r>
            <a:r>
              <a:rPr sz="1100" b="1" spc="-100" dirty="0">
                <a:solidFill>
                  <a:srgbClr val="E2812E"/>
                </a:solidFill>
                <a:latin typeface="Century Gothic"/>
                <a:cs typeface="Century Gothic"/>
              </a:rPr>
              <a:t> </a:t>
            </a:r>
            <a:r>
              <a:rPr sz="1100" b="1" spc="-10" dirty="0">
                <a:solidFill>
                  <a:srgbClr val="E2812E"/>
                </a:solidFill>
                <a:latin typeface="Century Gothic"/>
                <a:cs typeface="Century Gothic"/>
              </a:rPr>
              <a:t>Today</a:t>
            </a:r>
            <a:endParaRPr sz="1100" dirty="0">
              <a:latin typeface="Century Gothic"/>
              <a:cs typeface="Century Gothic"/>
            </a:endParaRPr>
          </a:p>
          <a:p>
            <a:pPr marL="12700">
              <a:lnSpc>
                <a:spcPct val="100000"/>
              </a:lnSpc>
              <a:spcBef>
                <a:spcPts val="195"/>
              </a:spcBef>
            </a:pPr>
            <a:r>
              <a:rPr sz="1100" u="sng" spc="-55" dirty="0">
                <a:solidFill>
                  <a:srgbClr val="171515"/>
                </a:solidFill>
                <a:uFill>
                  <a:solidFill>
                    <a:srgbClr val="171515"/>
                  </a:solidFill>
                </a:uFill>
                <a:latin typeface="Century Gothic"/>
                <a:cs typeface="Century Gothic"/>
                <a:hlinkClick r:id="rId2"/>
              </a:rPr>
              <a:t>https://apstoday.us/</a:t>
            </a:r>
            <a:endParaRPr sz="1100" dirty="0">
              <a:latin typeface="Century Gothic"/>
              <a:cs typeface="Century Gothic"/>
            </a:endParaRPr>
          </a:p>
        </p:txBody>
      </p:sp>
      <p:sp>
        <p:nvSpPr>
          <p:cNvPr id="11" name="object 11"/>
          <p:cNvSpPr/>
          <p:nvPr/>
        </p:nvSpPr>
        <p:spPr>
          <a:xfrm>
            <a:off x="2025057" y="8418507"/>
            <a:ext cx="47625" cy="7620"/>
          </a:xfrm>
          <a:custGeom>
            <a:avLst/>
            <a:gdLst/>
            <a:ahLst/>
            <a:cxnLst/>
            <a:rect l="l" t="t" r="r" b="b"/>
            <a:pathLst>
              <a:path w="47625" h="7620">
                <a:moveTo>
                  <a:pt x="47155" y="7408"/>
                </a:moveTo>
                <a:lnTo>
                  <a:pt x="0" y="7408"/>
                </a:lnTo>
                <a:lnTo>
                  <a:pt x="0" y="0"/>
                </a:lnTo>
                <a:lnTo>
                  <a:pt x="47155" y="0"/>
                </a:lnTo>
                <a:lnTo>
                  <a:pt x="47155" y="7408"/>
                </a:lnTo>
                <a:close/>
              </a:path>
            </a:pathLst>
          </a:custGeom>
          <a:solidFill>
            <a:srgbClr val="171515"/>
          </a:solidFill>
        </p:spPr>
        <p:txBody>
          <a:bodyPr wrap="square" lIns="0" tIns="0" rIns="0" bIns="0" rtlCol="0"/>
          <a:lstStyle/>
          <a:p>
            <a:endParaRPr/>
          </a:p>
        </p:txBody>
      </p:sp>
      <p:sp>
        <p:nvSpPr>
          <p:cNvPr id="12" name="object 12"/>
          <p:cNvSpPr txBox="1"/>
          <p:nvPr/>
        </p:nvSpPr>
        <p:spPr>
          <a:xfrm>
            <a:off x="346464" y="8133268"/>
            <a:ext cx="1745614" cy="410845"/>
          </a:xfrm>
          <a:prstGeom prst="rect">
            <a:avLst/>
          </a:prstGeom>
        </p:spPr>
        <p:txBody>
          <a:bodyPr vert="horz" wrap="square" lIns="0" tIns="37465" rIns="0" bIns="0" rtlCol="0">
            <a:spAutoFit/>
          </a:bodyPr>
          <a:lstStyle/>
          <a:p>
            <a:pPr marL="12700">
              <a:lnSpc>
                <a:spcPct val="100000"/>
              </a:lnSpc>
              <a:spcBef>
                <a:spcPts val="295"/>
              </a:spcBef>
            </a:pPr>
            <a:r>
              <a:rPr sz="1100" b="1" spc="-75" dirty="0">
                <a:solidFill>
                  <a:srgbClr val="E2812E"/>
                </a:solidFill>
                <a:latin typeface="Century Gothic"/>
                <a:cs typeface="Century Gothic"/>
              </a:rPr>
              <a:t>APS</a:t>
            </a:r>
            <a:r>
              <a:rPr sz="1100" b="1" spc="-100" dirty="0">
                <a:solidFill>
                  <a:srgbClr val="E2812E"/>
                </a:solidFill>
                <a:latin typeface="Century Gothic"/>
                <a:cs typeface="Century Gothic"/>
              </a:rPr>
              <a:t> </a:t>
            </a:r>
            <a:r>
              <a:rPr sz="1100" b="1" spc="-10" dirty="0">
                <a:solidFill>
                  <a:srgbClr val="E2812E"/>
                </a:solidFill>
                <a:latin typeface="Century Gothic"/>
                <a:cs typeface="Century Gothic"/>
              </a:rPr>
              <a:t>Insights</a:t>
            </a:r>
            <a:endParaRPr sz="1100">
              <a:latin typeface="Century Gothic"/>
              <a:cs typeface="Century Gothic"/>
            </a:endParaRPr>
          </a:p>
          <a:p>
            <a:pPr marL="12700">
              <a:lnSpc>
                <a:spcPct val="100000"/>
              </a:lnSpc>
              <a:spcBef>
                <a:spcPts val="195"/>
              </a:spcBef>
            </a:pPr>
            <a:r>
              <a:rPr sz="1100" u="sng" spc="-55" dirty="0">
                <a:solidFill>
                  <a:srgbClr val="171515"/>
                </a:solidFill>
                <a:uFill>
                  <a:solidFill>
                    <a:srgbClr val="171515"/>
                  </a:solidFill>
                </a:uFill>
                <a:latin typeface="Century Gothic"/>
                <a:cs typeface="Century Gothic"/>
                <a:hlinkClick r:id="rId3"/>
              </a:rPr>
              <a:t>https://apsins</a:t>
            </a:r>
            <a:r>
              <a:rPr sz="1100" u="none" spc="-55" dirty="0">
                <a:solidFill>
                  <a:srgbClr val="171515"/>
                </a:solidFill>
                <a:latin typeface="Century Gothic"/>
                <a:cs typeface="Century Gothic"/>
                <a:hlinkClick r:id="rId3"/>
              </a:rPr>
              <a:t>ig</a:t>
            </a:r>
            <a:r>
              <a:rPr sz="1100" u="sng" spc="-55" dirty="0">
                <a:solidFill>
                  <a:srgbClr val="171515"/>
                </a:solidFill>
                <a:uFill>
                  <a:solidFill>
                    <a:srgbClr val="171515"/>
                  </a:solidFill>
                </a:uFill>
                <a:latin typeface="Century Gothic"/>
                <a:cs typeface="Century Gothic"/>
                <a:hlinkClick r:id="rId3"/>
              </a:rPr>
              <a:t>hts.org/blog</a:t>
            </a:r>
            <a:r>
              <a:rPr sz="1100" u="none" spc="-55" dirty="0">
                <a:solidFill>
                  <a:srgbClr val="171515"/>
                </a:solidFill>
                <a:latin typeface="Century Gothic"/>
                <a:cs typeface="Century Gothic"/>
                <a:hlinkClick r:id="rId3"/>
              </a:rPr>
              <a:t>/</a:t>
            </a:r>
            <a:endParaRPr sz="1100">
              <a:latin typeface="Century Gothic"/>
              <a:cs typeface="Century Gothic"/>
            </a:endParaRPr>
          </a:p>
        </p:txBody>
      </p:sp>
      <p:sp>
        <p:nvSpPr>
          <p:cNvPr id="13" name="object 13"/>
          <p:cNvSpPr txBox="1"/>
          <p:nvPr/>
        </p:nvSpPr>
        <p:spPr>
          <a:xfrm>
            <a:off x="355647" y="8911018"/>
            <a:ext cx="6518085" cy="1150764"/>
          </a:xfrm>
          <a:prstGeom prst="rect">
            <a:avLst/>
          </a:prstGeom>
        </p:spPr>
        <p:txBody>
          <a:bodyPr vert="horz" wrap="square" lIns="0" tIns="12700" rIns="0" bIns="0" rtlCol="0">
            <a:spAutoFit/>
          </a:bodyPr>
          <a:lstStyle/>
          <a:p>
            <a:pPr algn="ctr">
              <a:spcBef>
                <a:spcPts val="100"/>
              </a:spcBef>
            </a:pPr>
            <a:r>
              <a:rPr lang="es-US" sz="1400" b="1" dirty="0">
                <a:solidFill>
                  <a:srgbClr val="007CA5"/>
                </a:solidFill>
                <a:latin typeface="Century Gothic"/>
              </a:rPr>
              <a:t>Oportunidades para que los padres hagan consultas valiosas</a:t>
            </a:r>
            <a:endParaRPr sz="1400" dirty="0">
              <a:latin typeface="Century Gothic"/>
              <a:cs typeface="Century Gothic"/>
            </a:endParaRPr>
          </a:p>
          <a:p>
            <a:pPr marL="12065" marR="5080" indent="-635" algn="ctr">
              <a:lnSpc>
                <a:spcPct val="113599"/>
              </a:lnSpc>
              <a:spcBef>
                <a:spcPts val="1260"/>
              </a:spcBef>
            </a:pPr>
            <a:r>
              <a:rPr lang="es-US" sz="1100" spc="-10" dirty="0">
                <a:solidFill>
                  <a:srgbClr val="171515"/>
                </a:solidFill>
                <a:latin typeface="Century Gothic"/>
              </a:rPr>
              <a:t>Los aportes de los padres, las familias y la comunidad son decisivos para el programa de participación familiar conforme a la parte A del Título I. Esperamos que todas las familias participen en las siguientes oportunidades para compartir sus ideas y sugerencias para que el distrito, las escuelas y los estudiantes puedan alcanzar las metas de logro escolar</a:t>
            </a:r>
            <a:r>
              <a:rPr sz="1100" spc="-10" dirty="0">
                <a:solidFill>
                  <a:srgbClr val="171515"/>
                </a:solidFill>
                <a:latin typeface="Century Gothic"/>
                <a:cs typeface="Century Gothic"/>
              </a:rPr>
              <a:t>.</a:t>
            </a:r>
            <a:endParaRPr sz="1100" dirty="0">
              <a:latin typeface="Century Gothic"/>
              <a:cs typeface="Century Gothic"/>
            </a:endParaRPr>
          </a:p>
        </p:txBody>
      </p:sp>
      <p:sp>
        <p:nvSpPr>
          <p:cNvPr id="14" name="object 14"/>
          <p:cNvSpPr txBox="1"/>
          <p:nvPr/>
        </p:nvSpPr>
        <p:spPr>
          <a:xfrm>
            <a:off x="4017894" y="7665746"/>
            <a:ext cx="2893060" cy="596900"/>
          </a:xfrm>
          <a:prstGeom prst="rect">
            <a:avLst/>
          </a:prstGeom>
        </p:spPr>
        <p:txBody>
          <a:bodyPr vert="horz" wrap="square" lIns="0" tIns="12700" rIns="0" bIns="0" rtlCol="0">
            <a:spAutoFit/>
          </a:bodyPr>
          <a:lstStyle/>
          <a:p>
            <a:pPr marL="12700" marR="5080">
              <a:lnSpc>
                <a:spcPct val="113599"/>
              </a:lnSpc>
              <a:spcBef>
                <a:spcPts val="100"/>
              </a:spcBef>
            </a:pPr>
            <a:r>
              <a:rPr sz="1100" b="1" spc="-75" dirty="0">
                <a:solidFill>
                  <a:srgbClr val="E2812E"/>
                </a:solidFill>
                <a:latin typeface="Century Gothic"/>
                <a:cs typeface="Century Gothic"/>
              </a:rPr>
              <a:t>APS</a:t>
            </a:r>
            <a:r>
              <a:rPr sz="1100" b="1" spc="-100" dirty="0">
                <a:solidFill>
                  <a:srgbClr val="E2812E"/>
                </a:solidFill>
                <a:latin typeface="Century Gothic"/>
                <a:cs typeface="Century Gothic"/>
              </a:rPr>
              <a:t> </a:t>
            </a:r>
            <a:r>
              <a:rPr sz="1100" b="1" spc="-10" dirty="0">
                <a:solidFill>
                  <a:srgbClr val="E2812E"/>
                </a:solidFill>
                <a:latin typeface="Century Gothic"/>
                <a:cs typeface="Century Gothic"/>
              </a:rPr>
              <a:t>Newsroom </a:t>
            </a:r>
            <a:r>
              <a:rPr sz="1100" u="sng" spc="-65" dirty="0">
                <a:solidFill>
                  <a:srgbClr val="171515"/>
                </a:solidFill>
                <a:uFill>
                  <a:solidFill>
                    <a:srgbClr val="171515"/>
                  </a:solidFill>
                </a:uFill>
                <a:latin typeface="Century Gothic"/>
                <a:cs typeface="Century Gothic"/>
                <a:hlinkClick r:id="rId4"/>
              </a:rPr>
              <a:t>https://www.atlantapublicschools.us/Page/423</a:t>
            </a:r>
            <a:r>
              <a:rPr sz="1100" u="none" spc="-65" dirty="0">
                <a:solidFill>
                  <a:srgbClr val="171515"/>
                </a:solidFill>
                <a:latin typeface="Century Gothic"/>
                <a:cs typeface="Century Gothic"/>
              </a:rPr>
              <a:t> </a:t>
            </a:r>
            <a:r>
              <a:rPr sz="1100" u="sng" spc="-25" dirty="0">
                <a:solidFill>
                  <a:srgbClr val="171515"/>
                </a:solidFill>
                <a:uFill>
                  <a:solidFill>
                    <a:srgbClr val="171515"/>
                  </a:solidFill>
                </a:uFill>
                <a:latin typeface="Century Gothic"/>
                <a:cs typeface="Century Gothic"/>
                <a:hlinkClick r:id="rId4"/>
              </a:rPr>
              <a:t>66</a:t>
            </a:r>
            <a:endParaRPr sz="1100">
              <a:latin typeface="Century Gothic"/>
              <a:cs typeface="Century Gothic"/>
            </a:endParaRPr>
          </a:p>
        </p:txBody>
      </p:sp>
      <p:sp>
        <p:nvSpPr>
          <p:cNvPr id="15" name="object 15"/>
          <p:cNvSpPr txBox="1"/>
          <p:nvPr/>
        </p:nvSpPr>
        <p:spPr>
          <a:xfrm>
            <a:off x="4033721" y="8234693"/>
            <a:ext cx="2793365" cy="406400"/>
          </a:xfrm>
          <a:prstGeom prst="rect">
            <a:avLst/>
          </a:prstGeom>
        </p:spPr>
        <p:txBody>
          <a:bodyPr vert="horz" wrap="square" lIns="0" tIns="35560" rIns="0" bIns="0" rtlCol="0">
            <a:spAutoFit/>
          </a:bodyPr>
          <a:lstStyle/>
          <a:p>
            <a:pPr marL="12700">
              <a:lnSpc>
                <a:spcPct val="100000"/>
              </a:lnSpc>
              <a:spcBef>
                <a:spcPts val="280"/>
              </a:spcBef>
            </a:pPr>
            <a:r>
              <a:rPr sz="1100" b="1" spc="-60" dirty="0">
                <a:solidFill>
                  <a:srgbClr val="E2812E"/>
                </a:solidFill>
                <a:latin typeface="Century Gothic"/>
                <a:cs typeface="Century Gothic"/>
              </a:rPr>
              <a:t>¡Hola</a:t>
            </a:r>
            <a:r>
              <a:rPr sz="1100" b="1" spc="-80" dirty="0">
                <a:solidFill>
                  <a:srgbClr val="E2812E"/>
                </a:solidFill>
                <a:latin typeface="Century Gothic"/>
                <a:cs typeface="Century Gothic"/>
              </a:rPr>
              <a:t> </a:t>
            </a:r>
            <a:r>
              <a:rPr sz="1100" b="1" spc="-20" dirty="0">
                <a:solidFill>
                  <a:srgbClr val="E2812E"/>
                </a:solidFill>
                <a:latin typeface="Century Gothic"/>
                <a:cs typeface="Century Gothic"/>
              </a:rPr>
              <a:t>APS!</a:t>
            </a:r>
            <a:endParaRPr sz="1100">
              <a:latin typeface="Century Gothic"/>
              <a:cs typeface="Century Gothic"/>
            </a:endParaRPr>
          </a:p>
          <a:p>
            <a:pPr marL="12700">
              <a:lnSpc>
                <a:spcPct val="100000"/>
              </a:lnSpc>
              <a:spcBef>
                <a:spcPts val="180"/>
              </a:spcBef>
            </a:pPr>
            <a:r>
              <a:rPr sz="1100" u="sng" spc="-60" dirty="0">
                <a:solidFill>
                  <a:srgbClr val="171515"/>
                </a:solidFill>
                <a:uFill>
                  <a:solidFill>
                    <a:srgbClr val="171515"/>
                  </a:solidFill>
                </a:uFill>
                <a:latin typeface="Century Gothic"/>
                <a:cs typeface="Century Gothic"/>
                <a:hlinkClick r:id="rId5"/>
              </a:rPr>
              <a:t>https://www.atlantapublicschools.us/holaaps</a:t>
            </a:r>
            <a:endParaRPr sz="1100">
              <a:latin typeface="Century Gothic"/>
              <a:cs typeface="Century Gothic"/>
            </a:endParaRPr>
          </a:p>
        </p:txBody>
      </p:sp>
      <p:sp>
        <p:nvSpPr>
          <p:cNvPr id="16" name="object 16"/>
          <p:cNvSpPr txBox="1"/>
          <p:nvPr/>
        </p:nvSpPr>
        <p:spPr>
          <a:xfrm>
            <a:off x="3744865" y="10280120"/>
            <a:ext cx="3193415" cy="413384"/>
          </a:xfrm>
          <a:prstGeom prst="rect">
            <a:avLst/>
          </a:prstGeom>
        </p:spPr>
        <p:txBody>
          <a:bodyPr vert="horz" wrap="square" lIns="0" tIns="38735" rIns="0" bIns="0" rtlCol="0">
            <a:spAutoFit/>
          </a:bodyPr>
          <a:lstStyle/>
          <a:p>
            <a:pPr marL="12700">
              <a:lnSpc>
                <a:spcPct val="100000"/>
              </a:lnSpc>
              <a:spcBef>
                <a:spcPts val="305"/>
              </a:spcBef>
            </a:pPr>
            <a:r>
              <a:rPr sz="1100" b="1" spc="-65" dirty="0">
                <a:solidFill>
                  <a:srgbClr val="E2812E"/>
                </a:solidFill>
                <a:latin typeface="Century Gothic"/>
                <a:cs typeface="Century Gothic"/>
              </a:rPr>
              <a:t>Let’s</a:t>
            </a:r>
            <a:r>
              <a:rPr sz="1100" b="1" spc="-80" dirty="0">
                <a:solidFill>
                  <a:srgbClr val="E2812E"/>
                </a:solidFill>
                <a:latin typeface="Century Gothic"/>
                <a:cs typeface="Century Gothic"/>
              </a:rPr>
              <a:t> </a:t>
            </a:r>
            <a:r>
              <a:rPr sz="1100" b="1" spc="-20" dirty="0">
                <a:solidFill>
                  <a:srgbClr val="E2812E"/>
                </a:solidFill>
                <a:latin typeface="Century Gothic"/>
                <a:cs typeface="Century Gothic"/>
              </a:rPr>
              <a:t>Talk</a:t>
            </a:r>
            <a:endParaRPr sz="1100">
              <a:latin typeface="Century Gothic"/>
              <a:cs typeface="Century Gothic"/>
            </a:endParaRPr>
          </a:p>
          <a:p>
            <a:pPr marL="12700">
              <a:lnSpc>
                <a:spcPct val="100000"/>
              </a:lnSpc>
              <a:spcBef>
                <a:spcPts val="204"/>
              </a:spcBef>
            </a:pPr>
            <a:r>
              <a:rPr sz="1100" u="heavy" spc="-60" dirty="0">
                <a:solidFill>
                  <a:srgbClr val="171515"/>
                </a:solidFill>
                <a:uFill>
                  <a:solidFill>
                    <a:srgbClr val="171515"/>
                  </a:solidFill>
                </a:uFill>
                <a:latin typeface="Century Gothic"/>
                <a:cs typeface="Century Gothic"/>
                <a:hlinkClick r:id="rId6"/>
              </a:rPr>
              <a:t>https://www.atlantapublicschools.us/domain/14240</a:t>
            </a:r>
            <a:endParaRPr sz="1100">
              <a:latin typeface="Century Gothic"/>
              <a:cs typeface="Century Gothic"/>
            </a:endParaRPr>
          </a:p>
        </p:txBody>
      </p:sp>
      <p:sp>
        <p:nvSpPr>
          <p:cNvPr id="17" name="object 17"/>
          <p:cNvSpPr txBox="1"/>
          <p:nvPr/>
        </p:nvSpPr>
        <p:spPr>
          <a:xfrm>
            <a:off x="3744865" y="10861220"/>
            <a:ext cx="2977515" cy="413384"/>
          </a:xfrm>
          <a:prstGeom prst="rect">
            <a:avLst/>
          </a:prstGeom>
        </p:spPr>
        <p:txBody>
          <a:bodyPr vert="horz" wrap="square" lIns="0" tIns="38735" rIns="0" bIns="0" rtlCol="0">
            <a:spAutoFit/>
          </a:bodyPr>
          <a:lstStyle/>
          <a:p>
            <a:pPr marL="12700">
              <a:lnSpc>
                <a:spcPct val="100000"/>
              </a:lnSpc>
              <a:spcBef>
                <a:spcPts val="305"/>
              </a:spcBef>
            </a:pPr>
            <a:r>
              <a:rPr lang="es-AR" sz="1100" b="1" spc="-60" dirty="0">
                <a:solidFill>
                  <a:srgbClr val="E2812E"/>
                </a:solidFill>
                <a:latin typeface="Century Gothic"/>
                <a:cs typeface="Century Gothic"/>
              </a:rPr>
              <a:t>Redes sociales</a:t>
            </a:r>
            <a:endParaRPr sz="1100" dirty="0">
              <a:latin typeface="Century Gothic"/>
              <a:cs typeface="Century Gothic"/>
            </a:endParaRPr>
          </a:p>
          <a:p>
            <a:pPr marL="12700">
              <a:lnSpc>
                <a:spcPct val="100000"/>
              </a:lnSpc>
              <a:spcBef>
                <a:spcPts val="204"/>
              </a:spcBef>
            </a:pPr>
            <a:r>
              <a:rPr sz="1100" spc="-65" dirty="0">
                <a:solidFill>
                  <a:srgbClr val="171515"/>
                </a:solidFill>
                <a:latin typeface="Century Gothic"/>
                <a:cs typeface="Century Gothic"/>
              </a:rPr>
              <a:t>@apsupdate</a:t>
            </a:r>
            <a:r>
              <a:rPr sz="1100" spc="-70" dirty="0">
                <a:solidFill>
                  <a:srgbClr val="171515"/>
                </a:solidFill>
                <a:latin typeface="Century Gothic"/>
                <a:cs typeface="Century Gothic"/>
              </a:rPr>
              <a:t> </a:t>
            </a:r>
            <a:r>
              <a:rPr sz="1100" dirty="0">
                <a:solidFill>
                  <a:srgbClr val="171515"/>
                </a:solidFill>
                <a:latin typeface="Century Gothic"/>
                <a:cs typeface="Century Gothic"/>
              </a:rPr>
              <a:t>/</a:t>
            </a:r>
            <a:r>
              <a:rPr sz="1100" spc="-55" dirty="0">
                <a:solidFill>
                  <a:srgbClr val="171515"/>
                </a:solidFill>
                <a:latin typeface="Century Gothic"/>
                <a:cs typeface="Century Gothic"/>
              </a:rPr>
              <a:t> </a:t>
            </a:r>
            <a:r>
              <a:rPr sz="1100" spc="-60" dirty="0">
                <a:solidFill>
                  <a:srgbClr val="171515"/>
                </a:solidFill>
                <a:latin typeface="Century Gothic"/>
                <a:cs typeface="Century Gothic"/>
              </a:rPr>
              <a:t>@fedprograms</a:t>
            </a:r>
            <a:r>
              <a:rPr sz="1100" spc="-55" dirty="0">
                <a:solidFill>
                  <a:srgbClr val="171515"/>
                </a:solidFill>
                <a:latin typeface="Century Gothic"/>
                <a:cs typeface="Century Gothic"/>
              </a:rPr>
              <a:t> </a:t>
            </a:r>
            <a:r>
              <a:rPr sz="1100" dirty="0">
                <a:solidFill>
                  <a:srgbClr val="171515"/>
                </a:solidFill>
                <a:latin typeface="Century Gothic"/>
                <a:cs typeface="Century Gothic"/>
              </a:rPr>
              <a:t>/</a:t>
            </a:r>
            <a:r>
              <a:rPr sz="1100" spc="-55" dirty="0">
                <a:solidFill>
                  <a:srgbClr val="171515"/>
                </a:solidFill>
                <a:latin typeface="Century Gothic"/>
                <a:cs typeface="Century Gothic"/>
              </a:rPr>
              <a:t> @APSFam_Alum</a:t>
            </a:r>
            <a:endParaRPr sz="1100" dirty="0">
              <a:latin typeface="Century Gothic"/>
              <a:cs typeface="Century Gothic"/>
            </a:endParaRPr>
          </a:p>
        </p:txBody>
      </p:sp>
      <p:sp>
        <p:nvSpPr>
          <p:cNvPr id="18" name="object 18"/>
          <p:cNvSpPr txBox="1"/>
          <p:nvPr/>
        </p:nvSpPr>
        <p:spPr>
          <a:xfrm>
            <a:off x="3744865" y="11468397"/>
            <a:ext cx="3161665" cy="193040"/>
          </a:xfrm>
          <a:prstGeom prst="rect">
            <a:avLst/>
          </a:prstGeom>
        </p:spPr>
        <p:txBody>
          <a:bodyPr vert="horz" wrap="square" lIns="0" tIns="12700" rIns="0" bIns="0" rtlCol="0">
            <a:spAutoFit/>
          </a:bodyPr>
          <a:lstStyle/>
          <a:p>
            <a:pPr marL="12700">
              <a:lnSpc>
                <a:spcPct val="100000"/>
              </a:lnSpc>
              <a:spcBef>
                <a:spcPts val="100"/>
              </a:spcBef>
            </a:pPr>
            <a:r>
              <a:rPr sz="1100" u="heavy" spc="-60" dirty="0">
                <a:solidFill>
                  <a:srgbClr val="171515"/>
                </a:solidFill>
                <a:uFill>
                  <a:solidFill>
                    <a:srgbClr val="171515"/>
                  </a:solidFill>
                </a:uFill>
                <a:latin typeface="Century Gothic"/>
                <a:cs typeface="Century Gothic"/>
                <a:hlinkClick r:id="rId7"/>
              </a:rPr>
              <a:t>https://www.youtube.com/user/apsupdate/videos</a:t>
            </a:r>
            <a:endParaRPr sz="1100">
              <a:latin typeface="Century Gothic"/>
              <a:cs typeface="Century Gothic"/>
            </a:endParaRPr>
          </a:p>
        </p:txBody>
      </p:sp>
      <p:sp>
        <p:nvSpPr>
          <p:cNvPr id="19" name="object 19"/>
          <p:cNvSpPr txBox="1"/>
          <p:nvPr/>
        </p:nvSpPr>
        <p:spPr>
          <a:xfrm>
            <a:off x="3744865" y="11855797"/>
            <a:ext cx="3124200" cy="193040"/>
          </a:xfrm>
          <a:prstGeom prst="rect">
            <a:avLst/>
          </a:prstGeom>
        </p:spPr>
        <p:txBody>
          <a:bodyPr vert="horz" wrap="square" lIns="0" tIns="12700" rIns="0" bIns="0" rtlCol="0">
            <a:spAutoFit/>
          </a:bodyPr>
          <a:lstStyle/>
          <a:p>
            <a:pPr marL="12700">
              <a:lnSpc>
                <a:spcPct val="100000"/>
              </a:lnSpc>
              <a:spcBef>
                <a:spcPts val="100"/>
              </a:spcBef>
            </a:pPr>
            <a:r>
              <a:rPr sz="1100" u="heavy" spc="-65" dirty="0">
                <a:solidFill>
                  <a:srgbClr val="171515"/>
                </a:solidFill>
                <a:uFill>
                  <a:solidFill>
                    <a:srgbClr val="171515"/>
                  </a:solidFill>
                </a:uFill>
                <a:latin typeface="Century Gothic"/>
                <a:cs typeface="Century Gothic"/>
                <a:hlinkClick r:id="rId8"/>
              </a:rPr>
              <a:t>https://www.facebook.com/AtlantaPublicSchools/</a:t>
            </a:r>
            <a:endParaRPr sz="1100">
              <a:latin typeface="Century Gothic"/>
              <a:cs typeface="Century Gothic"/>
            </a:endParaRPr>
          </a:p>
        </p:txBody>
      </p:sp>
      <p:sp>
        <p:nvSpPr>
          <p:cNvPr id="20" name="object 20"/>
          <p:cNvSpPr txBox="1"/>
          <p:nvPr/>
        </p:nvSpPr>
        <p:spPr>
          <a:xfrm>
            <a:off x="272411" y="10293514"/>
            <a:ext cx="3191510" cy="400110"/>
          </a:xfrm>
          <a:prstGeom prst="rect">
            <a:avLst/>
          </a:prstGeom>
        </p:spPr>
        <p:txBody>
          <a:bodyPr vert="horz" wrap="square" lIns="0" tIns="35560" rIns="0" bIns="0" rtlCol="0">
            <a:spAutoFit/>
          </a:bodyPr>
          <a:lstStyle/>
          <a:p>
            <a:pPr marL="12700">
              <a:lnSpc>
                <a:spcPct val="100000"/>
              </a:lnSpc>
              <a:spcBef>
                <a:spcPts val="280"/>
              </a:spcBef>
            </a:pPr>
            <a:r>
              <a:rPr lang="es-AR" sz="1100" b="1" spc="-55" dirty="0">
                <a:solidFill>
                  <a:srgbClr val="E2812E"/>
                </a:solidFill>
                <a:latin typeface="Century Gothic"/>
                <a:cs typeface="Century Gothic"/>
              </a:rPr>
              <a:t>Eventos de participación familiar</a:t>
            </a:r>
            <a:endParaRPr sz="1100" dirty="0">
              <a:latin typeface="Century Gothic"/>
              <a:cs typeface="Century Gothic"/>
            </a:endParaRPr>
          </a:p>
          <a:p>
            <a:pPr marL="12700">
              <a:lnSpc>
                <a:spcPct val="100000"/>
              </a:lnSpc>
              <a:spcBef>
                <a:spcPts val="180"/>
              </a:spcBef>
            </a:pPr>
            <a:r>
              <a:rPr sz="1100" u="sng" spc="-60" dirty="0">
                <a:solidFill>
                  <a:srgbClr val="171515"/>
                </a:solidFill>
                <a:uFill>
                  <a:solidFill>
                    <a:srgbClr val="171515"/>
                  </a:solidFill>
                </a:uFill>
                <a:latin typeface="Century Gothic"/>
                <a:cs typeface="Century Gothic"/>
                <a:hlinkClick r:id="rId9"/>
              </a:rPr>
              <a:t>https://www.atlantapublicschools.us/domain/15598</a:t>
            </a:r>
            <a:endParaRPr sz="1100" dirty="0">
              <a:latin typeface="Century Gothic"/>
              <a:cs typeface="Century Gothic"/>
            </a:endParaRPr>
          </a:p>
        </p:txBody>
      </p:sp>
      <p:sp>
        <p:nvSpPr>
          <p:cNvPr id="21" name="object 21"/>
          <p:cNvSpPr txBox="1"/>
          <p:nvPr/>
        </p:nvSpPr>
        <p:spPr>
          <a:xfrm>
            <a:off x="272411" y="10865014"/>
            <a:ext cx="3129915" cy="406400"/>
          </a:xfrm>
          <a:prstGeom prst="rect">
            <a:avLst/>
          </a:prstGeom>
        </p:spPr>
        <p:txBody>
          <a:bodyPr vert="horz" wrap="square" lIns="0" tIns="35560" rIns="0" bIns="0" rtlCol="0">
            <a:spAutoFit/>
          </a:bodyPr>
          <a:lstStyle/>
          <a:p>
            <a:pPr marL="12700">
              <a:lnSpc>
                <a:spcPct val="100000"/>
              </a:lnSpc>
              <a:spcBef>
                <a:spcPts val="280"/>
              </a:spcBef>
            </a:pPr>
            <a:r>
              <a:rPr sz="1100" b="1" spc="-40" dirty="0">
                <a:solidFill>
                  <a:srgbClr val="E2812E"/>
                </a:solidFill>
                <a:latin typeface="Century Gothic"/>
                <a:cs typeface="Century Gothic"/>
              </a:rPr>
              <a:t>Go</a:t>
            </a:r>
            <a:r>
              <a:rPr sz="1100" b="1" spc="-105" dirty="0">
                <a:solidFill>
                  <a:srgbClr val="E2812E"/>
                </a:solidFill>
                <a:latin typeface="Century Gothic"/>
                <a:cs typeface="Century Gothic"/>
              </a:rPr>
              <a:t> </a:t>
            </a:r>
            <a:r>
              <a:rPr sz="1100" b="1" spc="-10" dirty="0">
                <a:solidFill>
                  <a:srgbClr val="E2812E"/>
                </a:solidFill>
                <a:latin typeface="Century Gothic"/>
                <a:cs typeface="Century Gothic"/>
              </a:rPr>
              <a:t>Teams</a:t>
            </a:r>
            <a:endParaRPr sz="1100">
              <a:latin typeface="Century Gothic"/>
              <a:cs typeface="Century Gothic"/>
            </a:endParaRPr>
          </a:p>
          <a:p>
            <a:pPr marL="12700">
              <a:lnSpc>
                <a:spcPct val="100000"/>
              </a:lnSpc>
              <a:spcBef>
                <a:spcPts val="180"/>
              </a:spcBef>
            </a:pPr>
            <a:r>
              <a:rPr sz="1100" u="sng" spc="-60" dirty="0">
                <a:solidFill>
                  <a:srgbClr val="171515"/>
                </a:solidFill>
                <a:uFill>
                  <a:solidFill>
                    <a:srgbClr val="171515"/>
                  </a:solidFill>
                </a:uFill>
                <a:latin typeface="Century Gothic"/>
                <a:cs typeface="Century Gothic"/>
                <a:hlinkClick r:id="rId10"/>
              </a:rPr>
              <a:t>https://www.atlantapublicschools.us/Domain/1483</a:t>
            </a:r>
            <a:endParaRPr sz="1100">
              <a:latin typeface="Century Gothic"/>
              <a:cs typeface="Century Gothic"/>
            </a:endParaRPr>
          </a:p>
        </p:txBody>
      </p:sp>
      <p:sp>
        <p:nvSpPr>
          <p:cNvPr id="22" name="object 22"/>
          <p:cNvSpPr txBox="1"/>
          <p:nvPr/>
        </p:nvSpPr>
        <p:spPr>
          <a:xfrm>
            <a:off x="272411" y="11436514"/>
            <a:ext cx="3200400" cy="406400"/>
          </a:xfrm>
          <a:prstGeom prst="rect">
            <a:avLst/>
          </a:prstGeom>
        </p:spPr>
        <p:txBody>
          <a:bodyPr vert="horz" wrap="square" lIns="0" tIns="35560" rIns="0" bIns="0" rtlCol="0">
            <a:spAutoFit/>
          </a:bodyPr>
          <a:lstStyle/>
          <a:p>
            <a:pPr marL="12700">
              <a:lnSpc>
                <a:spcPct val="100000"/>
              </a:lnSpc>
              <a:spcBef>
                <a:spcPts val="280"/>
              </a:spcBef>
            </a:pPr>
            <a:r>
              <a:rPr lang="es-AR" sz="1100" b="1" spc="-55" dirty="0">
                <a:solidFill>
                  <a:srgbClr val="E2812E"/>
                </a:solidFill>
                <a:latin typeface="Century Gothic"/>
                <a:cs typeface="Century Gothic"/>
              </a:rPr>
              <a:t>Reuniones de zonas escolares</a:t>
            </a:r>
            <a:endParaRPr sz="1100" dirty="0">
              <a:latin typeface="Century Gothic"/>
              <a:cs typeface="Century Gothic"/>
            </a:endParaRPr>
          </a:p>
          <a:p>
            <a:pPr marL="12700">
              <a:lnSpc>
                <a:spcPct val="100000"/>
              </a:lnSpc>
              <a:spcBef>
                <a:spcPts val="180"/>
              </a:spcBef>
            </a:pPr>
            <a:r>
              <a:rPr sz="1100" u="sng" spc="-60" dirty="0">
                <a:solidFill>
                  <a:srgbClr val="171515"/>
                </a:solidFill>
                <a:uFill>
                  <a:solidFill>
                    <a:srgbClr val="171515"/>
                  </a:solidFill>
                </a:uFill>
                <a:latin typeface="Century Gothic"/>
                <a:cs typeface="Century Gothic"/>
                <a:hlinkClick r:id="rId11"/>
              </a:rPr>
              <a:t>https://www.atlantapublicschools.us/Domain/16987</a:t>
            </a:r>
            <a:endParaRPr sz="1100" dirty="0">
              <a:latin typeface="Century Gothic"/>
              <a:cs typeface="Century Gothic"/>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TotalTime>
  <Words>1441</Words>
  <Application>Microsoft Office PowerPoint</Application>
  <PresentationFormat>Custom</PresentationFormat>
  <Paragraphs>62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Century Gothic</vt:lpstr>
      <vt:lpstr>Century Gothic Paneuropean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District P and FE Statement</dc:title>
  <dc:creator>KHIRAY RICHARDS</dc:creator>
  <cp:keywords>DAGIg2c-HKc,BAEPAGtQU_Q,0</cp:keywords>
  <cp:lastModifiedBy>HINTON, SARAH</cp:lastModifiedBy>
  <cp:revision>17</cp:revision>
  <dcterms:created xsi:type="dcterms:W3CDTF">2025-07-23T17:55:55Z</dcterms:created>
  <dcterms:modified xsi:type="dcterms:W3CDTF">2025-09-30T14:36:56Z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2025-05-29T00:00:00Z</vt:filetime>
  </property>
  <property fmtid="{D5CDD505-2E9C-101B-9397-08002B2CF9AE}" pid="3" name="Creator">
    <vt:lpwstr>Canva</vt:lpwstr>
  </property>
  <property fmtid="{D5CDD505-2E9C-101B-9397-08002B2CF9AE}" pid="4" name="LastSaved">
    <vt:filetime>2025-07-23T00:00:00Z</vt:filetime>
  </property>
  <property fmtid="{D5CDD505-2E9C-101B-9397-08002B2CF9AE}" pid="5" name="Producer">
    <vt:lpwstr>Canva</vt:lpwstr>
  </property>
</Properties>
</file>