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555" r:id="rId4"/>
    <p:sldId id="558" r:id="rId5"/>
    <p:sldId id="258" r:id="rId6"/>
    <p:sldId id="260" r:id="rId7"/>
    <p:sldId id="3870" r:id="rId8"/>
    <p:sldId id="3871" r:id="rId9"/>
    <p:sldId id="265" r:id="rId10"/>
    <p:sldId id="520" r:id="rId11"/>
    <p:sldId id="518" r:id="rId12"/>
    <p:sldId id="3866" r:id="rId13"/>
    <p:sldId id="549" r:id="rId14"/>
    <p:sldId id="318" r:id="rId15"/>
    <p:sldId id="3872" r:id="rId16"/>
    <p:sldId id="3867" r:id="rId17"/>
    <p:sldId id="307" r:id="rId18"/>
    <p:sldId id="315" r:id="rId19"/>
    <p:sldId id="3873" r:id="rId20"/>
    <p:sldId id="3869" r:id="rId21"/>
    <p:sldId id="285" r:id="rId22"/>
  </p:sldIdLst>
  <p:sldSz cx="12192000" cy="6858000"/>
  <p:notesSz cx="7010400" cy="9296400"/>
  <p:embeddedFontLst>
    <p:embeddedFont>
      <p:font typeface="Century Schoolbook" panose="020406040505050203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02" autoAdjust="0"/>
  </p:normalViewPr>
  <p:slideViewPr>
    <p:cSldViewPr snapToGrid="0">
      <p:cViewPr varScale="1">
        <p:scale>
          <a:sx n="61" d="100"/>
          <a:sy n="61" d="100"/>
        </p:scale>
        <p:origin x="2478" y="66"/>
      </p:cViewPr>
      <p:guideLst/>
    </p:cSldViewPr>
  </p:slideViewPr>
  <p:notesTextViewPr>
    <p:cViewPr>
      <p:scale>
        <a:sx n="3" d="2"/>
        <a:sy n="3" d="2"/>
      </p:scale>
      <p:origin x="0" y="0"/>
    </p:cViewPr>
  </p:notesTextViewPr>
  <p:sorterViewPr>
    <p:cViewPr varScale="1">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5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4F0ED-E1AB-410C-8EB7-DC9D8C0BC0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17DC220-E97F-4EDA-81B5-D71FC836D616}">
      <dgm:prSet/>
      <dgm:spPr/>
      <dgm:t>
        <a:bodyPr/>
        <a:lstStyle/>
        <a:p>
          <a:r>
            <a:rPr lang="en-US" dirty="0"/>
            <a:t>#1</a:t>
          </a:r>
        </a:p>
        <a:p>
          <a:r>
            <a:rPr lang="en-US" dirty="0"/>
            <a:t>Teaching and Assessing for Learning	</a:t>
          </a:r>
        </a:p>
      </dgm:t>
    </dgm:pt>
    <dgm:pt modelId="{E7D9D46B-7B0C-4A64-AA6A-6421490367BD}" type="parTrans" cxnId="{68747464-B957-49ED-A4D3-812936CB2389}">
      <dgm:prSet/>
      <dgm:spPr/>
      <dgm:t>
        <a:bodyPr/>
        <a:lstStyle/>
        <a:p>
          <a:endParaRPr lang="en-US"/>
        </a:p>
      </dgm:t>
    </dgm:pt>
    <dgm:pt modelId="{9E25E2CD-7B05-43AC-800C-EFB6A56829B5}" type="sibTrans" cxnId="{68747464-B957-49ED-A4D3-812936CB2389}">
      <dgm:prSet/>
      <dgm:spPr/>
      <dgm:t>
        <a:bodyPr/>
        <a:lstStyle/>
        <a:p>
          <a:endParaRPr lang="en-US"/>
        </a:p>
      </dgm:t>
    </dgm:pt>
    <dgm:pt modelId="{3DD34EFF-59BE-419E-BD7F-F7A7FC7D84AC}">
      <dgm:prSet/>
      <dgm:spPr/>
      <dgm:t>
        <a:bodyPr/>
        <a:lstStyle/>
        <a:p>
          <a:r>
            <a:rPr lang="en-US" dirty="0"/>
            <a:t>#2</a:t>
          </a:r>
        </a:p>
        <a:p>
          <a:r>
            <a:rPr lang="en-US" dirty="0"/>
            <a:t>Economic and Workforce Development</a:t>
          </a:r>
        </a:p>
      </dgm:t>
    </dgm:pt>
    <dgm:pt modelId="{330786E7-3046-42D9-9B8F-C26A293F9CC8}" type="parTrans" cxnId="{839CA1A4-CB00-400E-AB1C-795DFF00A398}">
      <dgm:prSet/>
      <dgm:spPr/>
      <dgm:t>
        <a:bodyPr/>
        <a:lstStyle/>
        <a:p>
          <a:endParaRPr lang="en-US"/>
        </a:p>
      </dgm:t>
    </dgm:pt>
    <dgm:pt modelId="{96BA47C9-E0D5-4F4A-82D2-3A07B28E23A7}" type="sibTrans" cxnId="{839CA1A4-CB00-400E-AB1C-795DFF00A398}">
      <dgm:prSet/>
      <dgm:spPr/>
      <dgm:t>
        <a:bodyPr/>
        <a:lstStyle/>
        <a:p>
          <a:endParaRPr lang="en-US"/>
        </a:p>
      </dgm:t>
    </dgm:pt>
    <dgm:pt modelId="{88FBC3D7-C61F-480C-AF21-AD89DA4267AD}">
      <dgm:prSet/>
      <dgm:spPr/>
      <dgm:t>
        <a:bodyPr/>
        <a:lstStyle/>
        <a:p>
          <a:r>
            <a:rPr lang="en-US" dirty="0"/>
            <a:t>#3</a:t>
          </a:r>
        </a:p>
        <a:p>
          <a:r>
            <a:rPr lang="en-US" dirty="0"/>
            <a:t>Strategic Planning and Sustainability</a:t>
          </a:r>
        </a:p>
      </dgm:t>
    </dgm:pt>
    <dgm:pt modelId="{8D58301F-20C8-48E4-8948-486EAF5059DD}" type="parTrans" cxnId="{B22B70F3-67E3-43CA-AD4B-2EC44CA0623C}">
      <dgm:prSet/>
      <dgm:spPr/>
      <dgm:t>
        <a:bodyPr/>
        <a:lstStyle/>
        <a:p>
          <a:endParaRPr lang="en-US"/>
        </a:p>
      </dgm:t>
    </dgm:pt>
    <dgm:pt modelId="{1E6D18D7-DA35-4203-8A70-6C5CEA25C75B}" type="sibTrans" cxnId="{B22B70F3-67E3-43CA-AD4B-2EC44CA0623C}">
      <dgm:prSet/>
      <dgm:spPr/>
      <dgm:t>
        <a:bodyPr/>
        <a:lstStyle/>
        <a:p>
          <a:endParaRPr lang="en-US"/>
        </a:p>
      </dgm:t>
    </dgm:pt>
    <dgm:pt modelId="{492E938C-11A2-4F3A-8F1C-99C84C5B1048}">
      <dgm:prSet/>
      <dgm:spPr/>
      <dgm:t>
        <a:bodyPr/>
        <a:lstStyle/>
        <a:p>
          <a:r>
            <a:rPr lang="en-US" dirty="0"/>
            <a:t>#4</a:t>
          </a:r>
        </a:p>
        <a:p>
          <a:r>
            <a:rPr lang="en-US" dirty="0"/>
            <a:t>Governance and Leadership</a:t>
          </a:r>
        </a:p>
      </dgm:t>
    </dgm:pt>
    <dgm:pt modelId="{86EB6EDC-403A-4779-9B40-30B01192CBE2}" type="parTrans" cxnId="{F443EBC3-51D1-4822-9DB6-8104B35502DA}">
      <dgm:prSet/>
      <dgm:spPr/>
      <dgm:t>
        <a:bodyPr/>
        <a:lstStyle/>
        <a:p>
          <a:endParaRPr lang="en-US"/>
        </a:p>
      </dgm:t>
    </dgm:pt>
    <dgm:pt modelId="{7402FF4E-24C6-437B-AA93-0F8833A2C4BB}" type="sibTrans" cxnId="{F443EBC3-51D1-4822-9DB6-8104B35502DA}">
      <dgm:prSet/>
      <dgm:spPr/>
      <dgm:t>
        <a:bodyPr/>
        <a:lstStyle/>
        <a:p>
          <a:endParaRPr lang="en-US"/>
        </a:p>
      </dgm:t>
    </dgm:pt>
    <dgm:pt modelId="{78726636-04FF-46BD-AA10-879977726CF7}" type="pres">
      <dgm:prSet presAssocID="{7714F0ED-E1AB-410C-8EB7-DC9D8C0BC038}" presName="vert0" presStyleCnt="0">
        <dgm:presLayoutVars>
          <dgm:dir/>
          <dgm:animOne val="branch"/>
          <dgm:animLvl val="lvl"/>
        </dgm:presLayoutVars>
      </dgm:prSet>
      <dgm:spPr/>
    </dgm:pt>
    <dgm:pt modelId="{CEB0600B-451A-42DB-AB85-D5D76A97F59C}" type="pres">
      <dgm:prSet presAssocID="{B17DC220-E97F-4EDA-81B5-D71FC836D616}" presName="thickLine" presStyleLbl="alignNode1" presStyleIdx="0" presStyleCnt="4"/>
      <dgm:spPr/>
    </dgm:pt>
    <dgm:pt modelId="{AB38C534-D205-4910-B50F-17744B576279}" type="pres">
      <dgm:prSet presAssocID="{B17DC220-E97F-4EDA-81B5-D71FC836D616}" presName="horz1" presStyleCnt="0"/>
      <dgm:spPr/>
    </dgm:pt>
    <dgm:pt modelId="{F3D888D0-BBE0-436D-9054-14A09A06DBEB}" type="pres">
      <dgm:prSet presAssocID="{B17DC220-E97F-4EDA-81B5-D71FC836D616}" presName="tx1" presStyleLbl="revTx" presStyleIdx="0" presStyleCnt="4"/>
      <dgm:spPr/>
    </dgm:pt>
    <dgm:pt modelId="{3EF28433-9370-491E-8A6E-991313D196E5}" type="pres">
      <dgm:prSet presAssocID="{B17DC220-E97F-4EDA-81B5-D71FC836D616}" presName="vert1" presStyleCnt="0"/>
      <dgm:spPr/>
    </dgm:pt>
    <dgm:pt modelId="{ED9F9C8F-4E0F-4EB9-A1E7-F72757CE5B4B}" type="pres">
      <dgm:prSet presAssocID="{3DD34EFF-59BE-419E-BD7F-F7A7FC7D84AC}" presName="thickLine" presStyleLbl="alignNode1" presStyleIdx="1" presStyleCnt="4"/>
      <dgm:spPr/>
    </dgm:pt>
    <dgm:pt modelId="{5FEE5002-0AF9-46ED-8D19-B05F90D40D3D}" type="pres">
      <dgm:prSet presAssocID="{3DD34EFF-59BE-419E-BD7F-F7A7FC7D84AC}" presName="horz1" presStyleCnt="0"/>
      <dgm:spPr/>
    </dgm:pt>
    <dgm:pt modelId="{CEFDF714-5071-419D-A57A-13F2B82F09BA}" type="pres">
      <dgm:prSet presAssocID="{3DD34EFF-59BE-419E-BD7F-F7A7FC7D84AC}" presName="tx1" presStyleLbl="revTx" presStyleIdx="1" presStyleCnt="4"/>
      <dgm:spPr/>
    </dgm:pt>
    <dgm:pt modelId="{ABD2AC7D-EB6A-4298-A2B9-33009FE95BBD}" type="pres">
      <dgm:prSet presAssocID="{3DD34EFF-59BE-419E-BD7F-F7A7FC7D84AC}" presName="vert1" presStyleCnt="0"/>
      <dgm:spPr/>
    </dgm:pt>
    <dgm:pt modelId="{6B4E9D7A-1172-4CEA-B3C2-D6C1664DF6CF}" type="pres">
      <dgm:prSet presAssocID="{88FBC3D7-C61F-480C-AF21-AD89DA4267AD}" presName="thickLine" presStyleLbl="alignNode1" presStyleIdx="2" presStyleCnt="4"/>
      <dgm:spPr/>
    </dgm:pt>
    <dgm:pt modelId="{605C1815-D085-4FE6-8824-9690E65DD001}" type="pres">
      <dgm:prSet presAssocID="{88FBC3D7-C61F-480C-AF21-AD89DA4267AD}" presName="horz1" presStyleCnt="0"/>
      <dgm:spPr/>
    </dgm:pt>
    <dgm:pt modelId="{D1926799-09B6-41B4-9EFE-F48157025387}" type="pres">
      <dgm:prSet presAssocID="{88FBC3D7-C61F-480C-AF21-AD89DA4267AD}" presName="tx1" presStyleLbl="revTx" presStyleIdx="2" presStyleCnt="4"/>
      <dgm:spPr/>
    </dgm:pt>
    <dgm:pt modelId="{17946F08-53B4-4408-8468-C1EC84408D19}" type="pres">
      <dgm:prSet presAssocID="{88FBC3D7-C61F-480C-AF21-AD89DA4267AD}" presName="vert1" presStyleCnt="0"/>
      <dgm:spPr/>
    </dgm:pt>
    <dgm:pt modelId="{67EF20D0-44F6-40FB-AEAB-24A765B1AF5A}" type="pres">
      <dgm:prSet presAssocID="{492E938C-11A2-4F3A-8F1C-99C84C5B1048}" presName="thickLine" presStyleLbl="alignNode1" presStyleIdx="3" presStyleCnt="4"/>
      <dgm:spPr/>
    </dgm:pt>
    <dgm:pt modelId="{C2A57B0E-2852-4DC6-9BA7-A9C378252391}" type="pres">
      <dgm:prSet presAssocID="{492E938C-11A2-4F3A-8F1C-99C84C5B1048}" presName="horz1" presStyleCnt="0"/>
      <dgm:spPr/>
    </dgm:pt>
    <dgm:pt modelId="{41493777-3708-497C-AAEF-C88837361541}" type="pres">
      <dgm:prSet presAssocID="{492E938C-11A2-4F3A-8F1C-99C84C5B1048}" presName="tx1" presStyleLbl="revTx" presStyleIdx="3" presStyleCnt="4"/>
      <dgm:spPr/>
    </dgm:pt>
    <dgm:pt modelId="{84335E60-501A-4484-A3D4-4CA25D2B5556}" type="pres">
      <dgm:prSet presAssocID="{492E938C-11A2-4F3A-8F1C-99C84C5B1048}" presName="vert1" presStyleCnt="0"/>
      <dgm:spPr/>
    </dgm:pt>
  </dgm:ptLst>
  <dgm:cxnLst>
    <dgm:cxn modelId="{68747464-B957-49ED-A4D3-812936CB2389}" srcId="{7714F0ED-E1AB-410C-8EB7-DC9D8C0BC038}" destId="{B17DC220-E97F-4EDA-81B5-D71FC836D616}" srcOrd="0" destOrd="0" parTransId="{E7D9D46B-7B0C-4A64-AA6A-6421490367BD}" sibTransId="{9E25E2CD-7B05-43AC-800C-EFB6A56829B5}"/>
    <dgm:cxn modelId="{839CA1A4-CB00-400E-AB1C-795DFF00A398}" srcId="{7714F0ED-E1AB-410C-8EB7-DC9D8C0BC038}" destId="{3DD34EFF-59BE-419E-BD7F-F7A7FC7D84AC}" srcOrd="1" destOrd="0" parTransId="{330786E7-3046-42D9-9B8F-C26A293F9CC8}" sibTransId="{96BA47C9-E0D5-4F4A-82D2-3A07B28E23A7}"/>
    <dgm:cxn modelId="{A6D68EBA-6930-449E-8976-7F96E7561193}" type="presOf" srcId="{7714F0ED-E1AB-410C-8EB7-DC9D8C0BC038}" destId="{78726636-04FF-46BD-AA10-879977726CF7}" srcOrd="0" destOrd="0" presId="urn:microsoft.com/office/officeart/2008/layout/LinedList"/>
    <dgm:cxn modelId="{F443EBC3-51D1-4822-9DB6-8104B35502DA}" srcId="{7714F0ED-E1AB-410C-8EB7-DC9D8C0BC038}" destId="{492E938C-11A2-4F3A-8F1C-99C84C5B1048}" srcOrd="3" destOrd="0" parTransId="{86EB6EDC-403A-4779-9B40-30B01192CBE2}" sibTransId="{7402FF4E-24C6-437B-AA93-0F8833A2C4BB}"/>
    <dgm:cxn modelId="{6605EFD0-BD77-4B0A-BB9C-26AC5E5751DA}" type="presOf" srcId="{B17DC220-E97F-4EDA-81B5-D71FC836D616}" destId="{F3D888D0-BBE0-436D-9054-14A09A06DBEB}" srcOrd="0" destOrd="0" presId="urn:microsoft.com/office/officeart/2008/layout/LinedList"/>
    <dgm:cxn modelId="{647708E4-8CFF-40A3-B98D-89552E204ABB}" type="presOf" srcId="{88FBC3D7-C61F-480C-AF21-AD89DA4267AD}" destId="{D1926799-09B6-41B4-9EFE-F48157025387}" srcOrd="0" destOrd="0" presId="urn:microsoft.com/office/officeart/2008/layout/LinedList"/>
    <dgm:cxn modelId="{BF1861E6-DE47-437F-8BCE-15419B52636E}" type="presOf" srcId="{3DD34EFF-59BE-419E-BD7F-F7A7FC7D84AC}" destId="{CEFDF714-5071-419D-A57A-13F2B82F09BA}" srcOrd="0" destOrd="0" presId="urn:microsoft.com/office/officeart/2008/layout/LinedList"/>
    <dgm:cxn modelId="{B22B70F3-67E3-43CA-AD4B-2EC44CA0623C}" srcId="{7714F0ED-E1AB-410C-8EB7-DC9D8C0BC038}" destId="{88FBC3D7-C61F-480C-AF21-AD89DA4267AD}" srcOrd="2" destOrd="0" parTransId="{8D58301F-20C8-48E4-8948-486EAF5059DD}" sibTransId="{1E6D18D7-DA35-4203-8A70-6C5CEA25C75B}"/>
    <dgm:cxn modelId="{4AE42FF7-8F3C-4744-B841-3E614C85A8DC}" type="presOf" srcId="{492E938C-11A2-4F3A-8F1C-99C84C5B1048}" destId="{41493777-3708-497C-AAEF-C88837361541}" srcOrd="0" destOrd="0" presId="urn:microsoft.com/office/officeart/2008/layout/LinedList"/>
    <dgm:cxn modelId="{BA4870B9-E4DC-4EBE-886F-F207A80F73F6}" type="presParOf" srcId="{78726636-04FF-46BD-AA10-879977726CF7}" destId="{CEB0600B-451A-42DB-AB85-D5D76A97F59C}" srcOrd="0" destOrd="0" presId="urn:microsoft.com/office/officeart/2008/layout/LinedList"/>
    <dgm:cxn modelId="{0C86F89A-5533-40CB-ABE9-5A9D4F2EEFD1}" type="presParOf" srcId="{78726636-04FF-46BD-AA10-879977726CF7}" destId="{AB38C534-D205-4910-B50F-17744B576279}" srcOrd="1" destOrd="0" presId="urn:microsoft.com/office/officeart/2008/layout/LinedList"/>
    <dgm:cxn modelId="{F0CE32F4-F36E-46DD-AA16-DFE147BC658E}" type="presParOf" srcId="{AB38C534-D205-4910-B50F-17744B576279}" destId="{F3D888D0-BBE0-436D-9054-14A09A06DBEB}" srcOrd="0" destOrd="0" presId="urn:microsoft.com/office/officeart/2008/layout/LinedList"/>
    <dgm:cxn modelId="{A2F5960E-F760-40B2-9129-57C700DB9D17}" type="presParOf" srcId="{AB38C534-D205-4910-B50F-17744B576279}" destId="{3EF28433-9370-491E-8A6E-991313D196E5}" srcOrd="1" destOrd="0" presId="urn:microsoft.com/office/officeart/2008/layout/LinedList"/>
    <dgm:cxn modelId="{3EC97FF0-4A8F-44E1-B95C-EF236D1C9E75}" type="presParOf" srcId="{78726636-04FF-46BD-AA10-879977726CF7}" destId="{ED9F9C8F-4E0F-4EB9-A1E7-F72757CE5B4B}" srcOrd="2" destOrd="0" presId="urn:microsoft.com/office/officeart/2008/layout/LinedList"/>
    <dgm:cxn modelId="{F8EEBAAA-BFD5-4FD5-BB67-C9D893BA2B30}" type="presParOf" srcId="{78726636-04FF-46BD-AA10-879977726CF7}" destId="{5FEE5002-0AF9-46ED-8D19-B05F90D40D3D}" srcOrd="3" destOrd="0" presId="urn:microsoft.com/office/officeart/2008/layout/LinedList"/>
    <dgm:cxn modelId="{9DE8970A-ED1B-4223-888B-1046E85A9942}" type="presParOf" srcId="{5FEE5002-0AF9-46ED-8D19-B05F90D40D3D}" destId="{CEFDF714-5071-419D-A57A-13F2B82F09BA}" srcOrd="0" destOrd="0" presId="urn:microsoft.com/office/officeart/2008/layout/LinedList"/>
    <dgm:cxn modelId="{532B1C6E-77BE-4543-B669-685BFB4B4F4D}" type="presParOf" srcId="{5FEE5002-0AF9-46ED-8D19-B05F90D40D3D}" destId="{ABD2AC7D-EB6A-4298-A2B9-33009FE95BBD}" srcOrd="1" destOrd="0" presId="urn:microsoft.com/office/officeart/2008/layout/LinedList"/>
    <dgm:cxn modelId="{BD2F58B2-FED0-49E4-8479-690F95D4655D}" type="presParOf" srcId="{78726636-04FF-46BD-AA10-879977726CF7}" destId="{6B4E9D7A-1172-4CEA-B3C2-D6C1664DF6CF}" srcOrd="4" destOrd="0" presId="urn:microsoft.com/office/officeart/2008/layout/LinedList"/>
    <dgm:cxn modelId="{2B2F670A-03BF-4F84-A6C3-D90CFCF85A00}" type="presParOf" srcId="{78726636-04FF-46BD-AA10-879977726CF7}" destId="{605C1815-D085-4FE6-8824-9690E65DD001}" srcOrd="5" destOrd="0" presId="urn:microsoft.com/office/officeart/2008/layout/LinedList"/>
    <dgm:cxn modelId="{2C84B781-0853-458A-8B2F-77CB26606C2C}" type="presParOf" srcId="{605C1815-D085-4FE6-8824-9690E65DD001}" destId="{D1926799-09B6-41B4-9EFE-F48157025387}" srcOrd="0" destOrd="0" presId="urn:microsoft.com/office/officeart/2008/layout/LinedList"/>
    <dgm:cxn modelId="{20B78D83-956E-4B18-9208-9CB1617E4EC9}" type="presParOf" srcId="{605C1815-D085-4FE6-8824-9690E65DD001}" destId="{17946F08-53B4-4408-8468-C1EC84408D19}" srcOrd="1" destOrd="0" presId="urn:microsoft.com/office/officeart/2008/layout/LinedList"/>
    <dgm:cxn modelId="{45AAFD0C-22CD-4E22-BAB3-30D1BCB7E53A}" type="presParOf" srcId="{78726636-04FF-46BD-AA10-879977726CF7}" destId="{67EF20D0-44F6-40FB-AEAB-24A765B1AF5A}" srcOrd="6" destOrd="0" presId="urn:microsoft.com/office/officeart/2008/layout/LinedList"/>
    <dgm:cxn modelId="{FF0EE8F3-8B7D-426F-BF98-8FF8D4246108}" type="presParOf" srcId="{78726636-04FF-46BD-AA10-879977726CF7}" destId="{C2A57B0E-2852-4DC6-9BA7-A9C378252391}" srcOrd="7" destOrd="0" presId="urn:microsoft.com/office/officeart/2008/layout/LinedList"/>
    <dgm:cxn modelId="{6F94CB0C-7772-4738-AA29-89472F178B9C}" type="presParOf" srcId="{C2A57B0E-2852-4DC6-9BA7-A9C378252391}" destId="{41493777-3708-497C-AAEF-C88837361541}" srcOrd="0" destOrd="0" presId="urn:microsoft.com/office/officeart/2008/layout/LinedList"/>
    <dgm:cxn modelId="{E5D87859-EC87-4743-8E73-56B298427FF8}" type="presParOf" srcId="{C2A57B0E-2852-4DC6-9BA7-A9C378252391}" destId="{84335E60-501A-4484-A3D4-4CA25D2B5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4F0ED-E1AB-410C-8EB7-DC9D8C0BC0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17DC220-E97F-4EDA-81B5-D71FC836D616}">
      <dgm:prSet/>
      <dgm:spPr/>
      <dgm:t>
        <a:bodyPr/>
        <a:lstStyle/>
        <a:p>
          <a:endParaRPr lang="en-US" dirty="0"/>
        </a:p>
        <a:p>
          <a:r>
            <a:rPr lang="en-US" dirty="0"/>
            <a:t>Economic and Workforce Development	</a:t>
          </a:r>
        </a:p>
      </dgm:t>
    </dgm:pt>
    <dgm:pt modelId="{E7D9D46B-7B0C-4A64-AA6A-6421490367BD}" type="parTrans" cxnId="{68747464-B957-49ED-A4D3-812936CB2389}">
      <dgm:prSet/>
      <dgm:spPr/>
      <dgm:t>
        <a:bodyPr/>
        <a:lstStyle/>
        <a:p>
          <a:endParaRPr lang="en-US"/>
        </a:p>
      </dgm:t>
    </dgm:pt>
    <dgm:pt modelId="{9E25E2CD-7B05-43AC-800C-EFB6A56829B5}" type="sibTrans" cxnId="{68747464-B957-49ED-A4D3-812936CB2389}">
      <dgm:prSet/>
      <dgm:spPr/>
      <dgm:t>
        <a:bodyPr/>
        <a:lstStyle/>
        <a:p>
          <a:endParaRPr lang="en-US"/>
        </a:p>
      </dgm:t>
    </dgm:pt>
    <dgm:pt modelId="{3DD34EFF-59BE-419E-BD7F-F7A7FC7D84AC}">
      <dgm:prSet/>
      <dgm:spPr/>
      <dgm:t>
        <a:bodyPr/>
        <a:lstStyle/>
        <a:p>
          <a:endParaRPr lang="en-US" dirty="0"/>
        </a:p>
        <a:p>
          <a:r>
            <a:rPr lang="en-US" dirty="0"/>
            <a:t>Teaching and Assessing for Learning</a:t>
          </a:r>
        </a:p>
      </dgm:t>
    </dgm:pt>
    <dgm:pt modelId="{330786E7-3046-42D9-9B8F-C26A293F9CC8}" type="parTrans" cxnId="{839CA1A4-CB00-400E-AB1C-795DFF00A398}">
      <dgm:prSet/>
      <dgm:spPr/>
      <dgm:t>
        <a:bodyPr/>
        <a:lstStyle/>
        <a:p>
          <a:endParaRPr lang="en-US"/>
        </a:p>
      </dgm:t>
    </dgm:pt>
    <dgm:pt modelId="{96BA47C9-E0D5-4F4A-82D2-3A07B28E23A7}" type="sibTrans" cxnId="{839CA1A4-CB00-400E-AB1C-795DFF00A398}">
      <dgm:prSet/>
      <dgm:spPr/>
      <dgm:t>
        <a:bodyPr/>
        <a:lstStyle/>
        <a:p>
          <a:endParaRPr lang="en-US"/>
        </a:p>
      </dgm:t>
    </dgm:pt>
    <dgm:pt modelId="{88FBC3D7-C61F-480C-AF21-AD89DA4267AD}">
      <dgm:prSet/>
      <dgm:spPr/>
      <dgm:t>
        <a:bodyPr/>
        <a:lstStyle/>
        <a:p>
          <a:endParaRPr lang="en-US" dirty="0"/>
        </a:p>
        <a:p>
          <a:r>
            <a:rPr lang="en-US" dirty="0"/>
            <a:t>Strategic Planning and Sustainability</a:t>
          </a:r>
        </a:p>
      </dgm:t>
    </dgm:pt>
    <dgm:pt modelId="{8D58301F-20C8-48E4-8948-486EAF5059DD}" type="parTrans" cxnId="{B22B70F3-67E3-43CA-AD4B-2EC44CA0623C}">
      <dgm:prSet/>
      <dgm:spPr/>
      <dgm:t>
        <a:bodyPr/>
        <a:lstStyle/>
        <a:p>
          <a:endParaRPr lang="en-US"/>
        </a:p>
      </dgm:t>
    </dgm:pt>
    <dgm:pt modelId="{1E6D18D7-DA35-4203-8A70-6C5CEA25C75B}" type="sibTrans" cxnId="{B22B70F3-67E3-43CA-AD4B-2EC44CA0623C}">
      <dgm:prSet/>
      <dgm:spPr/>
      <dgm:t>
        <a:bodyPr/>
        <a:lstStyle/>
        <a:p>
          <a:endParaRPr lang="en-US"/>
        </a:p>
      </dgm:t>
    </dgm:pt>
    <dgm:pt modelId="{492E938C-11A2-4F3A-8F1C-99C84C5B1048}">
      <dgm:prSet/>
      <dgm:spPr/>
      <dgm:t>
        <a:bodyPr/>
        <a:lstStyle/>
        <a:p>
          <a:endParaRPr lang="en-US" dirty="0"/>
        </a:p>
        <a:p>
          <a:r>
            <a:rPr lang="en-US" dirty="0"/>
            <a:t>Governance and Leadership</a:t>
          </a:r>
        </a:p>
      </dgm:t>
    </dgm:pt>
    <dgm:pt modelId="{86EB6EDC-403A-4779-9B40-30B01192CBE2}" type="parTrans" cxnId="{F443EBC3-51D1-4822-9DB6-8104B35502DA}">
      <dgm:prSet/>
      <dgm:spPr/>
      <dgm:t>
        <a:bodyPr/>
        <a:lstStyle/>
        <a:p>
          <a:endParaRPr lang="en-US"/>
        </a:p>
      </dgm:t>
    </dgm:pt>
    <dgm:pt modelId="{7402FF4E-24C6-437B-AA93-0F8833A2C4BB}" type="sibTrans" cxnId="{F443EBC3-51D1-4822-9DB6-8104B35502DA}">
      <dgm:prSet/>
      <dgm:spPr/>
      <dgm:t>
        <a:bodyPr/>
        <a:lstStyle/>
        <a:p>
          <a:endParaRPr lang="en-US"/>
        </a:p>
      </dgm:t>
    </dgm:pt>
    <dgm:pt modelId="{78726636-04FF-46BD-AA10-879977726CF7}" type="pres">
      <dgm:prSet presAssocID="{7714F0ED-E1AB-410C-8EB7-DC9D8C0BC038}" presName="vert0" presStyleCnt="0">
        <dgm:presLayoutVars>
          <dgm:dir/>
          <dgm:animOne val="branch"/>
          <dgm:animLvl val="lvl"/>
        </dgm:presLayoutVars>
      </dgm:prSet>
      <dgm:spPr/>
    </dgm:pt>
    <dgm:pt modelId="{CEB0600B-451A-42DB-AB85-D5D76A97F59C}" type="pres">
      <dgm:prSet presAssocID="{B17DC220-E97F-4EDA-81B5-D71FC836D616}" presName="thickLine" presStyleLbl="alignNode1" presStyleIdx="0" presStyleCnt="4" custLinFactNeighborX="-40819" custLinFactNeighborY="797"/>
      <dgm:spPr/>
    </dgm:pt>
    <dgm:pt modelId="{AB38C534-D205-4910-B50F-17744B576279}" type="pres">
      <dgm:prSet presAssocID="{B17DC220-E97F-4EDA-81B5-D71FC836D616}" presName="horz1" presStyleCnt="0"/>
      <dgm:spPr/>
    </dgm:pt>
    <dgm:pt modelId="{F3D888D0-BBE0-436D-9054-14A09A06DBEB}" type="pres">
      <dgm:prSet presAssocID="{B17DC220-E97F-4EDA-81B5-D71FC836D616}" presName="tx1" presStyleLbl="revTx" presStyleIdx="0" presStyleCnt="4"/>
      <dgm:spPr/>
    </dgm:pt>
    <dgm:pt modelId="{3EF28433-9370-491E-8A6E-991313D196E5}" type="pres">
      <dgm:prSet presAssocID="{B17DC220-E97F-4EDA-81B5-D71FC836D616}" presName="vert1" presStyleCnt="0"/>
      <dgm:spPr/>
    </dgm:pt>
    <dgm:pt modelId="{ED9F9C8F-4E0F-4EB9-A1E7-F72757CE5B4B}" type="pres">
      <dgm:prSet presAssocID="{3DD34EFF-59BE-419E-BD7F-F7A7FC7D84AC}" presName="thickLine" presStyleLbl="alignNode1" presStyleIdx="1" presStyleCnt="4"/>
      <dgm:spPr/>
    </dgm:pt>
    <dgm:pt modelId="{5FEE5002-0AF9-46ED-8D19-B05F90D40D3D}" type="pres">
      <dgm:prSet presAssocID="{3DD34EFF-59BE-419E-BD7F-F7A7FC7D84AC}" presName="horz1" presStyleCnt="0"/>
      <dgm:spPr/>
    </dgm:pt>
    <dgm:pt modelId="{CEFDF714-5071-419D-A57A-13F2B82F09BA}" type="pres">
      <dgm:prSet presAssocID="{3DD34EFF-59BE-419E-BD7F-F7A7FC7D84AC}" presName="tx1" presStyleLbl="revTx" presStyleIdx="1" presStyleCnt="4"/>
      <dgm:spPr/>
    </dgm:pt>
    <dgm:pt modelId="{ABD2AC7D-EB6A-4298-A2B9-33009FE95BBD}" type="pres">
      <dgm:prSet presAssocID="{3DD34EFF-59BE-419E-BD7F-F7A7FC7D84AC}" presName="vert1" presStyleCnt="0"/>
      <dgm:spPr/>
    </dgm:pt>
    <dgm:pt modelId="{6B4E9D7A-1172-4CEA-B3C2-D6C1664DF6CF}" type="pres">
      <dgm:prSet presAssocID="{88FBC3D7-C61F-480C-AF21-AD89DA4267AD}" presName="thickLine" presStyleLbl="alignNode1" presStyleIdx="2" presStyleCnt="4"/>
      <dgm:spPr/>
    </dgm:pt>
    <dgm:pt modelId="{605C1815-D085-4FE6-8824-9690E65DD001}" type="pres">
      <dgm:prSet presAssocID="{88FBC3D7-C61F-480C-AF21-AD89DA4267AD}" presName="horz1" presStyleCnt="0"/>
      <dgm:spPr/>
    </dgm:pt>
    <dgm:pt modelId="{D1926799-09B6-41B4-9EFE-F48157025387}" type="pres">
      <dgm:prSet presAssocID="{88FBC3D7-C61F-480C-AF21-AD89DA4267AD}" presName="tx1" presStyleLbl="revTx" presStyleIdx="2" presStyleCnt="4"/>
      <dgm:spPr/>
    </dgm:pt>
    <dgm:pt modelId="{17946F08-53B4-4408-8468-C1EC84408D19}" type="pres">
      <dgm:prSet presAssocID="{88FBC3D7-C61F-480C-AF21-AD89DA4267AD}" presName="vert1" presStyleCnt="0"/>
      <dgm:spPr/>
    </dgm:pt>
    <dgm:pt modelId="{67EF20D0-44F6-40FB-AEAB-24A765B1AF5A}" type="pres">
      <dgm:prSet presAssocID="{492E938C-11A2-4F3A-8F1C-99C84C5B1048}" presName="thickLine" presStyleLbl="alignNode1" presStyleIdx="3" presStyleCnt="4"/>
      <dgm:spPr/>
    </dgm:pt>
    <dgm:pt modelId="{C2A57B0E-2852-4DC6-9BA7-A9C378252391}" type="pres">
      <dgm:prSet presAssocID="{492E938C-11A2-4F3A-8F1C-99C84C5B1048}" presName="horz1" presStyleCnt="0"/>
      <dgm:spPr/>
    </dgm:pt>
    <dgm:pt modelId="{41493777-3708-497C-AAEF-C88837361541}" type="pres">
      <dgm:prSet presAssocID="{492E938C-11A2-4F3A-8F1C-99C84C5B1048}" presName="tx1" presStyleLbl="revTx" presStyleIdx="3" presStyleCnt="4"/>
      <dgm:spPr/>
    </dgm:pt>
    <dgm:pt modelId="{84335E60-501A-4484-A3D4-4CA25D2B5556}" type="pres">
      <dgm:prSet presAssocID="{492E938C-11A2-4F3A-8F1C-99C84C5B1048}" presName="vert1" presStyleCnt="0"/>
      <dgm:spPr/>
    </dgm:pt>
  </dgm:ptLst>
  <dgm:cxnLst>
    <dgm:cxn modelId="{68747464-B957-49ED-A4D3-812936CB2389}" srcId="{7714F0ED-E1AB-410C-8EB7-DC9D8C0BC038}" destId="{B17DC220-E97F-4EDA-81B5-D71FC836D616}" srcOrd="0" destOrd="0" parTransId="{E7D9D46B-7B0C-4A64-AA6A-6421490367BD}" sibTransId="{9E25E2CD-7B05-43AC-800C-EFB6A56829B5}"/>
    <dgm:cxn modelId="{839CA1A4-CB00-400E-AB1C-795DFF00A398}" srcId="{7714F0ED-E1AB-410C-8EB7-DC9D8C0BC038}" destId="{3DD34EFF-59BE-419E-BD7F-F7A7FC7D84AC}" srcOrd="1" destOrd="0" parTransId="{330786E7-3046-42D9-9B8F-C26A293F9CC8}" sibTransId="{96BA47C9-E0D5-4F4A-82D2-3A07B28E23A7}"/>
    <dgm:cxn modelId="{A6D68EBA-6930-449E-8976-7F96E7561193}" type="presOf" srcId="{7714F0ED-E1AB-410C-8EB7-DC9D8C0BC038}" destId="{78726636-04FF-46BD-AA10-879977726CF7}" srcOrd="0" destOrd="0" presId="urn:microsoft.com/office/officeart/2008/layout/LinedList"/>
    <dgm:cxn modelId="{F443EBC3-51D1-4822-9DB6-8104B35502DA}" srcId="{7714F0ED-E1AB-410C-8EB7-DC9D8C0BC038}" destId="{492E938C-11A2-4F3A-8F1C-99C84C5B1048}" srcOrd="3" destOrd="0" parTransId="{86EB6EDC-403A-4779-9B40-30B01192CBE2}" sibTransId="{7402FF4E-24C6-437B-AA93-0F8833A2C4BB}"/>
    <dgm:cxn modelId="{6605EFD0-BD77-4B0A-BB9C-26AC5E5751DA}" type="presOf" srcId="{B17DC220-E97F-4EDA-81B5-D71FC836D616}" destId="{F3D888D0-BBE0-436D-9054-14A09A06DBEB}" srcOrd="0" destOrd="0" presId="urn:microsoft.com/office/officeart/2008/layout/LinedList"/>
    <dgm:cxn modelId="{647708E4-8CFF-40A3-B98D-89552E204ABB}" type="presOf" srcId="{88FBC3D7-C61F-480C-AF21-AD89DA4267AD}" destId="{D1926799-09B6-41B4-9EFE-F48157025387}" srcOrd="0" destOrd="0" presId="urn:microsoft.com/office/officeart/2008/layout/LinedList"/>
    <dgm:cxn modelId="{BF1861E6-DE47-437F-8BCE-15419B52636E}" type="presOf" srcId="{3DD34EFF-59BE-419E-BD7F-F7A7FC7D84AC}" destId="{CEFDF714-5071-419D-A57A-13F2B82F09BA}" srcOrd="0" destOrd="0" presId="urn:microsoft.com/office/officeart/2008/layout/LinedList"/>
    <dgm:cxn modelId="{B22B70F3-67E3-43CA-AD4B-2EC44CA0623C}" srcId="{7714F0ED-E1AB-410C-8EB7-DC9D8C0BC038}" destId="{88FBC3D7-C61F-480C-AF21-AD89DA4267AD}" srcOrd="2" destOrd="0" parTransId="{8D58301F-20C8-48E4-8948-486EAF5059DD}" sibTransId="{1E6D18D7-DA35-4203-8A70-6C5CEA25C75B}"/>
    <dgm:cxn modelId="{4AE42FF7-8F3C-4744-B841-3E614C85A8DC}" type="presOf" srcId="{492E938C-11A2-4F3A-8F1C-99C84C5B1048}" destId="{41493777-3708-497C-AAEF-C88837361541}" srcOrd="0" destOrd="0" presId="urn:microsoft.com/office/officeart/2008/layout/LinedList"/>
    <dgm:cxn modelId="{BA4870B9-E4DC-4EBE-886F-F207A80F73F6}" type="presParOf" srcId="{78726636-04FF-46BD-AA10-879977726CF7}" destId="{CEB0600B-451A-42DB-AB85-D5D76A97F59C}" srcOrd="0" destOrd="0" presId="urn:microsoft.com/office/officeart/2008/layout/LinedList"/>
    <dgm:cxn modelId="{0C86F89A-5533-40CB-ABE9-5A9D4F2EEFD1}" type="presParOf" srcId="{78726636-04FF-46BD-AA10-879977726CF7}" destId="{AB38C534-D205-4910-B50F-17744B576279}" srcOrd="1" destOrd="0" presId="urn:microsoft.com/office/officeart/2008/layout/LinedList"/>
    <dgm:cxn modelId="{F0CE32F4-F36E-46DD-AA16-DFE147BC658E}" type="presParOf" srcId="{AB38C534-D205-4910-B50F-17744B576279}" destId="{F3D888D0-BBE0-436D-9054-14A09A06DBEB}" srcOrd="0" destOrd="0" presId="urn:microsoft.com/office/officeart/2008/layout/LinedList"/>
    <dgm:cxn modelId="{A2F5960E-F760-40B2-9129-57C700DB9D17}" type="presParOf" srcId="{AB38C534-D205-4910-B50F-17744B576279}" destId="{3EF28433-9370-491E-8A6E-991313D196E5}" srcOrd="1" destOrd="0" presId="urn:microsoft.com/office/officeart/2008/layout/LinedList"/>
    <dgm:cxn modelId="{3EC97FF0-4A8F-44E1-B95C-EF236D1C9E75}" type="presParOf" srcId="{78726636-04FF-46BD-AA10-879977726CF7}" destId="{ED9F9C8F-4E0F-4EB9-A1E7-F72757CE5B4B}" srcOrd="2" destOrd="0" presId="urn:microsoft.com/office/officeart/2008/layout/LinedList"/>
    <dgm:cxn modelId="{F8EEBAAA-BFD5-4FD5-BB67-C9D893BA2B30}" type="presParOf" srcId="{78726636-04FF-46BD-AA10-879977726CF7}" destId="{5FEE5002-0AF9-46ED-8D19-B05F90D40D3D}" srcOrd="3" destOrd="0" presId="urn:microsoft.com/office/officeart/2008/layout/LinedList"/>
    <dgm:cxn modelId="{9DE8970A-ED1B-4223-888B-1046E85A9942}" type="presParOf" srcId="{5FEE5002-0AF9-46ED-8D19-B05F90D40D3D}" destId="{CEFDF714-5071-419D-A57A-13F2B82F09BA}" srcOrd="0" destOrd="0" presId="urn:microsoft.com/office/officeart/2008/layout/LinedList"/>
    <dgm:cxn modelId="{532B1C6E-77BE-4543-B669-685BFB4B4F4D}" type="presParOf" srcId="{5FEE5002-0AF9-46ED-8D19-B05F90D40D3D}" destId="{ABD2AC7D-EB6A-4298-A2B9-33009FE95BBD}" srcOrd="1" destOrd="0" presId="urn:microsoft.com/office/officeart/2008/layout/LinedList"/>
    <dgm:cxn modelId="{BD2F58B2-FED0-49E4-8479-690F95D4655D}" type="presParOf" srcId="{78726636-04FF-46BD-AA10-879977726CF7}" destId="{6B4E9D7A-1172-4CEA-B3C2-D6C1664DF6CF}" srcOrd="4" destOrd="0" presId="urn:microsoft.com/office/officeart/2008/layout/LinedList"/>
    <dgm:cxn modelId="{2B2F670A-03BF-4F84-A6C3-D90CFCF85A00}" type="presParOf" srcId="{78726636-04FF-46BD-AA10-879977726CF7}" destId="{605C1815-D085-4FE6-8824-9690E65DD001}" srcOrd="5" destOrd="0" presId="urn:microsoft.com/office/officeart/2008/layout/LinedList"/>
    <dgm:cxn modelId="{2C84B781-0853-458A-8B2F-77CB26606C2C}" type="presParOf" srcId="{605C1815-D085-4FE6-8824-9690E65DD001}" destId="{D1926799-09B6-41B4-9EFE-F48157025387}" srcOrd="0" destOrd="0" presId="urn:microsoft.com/office/officeart/2008/layout/LinedList"/>
    <dgm:cxn modelId="{20B78D83-956E-4B18-9208-9CB1617E4EC9}" type="presParOf" srcId="{605C1815-D085-4FE6-8824-9690E65DD001}" destId="{17946F08-53B4-4408-8468-C1EC84408D19}" srcOrd="1" destOrd="0" presId="urn:microsoft.com/office/officeart/2008/layout/LinedList"/>
    <dgm:cxn modelId="{45AAFD0C-22CD-4E22-BAB3-30D1BCB7E53A}" type="presParOf" srcId="{78726636-04FF-46BD-AA10-879977726CF7}" destId="{67EF20D0-44F6-40FB-AEAB-24A765B1AF5A}" srcOrd="6" destOrd="0" presId="urn:microsoft.com/office/officeart/2008/layout/LinedList"/>
    <dgm:cxn modelId="{FF0EE8F3-8B7D-426F-BF98-8FF8D4246108}" type="presParOf" srcId="{78726636-04FF-46BD-AA10-879977726CF7}" destId="{C2A57B0E-2852-4DC6-9BA7-A9C378252391}" srcOrd="7" destOrd="0" presId="urn:microsoft.com/office/officeart/2008/layout/LinedList"/>
    <dgm:cxn modelId="{6F94CB0C-7772-4738-AA29-89472F178B9C}" type="presParOf" srcId="{C2A57B0E-2852-4DC6-9BA7-A9C378252391}" destId="{41493777-3708-497C-AAEF-C88837361541}" srcOrd="0" destOrd="0" presId="urn:microsoft.com/office/officeart/2008/layout/LinedList"/>
    <dgm:cxn modelId="{E5D87859-EC87-4743-8E73-56B298427FF8}" type="presParOf" srcId="{C2A57B0E-2852-4DC6-9BA7-A9C378252391}" destId="{84335E60-501A-4484-A3D4-4CA25D2B5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600B-451A-42DB-AB85-D5D76A97F59C}">
      <dsp:nvSpPr>
        <dsp:cNvPr id="0" name=""/>
        <dsp:cNvSpPr/>
      </dsp:nvSpPr>
      <dsp:spPr>
        <a:xfrm>
          <a:off x="0" y="0"/>
          <a:ext cx="46863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888D0-BBE0-436D-9054-14A09A06DBEB}">
      <dsp:nvSpPr>
        <dsp:cNvPr id="0" name=""/>
        <dsp:cNvSpPr/>
      </dsp:nvSpPr>
      <dsp:spPr>
        <a:xfrm>
          <a:off x="0" y="0"/>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#1</a:t>
          </a:r>
        </a:p>
        <a:p>
          <a:pPr marL="0" lvl="0" indent="0" algn="l" defTabSz="1200150">
            <a:lnSpc>
              <a:spcPct val="90000"/>
            </a:lnSpc>
            <a:spcBef>
              <a:spcPct val="0"/>
            </a:spcBef>
            <a:spcAft>
              <a:spcPct val="35000"/>
            </a:spcAft>
            <a:buNone/>
          </a:pPr>
          <a:r>
            <a:rPr lang="en-US" sz="2700" kern="1200" dirty="0"/>
            <a:t>Teaching and Assessing for Learning	</a:t>
          </a:r>
        </a:p>
      </dsp:txBody>
      <dsp:txXfrm>
        <a:off x="0" y="0"/>
        <a:ext cx="4686300" cy="1414065"/>
      </dsp:txXfrm>
    </dsp:sp>
    <dsp:sp modelId="{ED9F9C8F-4E0F-4EB9-A1E7-F72757CE5B4B}">
      <dsp:nvSpPr>
        <dsp:cNvPr id="0" name=""/>
        <dsp:cNvSpPr/>
      </dsp:nvSpPr>
      <dsp:spPr>
        <a:xfrm>
          <a:off x="0" y="1414065"/>
          <a:ext cx="4686300" cy="0"/>
        </a:xfrm>
        <a:prstGeom prst="line">
          <a:avLst/>
        </a:prstGeom>
        <a:solidFill>
          <a:schemeClr val="accent2">
            <a:hueOff val="-505605"/>
            <a:satOff val="-28427"/>
            <a:lumOff val="3334"/>
            <a:alphaOff val="0"/>
          </a:schemeClr>
        </a:solidFill>
        <a:ln w="25400" cap="flat" cmpd="sng" algn="ctr">
          <a:solidFill>
            <a:schemeClr val="accent2">
              <a:hueOff val="-505605"/>
              <a:satOff val="-284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F714-5071-419D-A57A-13F2B82F09BA}">
      <dsp:nvSpPr>
        <dsp:cNvPr id="0" name=""/>
        <dsp:cNvSpPr/>
      </dsp:nvSpPr>
      <dsp:spPr>
        <a:xfrm>
          <a:off x="0" y="1414065"/>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a:t>
          </a:r>
        </a:p>
        <a:p>
          <a:pPr marL="0" lvl="0" indent="0" algn="l" defTabSz="1200150">
            <a:lnSpc>
              <a:spcPct val="90000"/>
            </a:lnSpc>
            <a:spcBef>
              <a:spcPct val="0"/>
            </a:spcBef>
            <a:spcAft>
              <a:spcPct val="35000"/>
            </a:spcAft>
            <a:buNone/>
          </a:pPr>
          <a:r>
            <a:rPr lang="en-US" sz="2700" kern="1200" dirty="0"/>
            <a:t>Economic and Workforce Development</a:t>
          </a:r>
        </a:p>
      </dsp:txBody>
      <dsp:txXfrm>
        <a:off x="0" y="1414065"/>
        <a:ext cx="4686300" cy="1414065"/>
      </dsp:txXfrm>
    </dsp:sp>
    <dsp:sp modelId="{6B4E9D7A-1172-4CEA-B3C2-D6C1664DF6CF}">
      <dsp:nvSpPr>
        <dsp:cNvPr id="0" name=""/>
        <dsp:cNvSpPr/>
      </dsp:nvSpPr>
      <dsp:spPr>
        <a:xfrm>
          <a:off x="0" y="2828131"/>
          <a:ext cx="4686300" cy="0"/>
        </a:xfrm>
        <a:prstGeom prst="line">
          <a:avLst/>
        </a:prstGeom>
        <a:solidFill>
          <a:schemeClr val="accent2">
            <a:hueOff val="-1011211"/>
            <a:satOff val="-56854"/>
            <a:lumOff val="6667"/>
            <a:alphaOff val="0"/>
          </a:schemeClr>
        </a:solidFill>
        <a:ln w="25400" cap="flat" cmpd="sng" algn="ctr">
          <a:solidFill>
            <a:schemeClr val="accent2">
              <a:hueOff val="-1011211"/>
              <a:satOff val="-56854"/>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26799-09B6-41B4-9EFE-F48157025387}">
      <dsp:nvSpPr>
        <dsp:cNvPr id="0" name=""/>
        <dsp:cNvSpPr/>
      </dsp:nvSpPr>
      <dsp:spPr>
        <a:xfrm>
          <a:off x="0" y="2828131"/>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a:t>
          </a:r>
        </a:p>
        <a:p>
          <a:pPr marL="0" lvl="0" indent="0" algn="l" defTabSz="1200150">
            <a:lnSpc>
              <a:spcPct val="90000"/>
            </a:lnSpc>
            <a:spcBef>
              <a:spcPct val="0"/>
            </a:spcBef>
            <a:spcAft>
              <a:spcPct val="35000"/>
            </a:spcAft>
            <a:buNone/>
          </a:pPr>
          <a:r>
            <a:rPr lang="en-US" sz="2700" kern="1200" dirty="0"/>
            <a:t>Strategic Planning and Sustainability</a:t>
          </a:r>
        </a:p>
      </dsp:txBody>
      <dsp:txXfrm>
        <a:off x="0" y="2828131"/>
        <a:ext cx="4686300" cy="1414065"/>
      </dsp:txXfrm>
    </dsp:sp>
    <dsp:sp modelId="{67EF20D0-44F6-40FB-AEAB-24A765B1AF5A}">
      <dsp:nvSpPr>
        <dsp:cNvPr id="0" name=""/>
        <dsp:cNvSpPr/>
      </dsp:nvSpPr>
      <dsp:spPr>
        <a:xfrm>
          <a:off x="0" y="4242197"/>
          <a:ext cx="4686300" cy="0"/>
        </a:xfrm>
        <a:prstGeom prst="line">
          <a:avLst/>
        </a:prstGeom>
        <a:solidFill>
          <a:schemeClr val="accent2">
            <a:hueOff val="-1516816"/>
            <a:satOff val="-85281"/>
            <a:lumOff val="10001"/>
            <a:alphaOff val="0"/>
          </a:schemeClr>
        </a:solidFill>
        <a:ln w="25400"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3777-3708-497C-AAEF-C88837361541}">
      <dsp:nvSpPr>
        <dsp:cNvPr id="0" name=""/>
        <dsp:cNvSpPr/>
      </dsp:nvSpPr>
      <dsp:spPr>
        <a:xfrm>
          <a:off x="0" y="4242197"/>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#4</a:t>
          </a:r>
        </a:p>
        <a:p>
          <a:pPr marL="0" lvl="0" indent="0" algn="l" defTabSz="1200150">
            <a:lnSpc>
              <a:spcPct val="90000"/>
            </a:lnSpc>
            <a:spcBef>
              <a:spcPct val="0"/>
            </a:spcBef>
            <a:spcAft>
              <a:spcPct val="35000"/>
            </a:spcAft>
            <a:buNone/>
          </a:pPr>
          <a:r>
            <a:rPr lang="en-US" sz="2700" kern="1200" dirty="0"/>
            <a:t>Governance and Leadership</a:t>
          </a:r>
        </a:p>
      </dsp:txBody>
      <dsp:txXfrm>
        <a:off x="0" y="4242197"/>
        <a:ext cx="4686300" cy="1414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600B-451A-42DB-AB85-D5D76A97F59C}">
      <dsp:nvSpPr>
        <dsp:cNvPr id="0" name=""/>
        <dsp:cNvSpPr/>
      </dsp:nvSpPr>
      <dsp:spPr>
        <a:xfrm>
          <a:off x="0" y="11270"/>
          <a:ext cx="46863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888D0-BBE0-436D-9054-14A09A06DBEB}">
      <dsp:nvSpPr>
        <dsp:cNvPr id="0" name=""/>
        <dsp:cNvSpPr/>
      </dsp:nvSpPr>
      <dsp:spPr>
        <a:xfrm>
          <a:off x="0" y="0"/>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Economic and Workforce Development	</a:t>
          </a:r>
        </a:p>
      </dsp:txBody>
      <dsp:txXfrm>
        <a:off x="0" y="0"/>
        <a:ext cx="4686300" cy="1414065"/>
      </dsp:txXfrm>
    </dsp:sp>
    <dsp:sp modelId="{ED9F9C8F-4E0F-4EB9-A1E7-F72757CE5B4B}">
      <dsp:nvSpPr>
        <dsp:cNvPr id="0" name=""/>
        <dsp:cNvSpPr/>
      </dsp:nvSpPr>
      <dsp:spPr>
        <a:xfrm>
          <a:off x="0" y="1414065"/>
          <a:ext cx="4686300" cy="0"/>
        </a:xfrm>
        <a:prstGeom prst="line">
          <a:avLst/>
        </a:prstGeom>
        <a:solidFill>
          <a:schemeClr val="accent2">
            <a:hueOff val="-505605"/>
            <a:satOff val="-28427"/>
            <a:lumOff val="3334"/>
            <a:alphaOff val="0"/>
          </a:schemeClr>
        </a:solidFill>
        <a:ln w="25400" cap="flat" cmpd="sng" algn="ctr">
          <a:solidFill>
            <a:schemeClr val="accent2">
              <a:hueOff val="-505605"/>
              <a:satOff val="-284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F714-5071-419D-A57A-13F2B82F09BA}">
      <dsp:nvSpPr>
        <dsp:cNvPr id="0" name=""/>
        <dsp:cNvSpPr/>
      </dsp:nvSpPr>
      <dsp:spPr>
        <a:xfrm>
          <a:off x="0" y="1414065"/>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Teaching and Assessing for Learning</a:t>
          </a:r>
        </a:p>
      </dsp:txBody>
      <dsp:txXfrm>
        <a:off x="0" y="1414065"/>
        <a:ext cx="4686300" cy="1414065"/>
      </dsp:txXfrm>
    </dsp:sp>
    <dsp:sp modelId="{6B4E9D7A-1172-4CEA-B3C2-D6C1664DF6CF}">
      <dsp:nvSpPr>
        <dsp:cNvPr id="0" name=""/>
        <dsp:cNvSpPr/>
      </dsp:nvSpPr>
      <dsp:spPr>
        <a:xfrm>
          <a:off x="0" y="2828131"/>
          <a:ext cx="4686300" cy="0"/>
        </a:xfrm>
        <a:prstGeom prst="line">
          <a:avLst/>
        </a:prstGeom>
        <a:solidFill>
          <a:schemeClr val="accent2">
            <a:hueOff val="-1011211"/>
            <a:satOff val="-56854"/>
            <a:lumOff val="6667"/>
            <a:alphaOff val="0"/>
          </a:schemeClr>
        </a:solidFill>
        <a:ln w="25400" cap="flat" cmpd="sng" algn="ctr">
          <a:solidFill>
            <a:schemeClr val="accent2">
              <a:hueOff val="-1011211"/>
              <a:satOff val="-56854"/>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26799-09B6-41B4-9EFE-F48157025387}">
      <dsp:nvSpPr>
        <dsp:cNvPr id="0" name=""/>
        <dsp:cNvSpPr/>
      </dsp:nvSpPr>
      <dsp:spPr>
        <a:xfrm>
          <a:off x="0" y="2828131"/>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Strategic Planning and Sustainability</a:t>
          </a:r>
        </a:p>
      </dsp:txBody>
      <dsp:txXfrm>
        <a:off x="0" y="2828131"/>
        <a:ext cx="4686300" cy="1414065"/>
      </dsp:txXfrm>
    </dsp:sp>
    <dsp:sp modelId="{67EF20D0-44F6-40FB-AEAB-24A765B1AF5A}">
      <dsp:nvSpPr>
        <dsp:cNvPr id="0" name=""/>
        <dsp:cNvSpPr/>
      </dsp:nvSpPr>
      <dsp:spPr>
        <a:xfrm>
          <a:off x="0" y="4242197"/>
          <a:ext cx="4686300" cy="0"/>
        </a:xfrm>
        <a:prstGeom prst="line">
          <a:avLst/>
        </a:prstGeom>
        <a:solidFill>
          <a:schemeClr val="accent2">
            <a:hueOff val="-1516816"/>
            <a:satOff val="-85281"/>
            <a:lumOff val="10001"/>
            <a:alphaOff val="0"/>
          </a:schemeClr>
        </a:solidFill>
        <a:ln w="25400"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3777-3708-497C-AAEF-C88837361541}">
      <dsp:nvSpPr>
        <dsp:cNvPr id="0" name=""/>
        <dsp:cNvSpPr/>
      </dsp:nvSpPr>
      <dsp:spPr>
        <a:xfrm>
          <a:off x="0" y="4242197"/>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Governance and Leadership</a:t>
          </a:r>
        </a:p>
      </dsp:txBody>
      <dsp:txXfrm>
        <a:off x="0" y="4242197"/>
        <a:ext cx="4686300" cy="14140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As we consider the ranking of priorities for next year, I wanted to share some example strategies for each priority.  These are only examples,  I encourage all to please review the current College and Career Academy certification manual for a list of all expectations related to each priority.  So lets begin with Economic and Workforce Development.  Example strategies for this priority are increasing student participation in work based learning opportunities  and increasing the number of students participating in Accelerated Career.  For teaching and assessing for learning, an example strategy is ensuring close coordination with home high schools and post secondary partners to ensure that all student needs such as counseling, assessment and education planning are met.  Next we have Strategic Planning and Sustainability.  An example strategy here is providing pathway options that meet employment needs of the region and state.  And finally for Governance and Leadership -  continuing to invest funding in a marketing strategy that ensures all stakeholders are made aware of the great opportunities at ACCA.</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9170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open the floor for discussion regarding how we should rank priorities for the 2024-25 school year.  At the conclusion of today’s discussion, we are going to ask each board member to share your recommendations in the chat box.   Our goal is to ensure that we capture each board members feedback and input before we take a final vote.  At this time, the floor is open for discussion.  We are going to ask each board member to share which priority should be ranked #1?  Why? </a:t>
            </a:r>
          </a:p>
          <a:p>
            <a:r>
              <a:rPr lang="en-US" dirty="0"/>
              <a:t>**Now that everyone has shared, we need each board member to go to the chat box and rank each priority.  For example you can say #1:  Strategic Planning, #2:  Teaching and Assessing for Learning, </a:t>
            </a:r>
            <a:r>
              <a:rPr lang="en-US" dirty="0" err="1"/>
              <a:t>etc</a:t>
            </a:r>
            <a:r>
              <a:rPr lang="en-US" dirty="0"/>
              <a:t>….We will collate the data and share after we receive everyone’s feedback.  So at this time, please go to the </a:t>
            </a:r>
            <a:r>
              <a:rPr lang="en-US" dirty="0" err="1"/>
              <a:t>chatbox</a:t>
            </a:r>
            <a:r>
              <a:rPr lang="en-US" dirty="0"/>
              <a:t> and rank.  </a:t>
            </a:r>
          </a:p>
          <a:p>
            <a:r>
              <a:rPr lang="en-US" dirty="0"/>
              <a:t>**After collating your feedback, the recommended ranking is:  </a:t>
            </a:r>
          </a:p>
          <a:p>
            <a:r>
              <a:rPr lang="en-US" dirty="0"/>
              <a:t>Priority #1:</a:t>
            </a:r>
          </a:p>
          <a:p>
            <a:r>
              <a:rPr lang="en-US" dirty="0"/>
              <a:t>Priority #2:</a:t>
            </a:r>
          </a:p>
          <a:p>
            <a:r>
              <a:rPr lang="en-US" dirty="0"/>
              <a:t>Priority #3:</a:t>
            </a:r>
          </a:p>
          <a:p>
            <a:r>
              <a:rPr lang="en-US" dirty="0"/>
              <a:t>Priority#4:</a:t>
            </a:r>
          </a:p>
          <a:p>
            <a:r>
              <a:rPr lang="en-US" dirty="0"/>
              <a:t>**I will now turn it back over to Bill so that you can vote to accept Strategic Plan updates and the ranking of priorities.</a:t>
            </a:r>
          </a:p>
        </p:txBody>
      </p:sp>
      <p:sp>
        <p:nvSpPr>
          <p:cNvPr id="4" name="Slide Number Placeholder 3"/>
          <p:cNvSpPr>
            <a:spLocks noGrp="1"/>
          </p:cNvSpPr>
          <p:nvPr>
            <p:ph type="sldNum" sz="quarter" idx="5"/>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360918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one quick update for the board this evening.  Pictured here you’ll find the number of applications we have received from students.  Each row represents a different snapshot in time.  We are excited to share that we continue to experience an uptick in the number of applications.  We currently have 622 applications for enrollment for the 2024-25 school year. Students have until March 8</a:t>
            </a:r>
            <a:r>
              <a:rPr lang="en-US" baseline="30000" dirty="0"/>
              <a:t>th</a:t>
            </a:r>
            <a:r>
              <a:rPr lang="en-US" dirty="0"/>
              <a:t> to apply.</a:t>
            </a:r>
          </a:p>
          <a:p>
            <a:r>
              <a:rPr lang="en-US" dirty="0"/>
              <a:t> We will begin a hard push for Dual Enrollment (including Accelerated Career) in February.  Big shout out to Atlanta Tech for their ongoing help/support offering APS scholars an opportunity to earn college credit while in high school. We are particularly excited about the final push to offer Aviation Maintenance to APS scholars beginning with the 2024-25 school year.  I want to personally thank our board chair, Bill representing Delta Airlines, and the entire Atlanta Tech team for working with us to iron out final details.  We will meet bi-weekly beginning Monday, January 29</a:t>
            </a:r>
            <a:r>
              <a:rPr lang="en-US" baseline="30000" dirty="0"/>
              <a:t>th</a:t>
            </a:r>
            <a:r>
              <a:rPr lang="en-US" dirty="0"/>
              <a:t>, in effort to ensure that all scholars that opt for this amazing opportunity have everything they need to begin Aviation Maintenance classes June 2024.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232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66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mark your calendars!  Our next meeting is February 8</a:t>
            </a:r>
            <a:r>
              <a:rPr lang="en-US" baseline="30000" dirty="0"/>
              <a:t>th</a:t>
            </a:r>
            <a:r>
              <a:rPr lang="en-US" dirty="0"/>
              <a:t> at 4 p.m. This will be our budget allocation and feedback meeting.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651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want to remind everyone of required training for all GO Teams.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510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3</a:t>
            </a:fld>
            <a:endParaRPr lang="en-US"/>
          </a:p>
        </p:txBody>
      </p:sp>
    </p:spTree>
    <p:extLst>
      <p:ext uri="{BB962C8B-B14F-4D97-AF65-F5344CB8AC3E}">
        <p14:creationId xmlns:p14="http://schemas.microsoft.com/office/powerpoint/2010/main" val="138895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54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5190" rtl="0" eaLnBrk="1" fontAlgn="auto" latinLnBrk="0" hangingPunct="1">
              <a:lnSpc>
                <a:spcPct val="100000"/>
              </a:lnSpc>
              <a:spcBef>
                <a:spcPts val="0"/>
              </a:spcBef>
              <a:spcAft>
                <a:spcPts val="0"/>
              </a:spcAft>
              <a:buClrTx/>
              <a:buSzTx/>
              <a:buFontTx/>
              <a:buNone/>
              <a:tabLst/>
              <a:defRPr/>
            </a:pPr>
            <a:r>
              <a:rPr lang="en-US" dirty="0"/>
              <a:t>Good evening, everyone and thank you for joining us. Pictured here is a copy of our strategic plan that we created five years ago. Throughout this year we have reviewed various data points to assess our current progress as an Academy. I am excited to share that thanks to your help and support, ACCA continues to make great strides in accomplishing our mission to graduate all scholars ready for college, career, and life.   Please note:  Minor updates were made deleting dates from annual performance measures.   We will create an entirely new strategic plan during our scheduled May 16</a:t>
            </a:r>
            <a:r>
              <a:rPr lang="en-US" baseline="30000" dirty="0"/>
              <a:t>th</a:t>
            </a:r>
            <a:r>
              <a:rPr lang="en-US" dirty="0"/>
              <a:t> meeting to align with current APS board goals and revised certification guide.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943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710" rtl="0" eaLnBrk="1" fontAlgn="auto" latinLnBrk="0" hangingPunct="1">
              <a:lnSpc>
                <a:spcPct val="100000"/>
              </a:lnSpc>
              <a:spcBef>
                <a:spcPts val="0"/>
              </a:spcBef>
              <a:spcAft>
                <a:spcPts val="0"/>
              </a:spcAft>
              <a:buClrTx/>
              <a:buSzTx/>
              <a:buFontTx/>
              <a:buNone/>
              <a:tabLst/>
              <a:defRPr/>
            </a:pPr>
            <a:r>
              <a:rPr lang="en-US" dirty="0"/>
              <a:t>As everyone knows, it is officially budgeting season.  But before we discuss budget for the 2024-25 School Year, best practice is to first rank the priorities from our current strategic plan.  Pictured here are last year’s priorities and the ranking you approved during last year’s budget season.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712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6"/>
        <p:cNvGrpSpPr/>
        <p:nvPr/>
      </p:nvGrpSpPr>
      <p:grpSpPr>
        <a:xfrm>
          <a:off x="0" y="0"/>
          <a:ext cx="0" cy="0"/>
          <a:chOff x="0" y="0"/>
          <a:chExt cx="0" cy="0"/>
        </a:xfrm>
      </p:grpSpPr>
      <p:sp>
        <p:nvSpPr>
          <p:cNvPr id="67" name="Google Shape;67;p4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ariffebriant.blogspot.com/2016/12/pengertian-announcement.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January 25, 2024</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8" name="Slide Number Placeholder 7"/>
          <p:cNvSpPr>
            <a:spLocks noGrp="1"/>
          </p:cNvSpPr>
          <p:nvPr>
            <p:ph type="sldNum" idx="12"/>
          </p:nvPr>
        </p:nvSpPr>
        <p:spPr/>
        <p:txBody>
          <a:bodyPr/>
          <a:lstStyle/>
          <a:p>
            <a:fld id="{3D6C3DC6-EF6E-8948-BFE6-808D46D584D8}" type="slidenum">
              <a:rPr lang="en-US" smtClean="0"/>
              <a:t>10</a:t>
            </a:fld>
            <a:endParaRPr lang="en-US" dirty="0"/>
          </a:p>
        </p:txBody>
      </p:sp>
      <p:graphicFrame>
        <p:nvGraphicFramePr>
          <p:cNvPr id="5" name="Object 4">
            <a:extLst>
              <a:ext uri="{FF2B5EF4-FFF2-40B4-BE49-F238E27FC236}">
                <a16:creationId xmlns:a16="http://schemas.microsoft.com/office/drawing/2014/main" id="{EBB4C616-9F40-F931-B503-2CCBB91BBE55}"/>
              </a:ext>
            </a:extLst>
          </p:cNvPr>
          <p:cNvGraphicFramePr>
            <a:graphicFrameLocks noChangeAspect="1"/>
          </p:cNvGraphicFramePr>
          <p:nvPr>
            <p:extLst>
              <p:ext uri="{D42A27DB-BD31-4B8C-83A1-F6EECF244321}">
                <p14:modId xmlns:p14="http://schemas.microsoft.com/office/powerpoint/2010/main" val="399014584"/>
              </p:ext>
            </p:extLst>
          </p:nvPr>
        </p:nvGraphicFramePr>
        <p:xfrm>
          <a:off x="2366001" y="531823"/>
          <a:ext cx="6644648" cy="5394960"/>
        </p:xfrm>
        <a:graphic>
          <a:graphicData uri="http://schemas.openxmlformats.org/presentationml/2006/ole">
            <mc:AlternateContent xmlns:mc="http://schemas.openxmlformats.org/markup-compatibility/2006">
              <mc:Choice xmlns:v="urn:schemas-microsoft-com:vml" Requires="v">
                <p:oleObj name="Document" r:id="rId4" imgW="9400167" imgH="7647255" progId="Word.Document.12">
                  <p:embed/>
                </p:oleObj>
              </mc:Choice>
              <mc:Fallback>
                <p:oleObj name="Document" r:id="rId4" imgW="9400167" imgH="7647255" progId="Word.Document.12">
                  <p:embed/>
                  <p:pic>
                    <p:nvPicPr>
                      <p:cNvPr id="5" name="Object 4">
                        <a:extLst>
                          <a:ext uri="{FF2B5EF4-FFF2-40B4-BE49-F238E27FC236}">
                            <a16:creationId xmlns:a16="http://schemas.microsoft.com/office/drawing/2014/main" id="{EBB4C616-9F40-F931-B503-2CCBB91BBE55}"/>
                          </a:ext>
                        </a:extLst>
                      </p:cNvPr>
                      <p:cNvPicPr/>
                      <p:nvPr/>
                    </p:nvPicPr>
                    <p:blipFill>
                      <a:blip r:embed="rId5"/>
                      <a:stretch>
                        <a:fillRect/>
                      </a:stretch>
                    </p:blipFill>
                    <p:spPr>
                      <a:xfrm>
                        <a:off x="2366001" y="531823"/>
                        <a:ext cx="6644648" cy="5394960"/>
                      </a:xfrm>
                      <a:prstGeom prst="rect">
                        <a:avLst/>
                      </a:prstGeom>
                    </p:spPr>
                  </p:pic>
                </p:oleObj>
              </mc:Fallback>
            </mc:AlternateContent>
          </a:graphicData>
        </a:graphic>
      </p:graphicFrame>
    </p:spTree>
    <p:extLst>
      <p:ext uri="{BB962C8B-B14F-4D97-AF65-F5344CB8AC3E}">
        <p14:creationId xmlns:p14="http://schemas.microsoft.com/office/powerpoint/2010/main" val="312873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idx="12"/>
          </p:nvPr>
        </p:nvSpPr>
        <p:spPr/>
        <p:txBody>
          <a:bodyPr>
            <a:normAutofit/>
          </a:bodyPr>
          <a:lstStyle/>
          <a:p>
            <a:pPr defTabSz="457200">
              <a:spcAft>
                <a:spcPts val="600"/>
              </a:spcAft>
              <a:buClrTx/>
            </a:pPr>
            <a:fld id="{3D6C3DC6-EF6E-8948-BFE6-808D46D584D8}" type="slidenum">
              <a:rPr lang="en-US" sz="825" i="1" kern="1200">
                <a:solidFill>
                  <a:srgbClr val="F5F5F5"/>
                </a:solidFill>
                <a:latin typeface="Century Schoolbook" panose="02040604050505020304"/>
                <a:ea typeface="+mn-ea"/>
                <a:cs typeface="+mn-cs"/>
              </a:rPr>
              <a:pPr defTabSz="457200">
                <a:spcAft>
                  <a:spcPts val="600"/>
                </a:spcAft>
                <a:buClrTx/>
              </a:pPr>
              <a:t>11</a:t>
            </a:fld>
            <a:endParaRPr lang="en-US" sz="825" i="1" kern="1200">
              <a:solidFill>
                <a:srgbClr val="F5F5F5"/>
              </a:solidFill>
              <a:latin typeface="Century Schoolbook" panose="02040604050505020304"/>
              <a:ea typeface="+mn-ea"/>
              <a:cs typeface="+mn-cs"/>
            </a:endParaRPr>
          </a:p>
        </p:txBody>
      </p:sp>
      <p:sp>
        <p:nvSpPr>
          <p:cNvPr id="2" name="Title 1">
            <a:extLst>
              <a:ext uri="{FF2B5EF4-FFF2-40B4-BE49-F238E27FC236}">
                <a16:creationId xmlns:a16="http://schemas.microsoft.com/office/drawing/2014/main" id="{4577AB70-0636-4BF3-BF14-11D556BCEC92}"/>
              </a:ext>
            </a:extLst>
          </p:cNvPr>
          <p:cNvSpPr>
            <a:spLocks noGrp="1"/>
          </p:cNvSpPr>
          <p:nvPr>
            <p:ph type="title" idx="4294967295"/>
          </p:nvPr>
        </p:nvSpPr>
        <p:spPr>
          <a:xfrm>
            <a:off x="704192" y="764820"/>
            <a:ext cx="2676525" cy="1662386"/>
          </a:xfrm>
        </p:spPr>
        <p:txBody>
          <a:bodyPr>
            <a:normAutofit/>
          </a:bodyPr>
          <a:lstStyle/>
          <a:p>
            <a:r>
              <a:rPr lang="en-US" sz="2400" b="1" dirty="0">
                <a:solidFill>
                  <a:schemeClr val="tx1"/>
                </a:solidFill>
              </a:rPr>
              <a:t>2023-24</a:t>
            </a:r>
            <a:br>
              <a:rPr lang="en-US" sz="2400" b="1" dirty="0">
                <a:solidFill>
                  <a:schemeClr val="tx1"/>
                </a:solidFill>
              </a:rPr>
            </a:br>
            <a:r>
              <a:rPr lang="en-US" sz="2400" b="1" dirty="0">
                <a:solidFill>
                  <a:schemeClr val="tx1"/>
                </a:solidFill>
              </a:rPr>
              <a:t>Approved </a:t>
            </a:r>
            <a:br>
              <a:rPr lang="en-US" sz="2400" b="1" dirty="0">
                <a:solidFill>
                  <a:schemeClr val="tx1"/>
                </a:solidFill>
              </a:rPr>
            </a:br>
            <a:r>
              <a:rPr lang="en-US" sz="2400" b="1" dirty="0">
                <a:solidFill>
                  <a:schemeClr val="tx1"/>
                </a:solidFill>
              </a:rPr>
              <a:t>Ranking of Priorities</a:t>
            </a:r>
          </a:p>
        </p:txBody>
      </p:sp>
      <p:graphicFrame>
        <p:nvGraphicFramePr>
          <p:cNvPr id="6" name="Content Placeholder 2">
            <a:extLst>
              <a:ext uri="{FF2B5EF4-FFF2-40B4-BE49-F238E27FC236}">
                <a16:creationId xmlns:a16="http://schemas.microsoft.com/office/drawing/2014/main" id="{09275EB2-C601-4252-9F57-7A5D8CCA6B31}"/>
              </a:ext>
            </a:extLst>
          </p:cNvPr>
          <p:cNvGraphicFramePr>
            <a:graphicFrameLocks noGrp="1"/>
          </p:cNvGraphicFramePr>
          <p:nvPr>
            <p:ph idx="4294967295"/>
            <p:extLst>
              <p:ext uri="{D42A27DB-BD31-4B8C-83A1-F6EECF244321}">
                <p14:modId xmlns:p14="http://schemas.microsoft.com/office/powerpoint/2010/main" val="1536398494"/>
              </p:ext>
            </p:extLst>
          </p:nvPr>
        </p:nvGraphicFramePr>
        <p:xfrm>
          <a:off x="4258003" y="764820"/>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71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05572929"/>
              </p:ext>
            </p:extLst>
          </p:nvPr>
        </p:nvGraphicFramePr>
        <p:xfrm>
          <a:off x="1488284" y="542240"/>
          <a:ext cx="7723574" cy="576604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Example Strategies</a:t>
                      </a:r>
                    </a:p>
                  </a:txBody>
                  <a:tcPr/>
                </a:tc>
                <a:extLst>
                  <a:ext uri="{0D108BD9-81ED-4DB2-BD59-A6C34878D82A}">
                    <a16:rowId xmlns:a16="http://schemas.microsoft.com/office/drawing/2014/main" val="10000"/>
                  </a:ext>
                </a:extLst>
              </a:tr>
              <a:tr h="825623">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US" sz="1400" dirty="0"/>
                        <a:t>Economic and Workforce Development</a:t>
                      </a: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txBody>
                  <a:tcPr/>
                </a:tc>
                <a:tc>
                  <a:txBody>
                    <a:bodyPr/>
                    <a:lstStyle/>
                    <a:p>
                      <a:pPr algn="ctr"/>
                      <a:r>
                        <a:rPr lang="en-US" sz="1400" dirty="0"/>
                        <a:t>Increase student participation in work-based learning opportunities </a:t>
                      </a:r>
                    </a:p>
                    <a:p>
                      <a:pPr algn="ctr"/>
                      <a:endParaRPr lang="en-US" sz="1400" dirty="0"/>
                    </a:p>
                    <a:p>
                      <a:pPr algn="ctr"/>
                      <a:r>
                        <a:rPr lang="en-US" sz="1400" dirty="0"/>
                        <a:t>Increase student participation in Accelerated Career</a:t>
                      </a:r>
                    </a:p>
                    <a:p>
                      <a:pPr algn="ctr"/>
                      <a:endParaRPr lang="en-US" sz="1400" dirty="0"/>
                    </a:p>
                  </a:txBody>
                  <a:tcPr/>
                </a:tc>
                <a:extLst>
                  <a:ext uri="{0D108BD9-81ED-4DB2-BD59-A6C34878D82A}">
                    <a16:rowId xmlns:a16="http://schemas.microsoft.com/office/drawing/2014/main" val="10001"/>
                  </a:ext>
                </a:extLst>
              </a:tr>
              <a:tr h="8256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ea typeface="Calibri" panose="020F0502020204030204" pitchFamily="34" charset="0"/>
                          <a:cs typeface="Times New Roman" panose="02020603050405020304" pitchFamily="18" charset="0"/>
                        </a:rPr>
                        <a:t>Teaching and Assessing for Learning</a:t>
                      </a:r>
                    </a:p>
                    <a:p>
                      <a:pPr algn="ctr"/>
                      <a:endParaRPr 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accent5">
                              <a:lumMod val="75000"/>
                            </a:schemeClr>
                          </a:solidFill>
                        </a:rPr>
                        <a:t>Ensure close coordination with students’ home high schools and post-secondary partners to address other student needs such as counseling, assessment, referral, and education planning</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solidFill>
                          <a:schemeClr val="accent5">
                            <a:lumMod val="75000"/>
                          </a:schemeClr>
                        </a:solidFill>
                      </a:endParaRPr>
                    </a:p>
                    <a:p>
                      <a:pPr algn="ctr"/>
                      <a:r>
                        <a:rPr lang="en-US" sz="1400" i="1" dirty="0"/>
                        <a:t>Ex.  Guidance plans, career guidance lessons, four-year planning documents, </a:t>
                      </a:r>
                      <a:r>
                        <a:rPr lang="en-US" sz="1400" i="1" dirty="0" err="1"/>
                        <a:t>YouScience</a:t>
                      </a:r>
                      <a:r>
                        <a:rPr lang="en-US" sz="1400" i="1" dirty="0"/>
                        <a:t> reports</a:t>
                      </a:r>
                    </a:p>
                  </a:txBody>
                  <a:tcPr/>
                </a:tc>
                <a:extLst>
                  <a:ext uri="{0D108BD9-81ED-4DB2-BD59-A6C34878D82A}">
                    <a16:rowId xmlns:a16="http://schemas.microsoft.com/office/drawing/2014/main" val="10002"/>
                  </a:ext>
                </a:extLst>
              </a:tr>
              <a:tr h="825623">
                <a:tc>
                  <a:txBody>
                    <a:bodyPr/>
                    <a:lstStyle/>
                    <a:p>
                      <a:pPr algn="ctr"/>
                      <a:endParaRPr lang="en-US" sz="1400" dirty="0"/>
                    </a:p>
                    <a:p>
                      <a:pPr algn="ctr"/>
                      <a:r>
                        <a:rPr lang="en-US" sz="1400" dirty="0"/>
                        <a:t>Strategic Planning and Sustainability </a:t>
                      </a:r>
                    </a:p>
                  </a:txBody>
                  <a:tcPr/>
                </a:tc>
                <a:tc>
                  <a:txBody>
                    <a:bodyPr/>
                    <a:lstStyle/>
                    <a:p>
                      <a:pPr algn="ctr"/>
                      <a:endParaRPr lang="en-US" sz="1400" dirty="0"/>
                    </a:p>
                    <a:p>
                      <a:pPr algn="ctr"/>
                      <a:r>
                        <a:rPr lang="en-US" sz="1400" dirty="0"/>
                        <a:t>Provide pathway options that meet employment needs of the region and state and take into account students’ interests</a:t>
                      </a:r>
                    </a:p>
                  </a:txBody>
                  <a:tcPr/>
                </a:tc>
                <a:extLst>
                  <a:ext uri="{0D108BD9-81ED-4DB2-BD59-A6C34878D82A}">
                    <a16:rowId xmlns:a16="http://schemas.microsoft.com/office/drawing/2014/main" val="1889886442"/>
                  </a:ext>
                </a:extLst>
              </a:tr>
              <a:tr h="825623">
                <a:tc>
                  <a:txBody>
                    <a:bodyPr/>
                    <a:lstStyle/>
                    <a:p>
                      <a:pPr algn="ctr"/>
                      <a:r>
                        <a:rPr lang="en-US" sz="1400" dirty="0"/>
                        <a:t>Governance and Leadership</a:t>
                      </a:r>
                    </a:p>
                  </a:txBody>
                  <a:tcPr/>
                </a:tc>
                <a:tc>
                  <a:txBody>
                    <a:bodyPr/>
                    <a:lstStyle/>
                    <a:p>
                      <a:pPr algn="ctr"/>
                      <a:r>
                        <a:rPr lang="en-US" sz="1400" dirty="0"/>
                        <a:t>Funding  a marketing plan</a:t>
                      </a:r>
                    </a:p>
                  </a:txBody>
                  <a:tcPr/>
                </a:tc>
                <a:extLst>
                  <a:ext uri="{0D108BD9-81ED-4DB2-BD59-A6C34878D82A}">
                    <a16:rowId xmlns:a16="http://schemas.microsoft.com/office/drawing/2014/main" val="1692774256"/>
                  </a:ext>
                </a:extLst>
              </a:tr>
            </a:tbl>
          </a:graphicData>
        </a:graphic>
      </p:graphicFrame>
      <p:sp>
        <p:nvSpPr>
          <p:cNvPr id="5" name="Slide Number Placeholder 4"/>
          <p:cNvSpPr>
            <a:spLocks noGrp="1"/>
          </p:cNvSpPr>
          <p:nvPr>
            <p:ph type="sldNum" idx="12"/>
          </p:nvPr>
        </p:nvSpPr>
        <p:spPr/>
        <p:txBody>
          <a:bodyPr/>
          <a:lstStyle/>
          <a:p>
            <a:fld id="{3D6C3DC6-EF6E-8948-BFE6-808D46D584D8}" type="slidenum">
              <a:rPr lang="en-US" smtClean="0"/>
              <a:t>12</a:t>
            </a:fld>
            <a:endParaRPr lang="en-US" dirty="0"/>
          </a:p>
        </p:txBody>
      </p:sp>
    </p:spTree>
    <p:extLst>
      <p:ext uri="{BB962C8B-B14F-4D97-AF65-F5344CB8AC3E}">
        <p14:creationId xmlns:p14="http://schemas.microsoft.com/office/powerpoint/2010/main" val="172883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idx="12"/>
          </p:nvPr>
        </p:nvSpPr>
        <p:spPr/>
        <p:txBody>
          <a:bodyPr>
            <a:normAutofit/>
          </a:bodyPr>
          <a:lstStyle/>
          <a:p>
            <a:pPr>
              <a:spcAft>
                <a:spcPts val="600"/>
              </a:spcAft>
            </a:pPr>
            <a:fld id="{3D6C3DC6-EF6E-8948-BFE6-808D46D584D8}" type="slidenum">
              <a:rPr lang="en-US" smtClean="0"/>
              <a:pPr>
                <a:spcAft>
                  <a:spcPts val="600"/>
                </a:spcAft>
              </a:pPr>
              <a:t>13</a:t>
            </a:fld>
            <a:endParaRPr lang="en-US"/>
          </a:p>
        </p:txBody>
      </p:sp>
      <p:sp>
        <p:nvSpPr>
          <p:cNvPr id="2" name="Title 1">
            <a:extLst>
              <a:ext uri="{FF2B5EF4-FFF2-40B4-BE49-F238E27FC236}">
                <a16:creationId xmlns:a16="http://schemas.microsoft.com/office/drawing/2014/main" id="{4577AB70-0636-4BF3-BF14-11D556BCEC92}"/>
              </a:ext>
            </a:extLst>
          </p:cNvPr>
          <p:cNvSpPr>
            <a:spLocks noGrp="1"/>
          </p:cNvSpPr>
          <p:nvPr>
            <p:ph type="title" idx="4294967295"/>
          </p:nvPr>
        </p:nvSpPr>
        <p:spPr>
          <a:xfrm>
            <a:off x="756745" y="1282262"/>
            <a:ext cx="2676525" cy="4103304"/>
          </a:xfrm>
        </p:spPr>
        <p:txBody>
          <a:bodyPr>
            <a:noAutofit/>
          </a:bodyPr>
          <a:lstStyle/>
          <a:p>
            <a:br>
              <a:rPr lang="en-US" sz="1800" dirty="0"/>
            </a:br>
            <a:r>
              <a:rPr lang="en-US" sz="1800" dirty="0"/>
              <a:t>1.  Which priority should be ranked #1?  </a:t>
            </a:r>
            <a:r>
              <a:rPr lang="en-US" sz="1800" i="1" dirty="0"/>
              <a:t>Why?</a:t>
            </a:r>
            <a:br>
              <a:rPr lang="en-US" sz="1800" i="1" dirty="0"/>
            </a:br>
            <a:br>
              <a:rPr lang="en-US" sz="1800" dirty="0"/>
            </a:br>
            <a:r>
              <a:rPr lang="en-US" sz="1800" dirty="0"/>
              <a:t>2.  Which priority should be ranked #2?  </a:t>
            </a:r>
            <a:r>
              <a:rPr lang="en-US" sz="1800" i="1" dirty="0"/>
              <a:t>Why?</a:t>
            </a:r>
            <a:br>
              <a:rPr lang="en-US" sz="1800" i="1" dirty="0"/>
            </a:br>
            <a:br>
              <a:rPr lang="en-US" sz="1800" dirty="0"/>
            </a:br>
            <a:r>
              <a:rPr lang="en-US" sz="1800" dirty="0"/>
              <a:t>3.  Which priority should be ranked #3?  </a:t>
            </a:r>
            <a:r>
              <a:rPr lang="en-US" sz="1800" i="1" dirty="0"/>
              <a:t>Why?</a:t>
            </a:r>
            <a:br>
              <a:rPr lang="en-US" sz="1800" i="1" dirty="0"/>
            </a:br>
            <a:br>
              <a:rPr lang="en-US" sz="1800" dirty="0"/>
            </a:br>
            <a:r>
              <a:rPr lang="en-US" sz="1800" dirty="0"/>
              <a:t>4.  Which priority should be ranked #4?  </a:t>
            </a:r>
            <a:r>
              <a:rPr lang="en-US" sz="1800" i="1" dirty="0"/>
              <a:t>Why?</a:t>
            </a:r>
            <a:br>
              <a:rPr lang="en-US" sz="1800" i="1" dirty="0"/>
            </a:br>
            <a:br>
              <a:rPr lang="en-US" sz="1800" dirty="0"/>
            </a:br>
            <a:r>
              <a:rPr lang="en-US" sz="1800" dirty="0"/>
              <a:t>After discussion, please share your final recommendation in the Chat Box</a:t>
            </a:r>
          </a:p>
        </p:txBody>
      </p:sp>
      <p:graphicFrame>
        <p:nvGraphicFramePr>
          <p:cNvPr id="6" name="Content Placeholder 2">
            <a:extLst>
              <a:ext uri="{FF2B5EF4-FFF2-40B4-BE49-F238E27FC236}">
                <a16:creationId xmlns:a16="http://schemas.microsoft.com/office/drawing/2014/main" id="{09275EB2-C601-4252-9F57-7A5D8CCA6B31}"/>
              </a:ext>
            </a:extLst>
          </p:cNvPr>
          <p:cNvGraphicFramePr>
            <a:graphicFrameLocks noGrp="1"/>
          </p:cNvGraphicFramePr>
          <p:nvPr>
            <p:ph idx="4294967295"/>
            <p:extLst>
              <p:ext uri="{D42A27DB-BD31-4B8C-83A1-F6EECF244321}">
                <p14:modId xmlns:p14="http://schemas.microsoft.com/office/powerpoint/2010/main" val="4265593543"/>
              </p:ext>
            </p:extLst>
          </p:nvPr>
        </p:nvGraphicFramePr>
        <p:xfrm>
          <a:off x="5077810" y="737393"/>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40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A09B-10FB-5F82-11DA-97643AE8E537}"/>
              </a:ext>
            </a:extLst>
          </p:cNvPr>
          <p:cNvSpPr>
            <a:spLocks noGrp="1"/>
          </p:cNvSpPr>
          <p:nvPr>
            <p:ph type="ctrTitle"/>
          </p:nvPr>
        </p:nvSpPr>
        <p:spPr>
          <a:xfrm>
            <a:off x="965200" y="1383528"/>
            <a:ext cx="10158520" cy="3167510"/>
          </a:xfrm>
        </p:spPr>
        <p:txBody>
          <a:bodyPr vert="horz" lIns="91440" tIns="45720" rIns="91440" bIns="45720" rtlCol="0" anchor="b">
            <a:normAutofit/>
          </a:bodyPr>
          <a:lstStyle/>
          <a:p>
            <a:pPr algn="r"/>
            <a:r>
              <a:rPr lang="en-US" sz="9600" kern="1200" dirty="0">
                <a:latin typeface="+mj-lt"/>
                <a:ea typeface="+mj-ea"/>
                <a:cs typeface="+mj-cs"/>
              </a:rPr>
              <a:t>Principal’s Report</a:t>
            </a:r>
          </a:p>
        </p:txBody>
      </p:sp>
      <p:sp>
        <p:nvSpPr>
          <p:cNvPr id="3" name="Subtitle 2">
            <a:extLst>
              <a:ext uri="{FF2B5EF4-FFF2-40B4-BE49-F238E27FC236}">
                <a16:creationId xmlns:a16="http://schemas.microsoft.com/office/drawing/2014/main" id="{F08EFF0C-FC37-37BE-9124-D17B213ED7D8}"/>
              </a:ext>
            </a:extLst>
          </p:cNvPr>
          <p:cNvSpPr>
            <a:spLocks noGrp="1"/>
          </p:cNvSpPr>
          <p:nvPr>
            <p:ph type="subTitle" idx="1"/>
          </p:nvPr>
        </p:nvSpPr>
        <p:spPr>
          <a:xfrm>
            <a:off x="3495337" y="4627203"/>
            <a:ext cx="5925987" cy="1312657"/>
          </a:xfrm>
        </p:spPr>
        <p:txBody>
          <a:bodyPr anchor="t">
            <a:normAutofit fontScale="92500" lnSpcReduction="20000"/>
          </a:bodyPr>
          <a:lstStyle/>
          <a:p>
            <a:pPr algn="ctr"/>
            <a:r>
              <a:rPr lang="en-US" dirty="0"/>
              <a:t>Presenters:</a:t>
            </a:r>
          </a:p>
          <a:p>
            <a:pPr algn="ctr"/>
            <a:r>
              <a:rPr lang="en-US" dirty="0"/>
              <a:t>Dr. T. Wilson, Principal/CEO</a:t>
            </a:r>
          </a:p>
          <a:p>
            <a:pPr algn="ctr"/>
            <a:r>
              <a:rPr lang="en-US" dirty="0"/>
              <a:t>Dr. Shaundra Fears, Program Administrator</a:t>
            </a:r>
          </a:p>
        </p:txBody>
      </p:sp>
    </p:spTree>
    <p:extLst>
      <p:ext uri="{BB962C8B-B14F-4D97-AF65-F5344CB8AC3E}">
        <p14:creationId xmlns:p14="http://schemas.microsoft.com/office/powerpoint/2010/main" val="86106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9282-F029-1A2D-2C17-C006DB63CF3A}"/>
              </a:ext>
            </a:extLst>
          </p:cNvPr>
          <p:cNvSpPr>
            <a:spLocks noGrp="1"/>
          </p:cNvSpPr>
          <p:nvPr>
            <p:ph type="title" idx="4294967295"/>
          </p:nvPr>
        </p:nvSpPr>
        <p:spPr>
          <a:xfrm>
            <a:off x="2133600" y="287338"/>
            <a:ext cx="10058400" cy="1449387"/>
          </a:xfrm>
        </p:spPr>
        <p:txBody>
          <a:bodyPr/>
          <a:lstStyle/>
          <a:p>
            <a:r>
              <a:rPr lang="en-US" dirty="0"/>
              <a:t>ACCA Application Update</a:t>
            </a:r>
          </a:p>
        </p:txBody>
      </p:sp>
      <p:sp>
        <p:nvSpPr>
          <p:cNvPr id="8" name="Rectangle 1">
            <a:extLst>
              <a:ext uri="{FF2B5EF4-FFF2-40B4-BE49-F238E27FC236}">
                <a16:creationId xmlns:a16="http://schemas.microsoft.com/office/drawing/2014/main" id="{637329AF-8337-F66C-4C8B-A0134FA2F059}"/>
              </a:ext>
            </a:extLst>
          </p:cNvPr>
          <p:cNvSpPr>
            <a:spLocks noGrp="1" noChangeArrowheads="1"/>
          </p:cNvSpPr>
          <p:nvPr>
            <p:ph type="body" idx="4294967295"/>
          </p:nvPr>
        </p:nvSpPr>
        <p:spPr bwMode="auto">
          <a:xfrm>
            <a:off x="0" y="2582863"/>
            <a:ext cx="493871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A03CBF0C-5127-8DB4-264D-614B7B2238C1}"/>
              </a:ext>
            </a:extLst>
          </p:cNvPr>
          <p:cNvGraphicFramePr>
            <a:graphicFrameLocks noGrp="1"/>
          </p:cNvGraphicFramePr>
          <p:nvPr>
            <p:extLst>
              <p:ext uri="{D42A27DB-BD31-4B8C-83A1-F6EECF244321}">
                <p14:modId xmlns:p14="http://schemas.microsoft.com/office/powerpoint/2010/main" val="2412960321"/>
              </p:ext>
            </p:extLst>
          </p:nvPr>
        </p:nvGraphicFramePr>
        <p:xfrm>
          <a:off x="2469356" y="1962800"/>
          <a:ext cx="5514486" cy="4104962"/>
        </p:xfrm>
        <a:graphic>
          <a:graphicData uri="http://schemas.openxmlformats.org/drawingml/2006/table">
            <a:tbl>
              <a:tblPr/>
              <a:tblGrid>
                <a:gridCol w="1624087">
                  <a:extLst>
                    <a:ext uri="{9D8B030D-6E8A-4147-A177-3AD203B41FA5}">
                      <a16:colId xmlns:a16="http://schemas.microsoft.com/office/drawing/2014/main" val="2621100859"/>
                    </a:ext>
                  </a:extLst>
                </a:gridCol>
                <a:gridCol w="793959">
                  <a:extLst>
                    <a:ext uri="{9D8B030D-6E8A-4147-A177-3AD203B41FA5}">
                      <a16:colId xmlns:a16="http://schemas.microsoft.com/office/drawing/2014/main" val="260661401"/>
                    </a:ext>
                  </a:extLst>
                </a:gridCol>
                <a:gridCol w="714563">
                  <a:extLst>
                    <a:ext uri="{9D8B030D-6E8A-4147-A177-3AD203B41FA5}">
                      <a16:colId xmlns:a16="http://schemas.microsoft.com/office/drawing/2014/main" val="347388113"/>
                    </a:ext>
                  </a:extLst>
                </a:gridCol>
                <a:gridCol w="793959">
                  <a:extLst>
                    <a:ext uri="{9D8B030D-6E8A-4147-A177-3AD203B41FA5}">
                      <a16:colId xmlns:a16="http://schemas.microsoft.com/office/drawing/2014/main" val="3816992460"/>
                    </a:ext>
                  </a:extLst>
                </a:gridCol>
                <a:gridCol w="793959">
                  <a:extLst>
                    <a:ext uri="{9D8B030D-6E8A-4147-A177-3AD203B41FA5}">
                      <a16:colId xmlns:a16="http://schemas.microsoft.com/office/drawing/2014/main" val="2134014078"/>
                    </a:ext>
                  </a:extLst>
                </a:gridCol>
                <a:gridCol w="793959">
                  <a:extLst>
                    <a:ext uri="{9D8B030D-6E8A-4147-A177-3AD203B41FA5}">
                      <a16:colId xmlns:a16="http://schemas.microsoft.com/office/drawing/2014/main" val="1141132814"/>
                    </a:ext>
                  </a:extLst>
                </a:gridCol>
              </a:tblGrid>
              <a:tr h="190550">
                <a:tc>
                  <a:txBody>
                    <a:bodyPr/>
                    <a:lstStyle/>
                    <a:p>
                      <a:pPr marL="0" marR="0" algn="ctr" rtl="0" fontAlgn="t">
                        <a:spcBef>
                          <a:spcPts val="0"/>
                        </a:spcBef>
                        <a:spcAft>
                          <a:spcPts val="0"/>
                        </a:spcAft>
                      </a:pPr>
                      <a:r>
                        <a:rPr lang="en-US" sz="800" b="1">
                          <a:solidFill>
                            <a:srgbClr val="000000"/>
                          </a:solidFill>
                          <a:effectLst/>
                          <a:latin typeface="inherit"/>
                        </a:rPr>
                        <a:t>Pathway </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fontAlgn="t">
                        <a:spcBef>
                          <a:spcPts val="0"/>
                        </a:spcBef>
                        <a:spcAft>
                          <a:spcPts val="0"/>
                        </a:spcAft>
                      </a:pPr>
                      <a:r>
                        <a:rPr lang="en-US" sz="800" b="1">
                          <a:solidFill>
                            <a:srgbClr val="000000"/>
                          </a:solidFill>
                          <a:effectLst/>
                          <a:latin typeface="inherit"/>
                        </a:rPr>
                        <a:t>11/17/23</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fontAlgn="t">
                        <a:spcBef>
                          <a:spcPts val="0"/>
                        </a:spcBef>
                        <a:spcAft>
                          <a:spcPts val="0"/>
                        </a:spcAft>
                      </a:pPr>
                      <a:r>
                        <a:rPr lang="en-US" sz="800" b="1">
                          <a:solidFill>
                            <a:srgbClr val="000000"/>
                          </a:solidFill>
                          <a:effectLst/>
                          <a:latin typeface="inherit"/>
                        </a:rPr>
                        <a:t>12/8/23</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fontAlgn="t">
                        <a:spcBef>
                          <a:spcPts val="0"/>
                        </a:spcBef>
                        <a:spcAft>
                          <a:spcPts val="0"/>
                        </a:spcAft>
                      </a:pPr>
                      <a:r>
                        <a:rPr lang="en-US" sz="800" b="1">
                          <a:solidFill>
                            <a:srgbClr val="000000"/>
                          </a:solidFill>
                          <a:effectLst/>
                          <a:latin typeface="inherit"/>
                        </a:rPr>
                        <a:t>1/5/24</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fontAlgn="t">
                        <a:spcBef>
                          <a:spcPts val="0"/>
                        </a:spcBef>
                        <a:spcAft>
                          <a:spcPts val="0"/>
                        </a:spcAft>
                      </a:pPr>
                      <a:r>
                        <a:rPr lang="en-US" sz="800" b="1">
                          <a:solidFill>
                            <a:srgbClr val="000000"/>
                          </a:solidFill>
                          <a:effectLst/>
                          <a:latin typeface="inherit"/>
                        </a:rPr>
                        <a:t>1/12/2024</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FFFF00"/>
                    </a:solidFill>
                  </a:tcPr>
                </a:tc>
                <a:tc>
                  <a:txBody>
                    <a:bodyPr/>
                    <a:lstStyle/>
                    <a:p>
                      <a:pPr marL="0" marR="0" algn="ctr" rtl="0" fontAlgn="t">
                        <a:spcBef>
                          <a:spcPts val="0"/>
                        </a:spcBef>
                        <a:spcAft>
                          <a:spcPts val="0"/>
                        </a:spcAft>
                      </a:pPr>
                      <a:r>
                        <a:rPr lang="en-US" sz="800" b="1">
                          <a:solidFill>
                            <a:srgbClr val="000000"/>
                          </a:solidFill>
                          <a:effectLst/>
                          <a:latin typeface="inherit"/>
                        </a:rPr>
                        <a:t>1/19/2024</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4059692765"/>
                  </a:ext>
                </a:extLst>
              </a:tr>
              <a:tr h="328170">
                <a:tc>
                  <a:txBody>
                    <a:bodyPr/>
                    <a:lstStyle/>
                    <a:p>
                      <a:pPr marL="0" marR="0" algn="ctr" rtl="0" fontAlgn="b">
                        <a:spcBef>
                          <a:spcPts val="0"/>
                        </a:spcBef>
                        <a:spcAft>
                          <a:spcPts val="0"/>
                        </a:spcAft>
                      </a:pPr>
                      <a:r>
                        <a:rPr lang="fr-FR" sz="800" dirty="0">
                          <a:solidFill>
                            <a:srgbClr val="000000"/>
                          </a:solidFill>
                          <a:effectLst/>
                          <a:latin typeface="inherit"/>
                        </a:rPr>
                        <a:t>AP Computer Science</a:t>
                      </a:r>
                      <a:br>
                        <a:rPr lang="fr-FR" sz="800" dirty="0">
                          <a:solidFill>
                            <a:srgbClr val="000000"/>
                          </a:solidFill>
                          <a:effectLst/>
                          <a:latin typeface="inherit"/>
                        </a:rPr>
                      </a:br>
                      <a:r>
                        <a:rPr lang="fr-FR" sz="800" dirty="0">
                          <a:solidFill>
                            <a:srgbClr val="000000"/>
                          </a:solidFill>
                          <a:effectLst/>
                          <a:latin typeface="inherit"/>
                        </a:rPr>
                        <a:t>AP Computer Science Principles</a:t>
                      </a:r>
                      <a:endParaRPr lang="fr-FR" sz="800" dirty="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 0</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2</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rtl="0" fontAlgn="t">
                        <a:spcBef>
                          <a:spcPts val="0"/>
                        </a:spcBef>
                        <a:spcAft>
                          <a:spcPts val="0"/>
                        </a:spcAft>
                      </a:pPr>
                      <a:r>
                        <a:rPr lang="en-US" sz="800">
                          <a:solidFill>
                            <a:srgbClr val="000000"/>
                          </a:solidFill>
                          <a:effectLst/>
                          <a:latin typeface="Calibri" panose="020F0502020204030204" pitchFamily="34" charset="0"/>
                        </a:rPr>
                        <a:t> </a:t>
                      </a:r>
                      <a:endParaRPr lang="en-US" sz="800">
                        <a:effectLst/>
                        <a:latin typeface="Calibri" panose="020F0502020204030204" pitchFamily="34" charset="0"/>
                      </a:endParaRPr>
                    </a:p>
                    <a:p>
                      <a:pPr marL="0" marR="0" algn="ctr" rtl="0" fontAlgn="t">
                        <a:spcBef>
                          <a:spcPts val="0"/>
                        </a:spcBef>
                        <a:spcAft>
                          <a:spcPts val="0"/>
                        </a:spcAft>
                      </a:pPr>
                      <a:r>
                        <a:rPr lang="en-US" sz="800">
                          <a:solidFill>
                            <a:srgbClr val="000000"/>
                          </a:solidFill>
                          <a:effectLst/>
                          <a:latin typeface="inherit"/>
                        </a:rPr>
                        <a:t>3</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3</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l" rtl="0" fontAlgn="t">
                        <a:spcBef>
                          <a:spcPts val="0"/>
                        </a:spcBef>
                        <a:spcAft>
                          <a:spcPts val="0"/>
                        </a:spcAft>
                      </a:pPr>
                      <a:r>
                        <a:rPr lang="en-US" sz="800">
                          <a:solidFill>
                            <a:srgbClr val="000000"/>
                          </a:solidFill>
                          <a:effectLst/>
                          <a:latin typeface="Aptos" panose="020B0004020202020204" pitchFamily="34" charset="0"/>
                        </a:rPr>
                        <a:t> </a:t>
                      </a:r>
                      <a:endParaRPr lang="en-US" sz="800">
                        <a:effectLst/>
                        <a:latin typeface="Calibri" panose="020F0502020204030204" pitchFamily="34" charset="0"/>
                      </a:endParaRPr>
                    </a:p>
                    <a:p>
                      <a:pPr marL="0" marR="0" algn="ctr" rtl="0" fontAlgn="t">
                        <a:spcBef>
                          <a:spcPts val="0"/>
                        </a:spcBef>
                        <a:spcAft>
                          <a:spcPts val="0"/>
                        </a:spcAft>
                      </a:pPr>
                      <a:r>
                        <a:rPr lang="en-US" sz="1000">
                          <a:solidFill>
                            <a:srgbClr val="000000"/>
                          </a:solidFill>
                          <a:effectLst/>
                          <a:latin typeface="inherit"/>
                        </a:rPr>
                        <a:t>3</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89418059"/>
                  </a:ext>
                </a:extLst>
              </a:tr>
              <a:tr h="211722">
                <a:tc>
                  <a:txBody>
                    <a:bodyPr/>
                    <a:lstStyle/>
                    <a:p>
                      <a:pPr marL="0" marR="0" algn="ctr" rtl="0" fontAlgn="t">
                        <a:spcBef>
                          <a:spcPts val="0"/>
                        </a:spcBef>
                        <a:spcAft>
                          <a:spcPts val="0"/>
                        </a:spcAft>
                      </a:pPr>
                      <a:r>
                        <a:rPr lang="en-US" sz="800">
                          <a:solidFill>
                            <a:srgbClr val="000000"/>
                          </a:solidFill>
                          <a:effectLst/>
                          <a:latin typeface="inherit"/>
                        </a:rPr>
                        <a:t>Automotive Technology</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8</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35</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39</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55</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60</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49026787"/>
                  </a:ext>
                </a:extLst>
              </a:tr>
              <a:tr h="211722">
                <a:tc>
                  <a:txBody>
                    <a:bodyPr/>
                    <a:lstStyle/>
                    <a:p>
                      <a:pPr marL="0" marR="0" algn="ctr" rtl="0" fontAlgn="t">
                        <a:spcBef>
                          <a:spcPts val="0"/>
                        </a:spcBef>
                        <a:spcAft>
                          <a:spcPts val="0"/>
                        </a:spcAft>
                      </a:pPr>
                      <a:r>
                        <a:rPr lang="en-US" sz="800">
                          <a:solidFill>
                            <a:srgbClr val="000000"/>
                          </a:solidFill>
                          <a:effectLst/>
                          <a:latin typeface="inherit"/>
                        </a:rPr>
                        <a:t>Aviation Maintenance</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0</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4</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4</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4</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4</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64729195"/>
                  </a:ext>
                </a:extLst>
              </a:tr>
              <a:tr h="211722">
                <a:tc>
                  <a:txBody>
                    <a:bodyPr/>
                    <a:lstStyle/>
                    <a:p>
                      <a:pPr marL="0" marR="0" algn="ctr" rtl="0" fontAlgn="t">
                        <a:spcBef>
                          <a:spcPts val="0"/>
                        </a:spcBef>
                        <a:spcAft>
                          <a:spcPts val="0"/>
                        </a:spcAft>
                      </a:pPr>
                      <a:r>
                        <a:rPr lang="en-US" sz="800">
                          <a:solidFill>
                            <a:srgbClr val="000000"/>
                          </a:solidFill>
                          <a:effectLst/>
                          <a:latin typeface="inherit"/>
                        </a:rPr>
                        <a:t>Carpentry</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5</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13</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16</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18</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23</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16277979"/>
                  </a:ext>
                </a:extLst>
              </a:tr>
              <a:tr h="211722">
                <a:tc>
                  <a:txBody>
                    <a:bodyPr/>
                    <a:lstStyle/>
                    <a:p>
                      <a:pPr marL="0" marR="0" algn="ctr" rtl="0" fontAlgn="t">
                        <a:spcBef>
                          <a:spcPts val="0"/>
                        </a:spcBef>
                        <a:spcAft>
                          <a:spcPts val="0"/>
                        </a:spcAft>
                      </a:pPr>
                      <a:r>
                        <a:rPr lang="en-US" sz="800">
                          <a:solidFill>
                            <a:srgbClr val="000000"/>
                          </a:solidFill>
                          <a:effectLst/>
                          <a:latin typeface="inherit"/>
                        </a:rPr>
                        <a:t>Criminal Investigations</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7</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35</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44</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53</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60</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2036528"/>
                  </a:ext>
                </a:extLst>
              </a:tr>
              <a:tr h="211722">
                <a:tc>
                  <a:txBody>
                    <a:bodyPr/>
                    <a:lstStyle/>
                    <a:p>
                      <a:pPr marL="0" marR="0" algn="ctr" rtl="0" fontAlgn="t">
                        <a:spcBef>
                          <a:spcPts val="0"/>
                        </a:spcBef>
                        <a:spcAft>
                          <a:spcPts val="0"/>
                        </a:spcAft>
                      </a:pPr>
                      <a:r>
                        <a:rPr lang="en-US" sz="800">
                          <a:solidFill>
                            <a:srgbClr val="000000"/>
                          </a:solidFill>
                          <a:effectLst/>
                          <a:latin typeface="inherit"/>
                        </a:rPr>
                        <a:t>Culinary Arts</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13</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72</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84</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98</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107</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11002202"/>
                  </a:ext>
                </a:extLst>
              </a:tr>
              <a:tr h="211722">
                <a:tc>
                  <a:txBody>
                    <a:bodyPr/>
                    <a:lstStyle/>
                    <a:p>
                      <a:pPr marL="0" marR="0" algn="ctr" rtl="0" fontAlgn="t">
                        <a:spcBef>
                          <a:spcPts val="0"/>
                        </a:spcBef>
                        <a:spcAft>
                          <a:spcPts val="0"/>
                        </a:spcAft>
                      </a:pPr>
                      <a:r>
                        <a:rPr lang="en-US" sz="800">
                          <a:solidFill>
                            <a:srgbClr val="000000"/>
                          </a:solidFill>
                          <a:effectLst/>
                          <a:latin typeface="inherit"/>
                        </a:rPr>
                        <a:t>Cybersecurity</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3</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13</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16</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20</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26</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43994812"/>
                  </a:ext>
                </a:extLst>
              </a:tr>
              <a:tr h="211722">
                <a:tc>
                  <a:txBody>
                    <a:bodyPr/>
                    <a:lstStyle/>
                    <a:p>
                      <a:pPr marL="0" marR="0" algn="ctr" rtl="0" fontAlgn="t">
                        <a:spcBef>
                          <a:spcPts val="0"/>
                        </a:spcBef>
                        <a:spcAft>
                          <a:spcPts val="0"/>
                        </a:spcAft>
                      </a:pPr>
                      <a:r>
                        <a:rPr lang="en-US" sz="800">
                          <a:solidFill>
                            <a:srgbClr val="000000"/>
                          </a:solidFill>
                          <a:effectLst/>
                          <a:latin typeface="inherit"/>
                        </a:rPr>
                        <a:t>Dental Science</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6</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22</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28</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36</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39</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8254247"/>
                  </a:ext>
                </a:extLst>
              </a:tr>
              <a:tr h="211722">
                <a:tc>
                  <a:txBody>
                    <a:bodyPr/>
                    <a:lstStyle/>
                    <a:p>
                      <a:pPr marL="0" marR="0" algn="ctr" rtl="0" fontAlgn="t">
                        <a:spcBef>
                          <a:spcPts val="0"/>
                        </a:spcBef>
                        <a:spcAft>
                          <a:spcPts val="0"/>
                        </a:spcAft>
                      </a:pPr>
                      <a:r>
                        <a:rPr lang="en-US" sz="800">
                          <a:solidFill>
                            <a:srgbClr val="000000"/>
                          </a:solidFill>
                          <a:effectLst/>
                          <a:latin typeface="inherit"/>
                        </a:rPr>
                        <a:t>Early College Essentials</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10</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28</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32</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43</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43</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67528145"/>
                  </a:ext>
                </a:extLst>
              </a:tr>
              <a:tr h="211722">
                <a:tc>
                  <a:txBody>
                    <a:bodyPr/>
                    <a:lstStyle/>
                    <a:p>
                      <a:pPr marL="0" marR="0" algn="ctr" rtl="0" fontAlgn="t">
                        <a:spcBef>
                          <a:spcPts val="0"/>
                        </a:spcBef>
                        <a:spcAft>
                          <a:spcPts val="0"/>
                        </a:spcAft>
                      </a:pPr>
                      <a:r>
                        <a:rPr lang="en-US" sz="800">
                          <a:solidFill>
                            <a:srgbClr val="000000"/>
                          </a:solidFill>
                          <a:effectLst/>
                          <a:latin typeface="inherit"/>
                        </a:rPr>
                        <a:t>Graphic Design</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6</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37</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41</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45</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50</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44465588"/>
                  </a:ext>
                </a:extLst>
              </a:tr>
              <a:tr h="328170">
                <a:tc>
                  <a:txBody>
                    <a:bodyPr/>
                    <a:lstStyle/>
                    <a:p>
                      <a:pPr marL="0" marR="0" algn="ctr" rtl="0" fontAlgn="t">
                        <a:spcBef>
                          <a:spcPts val="0"/>
                        </a:spcBef>
                        <a:spcAft>
                          <a:spcPts val="0"/>
                        </a:spcAft>
                      </a:pPr>
                      <a:r>
                        <a:rPr lang="en-US" sz="800">
                          <a:solidFill>
                            <a:srgbClr val="000000"/>
                          </a:solidFill>
                          <a:effectLst/>
                          <a:latin typeface="inherit"/>
                        </a:rPr>
                        <a:t>Hospitality, Recreation, and Tourism</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rtl="0" fontAlgn="t">
                        <a:spcBef>
                          <a:spcPts val="0"/>
                        </a:spcBef>
                        <a:spcAft>
                          <a:spcPts val="0"/>
                        </a:spcAft>
                      </a:pPr>
                      <a:r>
                        <a:rPr lang="en-US" sz="800">
                          <a:solidFill>
                            <a:srgbClr val="000000"/>
                          </a:solidFill>
                          <a:effectLst/>
                          <a:latin typeface="Calibri" panose="020F0502020204030204" pitchFamily="34" charset="0"/>
                        </a:rPr>
                        <a:t> </a:t>
                      </a:r>
                      <a:endParaRPr lang="en-US" sz="800">
                        <a:effectLst/>
                        <a:latin typeface="Calibri" panose="020F0502020204030204" pitchFamily="34" charset="0"/>
                      </a:endParaRPr>
                    </a:p>
                    <a:p>
                      <a:pPr marL="0" marR="0" algn="ctr" rtl="0" fontAlgn="t">
                        <a:spcBef>
                          <a:spcPts val="0"/>
                        </a:spcBef>
                        <a:spcAft>
                          <a:spcPts val="0"/>
                        </a:spcAft>
                      </a:pPr>
                      <a:r>
                        <a:rPr lang="en-US" sz="800">
                          <a:solidFill>
                            <a:srgbClr val="000000"/>
                          </a:solidFill>
                          <a:effectLst/>
                          <a:latin typeface="inherit"/>
                        </a:rPr>
                        <a:t>5</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10</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rtl="0" fontAlgn="t">
                        <a:spcBef>
                          <a:spcPts val="0"/>
                        </a:spcBef>
                        <a:spcAft>
                          <a:spcPts val="0"/>
                        </a:spcAft>
                      </a:pPr>
                      <a:r>
                        <a:rPr lang="en-US" sz="800">
                          <a:solidFill>
                            <a:srgbClr val="000000"/>
                          </a:solidFill>
                          <a:effectLst/>
                          <a:latin typeface="Calibri" panose="020F0502020204030204" pitchFamily="34" charset="0"/>
                        </a:rPr>
                        <a:t> </a:t>
                      </a:r>
                      <a:endParaRPr lang="en-US" sz="800">
                        <a:effectLst/>
                        <a:latin typeface="Calibri" panose="020F0502020204030204" pitchFamily="34" charset="0"/>
                      </a:endParaRPr>
                    </a:p>
                    <a:p>
                      <a:pPr marL="0" marR="0" algn="ctr" rtl="0" fontAlgn="t">
                        <a:spcBef>
                          <a:spcPts val="0"/>
                        </a:spcBef>
                        <a:spcAft>
                          <a:spcPts val="0"/>
                        </a:spcAft>
                      </a:pPr>
                      <a:r>
                        <a:rPr lang="en-US" sz="800">
                          <a:solidFill>
                            <a:srgbClr val="000000"/>
                          </a:solidFill>
                          <a:effectLst/>
                          <a:latin typeface="inherit"/>
                        </a:rPr>
                        <a:t>11</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16</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l" rtl="0" fontAlgn="t">
                        <a:spcBef>
                          <a:spcPts val="0"/>
                        </a:spcBef>
                        <a:spcAft>
                          <a:spcPts val="0"/>
                        </a:spcAft>
                      </a:pPr>
                      <a:r>
                        <a:rPr lang="en-US" sz="800">
                          <a:solidFill>
                            <a:srgbClr val="000000"/>
                          </a:solidFill>
                          <a:effectLst/>
                          <a:latin typeface="Aptos" panose="020B0004020202020204" pitchFamily="34" charset="0"/>
                        </a:rPr>
                        <a:t> </a:t>
                      </a:r>
                      <a:endParaRPr lang="en-US" sz="800">
                        <a:effectLst/>
                        <a:latin typeface="Calibri" panose="020F0502020204030204" pitchFamily="34" charset="0"/>
                      </a:endParaRPr>
                    </a:p>
                    <a:p>
                      <a:pPr marL="0" marR="0" algn="ctr" rtl="0" fontAlgn="t">
                        <a:spcBef>
                          <a:spcPts val="0"/>
                        </a:spcBef>
                        <a:spcAft>
                          <a:spcPts val="0"/>
                        </a:spcAft>
                      </a:pPr>
                      <a:r>
                        <a:rPr lang="en-US" sz="1000">
                          <a:solidFill>
                            <a:srgbClr val="000000"/>
                          </a:solidFill>
                          <a:effectLst/>
                          <a:latin typeface="inherit"/>
                        </a:rPr>
                        <a:t>18</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59707376"/>
                  </a:ext>
                </a:extLst>
              </a:tr>
              <a:tr h="211722">
                <a:tc>
                  <a:txBody>
                    <a:bodyPr/>
                    <a:lstStyle/>
                    <a:p>
                      <a:pPr marL="0" marR="0" algn="ctr" rtl="0" fontAlgn="t">
                        <a:spcBef>
                          <a:spcPts val="0"/>
                        </a:spcBef>
                        <a:spcAft>
                          <a:spcPts val="0"/>
                        </a:spcAft>
                      </a:pPr>
                      <a:r>
                        <a:rPr lang="en-US" sz="800">
                          <a:solidFill>
                            <a:srgbClr val="000000"/>
                          </a:solidFill>
                          <a:effectLst/>
                          <a:latin typeface="inherit"/>
                        </a:rPr>
                        <a:t>HVAC and Refrigeration</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2</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8</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11</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12</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16</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14259280"/>
                  </a:ext>
                </a:extLst>
              </a:tr>
              <a:tr h="211722">
                <a:tc>
                  <a:txBody>
                    <a:bodyPr/>
                    <a:lstStyle/>
                    <a:p>
                      <a:pPr marL="0" marR="0" algn="ctr" rtl="0" fontAlgn="t">
                        <a:spcBef>
                          <a:spcPts val="0"/>
                        </a:spcBef>
                        <a:spcAft>
                          <a:spcPts val="0"/>
                        </a:spcAft>
                      </a:pPr>
                      <a:r>
                        <a:rPr lang="en-US" sz="800">
                          <a:solidFill>
                            <a:srgbClr val="000000"/>
                          </a:solidFill>
                          <a:effectLst/>
                          <a:latin typeface="inherit"/>
                        </a:rPr>
                        <a:t>Infant Toddler Childcare</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11</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33</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37</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47</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50</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2111801"/>
                  </a:ext>
                </a:extLst>
              </a:tr>
              <a:tr h="211722">
                <a:tc>
                  <a:txBody>
                    <a:bodyPr/>
                    <a:lstStyle/>
                    <a:p>
                      <a:pPr marL="0" marR="0" algn="ctr" rtl="0" fontAlgn="t">
                        <a:spcBef>
                          <a:spcPts val="0"/>
                        </a:spcBef>
                        <a:spcAft>
                          <a:spcPts val="0"/>
                        </a:spcAft>
                      </a:pPr>
                      <a:r>
                        <a:rPr lang="en-US" sz="800">
                          <a:solidFill>
                            <a:srgbClr val="000000"/>
                          </a:solidFill>
                          <a:effectLst/>
                          <a:latin typeface="inherit"/>
                        </a:rPr>
                        <a:t>Patient Care</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16</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56</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69</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89</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91</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50572847"/>
                  </a:ext>
                </a:extLst>
              </a:tr>
              <a:tr h="211722">
                <a:tc>
                  <a:txBody>
                    <a:bodyPr/>
                    <a:lstStyle/>
                    <a:p>
                      <a:pPr marL="0" marR="0" algn="ctr" rtl="0" fontAlgn="t">
                        <a:spcBef>
                          <a:spcPts val="0"/>
                        </a:spcBef>
                        <a:spcAft>
                          <a:spcPts val="0"/>
                        </a:spcAft>
                      </a:pPr>
                      <a:r>
                        <a:rPr lang="en-US" sz="800">
                          <a:solidFill>
                            <a:srgbClr val="000000"/>
                          </a:solidFill>
                          <a:effectLst/>
                          <a:latin typeface="inherit"/>
                        </a:rPr>
                        <a:t>Programming</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8</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17</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21</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23</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26</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90084001"/>
                  </a:ext>
                </a:extLst>
              </a:tr>
              <a:tr h="211722">
                <a:tc>
                  <a:txBody>
                    <a:bodyPr/>
                    <a:lstStyle/>
                    <a:p>
                      <a:pPr marL="0" marR="0" algn="ctr" rtl="0" fontAlgn="t">
                        <a:spcBef>
                          <a:spcPts val="0"/>
                        </a:spcBef>
                        <a:spcAft>
                          <a:spcPts val="0"/>
                        </a:spcAft>
                      </a:pPr>
                      <a:r>
                        <a:rPr lang="en-US" sz="800">
                          <a:solidFill>
                            <a:srgbClr val="000000"/>
                          </a:solidFill>
                          <a:effectLst/>
                          <a:latin typeface="inherit"/>
                        </a:rPr>
                        <a:t>Teaching as a Profession</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a:t>
                      </a:r>
                      <a:endParaRPr lang="en-US" sz="800">
                        <a:effectLst/>
                        <a:latin typeface="Calibri" panose="020F0502020204030204" pitchFamily="34" charset="0"/>
                      </a:endParaRPr>
                    </a:p>
                  </a:txBody>
                  <a:tcPr marL="47638" marR="47638"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800">
                          <a:solidFill>
                            <a:srgbClr val="000000"/>
                          </a:solidFill>
                          <a:effectLst/>
                          <a:latin typeface="inherit"/>
                        </a:rPr>
                        <a:t>1</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t">
                        <a:spcBef>
                          <a:spcPts val="0"/>
                        </a:spcBef>
                        <a:spcAft>
                          <a:spcPts val="0"/>
                        </a:spcAft>
                      </a:pPr>
                      <a:r>
                        <a:rPr lang="en-US" sz="800">
                          <a:solidFill>
                            <a:srgbClr val="000000"/>
                          </a:solidFill>
                          <a:effectLst/>
                          <a:latin typeface="inherit"/>
                        </a:rPr>
                        <a:t>1</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fontAlgn="b">
                        <a:spcBef>
                          <a:spcPts val="0"/>
                        </a:spcBef>
                        <a:spcAft>
                          <a:spcPts val="0"/>
                        </a:spcAft>
                      </a:pPr>
                      <a:r>
                        <a:rPr lang="en-US" sz="1000">
                          <a:solidFill>
                            <a:srgbClr val="000000"/>
                          </a:solidFill>
                          <a:effectLst/>
                          <a:latin typeface="inherit"/>
                        </a:rPr>
                        <a:t>5</a:t>
                      </a:r>
                      <a:endParaRPr lang="en-US" sz="800">
                        <a:effectLst/>
                        <a:latin typeface="Calibri" panose="020F0502020204030204" pitchFamily="34" charset="0"/>
                      </a:endParaRPr>
                    </a:p>
                  </a:txBody>
                  <a:tcPr marL="63517" marR="63517" marT="31758" marB="3175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rtl="0" fontAlgn="t">
                        <a:spcBef>
                          <a:spcPts val="0"/>
                        </a:spcBef>
                        <a:spcAft>
                          <a:spcPts val="0"/>
                        </a:spcAft>
                      </a:pPr>
                      <a:r>
                        <a:rPr lang="en-US" sz="1000">
                          <a:solidFill>
                            <a:srgbClr val="000000"/>
                          </a:solidFill>
                          <a:effectLst/>
                          <a:latin typeface="inherit"/>
                        </a:rPr>
                        <a:t>6</a:t>
                      </a:r>
                      <a:endParaRPr lang="en-US" sz="800">
                        <a:effectLst/>
                        <a:latin typeface="Calibri" panose="020F0502020204030204" pitchFamily="34" charset="0"/>
                      </a:endParaRPr>
                    </a:p>
                  </a:txBody>
                  <a:tcPr marL="63517" marR="63517" marT="31758" marB="3175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49101"/>
                  </a:ext>
                </a:extLst>
              </a:tr>
              <a:tr h="211722">
                <a:tc>
                  <a:txBody>
                    <a:bodyPr/>
                    <a:lstStyle/>
                    <a:p>
                      <a:pPr marL="0" marR="0" algn="ctr" rtl="0" fontAlgn="b">
                        <a:spcBef>
                          <a:spcPts val="0"/>
                        </a:spcBef>
                        <a:spcAft>
                          <a:spcPts val="0"/>
                        </a:spcAft>
                      </a:pPr>
                      <a:r>
                        <a:rPr lang="en-US" sz="800" b="1">
                          <a:solidFill>
                            <a:srgbClr val="000000"/>
                          </a:solidFill>
                          <a:effectLst/>
                          <a:latin typeface="inherit"/>
                        </a:rPr>
                        <a:t>Weekly Total</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rtl="0" fontAlgn="b">
                        <a:spcBef>
                          <a:spcPts val="0"/>
                        </a:spcBef>
                        <a:spcAft>
                          <a:spcPts val="0"/>
                        </a:spcAft>
                      </a:pPr>
                      <a:r>
                        <a:rPr lang="en-US" sz="800" b="1">
                          <a:solidFill>
                            <a:srgbClr val="000000"/>
                          </a:solidFill>
                          <a:effectLst/>
                          <a:latin typeface="inherit"/>
                        </a:rPr>
                        <a:t>101</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rtl="0" fontAlgn="b">
                        <a:spcBef>
                          <a:spcPts val="0"/>
                        </a:spcBef>
                        <a:spcAft>
                          <a:spcPts val="0"/>
                        </a:spcAft>
                      </a:pPr>
                      <a:r>
                        <a:rPr lang="en-US" sz="800" b="1">
                          <a:solidFill>
                            <a:srgbClr val="000000"/>
                          </a:solidFill>
                          <a:effectLst/>
                          <a:latin typeface="inherit"/>
                        </a:rPr>
                        <a:t>386</a:t>
                      </a:r>
                      <a:endParaRPr lang="en-US" sz="800">
                        <a:effectLst/>
                        <a:latin typeface="Calibri" panose="020F0502020204030204" pitchFamily="34" charset="0"/>
                      </a:endParaRPr>
                    </a:p>
                  </a:txBody>
                  <a:tcPr marL="47638" marR="47638"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rtl="0" fontAlgn="t">
                        <a:spcBef>
                          <a:spcPts val="0"/>
                        </a:spcBef>
                        <a:spcAft>
                          <a:spcPts val="0"/>
                        </a:spcAft>
                      </a:pPr>
                      <a:r>
                        <a:rPr lang="en-US" sz="800" b="1">
                          <a:solidFill>
                            <a:srgbClr val="000000"/>
                          </a:solidFill>
                          <a:effectLst/>
                          <a:latin typeface="inherit"/>
                        </a:rPr>
                        <a:t>457</a:t>
                      </a:r>
                      <a:endParaRPr lang="en-US" sz="80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rtl="0" fontAlgn="b">
                        <a:spcBef>
                          <a:spcPts val="0"/>
                        </a:spcBef>
                        <a:spcAft>
                          <a:spcPts val="0"/>
                        </a:spcAft>
                      </a:pPr>
                      <a:r>
                        <a:rPr lang="en-US" sz="1000" b="1">
                          <a:solidFill>
                            <a:srgbClr val="000000"/>
                          </a:solidFill>
                          <a:effectLst/>
                          <a:latin typeface="inherit"/>
                        </a:rPr>
                        <a:t>567</a:t>
                      </a:r>
                      <a:endParaRPr lang="en-US" sz="800">
                        <a:effectLst/>
                        <a:latin typeface="Calibri" panose="020F0502020204030204" pitchFamily="34" charset="0"/>
                      </a:endParaRPr>
                    </a:p>
                  </a:txBody>
                  <a:tcPr marL="63517" marR="63517" marT="31758" marB="317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rtl="0" fontAlgn="t">
                        <a:spcBef>
                          <a:spcPts val="0"/>
                        </a:spcBef>
                        <a:spcAft>
                          <a:spcPts val="0"/>
                        </a:spcAft>
                      </a:pPr>
                      <a:r>
                        <a:rPr lang="en-US" sz="1000" b="1" dirty="0">
                          <a:solidFill>
                            <a:srgbClr val="000000"/>
                          </a:solidFill>
                          <a:effectLst/>
                          <a:latin typeface="inherit"/>
                        </a:rPr>
                        <a:t>622</a:t>
                      </a:r>
                      <a:endParaRPr lang="en-US" sz="800" dirty="0">
                        <a:effectLst/>
                        <a:latin typeface="Calibri" panose="020F0502020204030204" pitchFamily="34" charset="0"/>
                      </a:endParaRPr>
                    </a:p>
                  </a:txBody>
                  <a:tcPr marL="63517" marR="63517" marT="31758" marB="31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729301238"/>
                  </a:ext>
                </a:extLst>
              </a:tr>
            </a:tbl>
          </a:graphicData>
        </a:graphic>
      </p:graphicFrame>
    </p:spTree>
    <p:extLst>
      <p:ext uri="{BB962C8B-B14F-4D97-AF65-F5344CB8AC3E}">
        <p14:creationId xmlns:p14="http://schemas.microsoft.com/office/powerpoint/2010/main" val="69156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extBox 3">
            <a:extLst>
              <a:ext uri="{FF2B5EF4-FFF2-40B4-BE49-F238E27FC236}">
                <a16:creationId xmlns:a16="http://schemas.microsoft.com/office/drawing/2014/main" id="{C0B9551C-D662-D501-8594-1889C41F147F}"/>
              </a:ext>
            </a:extLst>
          </p:cNvPr>
          <p:cNvSpPr txBox="1"/>
          <p:nvPr/>
        </p:nvSpPr>
        <p:spPr>
          <a:xfrm>
            <a:off x="777766" y="871912"/>
            <a:ext cx="9280633" cy="6033511"/>
          </a:xfrm>
          <a:prstGeom prst="rect">
            <a:avLst/>
          </a:prstGeom>
          <a:noFill/>
        </p:spPr>
        <p:txBody>
          <a:bodyPr wrap="square">
            <a:spAutoFit/>
          </a:bodyPr>
          <a:lstStyle/>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b="1" dirty="0">
                <a:solidFill>
                  <a:srgbClr val="4472C4"/>
                </a:solidFill>
                <a:latin typeface="Calibri" panose="020F0502020204030204" pitchFamily="34" charset="0"/>
                <a:ea typeface="Calibri" panose="020F0502020204030204" pitchFamily="34" charset="0"/>
                <a:cs typeface="Arial" panose="020B0604020202020204" pitchFamily="34" charset="0"/>
              </a:rPr>
              <a:t>January 25</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 20</a:t>
            </a:r>
            <a:r>
              <a:rPr lang="en-US" b="1" dirty="0">
                <a:solidFill>
                  <a:srgbClr val="4472C4"/>
                </a:solidFill>
                <a:latin typeface="Calibri" panose="020F0502020204030204" pitchFamily="34" charset="0"/>
                <a:ea typeface="Calibri" panose="020F0502020204030204" pitchFamily="34" charset="0"/>
                <a:cs typeface="Arial" panose="020B0604020202020204" pitchFamily="34" charset="0"/>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r>
              <a:rPr lang="en-US" sz="1200" b="1" dirty="0">
                <a:effectLst/>
                <a:latin typeface="Calibri" panose="020F0502020204030204" pitchFamily="34" charset="0"/>
                <a:ea typeface="Calibri" panose="020F0502020204030204" pitchFamily="34" charset="0"/>
                <a:cs typeface="Arial" panose="020B0604020202020204" pitchFamily="34" charset="0"/>
              </a:rPr>
              <a:t>I.    Call to order</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II.   Roll Call; Establish Quorum</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III.  Action Items</a:t>
            </a:r>
          </a:p>
          <a:p>
            <a:r>
              <a:rPr lang="en-US" sz="1200" b="1" dirty="0">
                <a:effectLst/>
                <a:latin typeface="Calibri" panose="020F0502020204030204" pitchFamily="34" charset="0"/>
                <a:ea typeface="Calibri" panose="020F0502020204030204" pitchFamily="34" charset="0"/>
                <a:cs typeface="Arial" panose="020B0604020202020204" pitchFamily="34" charset="0"/>
              </a:rPr>
              <a:t>	a.  Approval of Agenda</a:t>
            </a:r>
          </a:p>
          <a:p>
            <a:r>
              <a:rPr lang="en-US" sz="1200" b="1" dirty="0">
                <a:effectLst/>
                <a:latin typeface="Calibri" panose="020F0502020204030204" pitchFamily="34" charset="0"/>
                <a:ea typeface="Calibri" panose="020F0502020204030204" pitchFamily="34" charset="0"/>
                <a:cs typeface="Arial" panose="020B0604020202020204" pitchFamily="34" charset="0"/>
              </a:rPr>
              <a:t>	b.  Approval of Previous Minutes</a:t>
            </a:r>
          </a:p>
          <a:p>
            <a:r>
              <a:rPr lang="en-US" sz="1200" b="1" dirty="0">
                <a:effectLst/>
                <a:latin typeface="Calibri" panose="020F0502020204030204" pitchFamily="34" charset="0"/>
                <a:ea typeface="Calibri" panose="020F0502020204030204" pitchFamily="34" charset="0"/>
                <a:cs typeface="Arial" panose="020B0604020202020204" pitchFamily="34" charset="0"/>
              </a:rPr>
              <a:t>	c.  Strategic Plan Review and Rank Strategic Priorities</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IV.  Information Items</a:t>
            </a:r>
          </a:p>
          <a:p>
            <a:r>
              <a:rPr lang="en-US" sz="1200" b="1" dirty="0">
                <a:effectLst/>
                <a:latin typeface="Calibri" panose="020F0502020204030204" pitchFamily="34" charset="0"/>
                <a:ea typeface="Calibri" panose="020F0502020204030204" pitchFamily="34" charset="0"/>
                <a:cs typeface="Arial" panose="020B0604020202020204" pitchFamily="34" charset="0"/>
              </a:rPr>
              <a:t>	a.  Principal’s Report</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   Announcements</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VI.  Public Comment</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VII. Adjournment</a:t>
            </a: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0919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6D0C-2694-19F5-51F1-C46EA54ECF2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BF9066A-5361-E93A-5BB9-E3C8BD40E239}"/>
              </a:ext>
            </a:extLst>
          </p:cNvPr>
          <p:cNvSpPr>
            <a:spLocks noGrp="1"/>
          </p:cNvSpPr>
          <p:nvPr>
            <p:ph type="body" idx="1"/>
          </p:nvPr>
        </p:nvSpPr>
        <p:spPr/>
        <p:txBody>
          <a:bodyPr/>
          <a:lstStyle/>
          <a:p>
            <a:endParaRPr lang="en-US" dirty="0"/>
          </a:p>
        </p:txBody>
      </p:sp>
      <p:pic>
        <p:nvPicPr>
          <p:cNvPr id="5" name="Picture 4" descr="A megaphone with red text&#10;&#10;Description automatically generated">
            <a:extLst>
              <a:ext uri="{FF2B5EF4-FFF2-40B4-BE49-F238E27FC236}">
                <a16:creationId xmlns:a16="http://schemas.microsoft.com/office/drawing/2014/main" id="{138ED335-31AC-A7F0-BF6D-57FDC1B1B1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57047" y="2126702"/>
            <a:ext cx="7877906" cy="3200400"/>
          </a:xfrm>
          <a:prstGeom prst="rect">
            <a:avLst/>
          </a:prstGeom>
        </p:spPr>
      </p:pic>
    </p:spTree>
    <p:extLst>
      <p:ext uri="{BB962C8B-B14F-4D97-AF65-F5344CB8AC3E}">
        <p14:creationId xmlns:p14="http://schemas.microsoft.com/office/powerpoint/2010/main" val="354112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1E-572E-E6B8-FC1F-520857F47939}"/>
              </a:ext>
            </a:extLst>
          </p:cNvPr>
          <p:cNvSpPr>
            <a:spLocks noGrp="1"/>
          </p:cNvSpPr>
          <p:nvPr>
            <p:ph type="title"/>
          </p:nvPr>
        </p:nvSpPr>
        <p:spPr/>
        <p:txBody>
          <a:bodyPr/>
          <a:lstStyle/>
          <a:p>
            <a:r>
              <a:rPr lang="en-US" dirty="0"/>
              <a:t>Approved Meeting Dates</a:t>
            </a:r>
          </a:p>
        </p:txBody>
      </p:sp>
      <p:sp>
        <p:nvSpPr>
          <p:cNvPr id="3" name="Text Placeholder 2">
            <a:extLst>
              <a:ext uri="{FF2B5EF4-FFF2-40B4-BE49-F238E27FC236}">
                <a16:creationId xmlns:a16="http://schemas.microsoft.com/office/drawing/2014/main" id="{F180ABE3-F085-B681-A473-47100AD80D25}"/>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b="0" i="0" dirty="0">
                <a:solidFill>
                  <a:schemeClr val="bg1">
                    <a:lumMod val="75000"/>
                  </a:schemeClr>
                </a:solidFill>
                <a:effectLst/>
                <a:latin typeface="Calibri" panose="020F0502020204030204" pitchFamily="34" charset="0"/>
              </a:rPr>
              <a:t>Wednesday, 9/06/23  4 p.m.</a:t>
            </a:r>
          </a:p>
          <a:p>
            <a:pPr algn="l">
              <a:buFont typeface="Arial" panose="020B0604020202020204" pitchFamily="34" charset="0"/>
              <a:buChar char="•"/>
            </a:pPr>
            <a:r>
              <a:rPr lang="en-US" b="0" i="0" dirty="0">
                <a:solidFill>
                  <a:schemeClr val="bg1">
                    <a:lumMod val="75000"/>
                  </a:schemeClr>
                </a:solidFill>
                <a:effectLst/>
                <a:latin typeface="Calibri" panose="020F0502020204030204" pitchFamily="34" charset="0"/>
              </a:rPr>
              <a:t> Thursday, 11/30/23  4 p.m.</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i="0" dirty="0">
                <a:solidFill>
                  <a:schemeClr val="bg1">
                    <a:lumMod val="75000"/>
                  </a:schemeClr>
                </a:solidFill>
                <a:effectLst/>
                <a:latin typeface="Calibri" panose="020F0502020204030204" pitchFamily="34" charset="0"/>
              </a:rPr>
              <a:t>Thursday, 1/25/24  4 p.m.</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b="1" i="0" dirty="0">
                <a:solidFill>
                  <a:srgbClr val="424242"/>
                </a:solidFill>
                <a:effectLst/>
                <a:latin typeface="Calibri" panose="020F0502020204030204" pitchFamily="34" charset="0"/>
              </a:rPr>
              <a:t>Thursday, 2/08/24  4 p.m.  </a:t>
            </a:r>
            <a:r>
              <a:rPr lang="en-US" b="1" i="1" dirty="0">
                <a:solidFill>
                  <a:srgbClr val="424242"/>
                </a:solidFill>
                <a:effectLst/>
                <a:latin typeface="Calibri" panose="020F0502020204030204" pitchFamily="34" charset="0"/>
              </a:rPr>
              <a:t>Initial Budget Allocation &amp; Feedback Meeting</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b="1" dirty="0">
                <a:solidFill>
                  <a:srgbClr val="424242"/>
                </a:solidFill>
                <a:effectLst/>
                <a:latin typeface="Calibri" panose="020F0502020204030204" pitchFamily="34" charset="0"/>
              </a:rPr>
              <a:t>Thursday, 2/29/24  4 p.m.  Budget Approval Meeting</a:t>
            </a:r>
          </a:p>
          <a:p>
            <a:pPr algn="l">
              <a:buFont typeface="Arial" panose="020B0604020202020204" pitchFamily="34" charset="0"/>
              <a:buChar char="•"/>
            </a:pPr>
            <a:r>
              <a:rPr lang="en-US" b="1" dirty="0">
                <a:solidFill>
                  <a:srgbClr val="424242"/>
                </a:solidFill>
                <a:effectLst/>
                <a:latin typeface="Calibri" panose="020F0502020204030204" pitchFamily="34" charset="0"/>
              </a:rPr>
              <a:t> Monday, 3/04/24  4 p.m.  </a:t>
            </a:r>
          </a:p>
          <a:p>
            <a:pPr marL="0" marR="0" algn="l">
              <a:buFont typeface="Arial" panose="020B0604020202020204" pitchFamily="34" charset="0"/>
              <a:buChar char="•"/>
            </a:pPr>
            <a:r>
              <a:rPr lang="en-US" b="1" dirty="0">
                <a:solidFill>
                  <a:srgbClr val="424242"/>
                </a:solidFill>
                <a:effectLst/>
                <a:latin typeface="Calibri" panose="020F0502020204030204" pitchFamily="34" charset="0"/>
              </a:rPr>
              <a:t>   Thursday, 5/16/23  4 p.m.  </a:t>
            </a:r>
            <a:r>
              <a:rPr lang="en-US" b="1" i="1" dirty="0">
                <a:solidFill>
                  <a:srgbClr val="424242"/>
                </a:solidFill>
                <a:effectLst/>
                <a:latin typeface="Calibri" panose="020F0502020204030204" pitchFamily="34" charset="0"/>
              </a:rPr>
              <a:t>Strategic Planning Meeting</a:t>
            </a:r>
          </a:p>
          <a:p>
            <a:endParaRPr lang="en-US" dirty="0"/>
          </a:p>
        </p:txBody>
      </p:sp>
    </p:spTree>
    <p:extLst>
      <p:ext uri="{BB962C8B-B14F-4D97-AF65-F5344CB8AC3E}">
        <p14:creationId xmlns:p14="http://schemas.microsoft.com/office/powerpoint/2010/main" val="353886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712C-D5E6-7E3E-408F-07318BFA674C}"/>
              </a:ext>
            </a:extLst>
          </p:cNvPr>
          <p:cNvSpPr>
            <a:spLocks noGrp="1"/>
          </p:cNvSpPr>
          <p:nvPr>
            <p:ph type="title"/>
          </p:nvPr>
        </p:nvSpPr>
        <p:spPr>
          <a:xfrm>
            <a:off x="-2108375" y="-2277921"/>
            <a:ext cx="10058400" cy="1450757"/>
          </a:xfrm>
        </p:spPr>
        <p:txBody>
          <a:bodyPr/>
          <a:lstStyle/>
          <a:p>
            <a:endParaRPr lang="en-US" dirty="0"/>
          </a:p>
        </p:txBody>
      </p:sp>
      <p:sp>
        <p:nvSpPr>
          <p:cNvPr id="3" name="Text Placeholder 2">
            <a:extLst>
              <a:ext uri="{FF2B5EF4-FFF2-40B4-BE49-F238E27FC236}">
                <a16:creationId xmlns:a16="http://schemas.microsoft.com/office/drawing/2014/main" id="{8ED2169C-2F16-8FB5-3360-4EF4CD2A5C0C}"/>
              </a:ext>
            </a:extLst>
          </p:cNvPr>
          <p:cNvSpPr>
            <a:spLocks noGrp="1"/>
          </p:cNvSpPr>
          <p:nvPr>
            <p:ph type="body" idx="1"/>
          </p:nvPr>
        </p:nvSpPr>
        <p:spPr/>
        <p:txBody>
          <a:bodyPr>
            <a:normAutofit fontScale="77500" lnSpcReduction="20000"/>
          </a:bodyPr>
          <a:lstStyle/>
          <a:p>
            <a:endParaRPr lang="en-US" dirty="0"/>
          </a:p>
          <a:p>
            <a:r>
              <a:rPr lang="en-US" dirty="0"/>
              <a:t>  Complete your GO Team Training</a:t>
            </a:r>
          </a:p>
          <a:p>
            <a:endParaRPr lang="en-US" dirty="0"/>
          </a:p>
          <a:p>
            <a:r>
              <a:rPr lang="en-US" dirty="0"/>
              <a:t>Remember to complete your required GO Team trainings so your team will remain in compliance (see below for current status). At this time, all members will need to ensure they have completed their New Member Orientation (both parts: online and live) and the annual Ethics trainings (APS Staff will complete the District's training and non-staff will complete the GO Team Ethics course).</a:t>
            </a:r>
          </a:p>
          <a:p>
            <a:endParaRPr lang="en-US" dirty="0"/>
          </a:p>
          <a:p>
            <a:r>
              <a:rPr lang="en-US" dirty="0"/>
              <a:t>We're excited that all GO Team members have access to our learning and resource platform, </a:t>
            </a:r>
            <a:r>
              <a:rPr lang="en-US" dirty="0" err="1"/>
              <a:t>ELiS</a:t>
            </a:r>
            <a:r>
              <a:rPr lang="en-US" dirty="0"/>
              <a:t>!  This is where GO Team members will find required trainings, resources, and other items to help you with your governance work. </a:t>
            </a:r>
            <a:r>
              <a:rPr lang="en-US" dirty="0" err="1"/>
              <a:t>ELiS</a:t>
            </a:r>
            <a:r>
              <a:rPr lang="en-US" dirty="0"/>
              <a:t> automatically sends reminders until the trainings are completed. Non APS staff members have been sent an email with their credentials; if you need your login information, please email us. APS staff members will use their APS credentials to access the platform. </a:t>
            </a:r>
          </a:p>
          <a:p>
            <a:endParaRPr lang="en-US" dirty="0"/>
          </a:p>
          <a:p>
            <a:r>
              <a:rPr lang="en-US" dirty="0"/>
              <a:t>Be sure to check the site often, as we will continue to add support items and training opportunities!</a:t>
            </a:r>
          </a:p>
        </p:txBody>
      </p:sp>
      <p:pic>
        <p:nvPicPr>
          <p:cNvPr id="3074" name="Picture 2">
            <a:extLst>
              <a:ext uri="{FF2B5EF4-FFF2-40B4-BE49-F238E27FC236}">
                <a16:creationId xmlns:a16="http://schemas.microsoft.com/office/drawing/2014/main" id="{76371589-F083-75E0-F845-329963983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95" y="192964"/>
            <a:ext cx="28575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5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216667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r>
              <a:rPr lang="en-US" sz="2800" dirty="0">
                <a:solidFill>
                  <a:schemeClr val="tx1">
                    <a:lumMod val="75000"/>
                    <a:lumOff val="25000"/>
                  </a:schemeClr>
                </a:solidFill>
              </a:rPr>
              <a:t>Welcome </a:t>
            </a:r>
            <a:br>
              <a:rPr lang="en-US" sz="2800" dirty="0">
                <a:solidFill>
                  <a:schemeClr val="tx1">
                    <a:lumMod val="75000"/>
                    <a:lumOff val="25000"/>
                  </a:schemeClr>
                </a:solidFill>
              </a:rPr>
            </a:br>
            <a:r>
              <a:rPr lang="en-US" sz="2800" dirty="0">
                <a:solidFill>
                  <a:schemeClr val="tx1">
                    <a:lumMod val="75000"/>
                    <a:lumOff val="25000"/>
                  </a:schemeClr>
                </a:solidFill>
              </a:rPr>
              <a:t>ACCA Board Members </a:t>
            </a:r>
            <a:br>
              <a:rPr lang="en-US" sz="2800" dirty="0">
                <a:solidFill>
                  <a:schemeClr val="tx1">
                    <a:lumMod val="75000"/>
                    <a:lumOff val="25000"/>
                  </a:schemeClr>
                </a:solidFill>
              </a:rPr>
            </a:br>
            <a:r>
              <a:rPr lang="en-US" sz="2800" dirty="0">
                <a:solidFill>
                  <a:schemeClr val="tx1">
                    <a:lumMod val="75000"/>
                    <a:lumOff val="25000"/>
                  </a:schemeClr>
                </a:solidFill>
              </a:rPr>
              <a:t>&amp; Visitors!</a:t>
            </a:r>
          </a:p>
        </p:txBody>
      </p:sp>
      <p:pic>
        <p:nvPicPr>
          <p:cNvPr id="4098" name="Picture 2" descr="William Smith">
            <a:extLst>
              <a:ext uri="{FF2B5EF4-FFF2-40B4-BE49-F238E27FC236}">
                <a16:creationId xmlns:a16="http://schemas.microsoft.com/office/drawing/2014/main" id="{D0482C3B-BF4B-4AAA-B60B-45537CD03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1"/>
          <a:stretch/>
        </p:blipFill>
        <p:spPr bwMode="auto">
          <a:xfrm>
            <a:off x="686079" y="645106"/>
            <a:ext cx="5365852" cy="5247747"/>
          </a:xfrm>
          <a:prstGeom prst="rect">
            <a:avLst/>
          </a:prstGeom>
          <a:solidFill>
            <a:srgbClr val="FFFFFF"/>
          </a:solidFill>
        </p:spPr>
      </p:pic>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endParaRPr lang="en-US" i="1" dirty="0">
              <a:solidFill>
                <a:schemeClr val="tx1">
                  <a:lumMod val="75000"/>
                  <a:lumOff val="25000"/>
                </a:schemeClr>
              </a:solidFill>
            </a:endParaRPr>
          </a:p>
          <a:p>
            <a:pPr marL="0" indent="0">
              <a:buFont typeface="Calibri" panose="020F0502020204030204" pitchFamily="34" charset="0"/>
              <a:buNone/>
            </a:pPr>
            <a:r>
              <a:rPr lang="en-US" i="1" dirty="0">
                <a:solidFill>
                  <a:schemeClr val="tx1">
                    <a:lumMod val="75000"/>
                    <a:lumOff val="25000"/>
                  </a:schemeClr>
                </a:solidFill>
              </a:rPr>
              <a:t>Presiding</a:t>
            </a:r>
          </a:p>
          <a:p>
            <a:pPr marL="0" indent="0">
              <a:buFont typeface="Calibri" panose="020F0502020204030204" pitchFamily="34" charset="0"/>
              <a:buNone/>
            </a:pPr>
            <a:r>
              <a:rPr lang="en-US" b="1" dirty="0">
                <a:solidFill>
                  <a:schemeClr val="tx1">
                    <a:lumMod val="75000"/>
                    <a:lumOff val="25000"/>
                  </a:schemeClr>
                </a:solidFill>
              </a:rPr>
              <a:t>William F. Smith</a:t>
            </a:r>
          </a:p>
          <a:p>
            <a:pPr marL="0" indent="0">
              <a:buFont typeface="Calibri" panose="020F0502020204030204" pitchFamily="34" charset="0"/>
              <a:buNone/>
            </a:pPr>
            <a:r>
              <a:rPr lang="en-US" i="1" dirty="0">
                <a:solidFill>
                  <a:schemeClr val="tx1">
                    <a:lumMod val="75000"/>
                    <a:lumOff val="25000"/>
                  </a:schemeClr>
                </a:solidFill>
              </a:rPr>
              <a:t>Chair, ACCA Board of Directors</a:t>
            </a:r>
          </a:p>
          <a:p>
            <a:pPr marL="0" indent="0">
              <a:buFont typeface="Calibri" panose="020F0502020204030204" pitchFamily="34" charset="0"/>
              <a:buNone/>
            </a:pPr>
            <a:r>
              <a:rPr lang="en-US" b="1" dirty="0">
                <a:solidFill>
                  <a:schemeClr val="tx1">
                    <a:lumMod val="75000"/>
                    <a:lumOff val="25000"/>
                  </a:schemeClr>
                </a:solidFill>
              </a:rPr>
              <a:t>Director of TechOps Training and Development </a:t>
            </a:r>
          </a:p>
          <a:p>
            <a:pPr marL="0" indent="0">
              <a:buFont typeface="Calibri" panose="020F0502020204030204" pitchFamily="34" charset="0"/>
              <a:buNone/>
            </a:pPr>
            <a:r>
              <a:rPr lang="en-US" b="1" dirty="0">
                <a:solidFill>
                  <a:schemeClr val="tx1">
                    <a:lumMod val="75000"/>
                    <a:lumOff val="25000"/>
                  </a:schemeClr>
                </a:solidFill>
              </a:rPr>
              <a:t>Delta Air Lines</a:t>
            </a: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3</a:t>
            </a:fld>
            <a:endParaRPr lang="en-US" b="1"/>
          </a:p>
        </p:txBody>
      </p:sp>
    </p:spTree>
    <p:extLst>
      <p:ext uri="{BB962C8B-B14F-4D97-AF65-F5344CB8AC3E}">
        <p14:creationId xmlns:p14="http://schemas.microsoft.com/office/powerpoint/2010/main" val="296957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100" b="1" i="0" u="sng" strike="noStrike" cap="none" dirty="0">
                  <a:solidFill>
                    <a:schemeClr val="dk1"/>
                  </a:solidFill>
                  <a:latin typeface="Calibri"/>
                  <a:ea typeface="Calibri"/>
                  <a:cs typeface="Calibri"/>
                  <a:sym typeface="Calibri"/>
                </a:rPr>
                <a:t>Non-ACCA Board Members:  </a:t>
              </a:r>
            </a:p>
            <a:p>
              <a:pPr marL="0" marR="0" lvl="0" indent="0" algn="l" rtl="0">
                <a:lnSpc>
                  <a:spcPct val="9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Thank you for taking time out </a:t>
              </a:r>
              <a:r>
                <a:rPr lang="en-US" sz="1100" b="0" i="0" u="none" strike="noStrike" cap="none" dirty="0">
                  <a:solidFill>
                    <a:schemeClr val="dk1"/>
                  </a:solidFill>
                  <a:latin typeface="Calibri"/>
                  <a:ea typeface="Calibri"/>
                  <a:cs typeface="Calibri"/>
                  <a:sym typeface="Calibri"/>
                </a:rPr>
                <a:t>of your schedules to support the great work happening at ACCA.  We appreciate you! </a:t>
              </a:r>
              <a:endParaRPr sz="11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extBox 3">
            <a:extLst>
              <a:ext uri="{FF2B5EF4-FFF2-40B4-BE49-F238E27FC236}">
                <a16:creationId xmlns:a16="http://schemas.microsoft.com/office/drawing/2014/main" id="{C0B9551C-D662-D501-8594-1889C41F147F}"/>
              </a:ext>
            </a:extLst>
          </p:cNvPr>
          <p:cNvSpPr txBox="1"/>
          <p:nvPr/>
        </p:nvSpPr>
        <p:spPr>
          <a:xfrm>
            <a:off x="777766" y="871912"/>
            <a:ext cx="9280633" cy="6033511"/>
          </a:xfrm>
          <a:prstGeom prst="rect">
            <a:avLst/>
          </a:prstGeom>
          <a:noFill/>
        </p:spPr>
        <p:txBody>
          <a:bodyPr wrap="square">
            <a:spAutoFit/>
          </a:bodyPr>
          <a:lstStyle/>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b="1" dirty="0">
                <a:solidFill>
                  <a:srgbClr val="4472C4"/>
                </a:solidFill>
                <a:latin typeface="Calibri" panose="020F0502020204030204" pitchFamily="34" charset="0"/>
                <a:ea typeface="Calibri" panose="020F0502020204030204" pitchFamily="34" charset="0"/>
                <a:cs typeface="Arial" panose="020B0604020202020204" pitchFamily="34" charset="0"/>
              </a:rPr>
              <a:t>January 25</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 20</a:t>
            </a:r>
            <a:r>
              <a:rPr lang="en-US" b="1" dirty="0">
                <a:solidFill>
                  <a:srgbClr val="4472C4"/>
                </a:solidFill>
                <a:latin typeface="Calibri" panose="020F0502020204030204" pitchFamily="34" charset="0"/>
                <a:ea typeface="Calibri" panose="020F0502020204030204" pitchFamily="34" charset="0"/>
                <a:cs typeface="Arial" panose="020B0604020202020204" pitchFamily="34" charset="0"/>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r>
              <a:rPr lang="en-US" sz="1200" b="1" dirty="0">
                <a:effectLst/>
                <a:latin typeface="Calibri" panose="020F0502020204030204" pitchFamily="34" charset="0"/>
                <a:ea typeface="Calibri" panose="020F0502020204030204" pitchFamily="34" charset="0"/>
                <a:cs typeface="Arial" panose="020B0604020202020204" pitchFamily="34" charset="0"/>
              </a:rPr>
              <a:t>I.    Call to order</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II.   Roll Call; Establish Quorum</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III.  Action Items</a:t>
            </a:r>
          </a:p>
          <a:p>
            <a:r>
              <a:rPr lang="en-US" sz="1200" b="1" dirty="0">
                <a:effectLst/>
                <a:latin typeface="Calibri" panose="020F0502020204030204" pitchFamily="34" charset="0"/>
                <a:ea typeface="Calibri" panose="020F0502020204030204" pitchFamily="34" charset="0"/>
                <a:cs typeface="Arial" panose="020B0604020202020204" pitchFamily="34" charset="0"/>
              </a:rPr>
              <a:t>	a.  Approval of Agenda</a:t>
            </a:r>
          </a:p>
          <a:p>
            <a:r>
              <a:rPr lang="en-US" sz="1200" b="1" dirty="0">
                <a:effectLst/>
                <a:latin typeface="Calibri" panose="020F0502020204030204" pitchFamily="34" charset="0"/>
                <a:ea typeface="Calibri" panose="020F0502020204030204" pitchFamily="34" charset="0"/>
                <a:cs typeface="Arial" panose="020B0604020202020204" pitchFamily="34" charset="0"/>
              </a:rPr>
              <a:t>	b.  Approval of Previous Minutes</a:t>
            </a:r>
          </a:p>
          <a:p>
            <a:r>
              <a:rPr lang="en-US" sz="1200" b="1" dirty="0">
                <a:effectLst/>
                <a:latin typeface="Calibri" panose="020F0502020204030204" pitchFamily="34" charset="0"/>
                <a:ea typeface="Calibri" panose="020F0502020204030204" pitchFamily="34" charset="0"/>
                <a:cs typeface="Arial" panose="020B0604020202020204" pitchFamily="34" charset="0"/>
              </a:rPr>
              <a:t>	c.  Strategic Plan Review and Rank Strategic Priorities</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IV.  Information Items</a:t>
            </a:r>
          </a:p>
          <a:p>
            <a:r>
              <a:rPr lang="en-US" sz="1200" b="1" dirty="0">
                <a:effectLst/>
                <a:latin typeface="Calibri" panose="020F0502020204030204" pitchFamily="34" charset="0"/>
                <a:ea typeface="Calibri" panose="020F0502020204030204" pitchFamily="34" charset="0"/>
                <a:cs typeface="Arial" panose="020B0604020202020204" pitchFamily="34" charset="0"/>
              </a:rPr>
              <a:t>	a.  Principal’s Report</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   Announcements</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VI.  Public Comment</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VII. Adjournment</a:t>
            </a: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B48F-65CB-BF4B-484F-4750DE3BD35D}"/>
              </a:ext>
            </a:extLst>
          </p:cNvPr>
          <p:cNvSpPr>
            <a:spLocks noGrp="1"/>
          </p:cNvSpPr>
          <p:nvPr>
            <p:ph type="title"/>
          </p:nvPr>
        </p:nvSpPr>
        <p:spPr/>
        <p:txBody>
          <a:bodyPr/>
          <a:lstStyle/>
          <a:p>
            <a:r>
              <a:rPr lang="en-US" dirty="0"/>
              <a:t>Roll Call</a:t>
            </a:r>
          </a:p>
        </p:txBody>
      </p:sp>
      <p:sp>
        <p:nvSpPr>
          <p:cNvPr id="3" name="Text Placeholder 2">
            <a:extLst>
              <a:ext uri="{FF2B5EF4-FFF2-40B4-BE49-F238E27FC236}">
                <a16:creationId xmlns:a16="http://schemas.microsoft.com/office/drawing/2014/main" id="{3918FB67-B46B-1096-0633-912E908C8B40}"/>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C226A729-3D18-AFBD-B234-17049706EAD7}"/>
              </a:ext>
            </a:extLst>
          </p:cNvPr>
          <p:cNvGraphicFramePr>
            <a:graphicFrameLocks noGrp="1"/>
          </p:cNvGraphicFramePr>
          <p:nvPr>
            <p:extLst>
              <p:ext uri="{D42A27DB-BD31-4B8C-83A1-F6EECF244321}">
                <p14:modId xmlns:p14="http://schemas.microsoft.com/office/powerpoint/2010/main" val="2225262435"/>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4099733315"/>
                    </a:ext>
                  </a:extLst>
                </a:gridCol>
                <a:gridCol w="1943100">
                  <a:extLst>
                    <a:ext uri="{9D8B030D-6E8A-4147-A177-3AD203B41FA5}">
                      <a16:colId xmlns:a16="http://schemas.microsoft.com/office/drawing/2014/main" val="677841776"/>
                    </a:ext>
                  </a:extLst>
                </a:gridCol>
                <a:gridCol w="1711325">
                  <a:extLst>
                    <a:ext uri="{9D8B030D-6E8A-4147-A177-3AD203B41FA5}">
                      <a16:colId xmlns:a16="http://schemas.microsoft.com/office/drawing/2014/main" val="1164607121"/>
                    </a:ext>
                  </a:extLst>
                </a:gridCol>
              </a:tblGrid>
              <a:tr h="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20543470"/>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Alexandria Robinson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346726"/>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54138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13786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Dayna Vidal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39170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Jon Lewis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02552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04138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Tim Cairl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75839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33471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Shelly Goodrum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87307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15503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801796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80164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470869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Wesley Gilliard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64965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Kyla Moore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864321"/>
                  </a:ext>
                </a:extLst>
              </a:tr>
            </a:tbl>
          </a:graphicData>
        </a:graphic>
      </p:graphicFrame>
    </p:spTree>
    <p:extLst>
      <p:ext uri="{BB962C8B-B14F-4D97-AF65-F5344CB8AC3E}">
        <p14:creationId xmlns:p14="http://schemas.microsoft.com/office/powerpoint/2010/main" val="31504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extBox 3">
            <a:extLst>
              <a:ext uri="{FF2B5EF4-FFF2-40B4-BE49-F238E27FC236}">
                <a16:creationId xmlns:a16="http://schemas.microsoft.com/office/drawing/2014/main" id="{C0B9551C-D662-D501-8594-1889C41F147F}"/>
              </a:ext>
            </a:extLst>
          </p:cNvPr>
          <p:cNvSpPr txBox="1"/>
          <p:nvPr/>
        </p:nvSpPr>
        <p:spPr>
          <a:xfrm>
            <a:off x="777766" y="871912"/>
            <a:ext cx="9280633" cy="6033511"/>
          </a:xfrm>
          <a:prstGeom prst="rect">
            <a:avLst/>
          </a:prstGeom>
          <a:noFill/>
        </p:spPr>
        <p:txBody>
          <a:bodyPr wrap="square">
            <a:spAutoFit/>
          </a:bodyPr>
          <a:lstStyle/>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b="1" dirty="0">
                <a:solidFill>
                  <a:srgbClr val="4472C4"/>
                </a:solidFill>
                <a:latin typeface="Calibri" panose="020F0502020204030204" pitchFamily="34" charset="0"/>
                <a:ea typeface="Calibri" panose="020F0502020204030204" pitchFamily="34" charset="0"/>
                <a:cs typeface="Arial" panose="020B0604020202020204" pitchFamily="34" charset="0"/>
              </a:rPr>
              <a:t>January 25</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 20</a:t>
            </a:r>
            <a:r>
              <a:rPr lang="en-US" b="1" dirty="0">
                <a:solidFill>
                  <a:srgbClr val="4472C4"/>
                </a:solidFill>
                <a:latin typeface="Calibri" panose="020F0502020204030204" pitchFamily="34" charset="0"/>
                <a:ea typeface="Calibri" panose="020F0502020204030204" pitchFamily="34" charset="0"/>
                <a:cs typeface="Arial" panose="020B0604020202020204" pitchFamily="34" charset="0"/>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r>
              <a:rPr lang="en-US" sz="1200" b="1" dirty="0">
                <a:effectLst/>
                <a:latin typeface="Calibri" panose="020F0502020204030204" pitchFamily="34" charset="0"/>
                <a:ea typeface="Calibri" panose="020F0502020204030204" pitchFamily="34" charset="0"/>
                <a:cs typeface="Arial" panose="020B0604020202020204" pitchFamily="34" charset="0"/>
              </a:rPr>
              <a:t>I.    Call to order</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II.   Roll Call; Establish Quorum</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III.  Action Items</a:t>
            </a:r>
          </a:p>
          <a:p>
            <a:r>
              <a:rPr lang="en-US" sz="1200" b="1" dirty="0">
                <a:effectLst/>
                <a:latin typeface="Calibri" panose="020F0502020204030204" pitchFamily="34" charset="0"/>
                <a:ea typeface="Calibri" panose="020F0502020204030204" pitchFamily="34" charset="0"/>
                <a:cs typeface="Arial" panose="020B0604020202020204" pitchFamily="34" charset="0"/>
              </a:rPr>
              <a:t>	a.  Approval of Agenda</a:t>
            </a:r>
          </a:p>
          <a:p>
            <a:r>
              <a:rPr lang="en-US" sz="1200" b="1" dirty="0">
                <a:effectLst/>
                <a:latin typeface="Calibri" panose="020F0502020204030204" pitchFamily="34" charset="0"/>
                <a:ea typeface="Calibri" panose="020F0502020204030204" pitchFamily="34" charset="0"/>
                <a:cs typeface="Arial" panose="020B0604020202020204" pitchFamily="34" charset="0"/>
              </a:rPr>
              <a:t>	b.  Approval of Previous Minutes</a:t>
            </a:r>
          </a:p>
          <a:p>
            <a:r>
              <a:rPr lang="en-US" sz="1200" b="1" dirty="0">
                <a:effectLst/>
                <a:latin typeface="Calibri" panose="020F0502020204030204" pitchFamily="34" charset="0"/>
                <a:ea typeface="Calibri" panose="020F0502020204030204" pitchFamily="34" charset="0"/>
                <a:cs typeface="Arial" panose="020B0604020202020204" pitchFamily="34" charset="0"/>
              </a:rPr>
              <a:t>	c.  Strategic Plan Review and Rank Strategic Priorities</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IV.  Information Items</a:t>
            </a:r>
          </a:p>
          <a:p>
            <a:r>
              <a:rPr lang="en-US" sz="1200" b="1" dirty="0">
                <a:effectLst/>
                <a:latin typeface="Calibri" panose="020F0502020204030204" pitchFamily="34" charset="0"/>
                <a:ea typeface="Calibri" panose="020F0502020204030204" pitchFamily="34" charset="0"/>
                <a:cs typeface="Arial" panose="020B0604020202020204" pitchFamily="34" charset="0"/>
              </a:rPr>
              <a:t>	a.  Principal’s Report</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   Announcements</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VI.  Public Comment</a:t>
            </a:r>
          </a:p>
          <a:p>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VII. Adjournment</a:t>
            </a: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09043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11/30/2023</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2047</Words>
  <Application>Microsoft Office PowerPoint</Application>
  <PresentationFormat>Widescreen</PresentationFormat>
  <Paragraphs>354</Paragraphs>
  <Slides>21</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inherit</vt:lpstr>
      <vt:lpstr>Arial</vt:lpstr>
      <vt:lpstr>Aptos</vt:lpstr>
      <vt:lpstr>Century Schoolbook</vt:lpstr>
      <vt:lpstr>Calibri</vt:lpstr>
      <vt:lpstr>Retrospect</vt:lpstr>
      <vt:lpstr>Document</vt:lpstr>
      <vt:lpstr>Board of Directors Meeting Good evening, everyone!   Thank you for joining us.  We will begin shortly.</vt:lpstr>
      <vt:lpstr>Welcome Board Members &amp; Visitors!</vt:lpstr>
      <vt:lpstr>Welcome  ACCA Board Members  &amp; Visitors!</vt:lpstr>
      <vt:lpstr>Public Comment</vt:lpstr>
      <vt:lpstr>Virtual Meeting Norms</vt:lpstr>
      <vt:lpstr>PowerPoint Presentation</vt:lpstr>
      <vt:lpstr>Roll Call</vt:lpstr>
      <vt:lpstr>PowerPoint Presentation</vt:lpstr>
      <vt:lpstr>Meeting Minutes    11/30/2023</vt:lpstr>
      <vt:lpstr>PowerPoint Presentation</vt:lpstr>
      <vt:lpstr>2023-24 Approved  Ranking of Priorities</vt:lpstr>
      <vt:lpstr>PowerPoint Presentation</vt:lpstr>
      <vt:lpstr> 1.  Which priority should be ranked #1?  Why?  2.  Which priority should be ranked #2?  Why?  3.  Which priority should be ranked #3?  Why?  4.  Which priority should be ranked #4?  Why?  After discussion, please share your final recommendation in the Chat Box</vt:lpstr>
      <vt:lpstr>Principal’s Report</vt:lpstr>
      <vt:lpstr>ACCA Application Update</vt:lpstr>
      <vt:lpstr>PowerPoint Presentation</vt:lpstr>
      <vt:lpstr>PowerPoint Presentation</vt:lpstr>
      <vt:lpstr>Approved Meeting Dates</vt:lpstr>
      <vt:lpstr>PowerPoint Presentation</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36</cp:revision>
  <cp:lastPrinted>2024-01-18T21:28:34Z</cp:lastPrinted>
  <dcterms:created xsi:type="dcterms:W3CDTF">2020-08-09T18:40:41Z</dcterms:created>
  <dcterms:modified xsi:type="dcterms:W3CDTF">2024-01-24T16:59:14Z</dcterms:modified>
</cp:coreProperties>
</file>