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555" r:id="rId4"/>
    <p:sldId id="558" r:id="rId5"/>
    <p:sldId id="258" r:id="rId6"/>
    <p:sldId id="260" r:id="rId7"/>
    <p:sldId id="3870" r:id="rId8"/>
    <p:sldId id="3881" r:id="rId9"/>
    <p:sldId id="265" r:id="rId10"/>
    <p:sldId id="3883" r:id="rId11"/>
    <p:sldId id="3876" r:id="rId12"/>
    <p:sldId id="315" r:id="rId13"/>
    <p:sldId id="3873" r:id="rId14"/>
    <p:sldId id="3877" r:id="rId15"/>
    <p:sldId id="285" r:id="rId1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826" autoAdjust="0"/>
  </p:normalViewPr>
  <p:slideViewPr>
    <p:cSldViewPr snapToGrid="0">
      <p:cViewPr varScale="1">
        <p:scale>
          <a:sx n="60" d="100"/>
          <a:sy n="60" d="100"/>
        </p:scale>
        <p:origin x="1794"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57"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10</a:t>
            </a:fld>
            <a:endParaRPr lang="en-US"/>
          </a:p>
        </p:txBody>
      </p:sp>
    </p:spTree>
    <p:extLst>
      <p:ext uri="{BB962C8B-B14F-4D97-AF65-F5344CB8AC3E}">
        <p14:creationId xmlns:p14="http://schemas.microsoft.com/office/powerpoint/2010/main" val="159825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end today’s meeting we have a very special announcement to make.  We want to acknowledge our two student representatives, Kyla Moore and Wesley Gilliard, Jr., for their outstanding leadership this year.   Thank you Kyla for serving as our board secretary and recording minutes during each meeting.  Thank you Wesley for serving as Vice-Chair and doing an amazing job facilitating meetings (like today) when the chair is unable to join us.  We are very proud of the both of you.  On behalf of the entire board, we present you with these certificates of student leadership for your outstanding service on ACCA’s Board of Directors.   Congratulations!!! Please stop by my office tomorrow to pick them up. </a:t>
            </a:r>
          </a:p>
        </p:txBody>
      </p:sp>
      <p:sp>
        <p:nvSpPr>
          <p:cNvPr id="4" name="Slide Number Placeholder 3"/>
          <p:cNvSpPr>
            <a:spLocks noGrp="1"/>
          </p:cNvSpPr>
          <p:nvPr>
            <p:ph type="sldNum" sz="quarter" idx="5"/>
          </p:nvPr>
        </p:nvSpPr>
        <p:spPr/>
        <p:txBody>
          <a:bodyPr/>
          <a:lstStyle/>
          <a:p>
            <a:pPr defTabSz="456468">
              <a:defRPr/>
            </a:pPr>
            <a:fld id="{06FECA5B-CB69-434F-96AB-1E7E18E86F8F}" type="slidenum">
              <a:rPr lang="en-US">
                <a:solidFill>
                  <a:prstClr val="black"/>
                </a:solidFill>
                <a:latin typeface="Calibri"/>
              </a:rPr>
              <a:pPr defTabSz="456468">
                <a:defRPr/>
              </a:pPr>
              <a:t>11</a:t>
            </a:fld>
            <a:endParaRPr lang="en-US" dirty="0">
              <a:solidFill>
                <a:prstClr val="black"/>
              </a:solidFill>
              <a:latin typeface="Calibri"/>
            </a:endParaRPr>
          </a:p>
        </p:txBody>
      </p:sp>
    </p:spTree>
    <p:extLst>
      <p:ext uri="{BB962C8B-B14F-4D97-AF65-F5344CB8AC3E}">
        <p14:creationId xmlns:p14="http://schemas.microsoft.com/office/powerpoint/2010/main" val="36690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mark your calendars!  Our first meeting will be held on September 26</a:t>
            </a:r>
            <a:r>
              <a:rPr lang="en-US" baseline="30000" dirty="0"/>
              <a:t>th</a:t>
            </a:r>
            <a:r>
              <a:rPr lang="en-US" dirty="0"/>
              <a:t> at 4 p.m. We will vote to establish our entire year’s meeting calendar during this meeting.</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6519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announcement, The GO Team office wants to remind everyone of required training for all GO Teams.  If you haven’t done so, please complete all required trainings before Memorial Day (May 27).  I will now turn it back over to Mr. Gilliard for Public Comment.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510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316089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3</a:t>
            </a:fld>
            <a:endParaRPr lang="en-US"/>
          </a:p>
        </p:txBody>
      </p:sp>
    </p:spTree>
    <p:extLst>
      <p:ext uri="{BB962C8B-B14F-4D97-AF65-F5344CB8AC3E}">
        <p14:creationId xmlns:p14="http://schemas.microsoft.com/office/powerpoint/2010/main" val="138895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975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24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0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roomphysics.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tlantapublicschools.us/domain/1025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May 16, 2024</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br>
              <a:rPr lang="en-US" sz="2800" dirty="0">
                <a:solidFill>
                  <a:schemeClr val="tx1">
                    <a:lumMod val="75000"/>
                    <a:lumOff val="25000"/>
                  </a:schemeClr>
                </a:solidFill>
              </a:rPr>
            </a:br>
            <a:r>
              <a:rPr lang="en-US" sz="2800" dirty="0">
                <a:solidFill>
                  <a:schemeClr val="tx1">
                    <a:lumMod val="75000"/>
                    <a:lumOff val="25000"/>
                  </a:schemeClr>
                </a:solidFill>
              </a:rPr>
              <a:t>Board Training</a:t>
            </a:r>
          </a:p>
        </p:txBody>
      </p:sp>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Font typeface="Calibri" panose="020F0502020204030204" pitchFamily="34" charset="0"/>
              <a:buNone/>
            </a:pPr>
            <a:endParaRPr lang="en-US" i="1" dirty="0">
              <a:solidFill>
                <a:schemeClr val="tx1">
                  <a:lumMod val="75000"/>
                  <a:lumOff val="25000"/>
                </a:schemeClr>
              </a:solidFill>
            </a:endParaRPr>
          </a:p>
          <a:p>
            <a:pPr marL="0" indent="0">
              <a:buFont typeface="Calibri" panose="020F0502020204030204" pitchFamily="34" charset="0"/>
              <a:buNone/>
            </a:pPr>
            <a:r>
              <a:rPr lang="en-US" i="1" dirty="0">
                <a:solidFill>
                  <a:schemeClr val="tx1">
                    <a:lumMod val="75000"/>
                    <a:lumOff val="25000"/>
                  </a:schemeClr>
                </a:solidFill>
              </a:rPr>
              <a:t>Presenter:</a:t>
            </a:r>
          </a:p>
          <a:p>
            <a:pPr marL="0" indent="0">
              <a:buFont typeface="Calibri" panose="020F0502020204030204" pitchFamily="34" charset="0"/>
              <a:buNone/>
            </a:pPr>
            <a:r>
              <a:rPr lang="en-US" b="1" dirty="0">
                <a:solidFill>
                  <a:schemeClr val="tx1">
                    <a:lumMod val="75000"/>
                    <a:lumOff val="25000"/>
                  </a:schemeClr>
                </a:solidFill>
              </a:rPr>
              <a:t>Paul Sabin</a:t>
            </a:r>
          </a:p>
          <a:p>
            <a:pPr marL="0" indent="0">
              <a:buFont typeface="Calibri" panose="020F0502020204030204" pitchFamily="34" charset="0"/>
              <a:buNone/>
            </a:pPr>
            <a:r>
              <a:rPr lang="en-US" i="1" dirty="0">
                <a:solidFill>
                  <a:schemeClr val="tx1">
                    <a:lumMod val="75000"/>
                    <a:lumOff val="25000"/>
                  </a:schemeClr>
                </a:solidFill>
              </a:rPr>
              <a:t>Program Manager</a:t>
            </a:r>
          </a:p>
          <a:p>
            <a:pPr marL="0" indent="0">
              <a:buFont typeface="Calibri" panose="020F0502020204030204" pitchFamily="34" charset="0"/>
              <a:buNone/>
            </a:pPr>
            <a:r>
              <a:rPr lang="en-US" i="1" dirty="0">
                <a:solidFill>
                  <a:schemeClr val="tx1">
                    <a:lumMod val="75000"/>
                    <a:lumOff val="25000"/>
                  </a:schemeClr>
                </a:solidFill>
              </a:rPr>
              <a:t>Technical College System of Georgia</a:t>
            </a: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10</a:t>
            </a:fld>
            <a:endParaRPr lang="en-US" b="1"/>
          </a:p>
        </p:txBody>
      </p:sp>
      <p:pic>
        <p:nvPicPr>
          <p:cNvPr id="1026" name="Picture 2" descr="Paul Sabin - Jacksonville State University - Waleska, Georgia, United  States | LinkedIn">
            <a:extLst>
              <a:ext uri="{FF2B5EF4-FFF2-40B4-BE49-F238E27FC236}">
                <a16:creationId xmlns:a16="http://schemas.microsoft.com/office/drawing/2014/main" id="{246DC4E8-E8F4-59E6-C658-D06450F5F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4" y="914400"/>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2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63B-B8D9-4872-9937-755305413B8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DC0F2C4-4560-4C86-924B-0E0A391BB09D}"/>
              </a:ext>
            </a:extLst>
          </p:cNvPr>
          <p:cNvSpPr>
            <a:spLocks noGrp="1"/>
          </p:cNvSpPr>
          <p:nvPr>
            <p:ph idx="1"/>
          </p:nvPr>
        </p:nvSpPr>
        <p:spPr>
          <a:xfrm>
            <a:off x="2438400" y="1600201"/>
            <a:ext cx="8229600" cy="4525963"/>
          </a:xfrm>
        </p:spPr>
        <p:txBody>
          <a:bodyPr>
            <a:normAutofit/>
          </a:bodyPr>
          <a:lstStyle/>
          <a:p>
            <a:pPr marL="0" indent="0">
              <a:spcBef>
                <a:spcPts val="0"/>
              </a:spcBef>
              <a:buNone/>
            </a:pPr>
            <a:endParaRPr lang="en-US" sz="2600" dirty="0">
              <a:latin typeface="Calibri" panose="020F0502020204030204" pitchFamily="34" charset="0"/>
              <a:ea typeface="Calibri" panose="020F0502020204030204" pitchFamily="34" charset="0"/>
            </a:endParaRPr>
          </a:p>
          <a:p>
            <a:pPr marL="0" indent="0" algn="ctr">
              <a:buNone/>
            </a:pPr>
            <a:endParaRPr lang="en-US" sz="1800" i="1" dirty="0"/>
          </a:p>
        </p:txBody>
      </p:sp>
      <p:sp>
        <p:nvSpPr>
          <p:cNvPr id="4" name="Slide Number Placeholder 3">
            <a:extLst>
              <a:ext uri="{FF2B5EF4-FFF2-40B4-BE49-F238E27FC236}">
                <a16:creationId xmlns:a16="http://schemas.microsoft.com/office/drawing/2014/main" id="{6B9CA09C-B9D5-40B0-8135-C6A9B83B9586}"/>
              </a:ext>
            </a:extLst>
          </p:cNvPr>
          <p:cNvSpPr>
            <a:spLocks noGrp="1"/>
          </p:cNvSpPr>
          <p:nvPr>
            <p:ph type="sldNum" sz="quarter" idx="12"/>
          </p:nvPr>
        </p:nvSpPr>
        <p:spPr/>
        <p:txBody>
          <a:bodyPr/>
          <a:lstStyle/>
          <a:p>
            <a:pPr algn="ctr" defTabSz="457200">
              <a:buClrTx/>
              <a:defRPr/>
            </a:pPr>
            <a:fld id="{3D6C3DC6-EF6E-8948-BFE6-808D46D584D8}" type="slidenum">
              <a:rPr lang="en-US" b="1" kern="1200">
                <a:solidFill>
                  <a:prstClr val="white"/>
                </a:solidFill>
                <a:ea typeface="+mn-ea"/>
                <a:cs typeface="+mn-cs"/>
              </a:rPr>
              <a:pPr algn="ctr" defTabSz="457200">
                <a:buClrTx/>
                <a:defRPr/>
              </a:pPr>
              <a:t>11</a:t>
            </a:fld>
            <a:endParaRPr lang="en-US" b="1" kern="1200" dirty="0">
              <a:solidFill>
                <a:prstClr val="white"/>
              </a:solidFill>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5FD1CE9B-568C-414F-95DC-3F9C049BF7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84479" y="2073245"/>
            <a:ext cx="3254183" cy="2425478"/>
          </a:xfrm>
          <a:prstGeom prst="rect">
            <a:avLst/>
          </a:prstGeom>
        </p:spPr>
      </p:pic>
    </p:spTree>
    <p:extLst>
      <p:ext uri="{BB962C8B-B14F-4D97-AF65-F5344CB8AC3E}">
        <p14:creationId xmlns:p14="http://schemas.microsoft.com/office/powerpoint/2010/main" val="178199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1E-572E-E6B8-FC1F-520857F47939}"/>
              </a:ext>
            </a:extLst>
          </p:cNvPr>
          <p:cNvSpPr>
            <a:spLocks noGrp="1"/>
          </p:cNvSpPr>
          <p:nvPr>
            <p:ph type="title"/>
          </p:nvPr>
        </p:nvSpPr>
        <p:spPr/>
        <p:txBody>
          <a:bodyPr/>
          <a:lstStyle/>
          <a:p>
            <a:r>
              <a:rPr lang="en-US" dirty="0"/>
              <a:t>First Meeting Date (Fall Semester)</a:t>
            </a:r>
          </a:p>
        </p:txBody>
      </p:sp>
      <p:sp>
        <p:nvSpPr>
          <p:cNvPr id="3" name="Text Placeholder 2">
            <a:extLst>
              <a:ext uri="{FF2B5EF4-FFF2-40B4-BE49-F238E27FC236}">
                <a16:creationId xmlns:a16="http://schemas.microsoft.com/office/drawing/2014/main" id="{F180ABE3-F085-B681-A473-47100AD80D25}"/>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sz="4000" b="1" dirty="0">
                <a:solidFill>
                  <a:srgbClr val="002060"/>
                </a:solidFill>
                <a:latin typeface="Calibri" panose="020F0502020204030204" pitchFamily="34" charset="0"/>
              </a:rPr>
              <a:t>Thur</a:t>
            </a:r>
            <a:r>
              <a:rPr lang="en-US" sz="4000" b="1" i="0" dirty="0">
                <a:solidFill>
                  <a:srgbClr val="002060"/>
                </a:solidFill>
                <a:effectLst/>
                <a:latin typeface="Calibri" panose="020F0502020204030204" pitchFamily="34" charset="0"/>
              </a:rPr>
              <a:t>sday, 9/26/24  4 p.m</a:t>
            </a:r>
            <a:r>
              <a:rPr lang="en-US" sz="4000" dirty="0">
                <a:solidFill>
                  <a:srgbClr val="002060"/>
                </a:solidFill>
                <a:latin typeface="Calibri" panose="020F0502020204030204" pitchFamily="34" charset="0"/>
              </a:rPr>
              <a:t>.</a:t>
            </a:r>
            <a:endParaRPr lang="en-US" b="0" i="0" dirty="0">
              <a:solidFill>
                <a:srgbClr val="002060"/>
              </a:solidFill>
              <a:effectLst/>
              <a:latin typeface="Calibri" panose="020F0502020204030204" pitchFamily="34" charset="0"/>
            </a:endParaRPr>
          </a:p>
          <a:p>
            <a:pPr marL="101600" indent="0" algn="l">
              <a:buNone/>
            </a:pPr>
            <a:endParaRPr lang="en-US" dirty="0"/>
          </a:p>
        </p:txBody>
      </p:sp>
    </p:spTree>
    <p:extLst>
      <p:ext uri="{BB962C8B-B14F-4D97-AF65-F5344CB8AC3E}">
        <p14:creationId xmlns:p14="http://schemas.microsoft.com/office/powerpoint/2010/main" val="353886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712C-D5E6-7E3E-408F-07318BFA674C}"/>
              </a:ext>
            </a:extLst>
          </p:cNvPr>
          <p:cNvSpPr>
            <a:spLocks noGrp="1"/>
          </p:cNvSpPr>
          <p:nvPr>
            <p:ph type="title"/>
          </p:nvPr>
        </p:nvSpPr>
        <p:spPr>
          <a:xfrm>
            <a:off x="-2108375" y="-2277921"/>
            <a:ext cx="10058400" cy="1450757"/>
          </a:xfrm>
        </p:spPr>
        <p:txBody>
          <a:bodyPr/>
          <a:lstStyle/>
          <a:p>
            <a:endParaRPr lang="en-US" dirty="0"/>
          </a:p>
        </p:txBody>
      </p:sp>
      <p:sp>
        <p:nvSpPr>
          <p:cNvPr id="3" name="Text Placeholder 2">
            <a:extLst>
              <a:ext uri="{FF2B5EF4-FFF2-40B4-BE49-F238E27FC236}">
                <a16:creationId xmlns:a16="http://schemas.microsoft.com/office/drawing/2014/main" id="{8ED2169C-2F16-8FB5-3360-4EF4CD2A5C0C}"/>
              </a:ext>
            </a:extLst>
          </p:cNvPr>
          <p:cNvSpPr>
            <a:spLocks noGrp="1"/>
          </p:cNvSpPr>
          <p:nvPr>
            <p:ph type="body" idx="1"/>
          </p:nvPr>
        </p:nvSpPr>
        <p:spPr/>
        <p:txBody>
          <a:bodyPr>
            <a:normAutofit fontScale="77500" lnSpcReduction="20000"/>
          </a:bodyPr>
          <a:lstStyle/>
          <a:p>
            <a:endParaRPr lang="en-US" dirty="0"/>
          </a:p>
          <a:p>
            <a:r>
              <a:rPr lang="en-US" dirty="0"/>
              <a:t>  Complete your GO Team Training</a:t>
            </a:r>
          </a:p>
          <a:p>
            <a:endParaRPr lang="en-US" dirty="0"/>
          </a:p>
          <a:p>
            <a:r>
              <a:rPr lang="en-US" dirty="0"/>
              <a:t>Remember to complete your required GO Team trainings so your team will remain in compliance (see below for current status). At this time, all members will need to ensure they have completed their New Member Orientation (both parts: online and live) and the annual Ethics trainings (APS Staff will complete the District's training and non-staff will complete the GO Team Ethics course).</a:t>
            </a:r>
          </a:p>
          <a:p>
            <a:endParaRPr lang="en-US" dirty="0"/>
          </a:p>
          <a:p>
            <a:r>
              <a:rPr lang="en-US" dirty="0"/>
              <a:t>We're excited that all GO Team members have access to our learning and resource platform, </a:t>
            </a:r>
            <a:r>
              <a:rPr lang="en-US" dirty="0" err="1"/>
              <a:t>ELiS</a:t>
            </a:r>
            <a:r>
              <a:rPr lang="en-US" dirty="0"/>
              <a:t>!  This is where GO Team members will find required trainings, resources, and other items to help you with your governance work. </a:t>
            </a:r>
            <a:r>
              <a:rPr lang="en-US" dirty="0" err="1"/>
              <a:t>ELiS</a:t>
            </a:r>
            <a:r>
              <a:rPr lang="en-US" dirty="0"/>
              <a:t> automatically sends reminders until the trainings are completed. Non APS staff members have been sent an email with their credentials; if you need your login information, please email us. APS staff members will use their APS credentials to access the platform. </a:t>
            </a:r>
          </a:p>
          <a:p>
            <a:endParaRPr lang="en-US" dirty="0"/>
          </a:p>
          <a:p>
            <a:r>
              <a:rPr lang="en-US" dirty="0"/>
              <a:t>Be sure to check the site often, as we will continue to add support items and training opportunities!</a:t>
            </a:r>
          </a:p>
        </p:txBody>
      </p:sp>
      <p:pic>
        <p:nvPicPr>
          <p:cNvPr id="3074" name="Picture 2">
            <a:extLst>
              <a:ext uri="{FF2B5EF4-FFF2-40B4-BE49-F238E27FC236}">
                <a16:creationId xmlns:a16="http://schemas.microsoft.com/office/drawing/2014/main" id="{76371589-F083-75E0-F845-329963983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95" y="192964"/>
            <a:ext cx="28575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5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EFEC-8114-45BB-AAB2-C447B6DCAC08}"/>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42CF02CA-D23E-4C06-8693-9F76520ECA94}"/>
              </a:ext>
            </a:extLst>
          </p:cNvPr>
          <p:cNvSpPr>
            <a:spLocks noGrp="1"/>
          </p:cNvSpPr>
          <p:nvPr>
            <p:ph idx="1"/>
          </p:nvPr>
        </p:nvSpPr>
        <p:spPr/>
        <p:txBody>
          <a:bodyPr>
            <a:normAutofit/>
          </a:bodyPr>
          <a:lstStyle/>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The Public Comment period is designed to gain input from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and not for immediate responses by the Board to the public comment presented.</a:t>
            </a:r>
            <a:r>
              <a:rPr lang="en-US" sz="1300" spc="4"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Each member of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will have 2 minutes to speak.</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At the end of 20 minutes, we will close public comment and move on to the next</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agenda</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item.</a:t>
            </a:r>
            <a:r>
              <a:rPr lang="en-US" sz="1300" spc="-8"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8"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If</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there</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are</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questions</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or</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information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that</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you</a:t>
            </a:r>
            <a:r>
              <a:rPr lang="en-US" sz="1300" spc="-8"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have</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for the</a:t>
            </a:r>
            <a:r>
              <a:rPr lang="en-US" sz="1300" spc="-15" dirty="0">
                <a:latin typeface="Calibri" panose="020F0502020204030204" pitchFamily="34" charset="0"/>
                <a:ea typeface="Calibri" panose="020F0502020204030204" pitchFamily="34" charset="0"/>
                <a:cs typeface="Calibri" panose="020F0502020204030204" pitchFamily="34" charset="0"/>
              </a:rPr>
              <a:t> Board</a:t>
            </a:r>
            <a:r>
              <a:rPr lang="en-US" sz="1300" dirty="0">
                <a:latin typeface="Calibri" panose="020F0502020204030204" pitchFamily="34" charset="0"/>
                <a:ea typeface="Calibri" panose="020F0502020204030204" pitchFamily="34" charset="0"/>
                <a:cs typeface="Calibri" panose="020F0502020204030204" pitchFamily="34" charset="0"/>
              </a:rPr>
              <a:t>, you</a:t>
            </a:r>
            <a:r>
              <a:rPr lang="en-US" sz="1300" spc="-19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may contact one or more Board members after this meeting. You can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find Board member contact information, meeting dates and agendas on ACCA’s website </a:t>
            </a:r>
            <a:r>
              <a:rPr lang="en-US" sz="1300" dirty="0">
                <a:latin typeface="Calibri" panose="020F0502020204030204" pitchFamily="34" charset="0"/>
                <a:ea typeface="Calibri" panose="020F0502020204030204" pitchFamily="34" charset="0"/>
                <a:cs typeface="Calibri" panose="020F0502020204030204" pitchFamily="34" charset="0"/>
                <a:hlinkClick r:id="rId3"/>
              </a:rPr>
              <a:t>https://www.atlantapublicschools.us/domain/10250</a:t>
            </a:r>
            <a:endParaRPr lang="en-US" sz="1300"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endParaRPr lang="en-US" sz="15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6788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a:t>Thank you!</a:t>
            </a:r>
            <a:endParaRPr/>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Welcome Board Members &amp; Visitors!</a:t>
            </a:r>
            <a:endParaRPr/>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r>
              <a:rPr lang="en-US" sz="2800" dirty="0">
                <a:solidFill>
                  <a:schemeClr val="tx1">
                    <a:lumMod val="75000"/>
                    <a:lumOff val="25000"/>
                  </a:schemeClr>
                </a:solidFill>
              </a:rPr>
              <a:t>Welcome </a:t>
            </a:r>
            <a:br>
              <a:rPr lang="en-US" sz="2800" dirty="0">
                <a:solidFill>
                  <a:schemeClr val="tx1">
                    <a:lumMod val="75000"/>
                    <a:lumOff val="25000"/>
                  </a:schemeClr>
                </a:solidFill>
              </a:rPr>
            </a:br>
            <a:r>
              <a:rPr lang="en-US" sz="2800" dirty="0">
                <a:solidFill>
                  <a:schemeClr val="tx1">
                    <a:lumMod val="75000"/>
                    <a:lumOff val="25000"/>
                  </a:schemeClr>
                </a:solidFill>
              </a:rPr>
              <a:t>ACCA Board Members </a:t>
            </a:r>
            <a:br>
              <a:rPr lang="en-US" sz="2800" dirty="0">
                <a:solidFill>
                  <a:schemeClr val="tx1">
                    <a:lumMod val="75000"/>
                    <a:lumOff val="25000"/>
                  </a:schemeClr>
                </a:solidFill>
              </a:rPr>
            </a:br>
            <a:r>
              <a:rPr lang="en-US" sz="2800" dirty="0">
                <a:solidFill>
                  <a:schemeClr val="tx1">
                    <a:lumMod val="75000"/>
                    <a:lumOff val="25000"/>
                  </a:schemeClr>
                </a:solidFill>
              </a:rPr>
              <a:t>&amp; Visitors!</a:t>
            </a:r>
          </a:p>
        </p:txBody>
      </p:sp>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Font typeface="Calibri" panose="020F0502020204030204" pitchFamily="34" charset="0"/>
              <a:buNone/>
            </a:pPr>
            <a:endParaRPr lang="en-US" i="1" dirty="0">
              <a:solidFill>
                <a:schemeClr val="tx1">
                  <a:lumMod val="75000"/>
                  <a:lumOff val="25000"/>
                </a:schemeClr>
              </a:solidFill>
            </a:endParaRPr>
          </a:p>
          <a:p>
            <a:pPr marL="0" indent="0">
              <a:buFont typeface="Calibri" panose="020F0502020204030204" pitchFamily="34" charset="0"/>
              <a:buNone/>
            </a:pPr>
            <a:r>
              <a:rPr lang="en-US" i="1" dirty="0">
                <a:solidFill>
                  <a:schemeClr val="tx1">
                    <a:lumMod val="75000"/>
                    <a:lumOff val="25000"/>
                  </a:schemeClr>
                </a:solidFill>
              </a:rPr>
              <a:t>Presiding</a:t>
            </a:r>
          </a:p>
          <a:p>
            <a:pPr marL="0" indent="0">
              <a:buFont typeface="Calibri" panose="020F0502020204030204" pitchFamily="34" charset="0"/>
              <a:buNone/>
            </a:pPr>
            <a:r>
              <a:rPr lang="en-US" b="1" dirty="0">
                <a:solidFill>
                  <a:schemeClr val="tx1">
                    <a:lumMod val="75000"/>
                    <a:lumOff val="25000"/>
                  </a:schemeClr>
                </a:solidFill>
              </a:rPr>
              <a:t>Wesley Gilliard, Jr.</a:t>
            </a:r>
          </a:p>
          <a:p>
            <a:pPr marL="0" indent="0">
              <a:buFont typeface="Calibri" panose="020F0502020204030204" pitchFamily="34" charset="0"/>
              <a:buNone/>
            </a:pPr>
            <a:r>
              <a:rPr lang="en-US" i="1" dirty="0">
                <a:solidFill>
                  <a:schemeClr val="tx1">
                    <a:lumMod val="75000"/>
                    <a:lumOff val="25000"/>
                  </a:schemeClr>
                </a:solidFill>
              </a:rPr>
              <a:t>Vice-Chair, ACCA Board of Directors</a:t>
            </a:r>
          </a:p>
          <a:p>
            <a:pPr marL="0" indent="0">
              <a:buFont typeface="Calibri" panose="020F0502020204030204" pitchFamily="34" charset="0"/>
              <a:buNone/>
            </a:pPr>
            <a:r>
              <a:rPr lang="en-US" b="1" dirty="0">
                <a:solidFill>
                  <a:schemeClr val="tx1">
                    <a:lumMod val="75000"/>
                    <a:lumOff val="25000"/>
                  </a:schemeClr>
                </a:solidFill>
              </a:rPr>
              <a:t>Student </a:t>
            </a: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3</a:t>
            </a:fld>
            <a:endParaRPr lang="en-US" b="1"/>
          </a:p>
        </p:txBody>
      </p:sp>
      <p:pic>
        <p:nvPicPr>
          <p:cNvPr id="2050" name="Picture 2">
            <a:extLst>
              <a:ext uri="{FF2B5EF4-FFF2-40B4-BE49-F238E27FC236}">
                <a16:creationId xmlns:a16="http://schemas.microsoft.com/office/drawing/2014/main" id="{43408950-6FB9-B4F9-36A8-92FC0C279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632" y="977817"/>
            <a:ext cx="4581525"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7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Mics on Mute</a:t>
              </a:r>
              <a:endParaRPr/>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Actively Engage</a:t>
              </a:r>
              <a:endParaRPr/>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Cameras On</a:t>
              </a:r>
              <a:endParaRPr/>
            </a:p>
          </p:txBody>
        </p:sp>
        <p:sp>
          <p:nvSpPr>
            <p:cNvPr id="222" name="Google Shape;222;p3"/>
            <p:cNvSpPr/>
            <p:nvPr/>
          </p:nvSpPr>
          <p:spPr>
            <a:xfrm>
              <a:off x="0" y="4452749"/>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61098" y="4721072"/>
              <a:ext cx="656543" cy="65590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txBox="1"/>
            <p:nvPr/>
          </p:nvSpPr>
          <p:spPr>
            <a:xfrm>
              <a:off x="1378740" y="4452749"/>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100" b="1" i="0" u="sng" strike="noStrike" cap="none" dirty="0">
                  <a:solidFill>
                    <a:schemeClr val="dk1"/>
                  </a:solidFill>
                  <a:latin typeface="Calibri"/>
                  <a:ea typeface="Calibri"/>
                  <a:cs typeface="Calibri"/>
                  <a:sym typeface="Calibri"/>
                </a:rPr>
                <a:t>Non-ACCA Board Members:  </a:t>
              </a:r>
            </a:p>
            <a:p>
              <a:pPr marL="0" marR="0" lvl="0" indent="0" algn="l" rtl="0">
                <a:lnSpc>
                  <a:spcPct val="9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Thank you for taking time out </a:t>
              </a:r>
              <a:r>
                <a:rPr lang="en-US" sz="1100" b="0" i="0" u="none" strike="noStrike" cap="none" dirty="0">
                  <a:solidFill>
                    <a:schemeClr val="dk1"/>
                  </a:solidFill>
                  <a:latin typeface="Calibri"/>
                  <a:ea typeface="Calibri"/>
                  <a:cs typeface="Calibri"/>
                  <a:sym typeface="Calibri"/>
                </a:rPr>
                <a:t>of your schedules to support the great work happening at ACCA.  We appreciate you! </a:t>
              </a:r>
              <a:endParaRPr sz="11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3" name="TextBox 2">
            <a:extLst>
              <a:ext uri="{FF2B5EF4-FFF2-40B4-BE49-F238E27FC236}">
                <a16:creationId xmlns:a16="http://schemas.microsoft.com/office/drawing/2014/main" id="{64AD3B70-D311-F350-9048-47273F55C472}"/>
              </a:ext>
            </a:extLst>
          </p:cNvPr>
          <p:cNvSpPr txBox="1"/>
          <p:nvPr/>
        </p:nvSpPr>
        <p:spPr>
          <a:xfrm>
            <a:off x="3048000" y="1444613"/>
            <a:ext cx="6096000" cy="3976794"/>
          </a:xfrm>
          <a:prstGeom prst="rect">
            <a:avLst/>
          </a:prstGeom>
          <a:noFill/>
        </p:spPr>
        <p:txBody>
          <a:bodyPr wrap="square">
            <a:spAutoFit/>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May 16,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Board Training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B48F-65CB-BF4B-484F-4750DE3BD35D}"/>
              </a:ext>
            </a:extLst>
          </p:cNvPr>
          <p:cNvSpPr>
            <a:spLocks noGrp="1"/>
          </p:cNvSpPr>
          <p:nvPr>
            <p:ph type="title"/>
          </p:nvPr>
        </p:nvSpPr>
        <p:spPr/>
        <p:txBody>
          <a:bodyPr/>
          <a:lstStyle/>
          <a:p>
            <a:r>
              <a:rPr lang="en-US" dirty="0"/>
              <a:t>Roll Call</a:t>
            </a:r>
          </a:p>
        </p:txBody>
      </p:sp>
      <p:sp>
        <p:nvSpPr>
          <p:cNvPr id="3" name="Text Placeholder 2">
            <a:extLst>
              <a:ext uri="{FF2B5EF4-FFF2-40B4-BE49-F238E27FC236}">
                <a16:creationId xmlns:a16="http://schemas.microsoft.com/office/drawing/2014/main" id="{3918FB67-B46B-1096-0633-912E908C8B40}"/>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C226A729-3D18-AFBD-B234-17049706EAD7}"/>
              </a:ext>
            </a:extLst>
          </p:cNvPr>
          <p:cNvGraphicFramePr>
            <a:graphicFrameLocks noGrp="1"/>
          </p:cNvGraphicFramePr>
          <p:nvPr>
            <p:extLst>
              <p:ext uri="{D42A27DB-BD31-4B8C-83A1-F6EECF244321}">
                <p14:modId xmlns:p14="http://schemas.microsoft.com/office/powerpoint/2010/main" val="2225262435"/>
              </p:ext>
            </p:extLst>
          </p:nvPr>
        </p:nvGraphicFramePr>
        <p:xfrm>
          <a:off x="3157538" y="2379345"/>
          <a:ext cx="5937250" cy="2956560"/>
        </p:xfrm>
        <a:graphic>
          <a:graphicData uri="http://schemas.openxmlformats.org/drawingml/2006/table">
            <a:tbl>
              <a:tblPr firstRow="1" firstCol="1" bandRow="1"/>
              <a:tblGrid>
                <a:gridCol w="2282825">
                  <a:extLst>
                    <a:ext uri="{9D8B030D-6E8A-4147-A177-3AD203B41FA5}">
                      <a16:colId xmlns:a16="http://schemas.microsoft.com/office/drawing/2014/main" val="4099733315"/>
                    </a:ext>
                  </a:extLst>
                </a:gridCol>
                <a:gridCol w="1943100">
                  <a:extLst>
                    <a:ext uri="{9D8B030D-6E8A-4147-A177-3AD203B41FA5}">
                      <a16:colId xmlns:a16="http://schemas.microsoft.com/office/drawing/2014/main" val="677841776"/>
                    </a:ext>
                  </a:extLst>
                </a:gridCol>
                <a:gridCol w="1711325">
                  <a:extLst>
                    <a:ext uri="{9D8B030D-6E8A-4147-A177-3AD203B41FA5}">
                      <a16:colId xmlns:a16="http://schemas.microsoft.com/office/drawing/2014/main" val="1164607121"/>
                    </a:ext>
                  </a:extLst>
                </a:gridCol>
              </a:tblGrid>
              <a:tr h="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Name </a:t>
                      </a:r>
                      <a:r>
                        <a:rPr lang="en-US" sz="1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 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Present or Absent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20543470"/>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Alexandria Robinson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346726"/>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Sharyl Chatman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541388"/>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William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13786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Dayna Vidal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239170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Jon Lewis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025524"/>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Patricia Horton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04138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Tim Cairl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9758394"/>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33471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Shelly Goodrum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87307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Sonya McCoy-Wilson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15503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801796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Katie 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801648"/>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470869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Wesley Gilliard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64965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Kyla Moore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864321"/>
                  </a:ext>
                </a:extLst>
              </a:tr>
            </a:tbl>
          </a:graphicData>
        </a:graphic>
      </p:graphicFrame>
    </p:spTree>
    <p:extLst>
      <p:ext uri="{BB962C8B-B14F-4D97-AF65-F5344CB8AC3E}">
        <p14:creationId xmlns:p14="http://schemas.microsoft.com/office/powerpoint/2010/main" val="315045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3" name="TextBox 2">
            <a:extLst>
              <a:ext uri="{FF2B5EF4-FFF2-40B4-BE49-F238E27FC236}">
                <a16:creationId xmlns:a16="http://schemas.microsoft.com/office/drawing/2014/main" id="{64AD3B70-D311-F350-9048-47273F55C472}"/>
              </a:ext>
            </a:extLst>
          </p:cNvPr>
          <p:cNvSpPr txBox="1"/>
          <p:nvPr/>
        </p:nvSpPr>
        <p:spPr>
          <a:xfrm>
            <a:off x="3048000" y="1444613"/>
            <a:ext cx="6096000" cy="3976794"/>
          </a:xfrm>
          <a:prstGeom prst="rect">
            <a:avLst/>
          </a:prstGeom>
          <a:noFill/>
        </p:spPr>
        <p:txBody>
          <a:bodyPr wrap="square">
            <a:spAutoFit/>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May 16,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Board Training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4601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Meeting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02/29/2024</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a:solidFill>
                <a:srgbClr val="FFFFFF"/>
              </a:solidFill>
            </a:endParaRPr>
          </a:p>
          <a:p>
            <a:pPr marL="233363" lvl="0" indent="-138113" algn="l" rtl="0">
              <a:lnSpc>
                <a:spcPct val="90000"/>
              </a:lnSpc>
              <a:spcBef>
                <a:spcPts val="1400"/>
              </a:spcBef>
              <a:spcAft>
                <a:spcPts val="0"/>
              </a:spcAft>
              <a:buSzPts val="1500"/>
              <a:buNone/>
            </a:pPr>
            <a:endParaRPr sz="150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897</Words>
  <Application>Microsoft Office PowerPoint</Application>
  <PresentationFormat>Widescreen</PresentationFormat>
  <Paragraphs>145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Arial</vt:lpstr>
      <vt:lpstr>Retrospect</vt:lpstr>
      <vt:lpstr>Board of Directors Meeting Good evening, everyone!   Thank you for joining us.  We will begin shortly.</vt:lpstr>
      <vt:lpstr>Welcome Board Members &amp; Visitors!</vt:lpstr>
      <vt:lpstr>Welcome  ACCA Board Members  &amp; Visitors!</vt:lpstr>
      <vt:lpstr>Public Comment</vt:lpstr>
      <vt:lpstr>Virtual Meeting Norms</vt:lpstr>
      <vt:lpstr>PowerPoint Presentation</vt:lpstr>
      <vt:lpstr>Roll Call</vt:lpstr>
      <vt:lpstr>PowerPoint Presentation</vt:lpstr>
      <vt:lpstr>Meeting Minutes    02/29/2024</vt:lpstr>
      <vt:lpstr> Board Training</vt:lpstr>
      <vt:lpstr>Announcements</vt:lpstr>
      <vt:lpstr>First Meeting Date (Fall Semester)</vt:lpstr>
      <vt:lpstr>PowerPoint Presentation</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58</cp:revision>
  <cp:lastPrinted>2024-05-16T14:46:43Z</cp:lastPrinted>
  <dcterms:created xsi:type="dcterms:W3CDTF">2020-08-09T18:40:41Z</dcterms:created>
  <dcterms:modified xsi:type="dcterms:W3CDTF">2024-05-16T15:04:14Z</dcterms:modified>
</cp:coreProperties>
</file>