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75" r:id="rId3"/>
    <p:sldMasterId id="2147483687" r:id="rId4"/>
    <p:sldMasterId id="2147483700" r:id="rId5"/>
    <p:sldMasterId id="2147483712" r:id="rId6"/>
    <p:sldMasterId id="2147483718" r:id="rId7"/>
  </p:sldMasterIdLst>
  <p:notesMasterIdLst>
    <p:notesMasterId r:id="rId57"/>
  </p:notesMasterIdLst>
  <p:sldIdLst>
    <p:sldId id="256" r:id="rId8"/>
    <p:sldId id="257" r:id="rId9"/>
    <p:sldId id="258" r:id="rId10"/>
    <p:sldId id="259" r:id="rId11"/>
    <p:sldId id="260" r:id="rId12"/>
    <p:sldId id="316" r:id="rId13"/>
    <p:sldId id="328" r:id="rId14"/>
    <p:sldId id="261" r:id="rId15"/>
    <p:sldId id="262" r:id="rId16"/>
    <p:sldId id="329" r:id="rId17"/>
    <p:sldId id="263" r:id="rId18"/>
    <p:sldId id="265" r:id="rId19"/>
    <p:sldId id="267" r:id="rId20"/>
    <p:sldId id="268" r:id="rId21"/>
    <p:sldId id="269" r:id="rId22"/>
    <p:sldId id="270" r:id="rId23"/>
    <p:sldId id="272" r:id="rId24"/>
    <p:sldId id="276" r:id="rId25"/>
    <p:sldId id="331" r:id="rId26"/>
    <p:sldId id="315" r:id="rId27"/>
    <p:sldId id="334" r:id="rId28"/>
    <p:sldId id="340" r:id="rId29"/>
    <p:sldId id="353" r:id="rId30"/>
    <p:sldId id="283" r:id="rId31"/>
    <p:sldId id="354" r:id="rId32"/>
    <p:sldId id="355" r:id="rId33"/>
    <p:sldId id="345" r:id="rId34"/>
    <p:sldId id="350" r:id="rId35"/>
    <p:sldId id="346" r:id="rId36"/>
    <p:sldId id="347" r:id="rId37"/>
    <p:sldId id="348" r:id="rId38"/>
    <p:sldId id="349" r:id="rId39"/>
    <p:sldId id="341" r:id="rId40"/>
    <p:sldId id="342" r:id="rId41"/>
    <p:sldId id="343" r:id="rId42"/>
    <p:sldId id="344" r:id="rId43"/>
    <p:sldId id="356" r:id="rId44"/>
    <p:sldId id="279" r:id="rId45"/>
    <p:sldId id="335" r:id="rId46"/>
    <p:sldId id="284" r:id="rId47"/>
    <p:sldId id="336" r:id="rId48"/>
    <p:sldId id="302" r:id="rId49"/>
    <p:sldId id="338" r:id="rId50"/>
    <p:sldId id="280" r:id="rId51"/>
    <p:sldId id="297" r:id="rId52"/>
    <p:sldId id="339" r:id="rId53"/>
    <p:sldId id="282" r:id="rId54"/>
    <p:sldId id="337" r:id="rId55"/>
    <p:sldId id="285" r:id="rId56"/>
  </p:sldIdLst>
  <p:sldSz cx="12192000" cy="6858000"/>
  <p:notesSz cx="7010400" cy="9296400"/>
  <p:embeddedFontLst>
    <p:embeddedFont>
      <p:font typeface="Bookman Old Style" panose="02050604050505020204" pitchFamily="18" charset="0"/>
      <p:regular r:id="rId58"/>
      <p:bold r:id="rId59"/>
      <p:italic r:id="rId60"/>
      <p:boldItalic r:id="rId61"/>
    </p:embeddedFont>
    <p:embeddedFont>
      <p:font typeface="Cambria" panose="02040503050406030204" pitchFamily="18" charset="0"/>
      <p:regular r:id="rId62"/>
      <p:bold r:id="rId63"/>
      <p:italic r:id="rId64"/>
      <p:boldItalic r:id="rId65"/>
    </p:embeddedFont>
    <p:embeddedFont>
      <p:font typeface="Lato" panose="020F0502020204030203" pitchFamily="34" charset="0"/>
      <p:regular r:id="rId66"/>
      <p:bold r:id="rId67"/>
      <p:italic r:id="rId68"/>
      <p:boldItalic r:id="rId69"/>
    </p:embeddedFont>
    <p:embeddedFont>
      <p:font typeface="Poppins Bold" panose="020B0604020202020204" charset="0"/>
      <p:bold r:id="rId70"/>
    </p:embeddedFont>
    <p:embeddedFont>
      <p:font typeface="Segoe UI" panose="020B0502040204020203" pitchFamily="34" charset="0"/>
      <p:regular r:id="rId71"/>
      <p:bold r:id="rId72"/>
      <p:italic r:id="rId73"/>
      <p:boldItalic r:id="rId74"/>
    </p:embeddedFont>
    <p:embeddedFont>
      <p:font typeface="Segoe UI Black" panose="020B0A02040204020203" pitchFamily="34" charset="0"/>
      <p:bold r:id="rId75"/>
      <p:boldItalic r:id="rId76"/>
    </p:embeddedFont>
    <p:embeddedFont>
      <p:font typeface="Trebuchet MS" panose="020B0603020202020204"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00" d="100"/>
        <a:sy n="100" d="100"/>
      </p:scale>
      <p:origin x="0" y="-7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Master" Target="slideMasters/slideMaster5.xml"/><Relationship Id="rId61" Type="http://schemas.openxmlformats.org/officeDocument/2006/relationships/font" Target="fonts/font4.fntdata"/><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8" name="Google Shape;26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94" name="Google Shape;294;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03" name="Google Shape;30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14" name="Google Shape;31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25" name="Google Shape;32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41" name="Google Shape;341;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63" name="Google Shape;36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We will now move to the </a:t>
            </a:r>
            <a:r>
              <a:rPr lang="en-US" sz="1400" b="1" dirty="0"/>
              <a:t>Discussion Items</a:t>
            </a:r>
            <a:r>
              <a:rPr lang="en-US" sz="1400" dirty="0"/>
              <a:t> on our agenda.</a:t>
            </a:r>
          </a:p>
          <a:p>
            <a:r>
              <a:rPr lang="en-US" sz="1400" dirty="0"/>
              <a:t>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21</a:t>
            </a:fld>
            <a:endParaRPr lang="en-US"/>
          </a:p>
        </p:txBody>
      </p:sp>
    </p:spTree>
    <p:extLst>
      <p:ext uri="{BB962C8B-B14F-4D97-AF65-F5344CB8AC3E}">
        <p14:creationId xmlns:p14="http://schemas.microsoft.com/office/powerpoint/2010/main" val="416480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972A-9475-7AE2-A492-E1E44A901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0B364-A8D6-99AC-9468-F6016FB5C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ED2DD-8D0E-592A-2488-07C813523456}"/>
              </a:ext>
            </a:extLst>
          </p:cNvPr>
          <p:cNvSpPr>
            <a:spLocks noGrp="1"/>
          </p:cNvSpPr>
          <p:nvPr>
            <p:ph type="body" idx="1"/>
          </p:nvPr>
        </p:nvSpPr>
        <p:spPr/>
        <p:txBody>
          <a:bodyPr/>
          <a:lstStyle/>
          <a:p>
            <a:endParaRPr lang="en-US" sz="1400" dirty="0"/>
          </a:p>
          <a:p>
            <a:r>
              <a:rPr lang="en-US" sz="1400" dirty="0"/>
              <a:t>We will now move on to </a:t>
            </a:r>
            <a:r>
              <a:rPr lang="en-US" sz="1400" b="1" dirty="0"/>
              <a:t>Information Items</a:t>
            </a:r>
            <a:r>
              <a:rPr lang="en-US" sz="1400" dirty="0"/>
              <a:t>; first is the</a:t>
            </a:r>
            <a:r>
              <a:rPr lang="en-US" sz="1400" b="1" dirty="0"/>
              <a:t> Principal’s Update.</a:t>
            </a:r>
            <a:endParaRPr lang="en-US" sz="1400" dirty="0"/>
          </a:p>
          <a:p>
            <a:r>
              <a:rPr lang="en-US" sz="1400" dirty="0"/>
              <a:t> </a:t>
            </a:r>
          </a:p>
          <a:p>
            <a:endParaRPr lang="en-US" sz="1400" dirty="0"/>
          </a:p>
        </p:txBody>
      </p:sp>
      <p:sp>
        <p:nvSpPr>
          <p:cNvPr id="4" name="Slide Number Placeholder 3">
            <a:extLst>
              <a:ext uri="{FF2B5EF4-FFF2-40B4-BE49-F238E27FC236}">
                <a16:creationId xmlns:a16="http://schemas.microsoft.com/office/drawing/2014/main" id="{00C3B64F-4C5D-7A3C-61AB-9185EF28A971}"/>
              </a:ext>
            </a:extLst>
          </p:cNvPr>
          <p:cNvSpPr>
            <a:spLocks noGrp="1"/>
          </p:cNvSpPr>
          <p:nvPr>
            <p:ph type="sldNum" sz="quarter" idx="5"/>
          </p:nvPr>
        </p:nvSpPr>
        <p:spPr/>
        <p:txBody>
          <a:bodyPr/>
          <a:lstStyle/>
          <a:p>
            <a:fld id="{AD5AD6E2-5CF6-4D83-A048-1577DD4C32B3}" type="slidenum">
              <a:rPr lang="en-US" smtClean="0"/>
              <a:t>38</a:t>
            </a:fld>
            <a:endParaRPr lang="en-US"/>
          </a:p>
        </p:txBody>
      </p:sp>
    </p:spTree>
    <p:extLst>
      <p:ext uri="{BB962C8B-B14F-4D97-AF65-F5344CB8AC3E}">
        <p14:creationId xmlns:p14="http://schemas.microsoft.com/office/powerpoint/2010/main" val="190674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972A-9475-7AE2-A492-E1E44A901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0B364-A8D6-99AC-9468-F6016FB5C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ED2DD-8D0E-592A-2488-07C813523456}"/>
              </a:ext>
            </a:extLst>
          </p:cNvPr>
          <p:cNvSpPr>
            <a:spLocks noGrp="1"/>
          </p:cNvSpPr>
          <p:nvPr>
            <p:ph type="body" idx="1"/>
          </p:nvPr>
        </p:nvSpPr>
        <p:spPr/>
        <p:txBody>
          <a:bodyPr/>
          <a:lstStyle/>
          <a:p>
            <a:endParaRPr lang="en-US" sz="1400" dirty="0"/>
          </a:p>
          <a:p>
            <a:r>
              <a:rPr lang="en-US" sz="1400" dirty="0"/>
              <a:t>We will now move on to </a:t>
            </a:r>
            <a:r>
              <a:rPr lang="en-US" sz="1400" b="1" dirty="0"/>
              <a:t>Information Items</a:t>
            </a:r>
            <a:r>
              <a:rPr lang="en-US" sz="1400" dirty="0"/>
              <a:t>; first is the</a:t>
            </a:r>
            <a:r>
              <a:rPr lang="en-US" sz="1400" b="1" dirty="0"/>
              <a:t> Principal’s Update.</a:t>
            </a:r>
            <a:endParaRPr lang="en-US" sz="1400" dirty="0"/>
          </a:p>
          <a:p>
            <a:r>
              <a:rPr lang="en-US" sz="1400" dirty="0"/>
              <a:t> </a:t>
            </a:r>
          </a:p>
          <a:p>
            <a:endParaRPr lang="en-US" sz="1400" dirty="0"/>
          </a:p>
        </p:txBody>
      </p:sp>
      <p:sp>
        <p:nvSpPr>
          <p:cNvPr id="4" name="Slide Number Placeholder 3">
            <a:extLst>
              <a:ext uri="{FF2B5EF4-FFF2-40B4-BE49-F238E27FC236}">
                <a16:creationId xmlns:a16="http://schemas.microsoft.com/office/drawing/2014/main" id="{00C3B64F-4C5D-7A3C-61AB-9185EF28A971}"/>
              </a:ext>
            </a:extLst>
          </p:cNvPr>
          <p:cNvSpPr>
            <a:spLocks noGrp="1"/>
          </p:cNvSpPr>
          <p:nvPr>
            <p:ph type="sldNum" sz="quarter" idx="5"/>
          </p:nvPr>
        </p:nvSpPr>
        <p:spPr/>
        <p:txBody>
          <a:bodyPr/>
          <a:lstStyle/>
          <a:p>
            <a:fld id="{AD5AD6E2-5CF6-4D83-A048-1577DD4C32B3}" type="slidenum">
              <a:rPr lang="en-US" smtClean="0"/>
              <a:t>39</a:t>
            </a:fld>
            <a:endParaRPr lang="en-US"/>
          </a:p>
        </p:txBody>
      </p:sp>
    </p:spTree>
    <p:extLst>
      <p:ext uri="{BB962C8B-B14F-4D97-AF65-F5344CB8AC3E}">
        <p14:creationId xmlns:p14="http://schemas.microsoft.com/office/powerpoint/2010/main" val="190674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428A0-B589-9609-63CC-30708AD7E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85009-2138-4286-3292-0F3C3FD2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BE45E-62FF-B753-4932-A991C7D3093F}"/>
              </a:ext>
            </a:extLst>
          </p:cNvPr>
          <p:cNvSpPr>
            <a:spLocks noGrp="1"/>
          </p:cNvSpPr>
          <p:nvPr>
            <p:ph type="body" idx="1"/>
          </p:nvPr>
        </p:nvSpPr>
        <p:spPr/>
        <p:txBody>
          <a:bodyPr/>
          <a:lstStyle/>
          <a:p>
            <a:endParaRPr lang="en-US" sz="1400" dirty="0"/>
          </a:p>
          <a:p>
            <a:r>
              <a:rPr lang="en-US" sz="1400" dirty="0"/>
              <a:t>The next two slides cover the Personal Electronic Device Policy</a:t>
            </a:r>
          </a:p>
        </p:txBody>
      </p:sp>
      <p:sp>
        <p:nvSpPr>
          <p:cNvPr id="4" name="Slide Number Placeholder 3">
            <a:extLst>
              <a:ext uri="{FF2B5EF4-FFF2-40B4-BE49-F238E27FC236}">
                <a16:creationId xmlns:a16="http://schemas.microsoft.com/office/drawing/2014/main" id="{9B7B8C1D-9D24-D972-82C6-3D07122062A2}"/>
              </a:ext>
            </a:extLst>
          </p:cNvPr>
          <p:cNvSpPr>
            <a:spLocks noGrp="1"/>
          </p:cNvSpPr>
          <p:nvPr>
            <p:ph type="sldNum" sz="quarter" idx="5"/>
          </p:nvPr>
        </p:nvSpPr>
        <p:spPr/>
        <p:txBody>
          <a:bodyPr/>
          <a:lstStyle/>
          <a:p>
            <a:fld id="{AD5AD6E2-5CF6-4D83-A048-1577DD4C32B3}" type="slidenum">
              <a:rPr lang="en-US" smtClean="0"/>
              <a:t>40</a:t>
            </a:fld>
            <a:endParaRPr lang="en-US"/>
          </a:p>
        </p:txBody>
      </p:sp>
    </p:spTree>
    <p:extLst>
      <p:ext uri="{BB962C8B-B14F-4D97-AF65-F5344CB8AC3E}">
        <p14:creationId xmlns:p14="http://schemas.microsoft.com/office/powerpoint/2010/main" val="2402337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4AE0-BA9E-BBEC-4DFA-D645D1FCD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3718-771A-DEF9-D832-B7E70C98B09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67306D-65DB-D444-AF0A-B289BDB86B9D}"/>
              </a:ext>
            </a:extLst>
          </p:cNvPr>
          <p:cNvSpPr>
            <a:spLocks noGrp="1"/>
          </p:cNvSpPr>
          <p:nvPr>
            <p:ph type="body" idx="1"/>
          </p:nvPr>
        </p:nvSpPr>
        <p:spPr/>
        <p:txBody>
          <a:bodyPr/>
          <a:lstStyle/>
          <a:p>
            <a:endParaRPr lang="en-US" sz="1400" b="1" dirty="0"/>
          </a:p>
          <a:p>
            <a:r>
              <a:rPr lang="en-US" sz="1400" b="1" dirty="0"/>
              <a:t>Principals:  </a:t>
            </a:r>
            <a:r>
              <a:rPr lang="en-US" sz="1400" b="0" dirty="0"/>
              <a:t>Please review the </a:t>
            </a:r>
            <a:r>
              <a:rPr lang="en-US" sz="1400" b="1" dirty="0"/>
              <a:t>DISTRICT’s</a:t>
            </a:r>
            <a:r>
              <a:rPr lang="en-US" sz="1400" b="0" dirty="0"/>
              <a:t> Personal Electronic Device Policy.  </a:t>
            </a:r>
            <a:r>
              <a:rPr lang="en-US" sz="1400" b="0" i="1" dirty="0"/>
              <a:t>(on the next slide, you will speak to how implementation looks in your school</a:t>
            </a:r>
            <a:r>
              <a:rPr lang="en-US" sz="1400" b="0" i="0" dirty="0"/>
              <a:t>)</a:t>
            </a:r>
            <a:endParaRPr lang="en-US" sz="1400" b="1" dirty="0"/>
          </a:p>
        </p:txBody>
      </p:sp>
      <p:sp>
        <p:nvSpPr>
          <p:cNvPr id="4" name="Slide Number Placeholder 3">
            <a:extLst>
              <a:ext uri="{FF2B5EF4-FFF2-40B4-BE49-F238E27FC236}">
                <a16:creationId xmlns:a16="http://schemas.microsoft.com/office/drawing/2014/main" id="{A9F3B0CC-DDFC-ADD7-A590-E40399AC68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8913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4ECA-11AD-15CE-79E9-2DF3E5432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332C-1121-B38E-4EBA-A36939DBA2F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D14DEAA-2D6C-EBD6-C96A-2832E87266ED}"/>
              </a:ext>
            </a:extLst>
          </p:cNvPr>
          <p:cNvSpPr>
            <a:spLocks noGrp="1"/>
          </p:cNvSpPr>
          <p:nvPr>
            <p:ph type="body" idx="1"/>
          </p:nvPr>
        </p:nvSpPr>
        <p:spPr/>
        <p:txBody>
          <a:bodyPr/>
          <a:lstStyle/>
          <a:p>
            <a:endParaRPr lang="en-US" sz="1300" dirty="0"/>
          </a:p>
          <a:p>
            <a:r>
              <a:rPr lang="en-US" sz="1400" dirty="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p>
          <a:p>
            <a:endParaRPr lang="en-US" sz="1400" dirty="0"/>
          </a:p>
          <a:p>
            <a:r>
              <a:rPr lang="en-US" sz="1400" dirty="0"/>
              <a:t>Over the summer, the taskforce has been hard at work reviewing data, exploring options, and engaging in important planning conversations. </a:t>
            </a:r>
            <a:r>
              <a:rPr lang="en-US" sz="1400" dirty="0">
                <a:solidFill>
                  <a:srgbClr val="0070C0"/>
                </a:solidFill>
              </a:rPr>
              <a:t>[Name of Representative]</a:t>
            </a:r>
            <a:r>
              <a:rPr lang="en-US" sz="1400" dirty="0"/>
              <a:t> will share an update on what’s been done so far, any key decisions or recommendations that have been made, and what’s ahead — including opportunities for the public to provide input.</a:t>
            </a:r>
          </a:p>
          <a:p>
            <a:endParaRPr lang="en-US" sz="1400" dirty="0"/>
          </a:p>
          <a:p>
            <a:r>
              <a:rPr lang="en-US" sz="1400" i="1" dirty="0">
                <a:solidFill>
                  <a:srgbClr val="0070C0"/>
                </a:solidFill>
              </a:rPr>
              <a:t>[Allow the FMP representative to provide an update and answers questions.  After this is concluded:]</a:t>
            </a:r>
            <a:endParaRPr lang="en-US" sz="1400" dirty="0">
              <a:solidFill>
                <a:srgbClr val="0070C0"/>
              </a:solidFill>
            </a:endParaRPr>
          </a:p>
          <a:p>
            <a:endParaRPr lang="en-US" sz="1400" dirty="0"/>
          </a:p>
          <a:p>
            <a:r>
              <a:rPr lang="en-US" sz="1400" dirty="0"/>
              <a:t>Thank you </a:t>
            </a:r>
            <a:r>
              <a:rPr lang="en-US" sz="1400" dirty="0">
                <a:solidFill>
                  <a:srgbClr val="0070C0"/>
                </a:solidFill>
              </a:rPr>
              <a:t>[Name of Representative]</a:t>
            </a:r>
            <a:r>
              <a:rPr lang="en-US" sz="1400" dirty="0"/>
              <a:t>.</a:t>
            </a:r>
          </a:p>
          <a:p>
            <a:endParaRPr lang="en-US" sz="1400" dirty="0"/>
          </a:p>
          <a:p>
            <a:r>
              <a:rPr lang="en-US" sz="1400" dirty="0"/>
              <a:t>A report will be presented to the Board at its August 11 meeting, and the options will become public the week </a:t>
            </a:r>
            <a:r>
              <a:rPr lang="en-US" sz="1400"/>
              <a:t>of August 18. </a:t>
            </a:r>
          </a:p>
          <a:p>
            <a:endParaRPr lang="en-US" sz="1400"/>
          </a:p>
          <a:p>
            <a:r>
              <a:rPr lang="en-US" sz="1400" dirty="0"/>
              <a:t>There are several upcoming public meetings where you can learn more and share your thoughts. The next public  meetings are scheduled for: August 25, October 20, and November 10</a:t>
            </a:r>
          </a:p>
          <a:p>
            <a:endParaRPr lang="en-US" sz="1400" dirty="0"/>
          </a:p>
          <a:p>
            <a:r>
              <a:rPr lang="en-US" sz="1400" dirty="0"/>
              <a:t>On each date, there will be a virtual meeting at noon and an in-person meeting at the Central Office at 6PM.</a:t>
            </a:r>
          </a:p>
          <a:p>
            <a:r>
              <a:rPr lang="en-US" sz="1400" dirty="0"/>
              <a:t>   </a:t>
            </a:r>
          </a:p>
          <a:p>
            <a:r>
              <a:rPr lang="en-US" sz="1400" dirty="0"/>
              <a:t>I strongly encourage you all to attend these meetings. This is a critical time for public input, and your voice is essential.</a:t>
            </a:r>
          </a:p>
        </p:txBody>
      </p:sp>
      <p:sp>
        <p:nvSpPr>
          <p:cNvPr id="4" name="Slide Number Placeholder 3">
            <a:extLst>
              <a:ext uri="{FF2B5EF4-FFF2-40B4-BE49-F238E27FC236}">
                <a16:creationId xmlns:a16="http://schemas.microsoft.com/office/drawing/2014/main" id="{266EC48C-FFF5-FA82-95AA-1BAC567102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7927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0DA-BA06-5FE6-D79D-D6E662A3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3E9A-3155-FAFB-CB43-8B2BCE50392E}"/>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1786B24-469F-A596-05AF-2ACAD66498A5}"/>
              </a:ext>
            </a:extLst>
          </p:cNvPr>
          <p:cNvSpPr>
            <a:spLocks noGrp="1"/>
          </p:cNvSpPr>
          <p:nvPr>
            <p:ph type="body" idx="1"/>
          </p:nvPr>
        </p:nvSpPr>
        <p:spPr/>
        <p:txBody>
          <a:bodyPr/>
          <a:lstStyle/>
          <a:p>
            <a:endParaRPr lang="en-US" sz="1400" dirty="0"/>
          </a:p>
          <a:p>
            <a:r>
              <a:rPr lang="en-US" sz="1400" dirty="0"/>
              <a:t>Before we move on, I want to highlight an important upcoming event: the </a:t>
            </a:r>
            <a:r>
              <a:rPr lang="en-US" sz="1400" b="1" dirty="0"/>
              <a:t>G3 Summit</a:t>
            </a:r>
            <a:r>
              <a:rPr lang="en-US" sz="1400" dirty="0"/>
              <a:t> on </a:t>
            </a:r>
            <a:r>
              <a:rPr lang="en-US" sz="1400" b="1" dirty="0"/>
              <a:t>Saturday, September 27</a:t>
            </a:r>
            <a:r>
              <a:rPr lang="en-US" sz="1400" dirty="0"/>
              <a:t>.</a:t>
            </a:r>
          </a:p>
          <a:p>
            <a:endParaRPr lang="en-US" sz="1400" dirty="0"/>
          </a:p>
          <a:p>
            <a:r>
              <a:rPr lang="en-US" sz="1400" b="1" dirty="0"/>
              <a:t>We need as many GO Team members as possible to attend</a:t>
            </a:r>
            <a:r>
              <a:rPr lang="en-US" sz="1400" dirty="0"/>
              <a:t> — this is a critical opportunity to come together, in person, and shape the future of our schools. Strategic planning for 2025–2030 is underway, and your voices, ideas, and leadership are essential.</a:t>
            </a:r>
          </a:p>
          <a:p>
            <a:endParaRPr lang="en-US" sz="1400" dirty="0"/>
          </a:p>
          <a:p>
            <a:r>
              <a:rPr lang="en-US" sz="1400" dirty="0"/>
              <a:t>You’ll be learning about your school’s new strategic plan, best practices for stakeholder engagement, and how this work connects to </a:t>
            </a:r>
            <a:r>
              <a:rPr lang="en-US" sz="1400" b="1" dirty="0"/>
              <a:t>APS Forward 2040</a:t>
            </a:r>
            <a:r>
              <a:rPr lang="en-US" sz="1400" dirty="0"/>
              <a:t> — plus much more.</a:t>
            </a:r>
          </a:p>
          <a:p>
            <a:endParaRPr lang="en-US" sz="1400" dirty="0"/>
          </a:p>
          <a:p>
            <a:r>
              <a:rPr lang="en-US" sz="1400" dirty="0"/>
              <a:t>Please save the date and plan to attend! Come ready to collaborate, contribute, and create the future together.</a:t>
            </a:r>
          </a:p>
          <a:p>
            <a:endParaRPr lang="en-US" sz="1400" dirty="0"/>
          </a:p>
          <a:p>
            <a:r>
              <a:rPr lang="en-US" sz="1400" dirty="0"/>
              <a:t>More information will be coming soon.</a:t>
            </a:r>
          </a:p>
        </p:txBody>
      </p:sp>
      <p:sp>
        <p:nvSpPr>
          <p:cNvPr id="4" name="Slide Number Placeholder 3">
            <a:extLst>
              <a:ext uri="{FF2B5EF4-FFF2-40B4-BE49-F238E27FC236}">
                <a16:creationId xmlns:a16="http://schemas.microsoft.com/office/drawing/2014/main" id="{81D465BA-6EDC-CCA2-C40C-790A6DBDCD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00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9DFB-941A-15C3-9D01-B00AA69B4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C1409-D937-2DBF-B852-9864C4E67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15530-B44C-9135-9B0A-8443F9F648D4}"/>
              </a:ext>
            </a:extLst>
          </p:cNvPr>
          <p:cNvSpPr>
            <a:spLocks noGrp="1"/>
          </p:cNvSpPr>
          <p:nvPr>
            <p:ph type="body" idx="1"/>
          </p:nvPr>
        </p:nvSpPr>
        <p:spPr/>
        <p:txBody>
          <a:bodyPr/>
          <a:lstStyle/>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GO Team Office would like to remind all GO Team members that they </a:t>
            </a:r>
            <a:r>
              <a:rPr lang="en-US" sz="1400" b="1" kern="1200" dirty="0">
                <a:solidFill>
                  <a:schemeClr val="tx1"/>
                </a:solidFill>
                <a:effectLst/>
                <a:latin typeface="+mn-lt"/>
                <a:ea typeface="+mn-ea"/>
                <a:cs typeface="+mn-cs"/>
              </a:rPr>
              <a:t>are required to complete orientation within one year of joining the team and must be renewed it every four years.</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Failure to complete the orientation training will result in removal from the GO Team</a:t>
            </a:r>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Please contact them if you have any questions.</a:t>
            </a:r>
          </a:p>
          <a:p>
            <a:r>
              <a:rPr lang="en-US" sz="1300" dirty="0"/>
              <a:t> </a:t>
            </a:r>
          </a:p>
        </p:txBody>
      </p:sp>
      <p:sp>
        <p:nvSpPr>
          <p:cNvPr id="4" name="Slide Number Placeholder 3">
            <a:extLst>
              <a:ext uri="{FF2B5EF4-FFF2-40B4-BE49-F238E27FC236}">
                <a16:creationId xmlns:a16="http://schemas.microsoft.com/office/drawing/2014/main" id="{A2CEDECF-DAC9-BF09-B8F5-253C314ECE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9801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1D5DB27F-F28D-7230-8F8F-7BBC9C908633}"/>
            </a:ext>
          </a:extLst>
        </p:cNvPr>
        <p:cNvGrpSpPr/>
        <p:nvPr/>
      </p:nvGrpSpPr>
      <p:grpSpPr>
        <a:xfrm>
          <a:off x="0" y="0"/>
          <a:ext cx="0" cy="0"/>
          <a:chOff x="0" y="0"/>
          <a:chExt cx="0" cy="0"/>
        </a:xfrm>
      </p:grpSpPr>
      <p:sp>
        <p:nvSpPr>
          <p:cNvPr id="237" name="Google Shape;237;p5:notes">
            <a:extLst>
              <a:ext uri="{FF2B5EF4-FFF2-40B4-BE49-F238E27FC236}">
                <a16:creationId xmlns:a16="http://schemas.microsoft.com/office/drawing/2014/main" id="{1039C8B4-F12A-B02F-AA31-BDCCF506011B}"/>
              </a:ext>
            </a:extLst>
          </p:cNvPr>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a:extLst>
              <a:ext uri="{FF2B5EF4-FFF2-40B4-BE49-F238E27FC236}">
                <a16:creationId xmlns:a16="http://schemas.microsoft.com/office/drawing/2014/main" id="{65FEB06A-F69C-E574-4743-8047AAD56CF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32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28" name="Google Shape;22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1C350120-5A33-E678-A168-8E5454C022F6}"/>
            </a:ext>
          </a:extLst>
        </p:cNvPr>
        <p:cNvGrpSpPr/>
        <p:nvPr/>
      </p:nvGrpSpPr>
      <p:grpSpPr>
        <a:xfrm>
          <a:off x="0" y="0"/>
          <a:ext cx="0" cy="0"/>
          <a:chOff x="0" y="0"/>
          <a:chExt cx="0" cy="0"/>
        </a:xfrm>
      </p:grpSpPr>
      <p:sp>
        <p:nvSpPr>
          <p:cNvPr id="237" name="Google Shape;237;p5:notes">
            <a:extLst>
              <a:ext uri="{FF2B5EF4-FFF2-40B4-BE49-F238E27FC236}">
                <a16:creationId xmlns:a16="http://schemas.microsoft.com/office/drawing/2014/main" id="{8D9CBAB7-0AD0-F21D-8A98-5FD05D523722}"/>
              </a:ext>
            </a:extLst>
          </p:cNvPr>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a:extLst>
              <a:ext uri="{FF2B5EF4-FFF2-40B4-BE49-F238E27FC236}">
                <a16:creationId xmlns:a16="http://schemas.microsoft.com/office/drawing/2014/main" id="{977C6FA1-7EAC-6C5A-BBA4-736AE6CA855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69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43" name="Google Shape;24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0" name="Google Shape;26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8E49E81A-0FB6-FCF0-1170-B7AAE5B4F55F}"/>
            </a:ext>
          </a:extLst>
        </p:cNvPr>
        <p:cNvGrpSpPr/>
        <p:nvPr/>
      </p:nvGrpSpPr>
      <p:grpSpPr>
        <a:xfrm>
          <a:off x="0" y="0"/>
          <a:ext cx="0" cy="0"/>
          <a:chOff x="0" y="0"/>
          <a:chExt cx="0" cy="0"/>
        </a:xfrm>
      </p:grpSpPr>
      <p:sp>
        <p:nvSpPr>
          <p:cNvPr id="259" name="Google Shape;259;p7:notes">
            <a:extLst>
              <a:ext uri="{FF2B5EF4-FFF2-40B4-BE49-F238E27FC236}">
                <a16:creationId xmlns:a16="http://schemas.microsoft.com/office/drawing/2014/main" id="{27CE7C7D-279E-671B-FCD1-788922A49490}"/>
              </a:ext>
            </a:extLst>
          </p:cNvPr>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0" name="Google Shape;260;p7:notes">
            <a:extLst>
              <a:ext uri="{FF2B5EF4-FFF2-40B4-BE49-F238E27FC236}">
                <a16:creationId xmlns:a16="http://schemas.microsoft.com/office/drawing/2014/main" id="{69A9D8C4-94D8-481C-AFF9-93239D339DD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815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013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07BF-4F48-FDF5-AC44-19D5A7E44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C328A-98AF-EAA7-D2CF-A72D3307F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BF1AE-7CE4-B72F-61A2-82E708D436ED}"/>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5" name="Footer Placeholder 4">
            <a:extLst>
              <a:ext uri="{FF2B5EF4-FFF2-40B4-BE49-F238E27FC236}">
                <a16:creationId xmlns:a16="http://schemas.microsoft.com/office/drawing/2014/main" id="{54FC3D0C-B8A1-69FB-042F-4BDDA9D65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4AE78-F5C6-15EA-5A75-26A2AD464158}"/>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244529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DA13-5BD0-957B-3D5F-06B95C5B6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17D80-16CC-5000-99DB-6269BBD3A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5CC79-7E97-0B9D-014F-34C86E0C28B0}"/>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5" name="Footer Placeholder 4">
            <a:extLst>
              <a:ext uri="{FF2B5EF4-FFF2-40B4-BE49-F238E27FC236}">
                <a16:creationId xmlns:a16="http://schemas.microsoft.com/office/drawing/2014/main" id="{E7A068A3-5A41-3C3F-8B98-2AB1C2A0A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0B69C-1329-7421-4471-89B60191FDAE}"/>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7759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DF64-2C92-927A-D162-47D9E5CE54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19655-46EE-4B15-B492-D2DC11AC0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8BE59-1A3A-1C96-1B78-453056E4AE52}"/>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5" name="Footer Placeholder 4">
            <a:extLst>
              <a:ext uri="{FF2B5EF4-FFF2-40B4-BE49-F238E27FC236}">
                <a16:creationId xmlns:a16="http://schemas.microsoft.com/office/drawing/2014/main" id="{874A2F50-3163-8522-CE45-C90C49082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A81C1-5420-9A16-1A2D-A22D5DBFA29E}"/>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27601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0D70-4BA2-8E67-4FA8-FE55BB01E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3DD03-B854-AABF-908E-6EAD7C984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34929-AAE9-51E7-5F05-C2550D6712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9947F-8451-3CD1-798C-9D8C9A4A17D4}"/>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6" name="Footer Placeholder 5">
            <a:extLst>
              <a:ext uri="{FF2B5EF4-FFF2-40B4-BE49-F238E27FC236}">
                <a16:creationId xmlns:a16="http://schemas.microsoft.com/office/drawing/2014/main" id="{923CB6DA-DEFD-417A-DAE9-C703A269C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8D028-EDA5-ABD4-1DDF-16D1566E0821}"/>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4443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66F5-4DBE-1AA1-A2D9-79F27143FD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9D6AE9-C6C8-27E6-4C72-80C043653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1519B-0C3B-C102-CC72-E9A29092E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60DD5F-CA1A-781E-FF24-709868B3D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0ABEA-09F0-D4D7-37DB-D36B1BF7C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8E64A8-CD11-9342-C1ED-F2B9A578F79D}"/>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8" name="Footer Placeholder 7">
            <a:extLst>
              <a:ext uri="{FF2B5EF4-FFF2-40B4-BE49-F238E27FC236}">
                <a16:creationId xmlns:a16="http://schemas.microsoft.com/office/drawing/2014/main" id="{6F1A51AE-F576-BE9E-1D7D-8D4AC6DDE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59DE6-54D3-3FEE-E101-791C755C19BA}"/>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185260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52A-F732-2669-FA95-63D05715BD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89C446-781B-5E7E-70DE-B43E8A289855}"/>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4" name="Footer Placeholder 3">
            <a:extLst>
              <a:ext uri="{FF2B5EF4-FFF2-40B4-BE49-F238E27FC236}">
                <a16:creationId xmlns:a16="http://schemas.microsoft.com/office/drawing/2014/main" id="{BD74A625-5093-6168-FE42-7B1C8ED93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E322B-D55C-91DD-DC3C-9E63B491359C}"/>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8140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E127F-DED4-4CF3-B114-D91F7884C083}"/>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3" name="Footer Placeholder 2">
            <a:extLst>
              <a:ext uri="{FF2B5EF4-FFF2-40B4-BE49-F238E27FC236}">
                <a16:creationId xmlns:a16="http://schemas.microsoft.com/office/drawing/2014/main" id="{FC5A1107-466E-3214-547C-0E22E79BA3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67240D-A60E-1CB1-E5E4-11DE8B636F34}"/>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34333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0E05-CE92-66C2-49B0-94CACEBD7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E6834-D23F-4460-E6FF-FA05C7524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9079E-7A97-E650-5073-2E0BACD70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228B0-E5B5-5235-29D4-6B2621B4C4F3}"/>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6" name="Footer Placeholder 5">
            <a:extLst>
              <a:ext uri="{FF2B5EF4-FFF2-40B4-BE49-F238E27FC236}">
                <a16:creationId xmlns:a16="http://schemas.microsoft.com/office/drawing/2014/main" id="{2C97C9E7-0F62-D598-98F3-420073DC4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7E4BF-2019-5628-9977-72683736414D}"/>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46800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11C5-13F3-EC64-7969-1E799DC1C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DB2EEB-B853-516F-6D8D-451E84AD0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FD59A9-C16C-2DFF-93D2-D71166DF9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87AFE-1992-B03B-7A75-E34F6A3A3FBD}"/>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6" name="Footer Placeholder 5">
            <a:extLst>
              <a:ext uri="{FF2B5EF4-FFF2-40B4-BE49-F238E27FC236}">
                <a16:creationId xmlns:a16="http://schemas.microsoft.com/office/drawing/2014/main" id="{991F07B6-3222-491A-D16E-D1C2CD0F2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C49EE-5C03-C795-56E8-32451298386E}"/>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18185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86FE-533C-523E-28FB-2C9928C2E2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EA2DD1-6D16-FBD0-4F5D-D723FC29B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2F364-77DA-53E9-52C7-C0B96F8391ED}"/>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5" name="Footer Placeholder 4">
            <a:extLst>
              <a:ext uri="{FF2B5EF4-FFF2-40B4-BE49-F238E27FC236}">
                <a16:creationId xmlns:a16="http://schemas.microsoft.com/office/drawing/2014/main" id="{9957D245-5E95-D250-B45A-DAF12F513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54B38-3A5F-C3D5-703C-D26812A230B5}"/>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3654180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6C5F8-67C7-D642-EC4E-6D2377F504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71B76-0738-66DE-3A9F-320EE9B40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0318F-A291-619E-20EB-4302F497B94C}"/>
              </a:ext>
            </a:extLst>
          </p:cNvPr>
          <p:cNvSpPr>
            <a:spLocks noGrp="1"/>
          </p:cNvSpPr>
          <p:nvPr>
            <p:ph type="dt" sz="half" idx="10"/>
          </p:nvPr>
        </p:nvSpPr>
        <p:spPr/>
        <p:txBody>
          <a:bodyPr/>
          <a:lstStyle/>
          <a:p>
            <a:fld id="{C2858191-FB07-47BA-B31B-61558A064729}" type="datetimeFigureOut">
              <a:rPr lang="en-US" smtClean="0"/>
              <a:t>9/4/2025</a:t>
            </a:fld>
            <a:endParaRPr lang="en-US"/>
          </a:p>
        </p:txBody>
      </p:sp>
      <p:sp>
        <p:nvSpPr>
          <p:cNvPr id="5" name="Footer Placeholder 4">
            <a:extLst>
              <a:ext uri="{FF2B5EF4-FFF2-40B4-BE49-F238E27FC236}">
                <a16:creationId xmlns:a16="http://schemas.microsoft.com/office/drawing/2014/main" id="{0C78DF05-8637-EABF-5485-4236889E0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A4363-6C09-042D-700C-9E7AEE94ACED}"/>
              </a:ext>
            </a:extLst>
          </p:cNvPr>
          <p:cNvSpPr>
            <a:spLocks noGrp="1"/>
          </p:cNvSpPr>
          <p:nvPr>
            <p:ph type="sldNum" sz="quarter" idx="12"/>
          </p:nvPr>
        </p:nvSpPr>
        <p:spPr/>
        <p:txBody>
          <a:bodyPr/>
          <a:lstStyle/>
          <a:p>
            <a:fld id="{9675E125-FB15-4B98-86EB-AAC3CCB79465}" type="slidenum">
              <a:rPr lang="en-US" smtClean="0"/>
              <a:t>‹#›</a:t>
            </a:fld>
            <a:endParaRPr lang="en-US"/>
          </a:p>
        </p:txBody>
      </p:sp>
    </p:spTree>
    <p:extLst>
      <p:ext uri="{BB962C8B-B14F-4D97-AF65-F5344CB8AC3E}">
        <p14:creationId xmlns:p14="http://schemas.microsoft.com/office/powerpoint/2010/main" val="2737401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0386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4457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801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804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0109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0629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983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261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2043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7366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4432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11820-2FF1-44EA-9E05-C9825B43B5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1413528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11820-2FF1-44EA-9E05-C9825B43B5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3861770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11820-2FF1-44EA-9E05-C9825B43B5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826189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11820-2FF1-44EA-9E05-C9825B43B593}"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2104499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11820-2FF1-44EA-9E05-C9825B43B593}"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247613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11820-2FF1-44EA-9E05-C9825B43B593}"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308656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11820-2FF1-44EA-9E05-C9825B43B593}"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1623161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11820-2FF1-44EA-9E05-C9825B43B593}"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1969308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11820-2FF1-44EA-9E05-C9825B43B593}"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4253624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11820-2FF1-44EA-9E05-C9825B43B5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4249548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11820-2FF1-44EA-9E05-C9825B43B5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6050-D004-482E-BB76-8FC557E9175C}" type="slidenum">
              <a:rPr lang="en-US" smtClean="0"/>
              <a:t>‹#›</a:t>
            </a:fld>
            <a:endParaRPr lang="en-US"/>
          </a:p>
        </p:txBody>
      </p:sp>
    </p:spTree>
    <p:extLst>
      <p:ext uri="{BB962C8B-B14F-4D97-AF65-F5344CB8AC3E}">
        <p14:creationId xmlns:p14="http://schemas.microsoft.com/office/powerpoint/2010/main" val="2491893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914400" y="2655751"/>
            <a:ext cx="10363200" cy="15464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600"/>
              <a:buNone/>
              <a:defRPr sz="7466">
                <a:solidFill>
                  <a:schemeClr val="lt1"/>
                </a:solidFill>
              </a:defRPr>
            </a:lvl1pPr>
            <a:lvl2pPr lvl="1" algn="ctr" rtl="0">
              <a:spcBef>
                <a:spcPts val="0"/>
              </a:spcBef>
              <a:spcAft>
                <a:spcPts val="0"/>
              </a:spcAft>
              <a:buClr>
                <a:schemeClr val="lt1"/>
              </a:buClr>
              <a:buSzPts val="5600"/>
              <a:buNone/>
              <a:defRPr sz="7466">
                <a:solidFill>
                  <a:schemeClr val="lt1"/>
                </a:solidFill>
              </a:defRPr>
            </a:lvl2pPr>
            <a:lvl3pPr lvl="2" algn="ctr" rtl="0">
              <a:spcBef>
                <a:spcPts val="0"/>
              </a:spcBef>
              <a:spcAft>
                <a:spcPts val="0"/>
              </a:spcAft>
              <a:buClr>
                <a:schemeClr val="lt1"/>
              </a:buClr>
              <a:buSzPts val="5600"/>
              <a:buNone/>
              <a:defRPr sz="7466">
                <a:solidFill>
                  <a:schemeClr val="lt1"/>
                </a:solidFill>
              </a:defRPr>
            </a:lvl3pPr>
            <a:lvl4pPr lvl="3" algn="ctr" rtl="0">
              <a:spcBef>
                <a:spcPts val="0"/>
              </a:spcBef>
              <a:spcAft>
                <a:spcPts val="0"/>
              </a:spcAft>
              <a:buClr>
                <a:schemeClr val="lt1"/>
              </a:buClr>
              <a:buSzPts val="5600"/>
              <a:buNone/>
              <a:defRPr sz="7466">
                <a:solidFill>
                  <a:schemeClr val="lt1"/>
                </a:solidFill>
              </a:defRPr>
            </a:lvl4pPr>
            <a:lvl5pPr lvl="4" algn="ctr" rtl="0">
              <a:spcBef>
                <a:spcPts val="0"/>
              </a:spcBef>
              <a:spcAft>
                <a:spcPts val="0"/>
              </a:spcAft>
              <a:buClr>
                <a:schemeClr val="lt1"/>
              </a:buClr>
              <a:buSzPts val="5600"/>
              <a:buNone/>
              <a:defRPr sz="7466">
                <a:solidFill>
                  <a:schemeClr val="lt1"/>
                </a:solidFill>
              </a:defRPr>
            </a:lvl5pPr>
            <a:lvl6pPr lvl="5" algn="ctr" rtl="0">
              <a:spcBef>
                <a:spcPts val="0"/>
              </a:spcBef>
              <a:spcAft>
                <a:spcPts val="0"/>
              </a:spcAft>
              <a:buClr>
                <a:schemeClr val="lt1"/>
              </a:buClr>
              <a:buSzPts val="5600"/>
              <a:buNone/>
              <a:defRPr sz="7466">
                <a:solidFill>
                  <a:schemeClr val="lt1"/>
                </a:solidFill>
              </a:defRPr>
            </a:lvl6pPr>
            <a:lvl7pPr lvl="6" algn="ctr" rtl="0">
              <a:spcBef>
                <a:spcPts val="0"/>
              </a:spcBef>
              <a:spcAft>
                <a:spcPts val="0"/>
              </a:spcAft>
              <a:buClr>
                <a:schemeClr val="lt1"/>
              </a:buClr>
              <a:buSzPts val="5600"/>
              <a:buNone/>
              <a:defRPr sz="7466">
                <a:solidFill>
                  <a:schemeClr val="lt1"/>
                </a:solidFill>
              </a:defRPr>
            </a:lvl7pPr>
            <a:lvl8pPr lvl="7" algn="ctr" rtl="0">
              <a:spcBef>
                <a:spcPts val="0"/>
              </a:spcBef>
              <a:spcAft>
                <a:spcPts val="0"/>
              </a:spcAft>
              <a:buClr>
                <a:schemeClr val="lt1"/>
              </a:buClr>
              <a:buSzPts val="5600"/>
              <a:buNone/>
              <a:defRPr sz="7466">
                <a:solidFill>
                  <a:schemeClr val="lt1"/>
                </a:solidFill>
              </a:defRPr>
            </a:lvl8pPr>
            <a:lvl9pPr lvl="8" algn="ctr" rtl="0">
              <a:spcBef>
                <a:spcPts val="0"/>
              </a:spcBef>
              <a:spcAft>
                <a:spcPts val="0"/>
              </a:spcAft>
              <a:buClr>
                <a:schemeClr val="lt1"/>
              </a:buClr>
              <a:buSzPts val="5600"/>
              <a:buNone/>
              <a:defRPr sz="7466">
                <a:solidFill>
                  <a:schemeClr val="lt1"/>
                </a:solidFill>
              </a:defRPr>
            </a:lvl9pPr>
          </a:lstStyle>
          <a:p>
            <a:endParaRPr/>
          </a:p>
        </p:txBody>
      </p:sp>
    </p:spTree>
    <p:extLst>
      <p:ext uri="{BB962C8B-B14F-4D97-AF65-F5344CB8AC3E}">
        <p14:creationId xmlns:p14="http://schemas.microsoft.com/office/powerpoint/2010/main" val="1201247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B56059-B236-4311-9641-F8325678CD5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3478697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56059-B236-4311-9641-F8325678CD5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1525585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56059-B236-4311-9641-F8325678CD5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3388381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56059-B236-4311-9641-F8325678CD59}"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133609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1097280" y="252098"/>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40"/>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40"/>
          <p:cNvPicPr preferRelativeResize="0"/>
          <p:nvPr/>
        </p:nvPicPr>
        <p:blipFill rotWithShape="1">
          <a:blip r:embed="rId2">
            <a:alphaModFix/>
          </a:blip>
          <a:srcRect/>
          <a:stretch/>
        </p:blipFill>
        <p:spPr>
          <a:xfrm>
            <a:off x="9977904" y="689196"/>
            <a:ext cx="1184565" cy="6858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56059-B236-4311-9641-F8325678CD59}"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1915483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B56059-B236-4311-9641-F8325678CD59}"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1050156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56059-B236-4311-9641-F8325678CD59}"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3185401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B56059-B236-4311-9641-F8325678CD59}"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546193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B56059-B236-4311-9641-F8325678CD59}"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910596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56059-B236-4311-9641-F8325678CD5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1580485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56059-B236-4311-9641-F8325678CD59}"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62D8D-94A2-43A0-B8DC-041F96512967}" type="slidenum">
              <a:rPr lang="en-US" smtClean="0"/>
              <a:t>‹#›</a:t>
            </a:fld>
            <a:endParaRPr lang="en-US"/>
          </a:p>
        </p:txBody>
      </p:sp>
    </p:spTree>
    <p:extLst>
      <p:ext uri="{BB962C8B-B14F-4D97-AF65-F5344CB8AC3E}">
        <p14:creationId xmlns:p14="http://schemas.microsoft.com/office/powerpoint/2010/main" val="473118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Calibri"/>
                <a:cs typeface="Calibri"/>
              </a:defRPr>
            </a:lvl1pPr>
          </a:lstStyle>
          <a:p>
            <a:pPr marL="8659">
              <a:spcBef>
                <a:spcPts val="24"/>
              </a:spcBef>
            </a:pPr>
            <a:fld id="{81D60167-4931-47E6-BA6A-407CBD079E47}" type="slidenum">
              <a:rPr lang="en-US" spc="-17" smtClean="0"/>
              <a:pPr marL="8659">
                <a:spcBef>
                  <a:spcPts val="24"/>
                </a:spcBef>
              </a:pPr>
              <a:t>‹#›</a:t>
            </a:fld>
            <a:endParaRPr lang="en-US" spc="-17" dirty="0"/>
          </a:p>
        </p:txBody>
      </p:sp>
    </p:spTree>
    <p:extLst>
      <p:ext uri="{BB962C8B-B14F-4D97-AF65-F5344CB8AC3E}">
        <p14:creationId xmlns:p14="http://schemas.microsoft.com/office/powerpoint/2010/main" val="4091192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Calibri"/>
                <a:cs typeface="Calibri"/>
              </a:defRPr>
            </a:lvl1pPr>
          </a:lstStyle>
          <a:p>
            <a:pPr marL="8659">
              <a:spcBef>
                <a:spcPts val="24"/>
              </a:spcBef>
            </a:pPr>
            <a:fld id="{81D60167-4931-47E6-BA6A-407CBD079E47}" type="slidenum">
              <a:rPr lang="en-US" spc="-17" smtClean="0"/>
              <a:pPr marL="8659">
                <a:spcBef>
                  <a:spcPts val="24"/>
                </a:spcBef>
              </a:pPr>
              <a:t>‹#›</a:t>
            </a:fld>
            <a:endParaRPr lang="en-US" spc="-17" dirty="0"/>
          </a:p>
        </p:txBody>
      </p:sp>
    </p:spTree>
    <p:extLst>
      <p:ext uri="{BB962C8B-B14F-4D97-AF65-F5344CB8AC3E}">
        <p14:creationId xmlns:p14="http://schemas.microsoft.com/office/powerpoint/2010/main" val="698766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Calibri"/>
                <a:cs typeface="Calibri"/>
              </a:defRPr>
            </a:lvl1pPr>
          </a:lstStyle>
          <a:p>
            <a:pPr marL="8659">
              <a:spcBef>
                <a:spcPts val="24"/>
              </a:spcBef>
            </a:pPr>
            <a:fld id="{81D60167-4931-47E6-BA6A-407CBD079E47}" type="slidenum">
              <a:rPr lang="en-US" spc="-17" smtClean="0"/>
              <a:pPr marL="8659">
                <a:spcBef>
                  <a:spcPts val="24"/>
                </a:spcBef>
              </a:pPr>
              <a:t>‹#›</a:t>
            </a:fld>
            <a:endParaRPr lang="en-US" spc="-17" dirty="0"/>
          </a:p>
        </p:txBody>
      </p:sp>
    </p:spTree>
    <p:extLst>
      <p:ext uri="{BB962C8B-B14F-4D97-AF65-F5344CB8AC3E}">
        <p14:creationId xmlns:p14="http://schemas.microsoft.com/office/powerpoint/2010/main" val="272101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4800"/>
              <a:buFont typeface="Calibri"/>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41" descr="A close up of a sign&#10;&#10;Description automatically generated"/>
          <p:cNvPicPr preferRelativeResize="0"/>
          <p:nvPr/>
        </p:nvPicPr>
        <p:blipFill rotWithShape="1">
          <a:blip r:embed="rId2">
            <a:alphaModFix/>
          </a:blip>
          <a:srcRect/>
          <a:stretch/>
        </p:blipFill>
        <p:spPr>
          <a:xfrm>
            <a:off x="9940848" y="689058"/>
            <a:ext cx="1224438" cy="6858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5" name="Holder 5"/>
          <p:cNvSpPr>
            <a:spLocks noGrp="1"/>
          </p:cNvSpPr>
          <p:nvPr>
            <p:ph type="sldNum" sz="quarter" idx="7"/>
          </p:nvPr>
        </p:nvSpPr>
        <p:spPr/>
        <p:txBody>
          <a:bodyPr lIns="0" tIns="0" rIns="0" bIns="0"/>
          <a:lstStyle>
            <a:lvl1pPr>
              <a:defRPr sz="750" b="0" i="0">
                <a:solidFill>
                  <a:schemeClr val="tx1"/>
                </a:solidFill>
                <a:latin typeface="Calibri"/>
                <a:cs typeface="Calibri"/>
              </a:defRPr>
            </a:lvl1pPr>
          </a:lstStyle>
          <a:p>
            <a:pPr marL="8659">
              <a:spcBef>
                <a:spcPts val="24"/>
              </a:spcBef>
            </a:pPr>
            <a:fld id="{81D60167-4931-47E6-BA6A-407CBD079E47}" type="slidenum">
              <a:rPr lang="en-US" spc="-17" smtClean="0"/>
              <a:pPr marL="8659">
                <a:spcBef>
                  <a:spcPts val="24"/>
                </a:spcBef>
              </a:pPr>
              <a:t>‹#›</a:t>
            </a:fld>
            <a:endParaRPr lang="en-US" spc="-17" dirty="0"/>
          </a:p>
        </p:txBody>
      </p:sp>
    </p:spTree>
    <p:extLst>
      <p:ext uri="{BB962C8B-B14F-4D97-AF65-F5344CB8AC3E}">
        <p14:creationId xmlns:p14="http://schemas.microsoft.com/office/powerpoint/2010/main" val="2186975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Calibri"/>
                <a:cs typeface="Calibri"/>
              </a:defRPr>
            </a:lvl1pPr>
          </a:lstStyle>
          <a:p>
            <a:pPr marL="8659">
              <a:spcBef>
                <a:spcPts val="24"/>
              </a:spcBef>
            </a:pPr>
            <a:fld id="{81D60167-4931-47E6-BA6A-407CBD079E47}" type="slidenum">
              <a:rPr lang="en-US" spc="-17" smtClean="0"/>
              <a:pPr marL="8659">
                <a:spcBef>
                  <a:spcPts val="24"/>
                </a:spcBef>
              </a:pPr>
              <a:t>‹#›</a:t>
            </a:fld>
            <a:endParaRPr lang="en-US" spc="-17" dirty="0"/>
          </a:p>
        </p:txBody>
      </p:sp>
    </p:spTree>
    <p:extLst>
      <p:ext uri="{BB962C8B-B14F-4D97-AF65-F5344CB8AC3E}">
        <p14:creationId xmlns:p14="http://schemas.microsoft.com/office/powerpoint/2010/main" val="87419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DDD8-C891-7122-E897-81F5AC1FAB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A397E-6689-A93C-4783-8DF7EAFE7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80AB1-231D-C5EF-9A93-7BA23B0EE903}"/>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5" name="Footer Placeholder 4">
            <a:extLst>
              <a:ext uri="{FF2B5EF4-FFF2-40B4-BE49-F238E27FC236}">
                <a16:creationId xmlns:a16="http://schemas.microsoft.com/office/drawing/2014/main" id="{05A87816-FC8F-F4A6-B2F8-556190DD9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2550C-7BE3-5238-F94A-95FD7A12FEC9}"/>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2708068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3043-F9AB-F90E-F0D5-0DC393211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D561E-FC3A-B5A6-4DAC-5494FD78B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1AAFC-B4C1-5406-7E7B-8B8166065D32}"/>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5" name="Footer Placeholder 4">
            <a:extLst>
              <a:ext uri="{FF2B5EF4-FFF2-40B4-BE49-F238E27FC236}">
                <a16:creationId xmlns:a16="http://schemas.microsoft.com/office/drawing/2014/main" id="{9C48ED96-B59B-D088-5DD9-4DCBC83B1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D0FC7-B24B-61D3-DFB6-7EC607A6CC2E}"/>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1347073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57A9-F31C-3D10-D903-C2062A9DF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A177C2-D260-3B0D-5199-C9FB3B0B5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BFDE0-8FA2-1C07-CB2B-5D19C12B90C0}"/>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5" name="Footer Placeholder 4">
            <a:extLst>
              <a:ext uri="{FF2B5EF4-FFF2-40B4-BE49-F238E27FC236}">
                <a16:creationId xmlns:a16="http://schemas.microsoft.com/office/drawing/2014/main" id="{CD505E39-BFBB-7E83-0DF7-91F4D5F18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2C384-8114-5DFC-764A-56E673566AA5}"/>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3642907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18C9-A430-0D67-3167-D5B9FDF5D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14AC1-4657-7F61-16B7-27CBCF058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BEAB94-F3F1-42F7-86B0-F576CD205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837A71-0D1F-A1C7-B680-09F5E9D9382C}"/>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6" name="Footer Placeholder 5">
            <a:extLst>
              <a:ext uri="{FF2B5EF4-FFF2-40B4-BE49-F238E27FC236}">
                <a16:creationId xmlns:a16="http://schemas.microsoft.com/office/drawing/2014/main" id="{98B33BD4-2C73-A001-8E8D-D78241B26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2D074-8770-0EA4-7386-D28CB78DA4D4}"/>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9234126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86BF-410E-5264-C1E8-A9322490D2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311D67-667A-3517-4746-4471AA7404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7064F1-45E1-301E-AB38-9BEDB6F60C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D9542-0FC4-6A3E-0BF2-54F9CAB1F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D77F0-FFD8-AB1C-BB8E-A3797203E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1E6D6B-F85B-F171-8A82-2EF4B4D95224}"/>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8" name="Footer Placeholder 7">
            <a:extLst>
              <a:ext uri="{FF2B5EF4-FFF2-40B4-BE49-F238E27FC236}">
                <a16:creationId xmlns:a16="http://schemas.microsoft.com/office/drawing/2014/main" id="{18763656-FE31-B16E-F111-0A882FB863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FA20B-C2C9-4D5E-E8F2-B2CA862CE14E}"/>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133756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537B-8A9F-E9DC-3005-4D556A72A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D442C-A483-F799-D8F3-7B1E94845DE4}"/>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4" name="Footer Placeholder 3">
            <a:extLst>
              <a:ext uri="{FF2B5EF4-FFF2-40B4-BE49-F238E27FC236}">
                <a16:creationId xmlns:a16="http://schemas.microsoft.com/office/drawing/2014/main" id="{EB032CA6-A28E-3F88-4BAE-5F1C4BE0AE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0D886-A70A-0C9F-BA5C-60193172E249}"/>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3711305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2D5A9-F095-C6D1-3FFE-E6CC2C0EA431}"/>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3" name="Footer Placeholder 2">
            <a:extLst>
              <a:ext uri="{FF2B5EF4-FFF2-40B4-BE49-F238E27FC236}">
                <a16:creationId xmlns:a16="http://schemas.microsoft.com/office/drawing/2014/main" id="{BD490D40-B272-1EB8-FCB9-2D08B475C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AD7A8-5543-8D5E-D099-F3909D047AAC}"/>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93145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082D-7E5D-2747-7DA5-1D718629B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1B28ED-F03B-26C2-9BFE-5B54C3B7B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3C41F-9A3F-3E4B-F7B1-0B6A69FC0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442C5-66F6-CE4E-4B5A-C877AD2E92CC}"/>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6" name="Footer Placeholder 5">
            <a:extLst>
              <a:ext uri="{FF2B5EF4-FFF2-40B4-BE49-F238E27FC236}">
                <a16:creationId xmlns:a16="http://schemas.microsoft.com/office/drawing/2014/main" id="{53F5D8AD-C325-CB87-119E-BBF99CAF0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78693-2E7A-7B1C-6FEC-D50CF0A10AC2}"/>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11949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6"/>
        <p:cNvGrpSpPr/>
        <p:nvPr/>
      </p:nvGrpSpPr>
      <p:grpSpPr>
        <a:xfrm>
          <a:off x="0" y="0"/>
          <a:ext cx="0" cy="0"/>
          <a:chOff x="0" y="0"/>
          <a:chExt cx="0" cy="0"/>
        </a:xfrm>
      </p:grpSpPr>
      <p:sp>
        <p:nvSpPr>
          <p:cNvPr id="67" name="Google Shape;67;p4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55B1-8740-D6BF-E572-9746A9929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03C14-0EF1-E0B7-3E80-5C8A7C770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067A5C-91FF-043A-159F-96E7D6AE4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5961F-0A74-FA57-8BE8-6DF4FB3270FF}"/>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6" name="Footer Placeholder 5">
            <a:extLst>
              <a:ext uri="{FF2B5EF4-FFF2-40B4-BE49-F238E27FC236}">
                <a16:creationId xmlns:a16="http://schemas.microsoft.com/office/drawing/2014/main" id="{47978FBC-EB42-7CB0-9DD2-FC72F42E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1DD45-FB2E-DECC-76C9-ADF44CA4CF5B}"/>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2841697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E55C-9924-965C-2DB3-F0E6E59A6D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DD357D-C8E2-E1B9-8956-F5BA5D7B22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F7933-1123-3B4D-4EB7-292CC969CB4D}"/>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5" name="Footer Placeholder 4">
            <a:extLst>
              <a:ext uri="{FF2B5EF4-FFF2-40B4-BE49-F238E27FC236}">
                <a16:creationId xmlns:a16="http://schemas.microsoft.com/office/drawing/2014/main" id="{6FE0A43D-C0DB-16A8-D0CF-51D7AD772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C5F4-E857-7F7F-CFE4-356A5010CAA7}"/>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3475712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19185-E104-E134-FD2B-D9D1F3B5E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5CA657-FB86-F151-619F-3D514A32D0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A97E0-1292-E1B5-6F09-8A72ED69260E}"/>
              </a:ext>
            </a:extLst>
          </p:cNvPr>
          <p:cNvSpPr>
            <a:spLocks noGrp="1"/>
          </p:cNvSpPr>
          <p:nvPr>
            <p:ph type="dt" sz="half" idx="10"/>
          </p:nvPr>
        </p:nvSpPr>
        <p:spPr/>
        <p:txBody>
          <a:bodyPr/>
          <a:lstStyle/>
          <a:p>
            <a:fld id="{438A07DE-BF7E-4DF4-8081-06DFB0433A00}" type="datetimeFigureOut">
              <a:rPr lang="en-US" smtClean="0"/>
              <a:t>9/4/2025</a:t>
            </a:fld>
            <a:endParaRPr lang="en-US"/>
          </a:p>
        </p:txBody>
      </p:sp>
      <p:sp>
        <p:nvSpPr>
          <p:cNvPr id="5" name="Footer Placeholder 4">
            <a:extLst>
              <a:ext uri="{FF2B5EF4-FFF2-40B4-BE49-F238E27FC236}">
                <a16:creationId xmlns:a16="http://schemas.microsoft.com/office/drawing/2014/main" id="{25DE42E5-FF72-DFEF-9CA2-174D8772D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48657-5662-AE66-8025-AE7F770DD717}"/>
              </a:ext>
            </a:extLst>
          </p:cNvPr>
          <p:cNvSpPr>
            <a:spLocks noGrp="1"/>
          </p:cNvSpPr>
          <p:nvPr>
            <p:ph type="sldNum" sz="quarter" idx="12"/>
          </p:nvPr>
        </p:nvSpPr>
        <p:spPr/>
        <p:txBody>
          <a:bodyPr/>
          <a:lstStyle/>
          <a:p>
            <a:fld id="{7105FAEB-8410-4796-AC9A-C203270ECCEC}" type="slidenum">
              <a:rPr lang="en-US" smtClean="0"/>
              <a:t>‹#›</a:t>
            </a:fld>
            <a:endParaRPr lang="en-US"/>
          </a:p>
        </p:txBody>
      </p:sp>
    </p:spTree>
    <p:extLst>
      <p:ext uri="{BB962C8B-B14F-4D97-AF65-F5344CB8AC3E}">
        <p14:creationId xmlns:p14="http://schemas.microsoft.com/office/powerpoint/2010/main" val="12004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F7EF7-5410-07A5-E1C3-8D60F3809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20B51B-3702-A0A7-9A37-9C78CAE5F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06DB5-90E6-0325-E518-4EF4691CC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58191-FB07-47BA-B31B-61558A064729}" type="datetimeFigureOut">
              <a:rPr lang="en-US" smtClean="0"/>
              <a:t>9/4/2025</a:t>
            </a:fld>
            <a:endParaRPr lang="en-US"/>
          </a:p>
        </p:txBody>
      </p:sp>
      <p:sp>
        <p:nvSpPr>
          <p:cNvPr id="5" name="Footer Placeholder 4">
            <a:extLst>
              <a:ext uri="{FF2B5EF4-FFF2-40B4-BE49-F238E27FC236}">
                <a16:creationId xmlns:a16="http://schemas.microsoft.com/office/drawing/2014/main" id="{F34ABBD3-97EB-A431-96F6-6A6C89386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F85579-CC9F-11F5-F838-F05ABA794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5E125-FB15-4B98-86EB-AAC3CCB79465}" type="slidenum">
              <a:rPr lang="en-US" smtClean="0"/>
              <a:t>‹#›</a:t>
            </a:fld>
            <a:endParaRPr lang="en-US"/>
          </a:p>
        </p:txBody>
      </p:sp>
    </p:spTree>
    <p:extLst>
      <p:ext uri="{BB962C8B-B14F-4D97-AF65-F5344CB8AC3E}">
        <p14:creationId xmlns:p14="http://schemas.microsoft.com/office/powerpoint/2010/main" val="16208850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Segoe UI" panose="020B0502040204020203" pitchFamily="34" charset="0"/>
              </a:defRPr>
            </a:lvl1pPr>
          </a:lstStyle>
          <a:p>
            <a:fld id="{1D8BD707-D9CF-40AE-B4C6-C98DA3205C09}" type="datetimeFigureOut">
              <a:rPr lang="en-US" smtClean="0"/>
              <a:pPr/>
              <a:t>9/4/2025</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5600" y="6079949"/>
            <a:ext cx="1168400" cy="594959"/>
          </a:xfrm>
          <a:prstGeom prst="rect">
            <a:avLst/>
          </a:prstGeom>
        </p:spPr>
      </p:pic>
    </p:spTree>
    <p:extLst>
      <p:ext uri="{BB962C8B-B14F-4D97-AF65-F5344CB8AC3E}">
        <p14:creationId xmlns:p14="http://schemas.microsoft.com/office/powerpoint/2010/main" val="3314409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609630" rtl="0" eaLnBrk="1" latinLnBrk="0" hangingPunct="1">
        <a:spcBef>
          <a:spcPct val="0"/>
        </a:spcBef>
        <a:buNone/>
        <a:defRPr sz="2933" kern="1200">
          <a:solidFill>
            <a:schemeClr val="tx1"/>
          </a:solidFill>
          <a:latin typeface="Segoe UI" panose="020B0502040204020203" pitchFamily="34" charset="0"/>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Segoe UI" panose="020B0502040204020203" pitchFamily="34" charset="0"/>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Segoe UI" panose="020B0502040204020203" pitchFamily="34" charset="0"/>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Segoe UI" panose="020B0502040204020203" pitchFamily="34" charset="0"/>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Segoe UI" panose="020B0502040204020203" pitchFamily="34" charset="0"/>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Segoe UI" panose="020B0502040204020203" pitchFamily="34"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11820-2FF1-44EA-9E05-C9825B43B593}" type="datetimeFigureOut">
              <a:rPr lang="en-US" smtClean="0"/>
              <a:t>9/4/2025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B6050-D004-482E-BB76-8FC557E9175C}" type="slidenum">
              <a:rPr lang="en-US" smtClean="0"/>
              <a:t>‹#›</a:t>
            </a:fld>
            <a:endParaRPr lang="en-US"/>
          </a:p>
        </p:txBody>
      </p:sp>
    </p:spTree>
    <p:extLst>
      <p:ext uri="{BB962C8B-B14F-4D97-AF65-F5344CB8AC3E}">
        <p14:creationId xmlns:p14="http://schemas.microsoft.com/office/powerpoint/2010/main" val="39620612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B56059-B236-4311-9641-F8325678CD59}" type="datetimeFigureOut">
              <a:rPr lang="en-US" smtClean="0"/>
              <a:t>9/4/2025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62D8D-94A2-43A0-B8DC-041F96512967}" type="slidenum">
              <a:rPr lang="en-US" smtClean="0"/>
              <a:t>‹#›</a:t>
            </a:fld>
            <a:endParaRPr lang="en-US"/>
          </a:p>
        </p:txBody>
      </p:sp>
    </p:spTree>
    <p:extLst>
      <p:ext uri="{BB962C8B-B14F-4D97-AF65-F5344CB8AC3E}">
        <p14:creationId xmlns:p14="http://schemas.microsoft.com/office/powerpoint/2010/main" val="22085799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1"/>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1"/>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9/4/2025</a:t>
            </a:fld>
            <a:endParaRPr lang="en-US"/>
          </a:p>
        </p:txBody>
      </p:sp>
      <p:sp>
        <p:nvSpPr>
          <p:cNvPr id="6" name="Holder 6"/>
          <p:cNvSpPr>
            <a:spLocks noGrp="1"/>
          </p:cNvSpPr>
          <p:nvPr>
            <p:ph type="sldNum" sz="quarter" idx="7"/>
          </p:nvPr>
        </p:nvSpPr>
        <p:spPr>
          <a:xfrm>
            <a:off x="5959936" y="6421668"/>
            <a:ext cx="274918" cy="115416"/>
          </a:xfrm>
          <a:prstGeom prst="rect">
            <a:avLst/>
          </a:prstGeom>
        </p:spPr>
        <p:txBody>
          <a:bodyPr wrap="square" lIns="0" tIns="0" rIns="0" bIns="0">
            <a:spAutoFit/>
          </a:bodyPr>
          <a:lstStyle>
            <a:lvl1pPr>
              <a:defRPr sz="750" b="0" i="0">
                <a:solidFill>
                  <a:schemeClr val="tx1"/>
                </a:solidFill>
                <a:latin typeface="Calibri"/>
                <a:cs typeface="Calibri"/>
              </a:defRPr>
            </a:lvl1pPr>
          </a:lstStyle>
          <a:p>
            <a:pPr marL="8659">
              <a:spcBef>
                <a:spcPts val="24"/>
              </a:spcBef>
            </a:pPr>
            <a:fld id="{81D60167-4931-47E6-BA6A-407CBD079E47}" type="slidenum">
              <a:rPr lang="en-US" spc="-17" smtClean="0"/>
              <a:pPr marL="8659">
                <a:spcBef>
                  <a:spcPts val="24"/>
                </a:spcBef>
              </a:pPr>
              <a:t>‹#›</a:t>
            </a:fld>
            <a:endParaRPr lang="en-US" spc="-17" dirty="0"/>
          </a:p>
        </p:txBody>
      </p:sp>
    </p:spTree>
    <p:extLst>
      <p:ext uri="{BB962C8B-B14F-4D97-AF65-F5344CB8AC3E}">
        <p14:creationId xmlns:p14="http://schemas.microsoft.com/office/powerpoint/2010/main" val="343439408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E2928-FEFC-6B36-CE6B-930048C2E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6AB34-882A-6A27-480A-799C3AFDE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DA10E-4950-4834-C529-2BBAA98E8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8A07DE-BF7E-4DF4-8081-06DFB0433A00}" type="datetimeFigureOut">
              <a:rPr lang="en-US" smtClean="0"/>
              <a:t>9/4/2025</a:t>
            </a:fld>
            <a:endParaRPr lang="en-US"/>
          </a:p>
        </p:txBody>
      </p:sp>
      <p:sp>
        <p:nvSpPr>
          <p:cNvPr id="5" name="Footer Placeholder 4">
            <a:extLst>
              <a:ext uri="{FF2B5EF4-FFF2-40B4-BE49-F238E27FC236}">
                <a16:creationId xmlns:a16="http://schemas.microsoft.com/office/drawing/2014/main" id="{41CCAE1B-CBB0-4A27-14EF-D4F246093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06450A7-A213-E49A-CCEE-AF3593204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05FAEB-8410-4796-AC9A-C203270ECCEC}" type="slidenum">
              <a:rPr lang="en-US" smtClean="0"/>
              <a:t>‹#›</a:t>
            </a:fld>
            <a:endParaRPr lang="en-US"/>
          </a:p>
        </p:txBody>
      </p:sp>
    </p:spTree>
    <p:extLst>
      <p:ext uri="{BB962C8B-B14F-4D97-AF65-F5344CB8AC3E}">
        <p14:creationId xmlns:p14="http://schemas.microsoft.com/office/powerpoint/2010/main" val="366839603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5.svg"/><Relationship Id="rId9" Type="http://schemas.openxmlformats.org/officeDocument/2006/relationships/image" Target="../media/image26.png"/></Relationships>
</file>

<file path=ppt/slides/_rels/slide41.xml.rels><?xml version="1.0" encoding="UTF-8" standalone="yes"?>
<Relationships xmlns="http://schemas.openxmlformats.org/package/2006/relationships"><Relationship Id="rId8" Type="http://schemas.openxmlformats.org/officeDocument/2006/relationships/hyperlink" Target="https://www.legis.ga.gov/legislation/70072" TargetMode="External"/><Relationship Id="rId3" Type="http://schemas.openxmlformats.org/officeDocument/2006/relationships/image" Target="../media/image24.png"/><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5.svg"/><Relationship Id="rId9" Type="http://schemas.openxmlformats.org/officeDocument/2006/relationships/hyperlink" Target="https://simbli.eboardsolutions.com/Policy/ViewPolicy.aspx?S=36031014&amp;revid=tTYmkTslsheNslshOa1jLmlAy72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hyperlink" Target="https://www.atlantapublicschools.us/cms/lib/GA01000924/Centricity/Domain/18889/APS_TaskForce3_08052025.pdf" TargetMode="External"/><Relationship Id="rId4" Type="http://schemas.openxmlformats.org/officeDocument/2006/relationships/image" Target="../media/image29.svg"/><Relationship Id="rId9" Type="http://schemas.openxmlformats.org/officeDocument/2006/relationships/hyperlink" Target="https://www.atlantapublicschools.us/cms/lib/GA01000924/Centricity/Domain/18889/APS_TaskForce1_05082025.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4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25.svg"/><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accainformation830"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accainformation83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accainformation83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SEPTEMBER 4, 2025</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773C7357-3714-C33F-46DD-D96B0A1A419C}"/>
            </a:ext>
          </a:extLst>
        </p:cNvPr>
        <p:cNvGrpSpPr/>
        <p:nvPr/>
      </p:nvGrpSpPr>
      <p:grpSpPr>
        <a:xfrm>
          <a:off x="0" y="0"/>
          <a:ext cx="0" cy="0"/>
          <a:chOff x="0" y="0"/>
          <a:chExt cx="0" cy="0"/>
        </a:xfrm>
      </p:grpSpPr>
      <p:sp>
        <p:nvSpPr>
          <p:cNvPr id="262" name="Google Shape;262;p7">
            <a:extLst>
              <a:ext uri="{FF2B5EF4-FFF2-40B4-BE49-F238E27FC236}">
                <a16:creationId xmlns:a16="http://schemas.microsoft.com/office/drawing/2014/main" id="{F50E6CBB-61FE-9F41-0E72-EC30192EF5F2}"/>
              </a:ext>
            </a:extLst>
          </p:cNvPr>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Nomination	</a:t>
            </a:r>
            <a:endParaRPr/>
          </a:p>
        </p:txBody>
      </p:sp>
      <p:graphicFrame>
        <p:nvGraphicFramePr>
          <p:cNvPr id="264" name="Google Shape;264;p7">
            <a:extLst>
              <a:ext uri="{FF2B5EF4-FFF2-40B4-BE49-F238E27FC236}">
                <a16:creationId xmlns:a16="http://schemas.microsoft.com/office/drawing/2014/main" id="{5F1CA3F3-F611-B515-0C16-26E0E38D6C26}"/>
              </a:ext>
            </a:extLst>
          </p:cNvPr>
          <p:cNvGraphicFramePr/>
          <p:nvPr>
            <p:extLst>
              <p:ext uri="{D42A27DB-BD31-4B8C-83A1-F6EECF244321}">
                <p14:modId xmlns:p14="http://schemas.microsoft.com/office/powerpoint/2010/main" val="154175970"/>
              </p:ext>
            </p:extLst>
          </p:nvPr>
        </p:nvGraphicFramePr>
        <p:xfrm>
          <a:off x="828577" y="1802535"/>
          <a:ext cx="9236566" cy="741700"/>
        </p:xfrm>
        <a:graphic>
          <a:graphicData uri="http://schemas.openxmlformats.org/drawingml/2006/table">
            <a:tbl>
              <a:tblPr firstRow="1" bandRow="1">
                <a:noFill/>
                <a:tableStyleId>{F28C4BAE-2785-4E79-83B9-0BF0E46751D1}</a:tableStyleId>
              </a:tblPr>
              <a:tblGrid>
                <a:gridCol w="2472974">
                  <a:extLst>
                    <a:ext uri="{9D8B030D-6E8A-4147-A177-3AD203B41FA5}">
                      <a16:colId xmlns:a16="http://schemas.microsoft.com/office/drawing/2014/main" val="20000"/>
                    </a:ext>
                  </a:extLst>
                </a:gridCol>
                <a:gridCol w="2176757">
                  <a:extLst>
                    <a:ext uri="{9D8B030D-6E8A-4147-A177-3AD203B41FA5}">
                      <a16:colId xmlns:a16="http://schemas.microsoft.com/office/drawing/2014/main" val="20001"/>
                    </a:ext>
                  </a:extLst>
                </a:gridCol>
                <a:gridCol w="458683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Seat</a:t>
                      </a:r>
                      <a:endParaRPr dirty="0"/>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dirty="0"/>
                        <a:t>Title</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Secondary</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Dr. </a:t>
                      </a:r>
                      <a:r>
                        <a:rPr lang="en-US" sz="1400" dirty="0" err="1">
                          <a:latin typeface="Calibri" panose="020F0502020204030204" pitchFamily="34" charset="0"/>
                          <a:cs typeface="Calibri" panose="020F0502020204030204" pitchFamily="34" charset="0"/>
                        </a:rPr>
                        <a:t>Shakeatha</a:t>
                      </a:r>
                      <a:r>
                        <a:rPr lang="en-US" sz="1400" dirty="0">
                          <a:latin typeface="Calibri" panose="020F0502020204030204" pitchFamily="34" charset="0"/>
                          <a:cs typeface="Calibri" panose="020F0502020204030204" pitchFamily="34" charset="0"/>
                        </a:rPr>
                        <a:t> Butler</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Chief of Teaching &amp; Learning, Atlanta Public Schools</a:t>
                      </a:r>
                      <a:endParaRPr sz="14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570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dirty="0"/>
              <a:t>Student Representatives</a:t>
            </a:r>
            <a:endParaRPr dirty="0"/>
          </a:p>
        </p:txBody>
      </p:sp>
      <p:graphicFrame>
        <p:nvGraphicFramePr>
          <p:cNvPr id="271" name="Google Shape;271;p8"/>
          <p:cNvGraphicFramePr/>
          <p:nvPr>
            <p:extLst>
              <p:ext uri="{D42A27DB-BD31-4B8C-83A1-F6EECF244321}">
                <p14:modId xmlns:p14="http://schemas.microsoft.com/office/powerpoint/2010/main" val="3613760715"/>
              </p:ext>
            </p:extLst>
          </p:nvPr>
        </p:nvGraphicFramePr>
        <p:xfrm>
          <a:off x="1097280" y="1919091"/>
          <a:ext cx="10058375" cy="1259870"/>
        </p:xfrm>
        <a:graphic>
          <a:graphicData uri="http://schemas.openxmlformats.org/drawingml/2006/table">
            <a:tbl>
              <a:tblPr firstRow="1" bandRow="1">
                <a:noFill/>
                <a:tableStyleId>{F28C4BAE-2785-4E79-83B9-0BF0E46751D1}</a:tableStyleId>
              </a:tblPr>
              <a:tblGrid>
                <a:gridCol w="201167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gridCol w="2385010">
                  <a:extLst>
                    <a:ext uri="{9D8B030D-6E8A-4147-A177-3AD203B41FA5}">
                      <a16:colId xmlns:a16="http://schemas.microsoft.com/office/drawing/2014/main" val="20002"/>
                    </a:ext>
                  </a:extLst>
                </a:gridCol>
                <a:gridCol w="1638340">
                  <a:extLst>
                    <a:ext uri="{9D8B030D-6E8A-4147-A177-3AD203B41FA5}">
                      <a16:colId xmlns:a16="http://schemas.microsoft.com/office/drawing/2014/main" val="20003"/>
                    </a:ext>
                  </a:extLst>
                </a:gridCol>
                <a:gridCol w="20116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800"/>
                        <a:t>Seat</a:t>
                      </a:r>
                      <a:endParaRPr/>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a:t>Pathway</a:t>
                      </a:r>
                      <a:endParaRPr/>
                    </a:p>
                  </a:txBody>
                  <a:tcPr marL="91450" marR="91450" marT="45725" marB="45725"/>
                </a:tc>
                <a:tc>
                  <a:txBody>
                    <a:bodyPr/>
                    <a:lstStyle/>
                    <a:p>
                      <a:pPr marL="0" marR="0" lvl="0" indent="0" algn="l" rtl="0">
                        <a:spcBef>
                          <a:spcPts val="0"/>
                        </a:spcBef>
                        <a:spcAft>
                          <a:spcPts val="0"/>
                        </a:spcAft>
                        <a:buNone/>
                      </a:pPr>
                      <a:r>
                        <a:rPr lang="en-US" sz="1800"/>
                        <a:t>Grade</a:t>
                      </a:r>
                      <a:endParaRPr/>
                    </a:p>
                  </a:txBody>
                  <a:tcPr marL="91450" marR="91450" marT="45725" marB="45725"/>
                </a:tc>
                <a:tc>
                  <a:txBody>
                    <a:bodyPr/>
                    <a:lstStyle/>
                    <a:p>
                      <a:pPr marL="0" marR="0" lvl="0" indent="0" algn="l" rtl="0">
                        <a:spcBef>
                          <a:spcPts val="0"/>
                        </a:spcBef>
                        <a:spcAft>
                          <a:spcPts val="0"/>
                        </a:spcAft>
                        <a:buNone/>
                      </a:pPr>
                      <a:r>
                        <a:rPr lang="en-US" sz="1800"/>
                        <a:t>Home School</a:t>
                      </a:r>
                      <a:endParaRPr/>
                    </a:p>
                  </a:txBody>
                  <a:tcPr marL="91450" marR="91450" marT="45725" marB="45725"/>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US" sz="1400" dirty="0"/>
                        <a:t>Student</a:t>
                      </a:r>
                      <a:endParaRPr sz="1400" dirty="0"/>
                    </a:p>
                  </a:txBody>
                  <a:tcPr marL="91450" marR="91450" marT="45725" marB="45725"/>
                </a:tc>
                <a:tc>
                  <a:txBody>
                    <a:bodyPr/>
                    <a:lstStyle/>
                    <a:p>
                      <a:pPr marL="0" marR="0" lvl="0" indent="0" algn="l" rtl="0">
                        <a:spcBef>
                          <a:spcPts val="0"/>
                        </a:spcBef>
                        <a:spcAft>
                          <a:spcPts val="0"/>
                        </a:spcAft>
                        <a:buNone/>
                      </a:pPr>
                      <a:r>
                        <a:rPr lang="en-US" sz="1400" dirty="0"/>
                        <a:t>Freedom Archie</a:t>
                      </a:r>
                      <a:endParaRPr sz="1400" dirty="0"/>
                    </a:p>
                  </a:txBody>
                  <a:tcPr marL="91450" marR="91450" marT="45725" marB="45725"/>
                </a:tc>
                <a:tc>
                  <a:txBody>
                    <a:bodyPr/>
                    <a:lstStyle/>
                    <a:p>
                      <a:pPr marL="0" marR="0" lvl="0" indent="0" algn="l" rtl="0">
                        <a:spcBef>
                          <a:spcPts val="0"/>
                        </a:spcBef>
                        <a:spcAft>
                          <a:spcPts val="0"/>
                        </a:spcAft>
                        <a:buNone/>
                      </a:pPr>
                      <a:r>
                        <a:rPr lang="en-US" sz="1400" dirty="0"/>
                        <a:t>Early College Essentials TCC</a:t>
                      </a:r>
                      <a:endParaRPr sz="1400" dirty="0"/>
                    </a:p>
                  </a:txBody>
                  <a:tcPr marL="91450" marR="91450" marT="45725" marB="45725"/>
                </a:tc>
                <a:tc>
                  <a:txBody>
                    <a:bodyPr/>
                    <a:lstStyle/>
                    <a:p>
                      <a:pPr marL="0" marR="0" lvl="0" indent="0" algn="l" rtl="0">
                        <a:spcBef>
                          <a:spcPts val="0"/>
                        </a:spcBef>
                        <a:spcAft>
                          <a:spcPts val="0"/>
                        </a:spcAft>
                        <a:buNone/>
                      </a:pPr>
                      <a:r>
                        <a:rPr lang="en-US" sz="1400" dirty="0"/>
                        <a:t>12</a:t>
                      </a:r>
                      <a:endParaRPr sz="1400" dirty="0"/>
                    </a:p>
                  </a:txBody>
                  <a:tcPr marL="91450" marR="91450" marT="45725" marB="45725"/>
                </a:tc>
                <a:tc>
                  <a:txBody>
                    <a:bodyPr/>
                    <a:lstStyle/>
                    <a:p>
                      <a:pPr marL="0" marR="0" lvl="0" indent="0" algn="l" rtl="0">
                        <a:spcBef>
                          <a:spcPts val="0"/>
                        </a:spcBef>
                        <a:spcAft>
                          <a:spcPts val="0"/>
                        </a:spcAft>
                        <a:buNone/>
                      </a:pPr>
                      <a:r>
                        <a:rPr lang="en-US" sz="1400" dirty="0"/>
                        <a:t>North Atlanta</a:t>
                      </a:r>
                    </a:p>
                    <a:p>
                      <a:pPr marL="0" marR="0" lvl="0" indent="0" algn="l" rtl="0">
                        <a:spcBef>
                          <a:spcPts val="0"/>
                        </a:spcBef>
                        <a:spcAft>
                          <a:spcPts val="0"/>
                        </a:spcAft>
                        <a:buNone/>
                      </a:pPr>
                      <a:endParaRPr sz="14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dirty="0"/>
                        <a:t>Student</a:t>
                      </a:r>
                      <a:endParaRPr sz="1400" dirty="0"/>
                    </a:p>
                  </a:txBody>
                  <a:tcPr marL="91450" marR="91450" marT="45725" marB="45725"/>
                </a:tc>
                <a:tc>
                  <a:txBody>
                    <a:bodyPr/>
                    <a:lstStyle/>
                    <a:p>
                      <a:pPr marL="0" marR="0" lvl="0" indent="0" algn="l" rtl="0">
                        <a:spcBef>
                          <a:spcPts val="0"/>
                        </a:spcBef>
                        <a:spcAft>
                          <a:spcPts val="0"/>
                        </a:spcAft>
                        <a:buNone/>
                      </a:pPr>
                      <a:r>
                        <a:rPr lang="en-US" sz="1400" dirty="0"/>
                        <a:t>Kalob Hollis</a:t>
                      </a:r>
                      <a:endParaRPr sz="1400" dirty="0"/>
                    </a:p>
                  </a:txBody>
                  <a:tcPr marL="91450" marR="91450" marT="45725" marB="45725"/>
                </a:tc>
                <a:tc>
                  <a:txBody>
                    <a:bodyPr/>
                    <a:lstStyle/>
                    <a:p>
                      <a:pPr marL="0" marR="0" lvl="0" indent="0" algn="l" rtl="0">
                        <a:spcBef>
                          <a:spcPts val="0"/>
                        </a:spcBef>
                        <a:spcAft>
                          <a:spcPts val="0"/>
                        </a:spcAft>
                        <a:buNone/>
                      </a:pPr>
                      <a:r>
                        <a:rPr lang="en-US" sz="1400" dirty="0"/>
                        <a:t>HVACR</a:t>
                      </a:r>
                      <a:endParaRPr sz="1400" dirty="0"/>
                    </a:p>
                  </a:txBody>
                  <a:tcPr marL="91450" marR="91450" marT="45725" marB="45725"/>
                </a:tc>
                <a:tc>
                  <a:txBody>
                    <a:bodyPr/>
                    <a:lstStyle/>
                    <a:p>
                      <a:pPr marL="0" marR="0" lvl="0" indent="0" algn="l" rtl="0">
                        <a:spcBef>
                          <a:spcPts val="0"/>
                        </a:spcBef>
                        <a:spcAft>
                          <a:spcPts val="0"/>
                        </a:spcAft>
                        <a:buNone/>
                      </a:pPr>
                      <a:r>
                        <a:rPr lang="en-US" sz="1400" dirty="0"/>
                        <a:t>12</a:t>
                      </a:r>
                      <a:endParaRPr sz="1400" dirty="0"/>
                    </a:p>
                  </a:txBody>
                  <a:tcPr marL="91450" marR="91450" marT="45725" marB="45725"/>
                </a:tc>
                <a:tc>
                  <a:txBody>
                    <a:bodyPr/>
                    <a:lstStyle/>
                    <a:p>
                      <a:pPr marL="0" marR="0" lvl="0" indent="0" algn="l" rtl="0">
                        <a:spcBef>
                          <a:spcPts val="0"/>
                        </a:spcBef>
                        <a:spcAft>
                          <a:spcPts val="0"/>
                        </a:spcAft>
                        <a:buNone/>
                      </a:pPr>
                      <a:r>
                        <a:rPr lang="en-US" sz="1400" dirty="0"/>
                        <a:t>Maynard Jackson</a:t>
                      </a:r>
                      <a:endParaRPr sz="1400"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03/13/2025</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0000"/>
              </a:buClr>
              <a:buSzPts val="4800"/>
              <a:buFont typeface="Calibri"/>
              <a:buNone/>
            </a:pPr>
            <a:r>
              <a:rPr lang="en-US"/>
              <a:t>Election of Officers</a:t>
            </a:r>
            <a:endParaRPr/>
          </a:p>
        </p:txBody>
      </p:sp>
      <p:sp>
        <p:nvSpPr>
          <p:cNvPr id="297" name="Google Shape;297;p1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ACCA HANDBOOK 			</a:t>
            </a:r>
            <a:endParaRPr/>
          </a:p>
        </p:txBody>
      </p:sp>
      <p:sp>
        <p:nvSpPr>
          <p:cNvPr id="298" name="Google Shape;298;p12"/>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p>
            <a:pPr marL="905510" marR="682625" lvl="0" indent="0" algn="l" rtl="0">
              <a:lnSpc>
                <a:spcPct val="90000"/>
              </a:lnSpc>
              <a:spcBef>
                <a:spcPts val="0"/>
              </a:spcBef>
              <a:spcAft>
                <a:spcPts val="0"/>
              </a:spcAft>
              <a:buSzPct val="100000"/>
              <a:buNone/>
            </a:pPr>
            <a:r>
              <a:rPr lang="en-US" sz="1800" dirty="0">
                <a:solidFill>
                  <a:srgbClr val="1F4D78"/>
                </a:solidFill>
                <a:latin typeface="Arial"/>
                <a:ea typeface="Arial"/>
                <a:cs typeface="Arial"/>
                <a:sym typeface="Arial"/>
              </a:rPr>
              <a:t>Section 4.1. Titles. </a:t>
            </a:r>
            <a:r>
              <a:rPr lang="en-US" sz="1800" dirty="0">
                <a:solidFill>
                  <a:srgbClr val="000000"/>
                </a:solidFill>
                <a:latin typeface="Arial"/>
                <a:ea typeface="Arial"/>
                <a:cs typeface="Arial"/>
                <a:sym typeface="Arial"/>
              </a:rPr>
              <a:t>ACCA Board of Directors will have a Chair, Vice-Chair and Secretary.</a:t>
            </a:r>
            <a:endParaRPr sz="1800" dirty="0">
              <a:latin typeface="Cambria"/>
              <a:ea typeface="Cambria"/>
              <a:cs typeface="Cambria"/>
              <a:sym typeface="Cambria"/>
            </a:endParaRPr>
          </a:p>
          <a:p>
            <a:pPr marL="0" marR="0" lvl="0" indent="0" algn="l" rtl="0">
              <a:lnSpc>
                <a:spcPct val="30555"/>
              </a:lnSpc>
              <a:spcBef>
                <a:spcPts val="45"/>
              </a:spcBef>
              <a:spcAft>
                <a:spcPts val="0"/>
              </a:spcAft>
              <a:buSzPct val="100000"/>
              <a:buChar char=" "/>
            </a:pPr>
            <a:r>
              <a:rPr lang="en-US" sz="1800" dirty="0">
                <a:latin typeface="Arial"/>
                <a:ea typeface="Arial"/>
                <a:cs typeface="Arial"/>
                <a:sym typeface="Arial"/>
              </a:rPr>
              <a:t> </a:t>
            </a:r>
            <a:endParaRPr sz="1800" dirty="0">
              <a:latin typeface="Calibri"/>
              <a:ea typeface="Calibri"/>
              <a:cs typeface="Calibri"/>
              <a:sym typeface="Calibri"/>
            </a:endParaRPr>
          </a:p>
          <a:p>
            <a:pPr marL="0" marR="0" lvl="0" indent="0" algn="l" rtl="0">
              <a:lnSpc>
                <a:spcPct val="55555"/>
              </a:lnSpc>
              <a:spcBef>
                <a:spcPts val="0"/>
              </a:spcBef>
              <a:spcAft>
                <a:spcPts val="0"/>
              </a:spcAft>
              <a:buSzPct val="100000"/>
              <a:buChar char=" "/>
            </a:pPr>
            <a:r>
              <a:rPr lang="en-US" sz="1800" dirty="0">
                <a:latin typeface="Arial"/>
                <a:ea typeface="Arial"/>
                <a:cs typeface="Arial"/>
                <a:sym typeface="Arial"/>
              </a:rPr>
              <a:t> </a:t>
            </a:r>
            <a:endParaRPr sz="1800" dirty="0">
              <a:latin typeface="Calibri"/>
              <a:ea typeface="Calibri"/>
              <a:cs typeface="Calibri"/>
              <a:sym typeface="Calibri"/>
            </a:endParaRPr>
          </a:p>
          <a:p>
            <a:pPr marL="233363" lvl="0" indent="-144463" algn="l" rtl="0">
              <a:lnSpc>
                <a:spcPct val="90000"/>
              </a:lnSpc>
              <a:spcBef>
                <a:spcPts val="1200"/>
              </a:spcBef>
              <a:spcAft>
                <a:spcPts val="0"/>
              </a:spcAft>
              <a:buSzPct val="100000"/>
              <a:buNone/>
            </a:pPr>
            <a:endParaRPr dirty="0"/>
          </a:p>
        </p:txBody>
      </p:sp>
      <p:sp>
        <p:nvSpPr>
          <p:cNvPr id="299" name="Google Shape;299;p1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dirty="0"/>
              <a:t>REMINDERS</a:t>
            </a:r>
            <a:endParaRPr dirty="0"/>
          </a:p>
        </p:txBody>
      </p:sp>
      <p:sp>
        <p:nvSpPr>
          <p:cNvPr id="300" name="Google Shape;300;p12"/>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fontScale="77500" lnSpcReduction="20000"/>
          </a:bodyPr>
          <a:lstStyle/>
          <a:p>
            <a:pPr marL="1143000" marR="0" lvl="2" indent="-228600" algn="l" rtl="0">
              <a:lnSpc>
                <a:spcPct val="84722"/>
              </a:lnSpc>
              <a:spcBef>
                <a:spcPts val="0"/>
              </a:spcBef>
              <a:spcAft>
                <a:spcPts val="0"/>
              </a:spcAft>
              <a:buSzPct val="95238"/>
              <a:buFont typeface="Noto Sans Symbols"/>
              <a:buChar char="∙"/>
            </a:pPr>
            <a:r>
              <a:rPr lang="en-US" sz="1800" dirty="0">
                <a:latin typeface="Calibri"/>
                <a:ea typeface="Calibri"/>
                <a:cs typeface="Calibri"/>
                <a:sym typeface="Calibri"/>
              </a:rPr>
              <a:t>Nominations do not have to be seconded.</a:t>
            </a:r>
            <a:endParaRPr dirty="0"/>
          </a:p>
          <a:p>
            <a:pPr marL="1143000" marR="0" lvl="2" indent="-228600" algn="l" rtl="0">
              <a:lnSpc>
                <a:spcPct val="84722"/>
              </a:lnSpc>
              <a:spcBef>
                <a:spcPts val="0"/>
              </a:spcBef>
              <a:spcAft>
                <a:spcPts val="0"/>
              </a:spcAft>
              <a:buSzPct val="95238"/>
              <a:buFont typeface="Noto Sans Symbols"/>
              <a:buChar char="∙"/>
            </a:pPr>
            <a:r>
              <a:rPr lang="en-US" sz="1800" dirty="0">
                <a:latin typeface="Calibri"/>
                <a:ea typeface="Calibri"/>
                <a:cs typeface="Calibri"/>
                <a:sym typeface="Calibri"/>
              </a:rPr>
              <a:t>A member may nominate themselves.</a:t>
            </a:r>
            <a:endParaRPr dirty="0"/>
          </a:p>
          <a:p>
            <a:pPr marL="1143000" marR="0" lvl="2" indent="-228600" algn="l" rtl="0">
              <a:lnSpc>
                <a:spcPct val="84722"/>
              </a:lnSpc>
              <a:spcBef>
                <a:spcPts val="10"/>
              </a:spcBef>
              <a:spcAft>
                <a:spcPts val="0"/>
              </a:spcAft>
              <a:buSzPct val="95238"/>
              <a:buFont typeface="Noto Sans Symbols"/>
              <a:buChar char="∙"/>
            </a:pPr>
            <a:r>
              <a:rPr lang="en-US" sz="1800" dirty="0">
                <a:latin typeface="Calibri"/>
                <a:ea typeface="Calibri"/>
                <a:cs typeface="Calibri"/>
                <a:sym typeface="Calibri"/>
              </a:rPr>
              <a:t>A member may nominate more than one person for any position.</a:t>
            </a:r>
            <a:endParaRPr dirty="0"/>
          </a:p>
          <a:p>
            <a:pPr marL="1143000" marR="0" lvl="2" indent="-228600" algn="l" rtl="0">
              <a:lnSpc>
                <a:spcPct val="84722"/>
              </a:lnSpc>
              <a:spcBef>
                <a:spcPts val="0"/>
              </a:spcBef>
              <a:spcAft>
                <a:spcPts val="0"/>
              </a:spcAft>
              <a:buSzPct val="95238"/>
              <a:buFont typeface="Noto Sans Symbols"/>
              <a:buChar char="∙"/>
            </a:pPr>
            <a:r>
              <a:rPr lang="en-US" sz="1800" dirty="0">
                <a:latin typeface="Calibri"/>
                <a:ea typeface="Calibri"/>
                <a:cs typeface="Calibri"/>
                <a:sym typeface="Calibri"/>
              </a:rPr>
              <a:t>A member may decline a nomination during the nomination process.</a:t>
            </a:r>
            <a:endParaRPr dirty="0"/>
          </a:p>
          <a:p>
            <a:pPr marL="1143000" marR="0" lvl="2" indent="-228600" algn="l" rtl="0">
              <a:lnSpc>
                <a:spcPct val="84722"/>
              </a:lnSpc>
              <a:spcBef>
                <a:spcPts val="5"/>
              </a:spcBef>
              <a:spcAft>
                <a:spcPts val="0"/>
              </a:spcAft>
              <a:buSzPct val="95238"/>
              <a:buFont typeface="Noto Sans Symbols"/>
              <a:buChar char="∙"/>
            </a:pPr>
            <a:r>
              <a:rPr lang="en-US" sz="1800" dirty="0">
                <a:latin typeface="Calibri"/>
                <a:ea typeface="Calibri"/>
                <a:cs typeface="Calibri"/>
                <a:sym typeface="Calibri"/>
              </a:rPr>
              <a:t>(</a:t>
            </a:r>
            <a:r>
              <a:rPr lang="en-US" sz="1800" i="1" dirty="0">
                <a:latin typeface="Calibri"/>
                <a:ea typeface="Calibri"/>
                <a:cs typeface="Calibri"/>
                <a:sym typeface="Calibri"/>
              </a:rPr>
              <a:t>high schools</a:t>
            </a:r>
            <a:r>
              <a:rPr lang="en-US" sz="1800" dirty="0">
                <a:latin typeface="Calibri"/>
                <a:ea typeface="Calibri"/>
                <a:cs typeface="Calibri"/>
                <a:sym typeface="Calibri"/>
              </a:rPr>
              <a:t>) Students may fill any officer position.</a:t>
            </a:r>
            <a:endParaRPr dirty="0"/>
          </a:p>
          <a:p>
            <a:pPr marL="1143000" marR="396240" lvl="2" indent="-228600" algn="l" rtl="0">
              <a:lnSpc>
                <a:spcPct val="90000"/>
              </a:lnSpc>
              <a:spcBef>
                <a:spcPts val="0"/>
              </a:spcBef>
              <a:spcAft>
                <a:spcPts val="0"/>
              </a:spcAft>
              <a:buSzPct val="95238"/>
              <a:buFont typeface="Noto Sans Symbols"/>
              <a:buChar char="∙"/>
            </a:pPr>
            <a:r>
              <a:rPr lang="en-US" sz="1800" dirty="0">
                <a:latin typeface="Calibri"/>
                <a:ea typeface="Calibri"/>
                <a:cs typeface="Calibri"/>
                <a:sym typeface="Calibri"/>
              </a:rPr>
              <a:t>Members may not serve more than two (2) consecutive terms (i.e.- 2 years) in the same officer position at the same school.</a:t>
            </a:r>
            <a:endParaRPr dirty="0"/>
          </a:p>
          <a:p>
            <a:pPr marL="1143000" marR="94615" lvl="2" indent="-228600" algn="l" rtl="0">
              <a:lnSpc>
                <a:spcPct val="90000"/>
              </a:lnSpc>
              <a:spcBef>
                <a:spcPts val="5"/>
              </a:spcBef>
              <a:spcAft>
                <a:spcPts val="0"/>
              </a:spcAft>
              <a:buSzPct val="95238"/>
              <a:buFont typeface="Noto Sans Symbols"/>
              <a:buChar char="∙"/>
            </a:pPr>
            <a:r>
              <a:rPr lang="en-US" sz="1800" dirty="0">
                <a:latin typeface="Calibri"/>
                <a:ea typeface="Calibri"/>
                <a:cs typeface="Calibri"/>
                <a:sym typeface="Calibri"/>
              </a:rPr>
              <a:t>Nominees do not have to leave the room during the nomination period or when a vote is taken.</a:t>
            </a:r>
            <a:endParaRPr dirty="0"/>
          </a:p>
          <a:p>
            <a:pPr marL="1143000" marR="158750" lvl="2" indent="-228600" algn="l" rtl="0">
              <a:lnSpc>
                <a:spcPct val="90000"/>
              </a:lnSpc>
              <a:spcBef>
                <a:spcPts val="0"/>
              </a:spcBef>
              <a:spcAft>
                <a:spcPts val="0"/>
              </a:spcAft>
              <a:buSzPct val="95238"/>
              <a:buFont typeface="Noto Sans Symbols"/>
              <a:buChar char="∙"/>
            </a:pPr>
            <a:r>
              <a:rPr lang="en-US" sz="1800" dirty="0">
                <a:latin typeface="Calibri"/>
                <a:ea typeface="Calibri"/>
                <a:cs typeface="Calibri"/>
                <a:sym typeface="Calibri"/>
              </a:rPr>
              <a:t>If there is more than one nominee per elected office, each nominee will be offered an opportunity to share why they should be elected to the seat.</a:t>
            </a:r>
            <a:endParaRPr dirty="0"/>
          </a:p>
          <a:p>
            <a:pPr marL="1143000" marR="200660" lvl="2" indent="-228600" algn="l" rtl="0">
              <a:lnSpc>
                <a:spcPct val="100000"/>
              </a:lnSpc>
              <a:spcBef>
                <a:spcPts val="0"/>
              </a:spcBef>
              <a:spcAft>
                <a:spcPts val="0"/>
              </a:spcAft>
              <a:buSzPct val="95238"/>
              <a:buFont typeface="Noto Sans Symbols"/>
              <a:buChar char="∙"/>
            </a:pPr>
            <a:r>
              <a:rPr lang="en-US" sz="1800" dirty="0">
                <a:latin typeface="Calibri"/>
                <a:ea typeface="Calibri"/>
                <a:cs typeface="Calibri"/>
                <a:sym typeface="Calibri"/>
              </a:rPr>
              <a:t>The newly elected officers will assume their position starting at the conclusion of this meeting and serve for one (1) year or until a new officer is elected.</a:t>
            </a:r>
            <a:endParaRPr dirty="0"/>
          </a:p>
          <a:p>
            <a:pPr marL="1143000" marR="0" lvl="2" indent="-228600" algn="l" rtl="0">
              <a:lnSpc>
                <a:spcPct val="83611"/>
              </a:lnSpc>
              <a:spcBef>
                <a:spcPts val="0"/>
              </a:spcBef>
              <a:spcAft>
                <a:spcPts val="0"/>
              </a:spcAft>
              <a:buSzPct val="95238"/>
              <a:buFont typeface="Noto Sans Symbols"/>
              <a:buChar char="∙"/>
            </a:pPr>
            <a:r>
              <a:rPr lang="en-US" sz="1800" dirty="0">
                <a:latin typeface="Calibri"/>
                <a:ea typeface="Calibri"/>
                <a:cs typeface="Calibri"/>
                <a:sym typeface="Calibri"/>
              </a:rPr>
              <a:t>All voting members have only one vote per seat.</a:t>
            </a:r>
            <a:endParaRPr dirty="0"/>
          </a:p>
          <a:p>
            <a:pPr marL="233363" lvl="0" indent="-144463" algn="l" rtl="0">
              <a:lnSpc>
                <a:spcPct val="90000"/>
              </a:lnSpc>
              <a:spcBef>
                <a:spcPts val="1200"/>
              </a:spcBef>
              <a:spcAft>
                <a:spcPts val="0"/>
              </a:spcAft>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7" name="Google Shape;307;p13"/>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08" name="Google Shape;308;p13"/>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3"/>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Chair</a:t>
            </a:r>
            <a:r>
              <a:rPr lang="en-US" sz="8000">
                <a:solidFill>
                  <a:srgbClr val="007ABD"/>
                </a:solidFill>
              </a:rPr>
              <a:t> </a:t>
            </a:r>
            <a:endParaRPr/>
          </a:p>
        </p:txBody>
      </p:sp>
      <p:sp>
        <p:nvSpPr>
          <p:cNvPr id="310" name="Google Shape;310;p13"/>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1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 name="Google Shape;318;p14"/>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19" name="Google Shape;319;p14"/>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14"/>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Vice-Chair</a:t>
            </a:r>
            <a:endParaRPr/>
          </a:p>
        </p:txBody>
      </p:sp>
      <p:sp>
        <p:nvSpPr>
          <p:cNvPr id="321" name="Google Shape;321;p14"/>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15"/>
          <p:cNvCxnSpPr/>
          <p:nvPr/>
        </p:nvCxnSpPr>
        <p:spPr>
          <a:xfrm>
            <a:off x="1207658" y="4343400"/>
            <a:ext cx="9875520" cy="0"/>
          </a:xfrm>
          <a:prstGeom prst="straightConnector1">
            <a:avLst/>
          </a:prstGeom>
          <a:noFill/>
          <a:ln w="9525" cap="flat" cmpd="sng">
            <a:solidFill>
              <a:srgbClr val="42BDFE"/>
            </a:solidFill>
            <a:prstDash val="solid"/>
            <a:round/>
            <a:headEnd type="none" w="sm" len="sm"/>
            <a:tailEnd type="none" w="sm" len="sm"/>
          </a:ln>
        </p:spPr>
      </p:cxnSp>
      <p:sp>
        <p:nvSpPr>
          <p:cNvPr id="330" name="Google Shape;330;p15"/>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5"/>
          <p:cNvSpPr txBox="1">
            <a:spLocks noGrp="1"/>
          </p:cNvSpPr>
          <p:nvPr>
            <p:ph type="title"/>
          </p:nvPr>
        </p:nvSpPr>
        <p:spPr>
          <a:xfrm>
            <a:off x="1097280" y="758952"/>
            <a:ext cx="10058400" cy="38921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7ABD"/>
              </a:buClr>
              <a:buSzPts val="8000"/>
              <a:buFont typeface="Calibri"/>
              <a:buNone/>
            </a:pPr>
            <a:r>
              <a:rPr lang="en-US" sz="8000">
                <a:solidFill>
                  <a:srgbClr val="007ABD"/>
                </a:solidFill>
              </a:rPr>
              <a:t>Election of </a:t>
            </a:r>
            <a:r>
              <a:rPr lang="en-US" sz="8000" b="1">
                <a:solidFill>
                  <a:srgbClr val="007ABD"/>
                </a:solidFill>
              </a:rPr>
              <a:t>Secretary</a:t>
            </a:r>
            <a:endParaRPr/>
          </a:p>
        </p:txBody>
      </p:sp>
      <p:sp>
        <p:nvSpPr>
          <p:cNvPr id="332" name="Google Shape;332;p15"/>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Public Comment Format</a:t>
            </a:r>
            <a:endParaRPr/>
          </a:p>
        </p:txBody>
      </p:sp>
      <p:sp>
        <p:nvSpPr>
          <p:cNvPr id="344" name="Google Shape;344;p1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98220" marR="97790" lvl="0" indent="-233362" algn="l" rtl="0">
              <a:lnSpc>
                <a:spcPct val="90000"/>
              </a:lnSpc>
              <a:spcBef>
                <a:spcPts val="0"/>
              </a:spcBef>
              <a:spcAft>
                <a:spcPts val="0"/>
              </a:spcAft>
              <a:buSzPts val="2000"/>
              <a:buChar char=" "/>
            </a:pPr>
            <a:r>
              <a:rPr lang="en-US" sz="2000" dirty="0">
                <a:latin typeface="Calibri"/>
                <a:ea typeface="Calibri"/>
                <a:cs typeface="Calibri"/>
                <a:sym typeface="Calibri"/>
              </a:rPr>
              <a:t>“For those of you wishing to provide comment, there is time allotted on the agenda for the final twenty minutes of the meeting. The sign-up sheet is by the door. Each member of the public will have 2 minutes to speak at which time we will ask you to have a seat to allow others to speak. The Public Comment period is designed to gain input from the public and not for immediate responses by the GO Team to the public comment presented. At the end of the 20 minutes we will close public comment and move on to the next agenda item. If there are questions or information that you have for the GO Team, you may also contact one or more of the GO Team members after this meeting. You can find GO Team member contact information and meeting dates and agendas on the GO Team page of the school’s website.”</a:t>
            </a:r>
            <a:endParaRPr dirty="0"/>
          </a:p>
          <a:p>
            <a:pPr marL="233363" lvl="0" indent="-106363" algn="l" rtl="0">
              <a:lnSpc>
                <a:spcPct val="90000"/>
              </a:lnSpc>
              <a:spcBef>
                <a:spcPts val="1200"/>
              </a:spcBef>
              <a:spcAft>
                <a:spcPts val="0"/>
              </a:spcAft>
              <a:buSzPts val="20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Review, Confirm/Update Norms</a:t>
            </a:r>
            <a:endParaRPr/>
          </a:p>
        </p:txBody>
      </p:sp>
      <p:sp>
        <p:nvSpPr>
          <p:cNvPr id="366" name="Google Shape;366;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342900" marR="301625" lvl="0" indent="-342900" algn="l" rtl="0">
              <a:lnSpc>
                <a:spcPct val="107000"/>
              </a:lnSpc>
              <a:spcBef>
                <a:spcPts val="0"/>
              </a:spcBef>
              <a:spcAft>
                <a:spcPts val="0"/>
              </a:spcAft>
              <a:buSzPts val="1600"/>
              <a:buFont typeface="Noto Sans Symbols"/>
              <a:buChar char="∙"/>
            </a:pPr>
            <a:r>
              <a:rPr lang="en-US" sz="1800" dirty="0">
                <a:latin typeface="Calibri"/>
                <a:ea typeface="Calibri"/>
                <a:cs typeface="Calibri"/>
                <a:sym typeface="Calibri"/>
              </a:rPr>
              <a:t>This is a meeting of the GO Team. Only members of the team may participate in the discussion. Any members of the public present are here to quietly observe.</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be fully present.</a:t>
            </a:r>
            <a:endParaRPr dirty="0"/>
          </a:p>
          <a:p>
            <a:pPr marL="342900" marR="615950" lvl="0" indent="-342900" algn="l" rtl="0">
              <a:lnSpc>
                <a:spcPct val="107000"/>
              </a:lnSpc>
              <a:spcBef>
                <a:spcPts val="160"/>
              </a:spcBef>
              <a:spcAft>
                <a:spcPts val="0"/>
              </a:spcAft>
              <a:buSzPts val="1600"/>
              <a:buFont typeface="Noto Sans Symbols"/>
              <a:buChar char="∙"/>
            </a:pPr>
            <a:r>
              <a:rPr lang="en-US" sz="1800" dirty="0">
                <a:latin typeface="Calibri"/>
                <a:ea typeface="Calibri"/>
                <a:cs typeface="Calibri"/>
                <a:sym typeface="Calibri"/>
              </a:rPr>
              <a:t>We will follow the agenda as noticed to the public and stay on task.</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be respectful of each other at all times.</a:t>
            </a:r>
            <a:endParaRPr dirty="0"/>
          </a:p>
          <a:p>
            <a:pPr marL="342900" marR="0" lvl="0" indent="-342900" algn="l" rtl="0">
              <a:lnSpc>
                <a:spcPct val="90000"/>
              </a:lnSpc>
              <a:spcBef>
                <a:spcPts val="160"/>
              </a:spcBef>
              <a:spcAft>
                <a:spcPts val="0"/>
              </a:spcAft>
              <a:buSzPts val="1600"/>
              <a:buFont typeface="Noto Sans Symbols"/>
              <a:buChar char="∙"/>
            </a:pPr>
            <a:r>
              <a:rPr lang="en-US" sz="1800" dirty="0">
                <a:latin typeface="Calibri"/>
                <a:ea typeface="Calibri"/>
                <a:cs typeface="Calibri"/>
                <a:sym typeface="Calibri"/>
              </a:rPr>
              <a:t>We will be open-minded.</a:t>
            </a:r>
            <a:endParaRPr dirty="0"/>
          </a:p>
          <a:p>
            <a:pPr marL="342900" marR="322580" lvl="0" indent="-342900" algn="l" rtl="0">
              <a:lnSpc>
                <a:spcPct val="107000"/>
              </a:lnSpc>
              <a:spcBef>
                <a:spcPts val="155"/>
              </a:spcBef>
              <a:spcAft>
                <a:spcPts val="0"/>
              </a:spcAft>
              <a:buSzPts val="1600"/>
              <a:buFont typeface="Noto Sans Symbols"/>
              <a:buChar char="∙"/>
            </a:pPr>
            <a:r>
              <a:rPr lang="en-US" sz="1800" dirty="0">
                <a:latin typeface="Calibri"/>
                <a:ea typeface="Calibri"/>
                <a:cs typeface="Calibri"/>
                <a:sym typeface="Calibri"/>
              </a:rPr>
              <a:t>We invite and welcome contributions of every member and listen  to each other.</a:t>
            </a:r>
            <a:endParaRPr dirty="0"/>
          </a:p>
          <a:p>
            <a:pPr marL="342900" marR="0" lvl="0" indent="-342900" algn="l" rtl="0">
              <a:lnSpc>
                <a:spcPct val="112777"/>
              </a:lnSpc>
              <a:spcBef>
                <a:spcPts val="0"/>
              </a:spcBef>
              <a:spcAft>
                <a:spcPts val="0"/>
              </a:spcAft>
              <a:buSzPts val="1600"/>
              <a:buFont typeface="Noto Sans Symbols"/>
              <a:buChar char="∙"/>
            </a:pPr>
            <a:r>
              <a:rPr lang="en-US" sz="1800" dirty="0">
                <a:latin typeface="Calibri"/>
                <a:ea typeface="Calibri"/>
                <a:cs typeface="Calibri"/>
                <a:sym typeface="Calibri"/>
              </a:rPr>
              <a:t>We will respect all ideas and assume good intentions.</a:t>
            </a:r>
            <a:endParaRPr dirty="0"/>
          </a:p>
          <a:p>
            <a:pPr marL="342900" marR="0" lvl="0" indent="-342900" algn="l" rtl="0">
              <a:lnSpc>
                <a:spcPct val="90000"/>
              </a:lnSpc>
              <a:spcBef>
                <a:spcPts val="160"/>
              </a:spcBef>
              <a:spcAft>
                <a:spcPts val="0"/>
              </a:spcAft>
              <a:buSzPts val="1600"/>
              <a:buFont typeface="Noto Sans Symbols"/>
              <a:buChar char="∙"/>
            </a:pPr>
            <a:r>
              <a:rPr lang="en-US" sz="1800" dirty="0">
                <a:latin typeface="Calibri"/>
                <a:ea typeface="Calibri"/>
                <a:cs typeface="Calibri"/>
                <a:sym typeface="Calibri"/>
              </a:rPr>
              <a:t>We will approach differences of opinion with curiosity.</a:t>
            </a:r>
            <a:endParaRPr dirty="0"/>
          </a:p>
          <a:p>
            <a:pPr marL="233363" lvl="0" indent="-106363" algn="l" rtl="0">
              <a:lnSpc>
                <a:spcPct val="90000"/>
              </a:lnSpc>
              <a:spcBef>
                <a:spcPts val="1200"/>
              </a:spcBef>
              <a:spcAft>
                <a:spcPts val="0"/>
              </a:spcAft>
              <a:buSzPts val="20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77012" y="480059"/>
          <a:ext cx="11237593" cy="5894705"/>
        </p:xfrm>
        <a:graphic>
          <a:graphicData uri="http://schemas.openxmlformats.org/drawingml/2006/table">
            <a:tbl>
              <a:tblPr firstRow="1" bandRow="1">
                <a:tableStyleId>{2D5ABB26-0587-4C30-8999-92F81FD0307C}</a:tableStyleId>
              </a:tblPr>
              <a:tblGrid>
                <a:gridCol w="591185">
                  <a:extLst>
                    <a:ext uri="{9D8B030D-6E8A-4147-A177-3AD203B41FA5}">
                      <a16:colId xmlns:a16="http://schemas.microsoft.com/office/drawing/2014/main" val="20000"/>
                    </a:ext>
                  </a:extLst>
                </a:gridCol>
                <a:gridCol w="1425575">
                  <a:extLst>
                    <a:ext uri="{9D8B030D-6E8A-4147-A177-3AD203B41FA5}">
                      <a16:colId xmlns:a16="http://schemas.microsoft.com/office/drawing/2014/main" val="20001"/>
                    </a:ext>
                  </a:extLst>
                </a:gridCol>
                <a:gridCol w="1998344">
                  <a:extLst>
                    <a:ext uri="{9D8B030D-6E8A-4147-A177-3AD203B41FA5}">
                      <a16:colId xmlns:a16="http://schemas.microsoft.com/office/drawing/2014/main" val="20002"/>
                    </a:ext>
                  </a:extLst>
                </a:gridCol>
                <a:gridCol w="3859529">
                  <a:extLst>
                    <a:ext uri="{9D8B030D-6E8A-4147-A177-3AD203B41FA5}">
                      <a16:colId xmlns:a16="http://schemas.microsoft.com/office/drawing/2014/main" val="20003"/>
                    </a:ext>
                  </a:extLst>
                </a:gridCol>
                <a:gridCol w="3192145">
                  <a:extLst>
                    <a:ext uri="{9D8B030D-6E8A-4147-A177-3AD203B41FA5}">
                      <a16:colId xmlns:a16="http://schemas.microsoft.com/office/drawing/2014/main" val="20004"/>
                    </a:ext>
                  </a:extLst>
                </a:gridCol>
                <a:gridCol w="170815">
                  <a:extLst>
                    <a:ext uri="{9D8B030D-6E8A-4147-A177-3AD203B41FA5}">
                      <a16:colId xmlns:a16="http://schemas.microsoft.com/office/drawing/2014/main" val="20005"/>
                    </a:ext>
                  </a:extLst>
                </a:gridCol>
              </a:tblGrid>
              <a:tr h="808355">
                <a:tc gridSpan="6">
                  <a:txBody>
                    <a:bodyPr/>
                    <a:lstStyle/>
                    <a:p>
                      <a:pPr marL="26034" algn="ctr">
                        <a:lnSpc>
                          <a:spcPct val="100000"/>
                        </a:lnSpc>
                        <a:spcBef>
                          <a:spcPts val="250"/>
                        </a:spcBef>
                      </a:pPr>
                      <a:r>
                        <a:rPr sz="2400" b="1" dirty="0">
                          <a:latin typeface="Trebuchet MS"/>
                          <a:cs typeface="Trebuchet MS"/>
                        </a:rPr>
                        <a:t>GO</a:t>
                      </a:r>
                      <a:r>
                        <a:rPr sz="2400" b="1" spc="-110" dirty="0">
                          <a:latin typeface="Trebuchet MS"/>
                          <a:cs typeface="Trebuchet MS"/>
                        </a:rPr>
                        <a:t> </a:t>
                      </a:r>
                      <a:r>
                        <a:rPr sz="2400" b="1" spc="-40" dirty="0">
                          <a:latin typeface="Trebuchet MS"/>
                          <a:cs typeface="Trebuchet MS"/>
                        </a:rPr>
                        <a:t>Team</a:t>
                      </a:r>
                      <a:r>
                        <a:rPr sz="2400" b="1" spc="-65" dirty="0">
                          <a:latin typeface="Trebuchet MS"/>
                          <a:cs typeface="Trebuchet MS"/>
                        </a:rPr>
                        <a:t> </a:t>
                      </a:r>
                      <a:r>
                        <a:rPr sz="2400" b="1" spc="-10" dirty="0">
                          <a:latin typeface="Trebuchet MS"/>
                          <a:cs typeface="Trebuchet MS"/>
                        </a:rPr>
                        <a:t>Meetings</a:t>
                      </a:r>
                      <a:r>
                        <a:rPr sz="2400" b="1" spc="-170" dirty="0">
                          <a:latin typeface="Trebuchet MS"/>
                          <a:cs typeface="Trebuchet MS"/>
                        </a:rPr>
                        <a:t> </a:t>
                      </a:r>
                      <a:r>
                        <a:rPr sz="2400" b="1" spc="-20" dirty="0">
                          <a:latin typeface="Trebuchet MS"/>
                          <a:cs typeface="Trebuchet MS"/>
                        </a:rPr>
                        <a:t>At-</a:t>
                      </a:r>
                      <a:r>
                        <a:rPr sz="2400" b="1" spc="-10" dirty="0">
                          <a:latin typeface="Trebuchet MS"/>
                          <a:cs typeface="Trebuchet MS"/>
                        </a:rPr>
                        <a:t>a-</a:t>
                      </a:r>
                      <a:r>
                        <a:rPr sz="2400" b="1" dirty="0">
                          <a:latin typeface="Trebuchet MS"/>
                          <a:cs typeface="Trebuchet MS"/>
                        </a:rPr>
                        <a:t>Glance:</a:t>
                      </a:r>
                      <a:r>
                        <a:rPr sz="2400" b="1" spc="-45" dirty="0">
                          <a:latin typeface="Trebuchet MS"/>
                          <a:cs typeface="Trebuchet MS"/>
                        </a:rPr>
                        <a:t> </a:t>
                      </a:r>
                      <a:r>
                        <a:rPr sz="2400" b="1" dirty="0">
                          <a:latin typeface="Calibri"/>
                          <a:cs typeface="Calibri"/>
                        </a:rPr>
                        <a:t>6</a:t>
                      </a:r>
                      <a:r>
                        <a:rPr sz="2400" b="1" spc="-50" dirty="0">
                          <a:latin typeface="Calibri"/>
                          <a:cs typeface="Calibri"/>
                        </a:rPr>
                        <a:t> </a:t>
                      </a:r>
                      <a:r>
                        <a:rPr sz="2400" b="1" dirty="0">
                          <a:latin typeface="Calibri"/>
                          <a:cs typeface="Calibri"/>
                        </a:rPr>
                        <a:t>Business</a:t>
                      </a:r>
                      <a:r>
                        <a:rPr sz="2400" b="1" spc="-30" dirty="0">
                          <a:latin typeface="Calibri"/>
                          <a:cs typeface="Calibri"/>
                        </a:rPr>
                        <a:t> </a:t>
                      </a:r>
                      <a:r>
                        <a:rPr sz="2400" b="1" dirty="0">
                          <a:latin typeface="Calibri"/>
                          <a:cs typeface="Calibri"/>
                        </a:rPr>
                        <a:t>Meetings</a:t>
                      </a:r>
                      <a:r>
                        <a:rPr sz="2400" b="1" spc="-30" dirty="0">
                          <a:latin typeface="Calibri"/>
                          <a:cs typeface="Calibri"/>
                        </a:rPr>
                        <a:t> </a:t>
                      </a:r>
                      <a:r>
                        <a:rPr sz="2400" b="1" dirty="0">
                          <a:latin typeface="Calibri"/>
                          <a:cs typeface="Calibri"/>
                        </a:rPr>
                        <a:t>Per</a:t>
                      </a:r>
                      <a:r>
                        <a:rPr sz="2400" b="1" spc="-45" dirty="0">
                          <a:latin typeface="Calibri"/>
                          <a:cs typeface="Calibri"/>
                        </a:rPr>
                        <a:t> </a:t>
                      </a:r>
                      <a:r>
                        <a:rPr sz="2400" b="1" spc="-20" dirty="0">
                          <a:latin typeface="Calibri"/>
                          <a:cs typeface="Calibri"/>
                        </a:rPr>
                        <a:t>Year</a:t>
                      </a:r>
                      <a:endParaRPr sz="2400">
                        <a:latin typeface="Calibri"/>
                        <a:cs typeface="Calibri"/>
                      </a:endParaRPr>
                    </a:p>
                    <a:p>
                      <a:pPr marR="7620" algn="ctr">
                        <a:lnSpc>
                          <a:spcPct val="100000"/>
                        </a:lnSpc>
                        <a:spcBef>
                          <a:spcPts val="40"/>
                        </a:spcBef>
                      </a:pPr>
                      <a:r>
                        <a:rPr sz="1400" b="1" dirty="0">
                          <a:solidFill>
                            <a:srgbClr val="D37A21"/>
                          </a:solidFill>
                          <a:latin typeface="Calibri"/>
                          <a:cs typeface="Calibri"/>
                        </a:rPr>
                        <a:t>*This</a:t>
                      </a:r>
                      <a:r>
                        <a:rPr sz="1400" b="1" spc="-25" dirty="0">
                          <a:solidFill>
                            <a:srgbClr val="D37A21"/>
                          </a:solidFill>
                          <a:latin typeface="Calibri"/>
                          <a:cs typeface="Calibri"/>
                        </a:rPr>
                        <a:t> </a:t>
                      </a:r>
                      <a:r>
                        <a:rPr sz="1400" b="1" dirty="0">
                          <a:solidFill>
                            <a:srgbClr val="D37A21"/>
                          </a:solidFill>
                          <a:latin typeface="Calibri"/>
                          <a:cs typeface="Calibri"/>
                        </a:rPr>
                        <a:t>document</a:t>
                      </a:r>
                      <a:r>
                        <a:rPr sz="1400" b="1" spc="-50" dirty="0">
                          <a:solidFill>
                            <a:srgbClr val="D37A21"/>
                          </a:solidFill>
                          <a:latin typeface="Calibri"/>
                          <a:cs typeface="Calibri"/>
                        </a:rPr>
                        <a:t> </a:t>
                      </a:r>
                      <a:r>
                        <a:rPr sz="1400" b="1" dirty="0">
                          <a:solidFill>
                            <a:srgbClr val="D37A21"/>
                          </a:solidFill>
                          <a:latin typeface="Calibri"/>
                          <a:cs typeface="Calibri"/>
                        </a:rPr>
                        <a:t>is</a:t>
                      </a:r>
                      <a:r>
                        <a:rPr sz="1400" b="1" spc="-15" dirty="0">
                          <a:solidFill>
                            <a:srgbClr val="D37A21"/>
                          </a:solidFill>
                          <a:latin typeface="Calibri"/>
                          <a:cs typeface="Calibri"/>
                        </a:rPr>
                        <a:t> </a:t>
                      </a:r>
                      <a:r>
                        <a:rPr sz="1400" b="1" dirty="0">
                          <a:solidFill>
                            <a:srgbClr val="D37A21"/>
                          </a:solidFill>
                          <a:latin typeface="Calibri"/>
                          <a:cs typeface="Calibri"/>
                        </a:rPr>
                        <a:t>an</a:t>
                      </a:r>
                      <a:r>
                        <a:rPr sz="1400" b="1" spc="-25" dirty="0">
                          <a:solidFill>
                            <a:srgbClr val="D37A21"/>
                          </a:solidFill>
                          <a:latin typeface="Calibri"/>
                          <a:cs typeface="Calibri"/>
                        </a:rPr>
                        <a:t> </a:t>
                      </a:r>
                      <a:r>
                        <a:rPr sz="1400" b="1" dirty="0">
                          <a:solidFill>
                            <a:srgbClr val="D37A21"/>
                          </a:solidFill>
                          <a:latin typeface="Calibri"/>
                          <a:cs typeface="Calibri"/>
                        </a:rPr>
                        <a:t>outline</a:t>
                      </a:r>
                      <a:r>
                        <a:rPr sz="1400" b="1" spc="-40" dirty="0">
                          <a:solidFill>
                            <a:srgbClr val="D37A21"/>
                          </a:solidFill>
                          <a:latin typeface="Calibri"/>
                          <a:cs typeface="Calibri"/>
                        </a:rPr>
                        <a:t> </a:t>
                      </a:r>
                      <a:r>
                        <a:rPr sz="1400" b="1" dirty="0">
                          <a:solidFill>
                            <a:srgbClr val="D37A21"/>
                          </a:solidFill>
                          <a:latin typeface="Calibri"/>
                          <a:cs typeface="Calibri"/>
                        </a:rPr>
                        <a:t>of</a:t>
                      </a:r>
                      <a:r>
                        <a:rPr sz="1400" b="1" spc="-25" dirty="0">
                          <a:solidFill>
                            <a:srgbClr val="D37A21"/>
                          </a:solidFill>
                          <a:latin typeface="Calibri"/>
                          <a:cs typeface="Calibri"/>
                        </a:rPr>
                        <a:t> </a:t>
                      </a:r>
                      <a:r>
                        <a:rPr sz="1400" b="1" dirty="0">
                          <a:solidFill>
                            <a:srgbClr val="D37A21"/>
                          </a:solidFill>
                          <a:latin typeface="Calibri"/>
                          <a:cs typeface="Calibri"/>
                        </a:rPr>
                        <a:t>discussions</a:t>
                      </a:r>
                      <a:r>
                        <a:rPr sz="1400" b="1" spc="-50" dirty="0">
                          <a:solidFill>
                            <a:srgbClr val="D37A21"/>
                          </a:solidFill>
                          <a:latin typeface="Calibri"/>
                          <a:cs typeface="Calibri"/>
                        </a:rPr>
                        <a:t> </a:t>
                      </a:r>
                      <a:r>
                        <a:rPr sz="1400" b="1" dirty="0">
                          <a:solidFill>
                            <a:srgbClr val="D37A21"/>
                          </a:solidFill>
                          <a:latin typeface="Calibri"/>
                          <a:cs typeface="Calibri"/>
                        </a:rPr>
                        <a:t>and</a:t>
                      </a:r>
                      <a:r>
                        <a:rPr sz="1400" b="1" spc="-25" dirty="0">
                          <a:solidFill>
                            <a:srgbClr val="D37A21"/>
                          </a:solidFill>
                          <a:latin typeface="Calibri"/>
                          <a:cs typeface="Calibri"/>
                        </a:rPr>
                        <a:t> </a:t>
                      </a:r>
                      <a:r>
                        <a:rPr sz="1400" b="1" dirty="0">
                          <a:solidFill>
                            <a:srgbClr val="D37A21"/>
                          </a:solidFill>
                          <a:latin typeface="Calibri"/>
                          <a:cs typeface="Calibri"/>
                        </a:rPr>
                        <a:t>may</a:t>
                      </a:r>
                      <a:r>
                        <a:rPr sz="1400" b="1" spc="-35" dirty="0">
                          <a:solidFill>
                            <a:srgbClr val="D37A21"/>
                          </a:solidFill>
                          <a:latin typeface="Calibri"/>
                          <a:cs typeface="Calibri"/>
                        </a:rPr>
                        <a:t> </a:t>
                      </a:r>
                      <a:r>
                        <a:rPr sz="1400" b="1" dirty="0">
                          <a:solidFill>
                            <a:srgbClr val="D37A21"/>
                          </a:solidFill>
                          <a:latin typeface="Calibri"/>
                          <a:cs typeface="Calibri"/>
                        </a:rPr>
                        <a:t>change.</a:t>
                      </a:r>
                      <a:r>
                        <a:rPr sz="1400" b="1" spc="-45" dirty="0">
                          <a:solidFill>
                            <a:srgbClr val="D37A21"/>
                          </a:solidFill>
                          <a:latin typeface="Calibri"/>
                          <a:cs typeface="Calibri"/>
                        </a:rPr>
                        <a:t> </a:t>
                      </a:r>
                      <a:r>
                        <a:rPr sz="1400" b="1" dirty="0">
                          <a:solidFill>
                            <a:srgbClr val="D37A21"/>
                          </a:solidFill>
                          <a:latin typeface="Calibri"/>
                          <a:cs typeface="Calibri"/>
                        </a:rPr>
                        <a:t>Also</a:t>
                      </a:r>
                      <a:r>
                        <a:rPr sz="1400" b="1" spc="-25" dirty="0">
                          <a:solidFill>
                            <a:srgbClr val="D37A21"/>
                          </a:solidFill>
                          <a:latin typeface="Calibri"/>
                          <a:cs typeface="Calibri"/>
                        </a:rPr>
                        <a:t> </a:t>
                      </a:r>
                      <a:r>
                        <a:rPr sz="1400" b="1" dirty="0">
                          <a:solidFill>
                            <a:srgbClr val="D37A21"/>
                          </a:solidFill>
                          <a:latin typeface="Calibri"/>
                          <a:cs typeface="Calibri"/>
                        </a:rPr>
                        <a:t>note</a:t>
                      </a:r>
                      <a:r>
                        <a:rPr sz="1400" b="1" spc="-40" dirty="0">
                          <a:solidFill>
                            <a:srgbClr val="D37A21"/>
                          </a:solidFill>
                          <a:latin typeface="Calibri"/>
                          <a:cs typeface="Calibri"/>
                        </a:rPr>
                        <a:t> </a:t>
                      </a:r>
                      <a:r>
                        <a:rPr sz="1400" b="1" dirty="0">
                          <a:solidFill>
                            <a:srgbClr val="D37A21"/>
                          </a:solidFill>
                          <a:latin typeface="Calibri"/>
                          <a:cs typeface="Calibri"/>
                        </a:rPr>
                        <a:t>the</a:t>
                      </a:r>
                      <a:r>
                        <a:rPr sz="1400" b="1" spc="-40" dirty="0">
                          <a:solidFill>
                            <a:srgbClr val="D37A21"/>
                          </a:solidFill>
                          <a:latin typeface="Calibri"/>
                          <a:cs typeface="Calibri"/>
                        </a:rPr>
                        <a:t> </a:t>
                      </a:r>
                      <a:r>
                        <a:rPr sz="1400" b="1" dirty="0">
                          <a:solidFill>
                            <a:srgbClr val="D37A21"/>
                          </a:solidFill>
                          <a:latin typeface="Calibri"/>
                          <a:cs typeface="Calibri"/>
                        </a:rPr>
                        <a:t>annual</a:t>
                      </a:r>
                      <a:r>
                        <a:rPr sz="1400" b="1" spc="-35" dirty="0">
                          <a:solidFill>
                            <a:srgbClr val="D37A21"/>
                          </a:solidFill>
                          <a:latin typeface="Calibri"/>
                          <a:cs typeface="Calibri"/>
                        </a:rPr>
                        <a:t> </a:t>
                      </a:r>
                      <a:r>
                        <a:rPr sz="1400" b="1" dirty="0">
                          <a:solidFill>
                            <a:srgbClr val="D37A21"/>
                          </a:solidFill>
                          <a:latin typeface="Calibri"/>
                          <a:cs typeface="Calibri"/>
                        </a:rPr>
                        <a:t>G3</a:t>
                      </a:r>
                      <a:r>
                        <a:rPr sz="1400" b="1" spc="-25" dirty="0">
                          <a:solidFill>
                            <a:srgbClr val="D37A21"/>
                          </a:solidFill>
                          <a:latin typeface="Calibri"/>
                          <a:cs typeface="Calibri"/>
                        </a:rPr>
                        <a:t> </a:t>
                      </a:r>
                      <a:r>
                        <a:rPr sz="1400" b="1" dirty="0">
                          <a:solidFill>
                            <a:srgbClr val="D37A21"/>
                          </a:solidFill>
                          <a:latin typeface="Calibri"/>
                          <a:cs typeface="Calibri"/>
                        </a:rPr>
                        <a:t>Summit</a:t>
                      </a:r>
                      <a:r>
                        <a:rPr sz="1400" b="1" spc="-25" dirty="0">
                          <a:solidFill>
                            <a:srgbClr val="D37A21"/>
                          </a:solidFill>
                          <a:latin typeface="Calibri"/>
                          <a:cs typeface="Calibri"/>
                        </a:rPr>
                        <a:t> </a:t>
                      </a:r>
                      <a:r>
                        <a:rPr sz="1400" b="1" dirty="0">
                          <a:solidFill>
                            <a:srgbClr val="D37A21"/>
                          </a:solidFill>
                          <a:latin typeface="Calibri"/>
                          <a:cs typeface="Calibri"/>
                        </a:rPr>
                        <a:t>will</a:t>
                      </a:r>
                      <a:r>
                        <a:rPr sz="1400" b="1" spc="-15" dirty="0">
                          <a:solidFill>
                            <a:srgbClr val="D37A21"/>
                          </a:solidFill>
                          <a:latin typeface="Calibri"/>
                          <a:cs typeface="Calibri"/>
                        </a:rPr>
                        <a:t> </a:t>
                      </a:r>
                      <a:r>
                        <a:rPr sz="1400" b="1" spc="-10" dirty="0">
                          <a:solidFill>
                            <a:srgbClr val="D37A21"/>
                          </a:solidFill>
                          <a:latin typeface="Calibri"/>
                          <a:cs typeface="Calibri"/>
                        </a:rPr>
                        <a:t>take</a:t>
                      </a:r>
                      <a:r>
                        <a:rPr sz="1400" b="1" spc="-40" dirty="0">
                          <a:solidFill>
                            <a:srgbClr val="D37A21"/>
                          </a:solidFill>
                          <a:latin typeface="Calibri"/>
                          <a:cs typeface="Calibri"/>
                        </a:rPr>
                        <a:t> </a:t>
                      </a:r>
                      <a:r>
                        <a:rPr sz="1400" b="1" dirty="0">
                          <a:solidFill>
                            <a:srgbClr val="D37A21"/>
                          </a:solidFill>
                          <a:latin typeface="Calibri"/>
                          <a:cs typeface="Calibri"/>
                        </a:rPr>
                        <a:t>place</a:t>
                      </a:r>
                      <a:r>
                        <a:rPr sz="1400" b="1" spc="-25" dirty="0">
                          <a:solidFill>
                            <a:srgbClr val="D37A21"/>
                          </a:solidFill>
                          <a:latin typeface="Calibri"/>
                          <a:cs typeface="Calibri"/>
                        </a:rPr>
                        <a:t> </a:t>
                      </a:r>
                      <a:r>
                        <a:rPr sz="1400" b="1" dirty="0">
                          <a:solidFill>
                            <a:srgbClr val="D37A21"/>
                          </a:solidFill>
                          <a:latin typeface="Calibri"/>
                          <a:cs typeface="Calibri"/>
                        </a:rPr>
                        <a:t>in</a:t>
                      </a:r>
                      <a:r>
                        <a:rPr sz="1400" b="1" spc="-25" dirty="0">
                          <a:solidFill>
                            <a:srgbClr val="D37A21"/>
                          </a:solidFill>
                          <a:latin typeface="Calibri"/>
                          <a:cs typeface="Calibri"/>
                        </a:rPr>
                        <a:t> </a:t>
                      </a:r>
                      <a:r>
                        <a:rPr sz="1400" b="1" spc="-20" dirty="0">
                          <a:solidFill>
                            <a:srgbClr val="D37A21"/>
                          </a:solidFill>
                          <a:latin typeface="Calibri"/>
                          <a:cs typeface="Calibri"/>
                        </a:rPr>
                        <a:t>September.</a:t>
                      </a:r>
                      <a:r>
                        <a:rPr sz="1400" b="1" spc="-55" dirty="0">
                          <a:solidFill>
                            <a:srgbClr val="D37A21"/>
                          </a:solidFill>
                          <a:latin typeface="Calibri"/>
                          <a:cs typeface="Calibri"/>
                        </a:rPr>
                        <a:t> </a:t>
                      </a:r>
                      <a:r>
                        <a:rPr sz="1400" b="1" dirty="0">
                          <a:solidFill>
                            <a:srgbClr val="D37A21"/>
                          </a:solidFill>
                          <a:latin typeface="Calibri"/>
                          <a:cs typeface="Calibri"/>
                        </a:rPr>
                        <a:t>Please</a:t>
                      </a:r>
                      <a:r>
                        <a:rPr sz="1400" b="1" spc="-45" dirty="0">
                          <a:solidFill>
                            <a:srgbClr val="D37A21"/>
                          </a:solidFill>
                          <a:latin typeface="Calibri"/>
                          <a:cs typeface="Calibri"/>
                        </a:rPr>
                        <a:t> </a:t>
                      </a:r>
                      <a:r>
                        <a:rPr sz="1400" b="1" dirty="0">
                          <a:solidFill>
                            <a:srgbClr val="D37A21"/>
                          </a:solidFill>
                          <a:latin typeface="Calibri"/>
                          <a:cs typeface="Calibri"/>
                        </a:rPr>
                        <a:t>plan</a:t>
                      </a:r>
                      <a:r>
                        <a:rPr sz="1400" b="1" spc="-25" dirty="0">
                          <a:solidFill>
                            <a:srgbClr val="D37A21"/>
                          </a:solidFill>
                          <a:latin typeface="Calibri"/>
                          <a:cs typeface="Calibri"/>
                        </a:rPr>
                        <a:t> </a:t>
                      </a:r>
                      <a:r>
                        <a:rPr sz="1400" b="1" dirty="0">
                          <a:solidFill>
                            <a:srgbClr val="D37A21"/>
                          </a:solidFill>
                          <a:latin typeface="Calibri"/>
                          <a:cs typeface="Calibri"/>
                        </a:rPr>
                        <a:t>to</a:t>
                      </a:r>
                      <a:r>
                        <a:rPr sz="1400" b="1" spc="-25" dirty="0">
                          <a:solidFill>
                            <a:srgbClr val="D37A21"/>
                          </a:solidFill>
                          <a:latin typeface="Calibri"/>
                          <a:cs typeface="Calibri"/>
                        </a:rPr>
                        <a:t> </a:t>
                      </a:r>
                      <a:r>
                        <a:rPr sz="1400" b="1" spc="-10" dirty="0">
                          <a:solidFill>
                            <a:srgbClr val="D37A21"/>
                          </a:solidFill>
                          <a:latin typeface="Calibri"/>
                          <a:cs typeface="Calibri"/>
                        </a:rPr>
                        <a:t>attend.</a:t>
                      </a:r>
                      <a:r>
                        <a:rPr sz="1400" b="1" spc="-55" dirty="0">
                          <a:solidFill>
                            <a:srgbClr val="D37A21"/>
                          </a:solidFill>
                          <a:latin typeface="Calibri"/>
                          <a:cs typeface="Calibri"/>
                        </a:rPr>
                        <a:t> </a:t>
                      </a:r>
                      <a:r>
                        <a:rPr sz="1400" b="1" spc="-50" dirty="0">
                          <a:solidFill>
                            <a:srgbClr val="D37A21"/>
                          </a:solidFill>
                          <a:latin typeface="Calibri"/>
                          <a:cs typeface="Calibri"/>
                        </a:rPr>
                        <a:t>*</a:t>
                      </a:r>
                      <a:endParaRPr sz="1400">
                        <a:latin typeface="Calibri"/>
                        <a:cs typeface="Calibri"/>
                      </a:endParaRPr>
                    </a:p>
                  </a:txBody>
                  <a:tcPr marL="0" marR="0" marT="31750" marB="0">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18795">
                <a:tc rowSpan="2">
                  <a:txBody>
                    <a:bodyPr/>
                    <a:lstStyle/>
                    <a:p>
                      <a:pPr>
                        <a:lnSpc>
                          <a:spcPct val="100000"/>
                        </a:lnSpc>
                      </a:pPr>
                      <a:endParaRPr sz="1600">
                        <a:latin typeface="Times New Roman"/>
                        <a:cs typeface="Times New Roman"/>
                      </a:endParaRPr>
                    </a:p>
                  </a:txBody>
                  <a:tcPr marL="0" marR="0" marT="0" marB="0">
                    <a:lnR w="12700">
                      <a:solidFill>
                        <a:srgbClr val="FFFFFF"/>
                      </a:solidFill>
                      <a:prstDash val="solid"/>
                    </a:lnR>
                    <a:lnB w="38100">
                      <a:solidFill>
                        <a:srgbClr val="D37A21"/>
                      </a:solidFill>
                      <a:prstDash val="solid"/>
                    </a:lnB>
                    <a:solidFill>
                      <a:srgbClr val="FFFFFF"/>
                    </a:solidFill>
                  </a:tcPr>
                </a:tc>
                <a:tc>
                  <a:txBody>
                    <a:bodyPr/>
                    <a:lstStyle/>
                    <a:p>
                      <a:pPr algn="ctr">
                        <a:lnSpc>
                          <a:spcPct val="100000"/>
                        </a:lnSpc>
                        <a:spcBef>
                          <a:spcPts val="735"/>
                        </a:spcBef>
                      </a:pPr>
                      <a:r>
                        <a:rPr sz="2100" b="1" dirty="0">
                          <a:solidFill>
                            <a:srgbClr val="FFFFFF"/>
                          </a:solidFill>
                          <a:latin typeface="Trebuchet MS"/>
                          <a:cs typeface="Trebuchet MS"/>
                        </a:rPr>
                        <a:t>Meeting</a:t>
                      </a:r>
                      <a:r>
                        <a:rPr sz="2100" b="1" spc="-50" dirty="0">
                          <a:solidFill>
                            <a:srgbClr val="FFFFFF"/>
                          </a:solidFill>
                          <a:latin typeface="Trebuchet MS"/>
                          <a:cs typeface="Trebuchet MS"/>
                        </a:rPr>
                        <a:t> #</a:t>
                      </a:r>
                      <a:endParaRPr sz="2100">
                        <a:latin typeface="Trebuchet MS"/>
                        <a:cs typeface="Trebuchet MS"/>
                      </a:endParaRPr>
                    </a:p>
                  </a:txBody>
                  <a:tcPr marL="0" marR="0" marT="933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3A9"/>
                    </a:solidFill>
                  </a:tcPr>
                </a:tc>
                <a:tc>
                  <a:txBody>
                    <a:bodyPr/>
                    <a:lstStyle/>
                    <a:p>
                      <a:pPr marL="58419" algn="ctr">
                        <a:lnSpc>
                          <a:spcPct val="100000"/>
                        </a:lnSpc>
                        <a:spcBef>
                          <a:spcPts val="735"/>
                        </a:spcBef>
                      </a:pPr>
                      <a:r>
                        <a:rPr sz="2100" b="1" spc="-10" dirty="0">
                          <a:solidFill>
                            <a:srgbClr val="FFFFFF"/>
                          </a:solidFill>
                          <a:latin typeface="Trebuchet MS"/>
                          <a:cs typeface="Trebuchet MS"/>
                        </a:rPr>
                        <a:t>Month</a:t>
                      </a:r>
                      <a:endParaRPr sz="2100">
                        <a:latin typeface="Trebuchet MS"/>
                        <a:cs typeface="Trebuchet MS"/>
                      </a:endParaRPr>
                    </a:p>
                  </a:txBody>
                  <a:tcPr marL="0" marR="0" marT="93345" marB="0">
                    <a:lnL w="12700">
                      <a:solidFill>
                        <a:srgbClr val="FFFFFF"/>
                      </a:solidFill>
                      <a:prstDash val="solid"/>
                    </a:lnL>
                    <a:lnT w="12700">
                      <a:solidFill>
                        <a:srgbClr val="FFFFFF"/>
                      </a:solidFill>
                      <a:prstDash val="solid"/>
                    </a:lnT>
                    <a:lnB w="38100">
                      <a:solidFill>
                        <a:srgbClr val="FFFFFF"/>
                      </a:solidFill>
                      <a:prstDash val="solid"/>
                    </a:lnB>
                    <a:solidFill>
                      <a:srgbClr val="0083A9"/>
                    </a:solidFill>
                  </a:tcPr>
                </a:tc>
                <a:tc>
                  <a:txBody>
                    <a:bodyPr/>
                    <a:lstStyle/>
                    <a:p>
                      <a:pPr marL="1075690">
                        <a:lnSpc>
                          <a:spcPct val="100000"/>
                        </a:lnSpc>
                        <a:spcBef>
                          <a:spcPts val="735"/>
                        </a:spcBef>
                      </a:pPr>
                      <a:r>
                        <a:rPr sz="2100" b="1" dirty="0">
                          <a:solidFill>
                            <a:srgbClr val="FFFFFF"/>
                          </a:solidFill>
                          <a:latin typeface="Trebuchet MS"/>
                          <a:cs typeface="Trebuchet MS"/>
                        </a:rPr>
                        <a:t>Meeting</a:t>
                      </a:r>
                      <a:r>
                        <a:rPr sz="2100" b="1" spc="-50" dirty="0">
                          <a:solidFill>
                            <a:srgbClr val="FFFFFF"/>
                          </a:solidFill>
                          <a:latin typeface="Trebuchet MS"/>
                          <a:cs typeface="Trebuchet MS"/>
                        </a:rPr>
                        <a:t> </a:t>
                      </a:r>
                      <a:r>
                        <a:rPr sz="2100" b="1" spc="-20" dirty="0">
                          <a:solidFill>
                            <a:srgbClr val="FFFFFF"/>
                          </a:solidFill>
                          <a:latin typeface="Trebuchet MS"/>
                          <a:cs typeface="Trebuchet MS"/>
                        </a:rPr>
                        <a:t>Focus</a:t>
                      </a:r>
                      <a:endParaRPr sz="2100">
                        <a:latin typeface="Trebuchet MS"/>
                        <a:cs typeface="Trebuchet MS"/>
                      </a:endParaRPr>
                    </a:p>
                  </a:txBody>
                  <a:tcPr marL="0" marR="0" marT="93345" marB="0">
                    <a:lnR w="12700">
                      <a:solidFill>
                        <a:srgbClr val="FFFFFF"/>
                      </a:solidFill>
                      <a:prstDash val="solid"/>
                    </a:lnR>
                    <a:lnT w="12700">
                      <a:solidFill>
                        <a:srgbClr val="FFFFFF"/>
                      </a:solidFill>
                      <a:prstDash val="solid"/>
                    </a:lnT>
                    <a:lnB w="38100">
                      <a:solidFill>
                        <a:srgbClr val="FFFFFF"/>
                      </a:solidFill>
                      <a:prstDash val="solid"/>
                    </a:lnB>
                    <a:solidFill>
                      <a:srgbClr val="0083A9"/>
                    </a:solidFill>
                  </a:tcPr>
                </a:tc>
                <a:tc>
                  <a:txBody>
                    <a:bodyPr/>
                    <a:lstStyle/>
                    <a:p>
                      <a:pPr algn="ctr">
                        <a:lnSpc>
                          <a:spcPct val="100000"/>
                        </a:lnSpc>
                        <a:spcBef>
                          <a:spcPts val="735"/>
                        </a:spcBef>
                      </a:pPr>
                      <a:r>
                        <a:rPr sz="2100" b="1" spc="-20" dirty="0">
                          <a:solidFill>
                            <a:srgbClr val="FFFFFF"/>
                          </a:solidFill>
                          <a:latin typeface="Trebuchet MS"/>
                          <a:cs typeface="Trebuchet MS"/>
                        </a:rPr>
                        <a:t>Data</a:t>
                      </a:r>
                      <a:endParaRPr sz="2100">
                        <a:latin typeface="Trebuchet MS"/>
                        <a:cs typeface="Trebuchet MS"/>
                      </a:endParaRPr>
                    </a:p>
                  </a:txBody>
                  <a:tcPr marL="0" marR="0" marT="933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3A9"/>
                    </a:solidFill>
                  </a:tcPr>
                </a:tc>
                <a:tc rowSpan="9">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1"/>
                  </a:ext>
                </a:extLst>
              </a:tr>
              <a:tr h="741045">
                <a:tc vMerge="1">
                  <a:txBody>
                    <a:bodyPr/>
                    <a:lstStyle/>
                    <a:p>
                      <a:endParaRPr/>
                    </a:p>
                  </a:txBody>
                  <a:tcPr marL="0" marR="0" marT="0" marB="0">
                    <a:lnR w="12700">
                      <a:solidFill>
                        <a:srgbClr val="FFFFFF"/>
                      </a:solidFill>
                      <a:prstDash val="solid"/>
                    </a:lnR>
                    <a:lnB w="38100">
                      <a:solidFill>
                        <a:srgbClr val="D37A21"/>
                      </a:solidFill>
                      <a:prstDash val="solid"/>
                    </a:lnB>
                    <a:solidFill>
                      <a:srgbClr val="FFFFFF"/>
                    </a:solidFill>
                  </a:tcPr>
                </a:tc>
                <a:tc>
                  <a:txBody>
                    <a:bodyPr/>
                    <a:lstStyle/>
                    <a:p>
                      <a:pPr>
                        <a:lnSpc>
                          <a:spcPct val="100000"/>
                        </a:lnSpc>
                        <a:spcBef>
                          <a:spcPts val="40"/>
                        </a:spcBef>
                      </a:pPr>
                      <a:endParaRPr sz="1600">
                        <a:latin typeface="Times New Roman"/>
                        <a:cs typeface="Times New Roman"/>
                      </a:endParaRPr>
                    </a:p>
                    <a:p>
                      <a:pPr algn="ctr">
                        <a:lnSpc>
                          <a:spcPct val="100000"/>
                        </a:lnSpc>
                      </a:pPr>
                      <a:r>
                        <a:rPr sz="1600" spc="-10" dirty="0">
                          <a:latin typeface="Calibri"/>
                          <a:cs typeface="Calibri"/>
                        </a:rPr>
                        <a:t>Organizational</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38100">
                      <a:solidFill>
                        <a:srgbClr val="FFFFFF"/>
                      </a:solidFill>
                      <a:prstDash val="solid"/>
                    </a:lnT>
                    <a:lnB w="38100">
                      <a:solidFill>
                        <a:srgbClr val="D37A21"/>
                      </a:solidFill>
                      <a:prstDash val="solid"/>
                    </a:lnB>
                    <a:solidFill>
                      <a:srgbClr val="EFC9A3"/>
                    </a:solidFill>
                  </a:tcPr>
                </a:tc>
                <a:tc>
                  <a:txBody>
                    <a:bodyPr/>
                    <a:lstStyle/>
                    <a:p>
                      <a:pPr>
                        <a:lnSpc>
                          <a:spcPct val="100000"/>
                        </a:lnSpc>
                        <a:spcBef>
                          <a:spcPts val="40"/>
                        </a:spcBef>
                      </a:pPr>
                      <a:endParaRPr sz="1600">
                        <a:latin typeface="Times New Roman"/>
                        <a:cs typeface="Times New Roman"/>
                      </a:endParaRPr>
                    </a:p>
                    <a:p>
                      <a:pPr marL="58419" algn="ctr">
                        <a:lnSpc>
                          <a:spcPct val="100000"/>
                        </a:lnSpc>
                      </a:pPr>
                      <a:r>
                        <a:rPr sz="1600" spc="-10" dirty="0">
                          <a:latin typeface="Calibri"/>
                          <a:cs typeface="Calibri"/>
                        </a:rPr>
                        <a:t>July/August</a:t>
                      </a:r>
                      <a:endParaRPr sz="1600">
                        <a:latin typeface="Calibri"/>
                        <a:cs typeface="Calibri"/>
                      </a:endParaRPr>
                    </a:p>
                  </a:txBody>
                  <a:tcPr marL="0" marR="0" marT="5080" marB="0">
                    <a:lnL w="12700">
                      <a:solidFill>
                        <a:srgbClr val="FFFFFF"/>
                      </a:solidFill>
                      <a:prstDash val="solid"/>
                    </a:lnL>
                    <a:lnT w="38100">
                      <a:solidFill>
                        <a:srgbClr val="FFFFFF"/>
                      </a:solidFill>
                      <a:prstDash val="solid"/>
                    </a:lnT>
                    <a:lnB w="38100">
                      <a:solidFill>
                        <a:srgbClr val="D37A21"/>
                      </a:solidFill>
                      <a:prstDash val="solid"/>
                    </a:lnB>
                    <a:solidFill>
                      <a:srgbClr val="EFC9A3"/>
                    </a:solidFill>
                  </a:tcPr>
                </a:tc>
                <a:tc>
                  <a:txBody>
                    <a:bodyPr/>
                    <a:lstStyle/>
                    <a:p>
                      <a:pPr marL="69215" marR="59055">
                        <a:lnSpc>
                          <a:spcPts val="1920"/>
                        </a:lnSpc>
                      </a:pPr>
                      <a:r>
                        <a:rPr sz="1600" dirty="0">
                          <a:latin typeface="Calibri"/>
                          <a:cs typeface="Calibri"/>
                        </a:rPr>
                        <a:t>Fill</a:t>
                      </a:r>
                      <a:r>
                        <a:rPr sz="1600" spc="-50" dirty="0">
                          <a:latin typeface="Calibri"/>
                          <a:cs typeface="Calibri"/>
                        </a:rPr>
                        <a:t> </a:t>
                      </a:r>
                      <a:r>
                        <a:rPr sz="1600" dirty="0">
                          <a:latin typeface="Calibri"/>
                          <a:cs typeface="Calibri"/>
                        </a:rPr>
                        <a:t>Open</a:t>
                      </a:r>
                      <a:r>
                        <a:rPr sz="1600" spc="-20" dirty="0">
                          <a:latin typeface="Calibri"/>
                          <a:cs typeface="Calibri"/>
                        </a:rPr>
                        <a:t> </a:t>
                      </a:r>
                      <a:r>
                        <a:rPr sz="1600" dirty="0">
                          <a:latin typeface="Calibri"/>
                          <a:cs typeface="Calibri"/>
                        </a:rPr>
                        <a:t>Seats,</a:t>
                      </a:r>
                      <a:r>
                        <a:rPr sz="1600" spc="-30" dirty="0">
                          <a:latin typeface="Calibri"/>
                          <a:cs typeface="Calibri"/>
                        </a:rPr>
                        <a:t> </a:t>
                      </a:r>
                      <a:r>
                        <a:rPr sz="1600" dirty="0">
                          <a:latin typeface="Calibri"/>
                          <a:cs typeface="Calibri"/>
                        </a:rPr>
                        <a:t>Public</a:t>
                      </a:r>
                      <a:r>
                        <a:rPr sz="1600" spc="-55" dirty="0">
                          <a:latin typeface="Calibri"/>
                          <a:cs typeface="Calibri"/>
                        </a:rPr>
                        <a:t> </a:t>
                      </a:r>
                      <a:r>
                        <a:rPr sz="1600" dirty="0">
                          <a:latin typeface="Calibri"/>
                          <a:cs typeface="Calibri"/>
                        </a:rPr>
                        <a:t>Comment</a:t>
                      </a:r>
                      <a:r>
                        <a:rPr sz="1600" spc="-10" dirty="0">
                          <a:latin typeface="Calibri"/>
                          <a:cs typeface="Calibri"/>
                        </a:rPr>
                        <a:t> Protocol, </a:t>
                      </a:r>
                      <a:r>
                        <a:rPr sz="1600" dirty="0">
                          <a:latin typeface="Calibri"/>
                          <a:cs typeface="Calibri"/>
                        </a:rPr>
                        <a:t>Meeting</a:t>
                      </a:r>
                      <a:r>
                        <a:rPr sz="1600" spc="-55" dirty="0">
                          <a:latin typeface="Calibri"/>
                          <a:cs typeface="Calibri"/>
                        </a:rPr>
                        <a:t> </a:t>
                      </a:r>
                      <a:r>
                        <a:rPr sz="1600" dirty="0">
                          <a:latin typeface="Calibri"/>
                          <a:cs typeface="Calibri"/>
                        </a:rPr>
                        <a:t>Norms,</a:t>
                      </a:r>
                      <a:r>
                        <a:rPr sz="1600" spc="-25" dirty="0">
                          <a:latin typeface="Calibri"/>
                          <a:cs typeface="Calibri"/>
                        </a:rPr>
                        <a:t> </a:t>
                      </a:r>
                      <a:r>
                        <a:rPr sz="1600" dirty="0">
                          <a:latin typeface="Calibri"/>
                          <a:cs typeface="Calibri"/>
                        </a:rPr>
                        <a:t>Officer</a:t>
                      </a:r>
                      <a:r>
                        <a:rPr sz="1600" spc="-60" dirty="0">
                          <a:latin typeface="Calibri"/>
                          <a:cs typeface="Calibri"/>
                        </a:rPr>
                        <a:t> </a:t>
                      </a:r>
                      <a:r>
                        <a:rPr sz="1600" dirty="0">
                          <a:latin typeface="Calibri"/>
                          <a:cs typeface="Calibri"/>
                        </a:rPr>
                        <a:t>Elections,</a:t>
                      </a:r>
                      <a:r>
                        <a:rPr sz="1600" spc="-50" dirty="0">
                          <a:latin typeface="Calibri"/>
                          <a:cs typeface="Calibri"/>
                        </a:rPr>
                        <a:t> </a:t>
                      </a:r>
                      <a:r>
                        <a:rPr sz="1600" dirty="0">
                          <a:latin typeface="Calibri"/>
                          <a:cs typeface="Calibri"/>
                        </a:rPr>
                        <a:t>Set</a:t>
                      </a:r>
                      <a:r>
                        <a:rPr sz="1600" spc="-30" dirty="0">
                          <a:latin typeface="Calibri"/>
                          <a:cs typeface="Calibri"/>
                        </a:rPr>
                        <a:t> </a:t>
                      </a:r>
                      <a:r>
                        <a:rPr sz="1600" spc="-10" dirty="0">
                          <a:latin typeface="Calibri"/>
                          <a:cs typeface="Calibri"/>
                        </a:rPr>
                        <a:t>Annual </a:t>
                      </a:r>
                      <a:r>
                        <a:rPr sz="1600" dirty="0">
                          <a:latin typeface="Calibri"/>
                          <a:cs typeface="Calibri"/>
                        </a:rPr>
                        <a:t>Meeting</a:t>
                      </a:r>
                      <a:r>
                        <a:rPr sz="1600" spc="-30" dirty="0">
                          <a:latin typeface="Calibri"/>
                          <a:cs typeface="Calibri"/>
                        </a:rPr>
                        <a:t> </a:t>
                      </a:r>
                      <a:r>
                        <a:rPr sz="1600" spc="-10" dirty="0">
                          <a:latin typeface="Calibri"/>
                          <a:cs typeface="Calibri"/>
                        </a:rPr>
                        <a:t>Calendar</a:t>
                      </a:r>
                      <a:endParaRPr sz="1600">
                        <a:latin typeface="Calibri"/>
                        <a:cs typeface="Calibri"/>
                      </a:endParaRPr>
                    </a:p>
                  </a:txBody>
                  <a:tcPr marL="0" marR="0" marT="0" marB="0">
                    <a:lnR w="12700">
                      <a:solidFill>
                        <a:srgbClr val="FFFFFF"/>
                      </a:solidFill>
                      <a:prstDash val="solid"/>
                    </a:lnR>
                    <a:lnT w="38100">
                      <a:solidFill>
                        <a:srgbClr val="FFFFFF"/>
                      </a:solidFill>
                      <a:prstDash val="solid"/>
                    </a:lnT>
                    <a:lnB w="38100">
                      <a:solidFill>
                        <a:srgbClr val="D37A21"/>
                      </a:solidFill>
                      <a:prstDash val="solid"/>
                    </a:lnB>
                    <a:solidFill>
                      <a:srgbClr val="EFC9A3"/>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D37A21"/>
                      </a:solidFill>
                      <a:prstDash val="solid"/>
                    </a:lnB>
                    <a:solidFill>
                      <a:srgbClr val="EFC9A3"/>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2"/>
                  </a:ext>
                </a:extLst>
              </a:tr>
              <a:tr h="754380">
                <a:tc rowSpan="3">
                  <a:txBody>
                    <a:bodyPr/>
                    <a:lstStyle/>
                    <a:p>
                      <a:pPr>
                        <a:lnSpc>
                          <a:spcPct val="100000"/>
                        </a:lnSpc>
                        <a:spcBef>
                          <a:spcPts val="745"/>
                        </a:spcBef>
                      </a:pPr>
                      <a:endParaRPr sz="1800">
                        <a:latin typeface="Times New Roman"/>
                        <a:cs typeface="Times New Roman"/>
                      </a:endParaRPr>
                    </a:p>
                    <a:p>
                      <a:pPr marL="248920" marR="167640" indent="10160" algn="just">
                        <a:lnSpc>
                          <a:spcPct val="100200"/>
                        </a:lnSpc>
                        <a:spcBef>
                          <a:spcPts val="5"/>
                        </a:spcBef>
                      </a:pPr>
                      <a:r>
                        <a:rPr sz="1800" b="1" spc="-50" dirty="0">
                          <a:latin typeface="Bookman Old Style"/>
                          <a:cs typeface="Bookman Old Style"/>
                        </a:rPr>
                        <a:t>F A L L</a:t>
                      </a:r>
                      <a:endParaRPr sz="1800">
                        <a:latin typeface="Bookman Old Style"/>
                        <a:cs typeface="Bookman Old Style"/>
                      </a:endParaRPr>
                    </a:p>
                  </a:txBody>
                  <a:tcPr marL="0" marR="0" marT="94615" marB="0">
                    <a:lnR w="12700">
                      <a:solidFill>
                        <a:srgbClr val="FFFFFF"/>
                      </a:solidFill>
                      <a:prstDash val="solid"/>
                    </a:lnR>
                    <a:lnT w="38100">
                      <a:solidFill>
                        <a:srgbClr val="D37A21"/>
                      </a:solidFill>
                      <a:prstDash val="solid"/>
                    </a:lnT>
                    <a:lnB w="38100">
                      <a:solidFill>
                        <a:srgbClr val="FF0000"/>
                      </a:solidFill>
                      <a:prstDash val="solid"/>
                    </a:lnB>
                    <a:solidFill>
                      <a:srgbClr val="FFFFFF"/>
                    </a:solidFill>
                  </a:tcPr>
                </a:tc>
                <a:tc>
                  <a:txBody>
                    <a:bodyPr/>
                    <a:lstStyle/>
                    <a:p>
                      <a:pPr>
                        <a:lnSpc>
                          <a:spcPct val="100000"/>
                        </a:lnSpc>
                        <a:spcBef>
                          <a:spcPts val="95"/>
                        </a:spcBef>
                      </a:pPr>
                      <a:endParaRPr sz="1600">
                        <a:latin typeface="Times New Roman"/>
                        <a:cs typeface="Times New Roman"/>
                      </a:endParaRPr>
                    </a:p>
                    <a:p>
                      <a:pPr algn="ctr">
                        <a:lnSpc>
                          <a:spcPct val="100000"/>
                        </a:lnSpc>
                      </a:pPr>
                      <a:r>
                        <a:rPr sz="1600" spc="-50" dirty="0">
                          <a:latin typeface="Calibri"/>
                          <a:cs typeface="Calibri"/>
                        </a:rPr>
                        <a:t>1</a:t>
                      </a:r>
                      <a:endParaRPr sz="1600">
                        <a:latin typeface="Calibri"/>
                        <a:cs typeface="Calibri"/>
                      </a:endParaRPr>
                    </a:p>
                  </a:txBody>
                  <a:tcPr marL="0" marR="0" marT="12065" marB="0">
                    <a:lnL w="12700">
                      <a:solidFill>
                        <a:srgbClr val="FFFFFF"/>
                      </a:solidFill>
                      <a:prstDash val="solid"/>
                    </a:lnL>
                    <a:lnR w="12700">
                      <a:solidFill>
                        <a:srgbClr val="FFFFFF"/>
                      </a:solidFill>
                      <a:prstDash val="solid"/>
                    </a:lnR>
                    <a:lnT w="38100">
                      <a:solidFill>
                        <a:srgbClr val="D37A21"/>
                      </a:solidFill>
                      <a:prstDash val="solid"/>
                    </a:lnT>
                    <a:lnB w="12700">
                      <a:solidFill>
                        <a:srgbClr val="FFFFFF"/>
                      </a:solidFill>
                      <a:prstDash val="solid"/>
                    </a:lnB>
                    <a:solidFill>
                      <a:srgbClr val="E7ECF0"/>
                    </a:solidFill>
                  </a:tcPr>
                </a:tc>
                <a:tc>
                  <a:txBody>
                    <a:bodyPr/>
                    <a:lstStyle/>
                    <a:p>
                      <a:pPr>
                        <a:lnSpc>
                          <a:spcPct val="100000"/>
                        </a:lnSpc>
                        <a:spcBef>
                          <a:spcPts val="95"/>
                        </a:spcBef>
                      </a:pPr>
                      <a:endParaRPr sz="1600">
                        <a:latin typeface="Times New Roman"/>
                        <a:cs typeface="Times New Roman"/>
                      </a:endParaRPr>
                    </a:p>
                    <a:p>
                      <a:pPr marL="61594" algn="ctr">
                        <a:lnSpc>
                          <a:spcPct val="100000"/>
                        </a:lnSpc>
                      </a:pPr>
                      <a:r>
                        <a:rPr sz="1600" spc="-10" dirty="0">
                          <a:latin typeface="Calibri"/>
                          <a:cs typeface="Calibri"/>
                        </a:rPr>
                        <a:t>September</a:t>
                      </a:r>
                      <a:endParaRPr sz="1600">
                        <a:latin typeface="Calibri"/>
                        <a:cs typeface="Calibri"/>
                      </a:endParaRPr>
                    </a:p>
                  </a:txBody>
                  <a:tcPr marL="0" marR="0" marT="12065" marB="0">
                    <a:lnL w="12700">
                      <a:solidFill>
                        <a:srgbClr val="FFFFFF"/>
                      </a:solidFill>
                      <a:prstDash val="solid"/>
                    </a:lnL>
                    <a:lnT w="38100">
                      <a:solidFill>
                        <a:srgbClr val="D37A21"/>
                      </a:solidFill>
                      <a:prstDash val="solid"/>
                    </a:lnT>
                    <a:lnB w="12700">
                      <a:solidFill>
                        <a:srgbClr val="FFFFFF"/>
                      </a:solidFill>
                      <a:prstDash val="solid"/>
                    </a:lnB>
                    <a:solidFill>
                      <a:srgbClr val="E7ECF0"/>
                    </a:solidFill>
                  </a:tcPr>
                </a:tc>
                <a:tc>
                  <a:txBody>
                    <a:bodyPr/>
                    <a:lstStyle/>
                    <a:p>
                      <a:pPr marL="69215" marR="164465">
                        <a:lnSpc>
                          <a:spcPct val="100000"/>
                        </a:lnSpc>
                        <a:spcBef>
                          <a:spcPts val="15"/>
                        </a:spcBef>
                      </a:pPr>
                      <a:r>
                        <a:rPr sz="1600" dirty="0">
                          <a:latin typeface="Calibri"/>
                          <a:cs typeface="Calibri"/>
                        </a:rPr>
                        <a:t>Review</a:t>
                      </a:r>
                      <a:r>
                        <a:rPr sz="1600" spc="-5" dirty="0">
                          <a:latin typeface="Calibri"/>
                          <a:cs typeface="Calibri"/>
                        </a:rPr>
                        <a:t> </a:t>
                      </a:r>
                      <a:r>
                        <a:rPr sz="1600" spc="-10" dirty="0">
                          <a:latin typeface="Calibri"/>
                          <a:cs typeface="Calibri"/>
                        </a:rPr>
                        <a:t>Strategic</a:t>
                      </a:r>
                      <a:r>
                        <a:rPr sz="1600" spc="-35" dirty="0">
                          <a:latin typeface="Calibri"/>
                          <a:cs typeface="Calibri"/>
                        </a:rPr>
                        <a:t> </a:t>
                      </a:r>
                      <a:r>
                        <a:rPr sz="1600" dirty="0">
                          <a:latin typeface="Calibri"/>
                          <a:cs typeface="Calibri"/>
                        </a:rPr>
                        <a:t>Plan</a:t>
                      </a:r>
                      <a:r>
                        <a:rPr sz="1600" spc="-45" dirty="0">
                          <a:latin typeface="Calibri"/>
                          <a:cs typeface="Calibri"/>
                        </a:rPr>
                        <a:t> </a:t>
                      </a:r>
                      <a:r>
                        <a:rPr sz="1600" dirty="0">
                          <a:latin typeface="Calibri"/>
                          <a:cs typeface="Calibri"/>
                        </a:rPr>
                        <a:t>and</a:t>
                      </a:r>
                      <a:r>
                        <a:rPr sz="1600" spc="-45" dirty="0">
                          <a:latin typeface="Calibri"/>
                          <a:cs typeface="Calibri"/>
                        </a:rPr>
                        <a:t> </a:t>
                      </a:r>
                      <a:r>
                        <a:rPr sz="1600" spc="-10" dirty="0">
                          <a:latin typeface="Calibri"/>
                          <a:cs typeface="Calibri"/>
                        </a:rPr>
                        <a:t>performance indicators,</a:t>
                      </a:r>
                      <a:r>
                        <a:rPr sz="1600" spc="-35" dirty="0">
                          <a:latin typeface="Calibri"/>
                          <a:cs typeface="Calibri"/>
                        </a:rPr>
                        <a:t> </a:t>
                      </a:r>
                      <a:r>
                        <a:rPr sz="1600" dirty="0">
                          <a:latin typeface="Calibri"/>
                          <a:cs typeface="Calibri"/>
                        </a:rPr>
                        <a:t>CIP</a:t>
                      </a:r>
                      <a:r>
                        <a:rPr sz="1600" spc="-30" dirty="0">
                          <a:latin typeface="Calibri"/>
                          <a:cs typeface="Calibri"/>
                        </a:rPr>
                        <a:t> </a:t>
                      </a:r>
                      <a:r>
                        <a:rPr sz="1600" dirty="0">
                          <a:latin typeface="Calibri"/>
                          <a:cs typeface="Calibri"/>
                        </a:rPr>
                        <a:t>Goals</a:t>
                      </a:r>
                      <a:r>
                        <a:rPr sz="1600" spc="-20" dirty="0">
                          <a:latin typeface="Calibri"/>
                          <a:cs typeface="Calibri"/>
                        </a:rPr>
                        <a:t> </a:t>
                      </a:r>
                      <a:r>
                        <a:rPr sz="1600" dirty="0">
                          <a:latin typeface="Calibri"/>
                          <a:cs typeface="Calibri"/>
                        </a:rPr>
                        <a:t>for</a:t>
                      </a:r>
                      <a:r>
                        <a:rPr sz="1600" spc="-5" dirty="0">
                          <a:latin typeface="Calibri"/>
                          <a:cs typeface="Calibri"/>
                        </a:rPr>
                        <a:t> </a:t>
                      </a:r>
                      <a:r>
                        <a:rPr sz="1600" spc="-20" dirty="0">
                          <a:latin typeface="Calibri"/>
                          <a:cs typeface="Calibri"/>
                        </a:rPr>
                        <a:t>2024-</a:t>
                      </a:r>
                      <a:r>
                        <a:rPr sz="1600" dirty="0">
                          <a:latin typeface="Calibri"/>
                          <a:cs typeface="Calibri"/>
                        </a:rPr>
                        <a:t>2025,</a:t>
                      </a:r>
                      <a:r>
                        <a:rPr sz="1600" spc="40" dirty="0">
                          <a:latin typeface="Calibri"/>
                          <a:cs typeface="Calibri"/>
                        </a:rPr>
                        <a:t> </a:t>
                      </a:r>
                      <a:r>
                        <a:rPr sz="1600" spc="-10" dirty="0">
                          <a:latin typeface="Calibri"/>
                          <a:cs typeface="Calibri"/>
                        </a:rPr>
                        <a:t>leveling </a:t>
                      </a:r>
                      <a:r>
                        <a:rPr sz="1600" dirty="0">
                          <a:latin typeface="Calibri"/>
                          <a:cs typeface="Calibri"/>
                        </a:rPr>
                        <a:t>impacts</a:t>
                      </a:r>
                      <a:r>
                        <a:rPr sz="1600" spc="-30" dirty="0">
                          <a:latin typeface="Calibri"/>
                          <a:cs typeface="Calibri"/>
                        </a:rPr>
                        <a:t> </a:t>
                      </a:r>
                      <a:r>
                        <a:rPr sz="1600" dirty="0">
                          <a:latin typeface="Calibri"/>
                          <a:cs typeface="Calibri"/>
                        </a:rPr>
                        <a:t>(</a:t>
                      </a:r>
                      <a:r>
                        <a:rPr sz="1600" i="1" dirty="0">
                          <a:latin typeface="Calibri"/>
                          <a:cs typeface="Calibri"/>
                        </a:rPr>
                        <a:t>if</a:t>
                      </a:r>
                      <a:r>
                        <a:rPr sz="1600" i="1" spc="-10" dirty="0">
                          <a:latin typeface="Calibri"/>
                          <a:cs typeface="Calibri"/>
                        </a:rPr>
                        <a:t> </a:t>
                      </a:r>
                      <a:r>
                        <a:rPr sz="1600" i="1" spc="-20" dirty="0">
                          <a:latin typeface="Calibri"/>
                          <a:cs typeface="Calibri"/>
                        </a:rPr>
                        <a:t>any</a:t>
                      </a:r>
                      <a:r>
                        <a:rPr sz="1600" spc="-20" dirty="0">
                          <a:latin typeface="Calibri"/>
                          <a:cs typeface="Calibri"/>
                        </a:rPr>
                        <a:t>)</a:t>
                      </a:r>
                      <a:endParaRPr sz="1600">
                        <a:latin typeface="Calibri"/>
                        <a:cs typeface="Calibri"/>
                      </a:endParaRPr>
                    </a:p>
                  </a:txBody>
                  <a:tcPr marL="0" marR="0" marT="1905" marB="0">
                    <a:lnR w="12700">
                      <a:solidFill>
                        <a:srgbClr val="FFFFFF"/>
                      </a:solidFill>
                      <a:prstDash val="solid"/>
                    </a:lnR>
                    <a:lnT w="38100">
                      <a:solidFill>
                        <a:srgbClr val="D37A21"/>
                      </a:solidFill>
                      <a:prstDash val="solid"/>
                    </a:lnT>
                    <a:lnB w="12700">
                      <a:solidFill>
                        <a:srgbClr val="FFFFFF"/>
                      </a:solidFill>
                      <a:prstDash val="solid"/>
                    </a:lnB>
                    <a:solidFill>
                      <a:srgbClr val="E7ECF0"/>
                    </a:solidFill>
                  </a:tcPr>
                </a:tc>
                <a:tc>
                  <a:txBody>
                    <a:bodyPr/>
                    <a:lstStyle/>
                    <a:p>
                      <a:pPr marL="9525" marR="107314">
                        <a:lnSpc>
                          <a:spcPct val="100000"/>
                        </a:lnSpc>
                        <a:spcBef>
                          <a:spcPts val="15"/>
                        </a:spcBef>
                      </a:pPr>
                      <a:r>
                        <a:rPr sz="1600" spc="-10" dirty="0">
                          <a:latin typeface="Calibri"/>
                          <a:cs typeface="Calibri"/>
                        </a:rPr>
                        <a:t>24-</a:t>
                      </a:r>
                      <a:r>
                        <a:rPr sz="1600" dirty="0">
                          <a:latin typeface="Calibri"/>
                          <a:cs typeface="Calibri"/>
                        </a:rPr>
                        <a:t>25</a:t>
                      </a:r>
                      <a:r>
                        <a:rPr sz="1600" spc="-20" dirty="0">
                          <a:latin typeface="Calibri"/>
                          <a:cs typeface="Calibri"/>
                        </a:rPr>
                        <a:t> </a:t>
                      </a:r>
                      <a:r>
                        <a:rPr sz="1600" dirty="0">
                          <a:latin typeface="Calibri"/>
                          <a:cs typeface="Calibri"/>
                        </a:rPr>
                        <a:t>GMAS</a:t>
                      </a:r>
                      <a:r>
                        <a:rPr sz="1600" spc="-40" dirty="0">
                          <a:latin typeface="Calibri"/>
                          <a:cs typeface="Calibri"/>
                        </a:rPr>
                        <a:t> </a:t>
                      </a:r>
                      <a:r>
                        <a:rPr sz="1600" spc="-10" dirty="0">
                          <a:latin typeface="Calibri"/>
                          <a:cs typeface="Calibri"/>
                        </a:rPr>
                        <a:t>Performance,</a:t>
                      </a:r>
                      <a:r>
                        <a:rPr sz="1600" spc="10" dirty="0">
                          <a:latin typeface="Calibri"/>
                          <a:cs typeface="Calibri"/>
                        </a:rPr>
                        <a:t> </a:t>
                      </a:r>
                      <a:r>
                        <a:rPr sz="1600" spc="-10" dirty="0">
                          <a:latin typeface="Calibri"/>
                          <a:cs typeface="Calibri"/>
                        </a:rPr>
                        <a:t>Spring </a:t>
                      </a:r>
                      <a:r>
                        <a:rPr sz="1600" dirty="0">
                          <a:latin typeface="Calibri"/>
                          <a:cs typeface="Calibri"/>
                        </a:rPr>
                        <a:t>2025</a:t>
                      </a:r>
                      <a:r>
                        <a:rPr sz="1600" spc="-10" dirty="0">
                          <a:latin typeface="Calibri"/>
                          <a:cs typeface="Calibri"/>
                        </a:rPr>
                        <a:t> </a:t>
                      </a:r>
                      <a:r>
                        <a:rPr sz="1600" dirty="0">
                          <a:latin typeface="Calibri"/>
                          <a:cs typeface="Calibri"/>
                        </a:rPr>
                        <a:t>MAPS,</a:t>
                      </a:r>
                      <a:r>
                        <a:rPr sz="1600" spc="-35" dirty="0">
                          <a:latin typeface="Calibri"/>
                          <a:cs typeface="Calibri"/>
                        </a:rPr>
                        <a:t> </a:t>
                      </a:r>
                      <a:r>
                        <a:rPr sz="1600" dirty="0">
                          <a:latin typeface="Calibri"/>
                          <a:cs typeface="Calibri"/>
                        </a:rPr>
                        <a:t>other</a:t>
                      </a:r>
                      <a:r>
                        <a:rPr sz="1600" spc="-5" dirty="0">
                          <a:latin typeface="Calibri"/>
                          <a:cs typeface="Calibri"/>
                        </a:rPr>
                        <a:t> </a:t>
                      </a:r>
                      <a:r>
                        <a:rPr sz="1600" dirty="0">
                          <a:latin typeface="Calibri"/>
                          <a:cs typeface="Calibri"/>
                        </a:rPr>
                        <a:t>data</a:t>
                      </a:r>
                      <a:r>
                        <a:rPr sz="1600" spc="-45" dirty="0">
                          <a:latin typeface="Calibri"/>
                          <a:cs typeface="Calibri"/>
                        </a:rPr>
                        <a:t> </a:t>
                      </a:r>
                      <a:r>
                        <a:rPr sz="1600" dirty="0">
                          <a:latin typeface="Calibri"/>
                          <a:cs typeface="Calibri"/>
                        </a:rPr>
                        <a:t>as</a:t>
                      </a:r>
                      <a:r>
                        <a:rPr sz="1600" spc="-40" dirty="0">
                          <a:latin typeface="Calibri"/>
                          <a:cs typeface="Calibri"/>
                        </a:rPr>
                        <a:t> </a:t>
                      </a:r>
                      <a:r>
                        <a:rPr sz="1600" dirty="0">
                          <a:latin typeface="Calibri"/>
                          <a:cs typeface="Calibri"/>
                        </a:rPr>
                        <a:t>outlined</a:t>
                      </a:r>
                      <a:r>
                        <a:rPr sz="1600" spc="-35" dirty="0">
                          <a:latin typeface="Calibri"/>
                          <a:cs typeface="Calibri"/>
                        </a:rPr>
                        <a:t> </a:t>
                      </a:r>
                      <a:r>
                        <a:rPr sz="1600" spc="-25" dirty="0">
                          <a:latin typeface="Calibri"/>
                          <a:cs typeface="Calibri"/>
                        </a:rPr>
                        <a:t>in </a:t>
                      </a:r>
                      <a:r>
                        <a:rPr sz="1600" spc="-10" dirty="0">
                          <a:latin typeface="Calibri"/>
                          <a:cs typeface="Calibri"/>
                        </a:rPr>
                        <a:t>Strategic</a:t>
                      </a:r>
                      <a:r>
                        <a:rPr sz="1600" spc="-25" dirty="0">
                          <a:latin typeface="Calibri"/>
                          <a:cs typeface="Calibri"/>
                        </a:rPr>
                        <a:t> </a:t>
                      </a:r>
                      <a:r>
                        <a:rPr sz="1600" spc="-20" dirty="0">
                          <a:latin typeface="Calibri"/>
                          <a:cs typeface="Calibri"/>
                        </a:rPr>
                        <a:t>plan</a:t>
                      </a:r>
                      <a:endParaRPr sz="1600">
                        <a:latin typeface="Calibri"/>
                        <a:cs typeface="Calibri"/>
                      </a:endParaRPr>
                    </a:p>
                  </a:txBody>
                  <a:tcPr marL="0" marR="0" marT="1905" marB="0">
                    <a:lnL w="12700">
                      <a:solidFill>
                        <a:srgbClr val="FFFFFF"/>
                      </a:solidFill>
                      <a:prstDash val="solid"/>
                    </a:lnL>
                    <a:lnR w="12700">
                      <a:solidFill>
                        <a:srgbClr val="FFFFFF"/>
                      </a:solidFill>
                      <a:prstDash val="solid"/>
                    </a:lnR>
                    <a:lnT w="38100">
                      <a:solidFill>
                        <a:srgbClr val="D37A21"/>
                      </a:solidFill>
                      <a:prstDash val="solid"/>
                    </a:lnT>
                    <a:lnB w="12700">
                      <a:solidFill>
                        <a:srgbClr val="FFFFFF"/>
                      </a:solidFill>
                      <a:prstDash val="solid"/>
                    </a:lnB>
                    <a:solidFill>
                      <a:srgbClr val="E7ECF0"/>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3"/>
                  </a:ext>
                </a:extLst>
              </a:tr>
              <a:tr h="564515">
                <a:tc vMerge="1">
                  <a:txBody>
                    <a:bodyPr/>
                    <a:lstStyle/>
                    <a:p>
                      <a:endParaRPr/>
                    </a:p>
                  </a:txBody>
                  <a:tcPr marL="0" marR="0" marT="94615" marB="0">
                    <a:lnR w="12700">
                      <a:solidFill>
                        <a:srgbClr val="FFFFFF"/>
                      </a:solidFill>
                      <a:prstDash val="solid"/>
                    </a:lnR>
                    <a:lnT w="38100">
                      <a:solidFill>
                        <a:srgbClr val="D37A21"/>
                      </a:solidFill>
                      <a:prstDash val="solid"/>
                    </a:lnT>
                    <a:lnB w="38100">
                      <a:solidFill>
                        <a:srgbClr val="FF0000"/>
                      </a:solidFill>
                      <a:prstDash val="solid"/>
                    </a:lnB>
                    <a:solidFill>
                      <a:srgbClr val="FFFFFF"/>
                    </a:solidFill>
                  </a:tcPr>
                </a:tc>
                <a:tc>
                  <a:txBody>
                    <a:bodyPr/>
                    <a:lstStyle/>
                    <a:p>
                      <a:pPr algn="ctr">
                        <a:lnSpc>
                          <a:spcPct val="100000"/>
                        </a:lnSpc>
                        <a:spcBef>
                          <a:spcPts val="1185"/>
                        </a:spcBef>
                      </a:pPr>
                      <a:r>
                        <a:rPr sz="1600" spc="-50" dirty="0">
                          <a:latin typeface="Calibri"/>
                          <a:cs typeface="Calibri"/>
                        </a:rPr>
                        <a:t>2</a:t>
                      </a:r>
                      <a:endParaRPr sz="1600">
                        <a:latin typeface="Calibri"/>
                        <a:cs typeface="Calibri"/>
                      </a:endParaRPr>
                    </a:p>
                  </a:txBody>
                  <a:tcPr marL="0" marR="0" marT="150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9E1"/>
                    </a:solidFill>
                  </a:tcPr>
                </a:tc>
                <a:tc>
                  <a:txBody>
                    <a:bodyPr/>
                    <a:lstStyle/>
                    <a:p>
                      <a:pPr marL="60960" algn="ctr">
                        <a:lnSpc>
                          <a:spcPct val="100000"/>
                        </a:lnSpc>
                        <a:spcBef>
                          <a:spcPts val="1185"/>
                        </a:spcBef>
                      </a:pPr>
                      <a:r>
                        <a:rPr sz="1600" spc="-10" dirty="0">
                          <a:latin typeface="Calibri"/>
                          <a:cs typeface="Calibri"/>
                        </a:rPr>
                        <a:t>October</a:t>
                      </a:r>
                      <a:endParaRPr sz="1600">
                        <a:latin typeface="Calibri"/>
                        <a:cs typeface="Calibri"/>
                      </a:endParaRPr>
                    </a:p>
                  </a:txBody>
                  <a:tcPr marL="0" marR="0" marT="150495" marB="0">
                    <a:lnL w="12700">
                      <a:solidFill>
                        <a:srgbClr val="FFFFFF"/>
                      </a:solidFill>
                      <a:prstDash val="solid"/>
                    </a:lnL>
                    <a:lnT w="12700">
                      <a:solidFill>
                        <a:srgbClr val="FFFFFF"/>
                      </a:solidFill>
                      <a:prstDash val="solid"/>
                    </a:lnT>
                    <a:lnB w="12700">
                      <a:solidFill>
                        <a:srgbClr val="FFFFFF"/>
                      </a:solidFill>
                      <a:prstDash val="solid"/>
                    </a:lnB>
                    <a:solidFill>
                      <a:srgbClr val="CAD9E1"/>
                    </a:solidFill>
                  </a:tcPr>
                </a:tc>
                <a:tc>
                  <a:txBody>
                    <a:bodyPr/>
                    <a:lstStyle/>
                    <a:p>
                      <a:pPr marL="69215" marR="129539">
                        <a:lnSpc>
                          <a:spcPct val="100000"/>
                        </a:lnSpc>
                        <a:spcBef>
                          <a:spcPts val="225"/>
                        </a:spcBef>
                      </a:pPr>
                      <a:r>
                        <a:rPr sz="1600" dirty="0">
                          <a:latin typeface="Calibri"/>
                          <a:cs typeface="Calibri"/>
                        </a:rPr>
                        <a:t>CIP</a:t>
                      </a:r>
                      <a:r>
                        <a:rPr sz="1600" spc="-40" dirty="0">
                          <a:latin typeface="Calibri"/>
                          <a:cs typeface="Calibri"/>
                        </a:rPr>
                        <a:t> </a:t>
                      </a:r>
                      <a:r>
                        <a:rPr sz="1600" dirty="0">
                          <a:latin typeface="Calibri"/>
                          <a:cs typeface="Calibri"/>
                        </a:rPr>
                        <a:t>Deep</a:t>
                      </a:r>
                      <a:r>
                        <a:rPr sz="1600" spc="-5" dirty="0">
                          <a:latin typeface="Calibri"/>
                          <a:cs typeface="Calibri"/>
                        </a:rPr>
                        <a:t> </a:t>
                      </a:r>
                      <a:r>
                        <a:rPr sz="1600" dirty="0">
                          <a:latin typeface="Calibri"/>
                          <a:cs typeface="Calibri"/>
                        </a:rPr>
                        <a:t>Dive:</a:t>
                      </a:r>
                      <a:r>
                        <a:rPr sz="1600" spc="-20" dirty="0">
                          <a:latin typeface="Calibri"/>
                          <a:cs typeface="Calibri"/>
                        </a:rPr>
                        <a:t> </a:t>
                      </a:r>
                      <a:r>
                        <a:rPr sz="1600" dirty="0">
                          <a:latin typeface="Calibri"/>
                          <a:cs typeface="Calibri"/>
                        </a:rPr>
                        <a:t>Needs</a:t>
                      </a:r>
                      <a:r>
                        <a:rPr sz="1600" spc="-5" dirty="0">
                          <a:latin typeface="Calibri"/>
                          <a:cs typeface="Calibri"/>
                        </a:rPr>
                        <a:t> </a:t>
                      </a:r>
                      <a:r>
                        <a:rPr sz="1600" spc="-10" dirty="0">
                          <a:latin typeface="Calibri"/>
                          <a:cs typeface="Calibri"/>
                        </a:rPr>
                        <a:t>Assessment </a:t>
                      </a:r>
                      <a:r>
                        <a:rPr sz="1600" dirty="0">
                          <a:latin typeface="Calibri"/>
                          <a:cs typeface="Calibri"/>
                        </a:rPr>
                        <a:t>and</a:t>
                      </a:r>
                      <a:r>
                        <a:rPr sz="1600" spc="-35" dirty="0">
                          <a:latin typeface="Calibri"/>
                          <a:cs typeface="Calibri"/>
                        </a:rPr>
                        <a:t> </a:t>
                      </a:r>
                      <a:r>
                        <a:rPr sz="1600" spc="-10" dirty="0">
                          <a:latin typeface="Calibri"/>
                          <a:cs typeface="Calibri"/>
                        </a:rPr>
                        <a:t>Goals </a:t>
                      </a:r>
                      <a:r>
                        <a:rPr sz="1600" dirty="0">
                          <a:latin typeface="Calibri"/>
                          <a:cs typeface="Calibri"/>
                        </a:rPr>
                        <a:t>and</a:t>
                      </a:r>
                      <a:r>
                        <a:rPr sz="1600" spc="-20" dirty="0">
                          <a:latin typeface="Calibri"/>
                          <a:cs typeface="Calibri"/>
                        </a:rPr>
                        <a:t> 2025-</a:t>
                      </a:r>
                      <a:r>
                        <a:rPr sz="1600" dirty="0">
                          <a:latin typeface="Calibri"/>
                          <a:cs typeface="Calibri"/>
                        </a:rPr>
                        <a:t>2030</a:t>
                      </a:r>
                      <a:r>
                        <a:rPr sz="1600" spc="50" dirty="0">
                          <a:latin typeface="Calibri"/>
                          <a:cs typeface="Calibri"/>
                        </a:rPr>
                        <a:t> </a:t>
                      </a:r>
                      <a:r>
                        <a:rPr sz="1600" spc="-10" dirty="0">
                          <a:latin typeface="Calibri"/>
                          <a:cs typeface="Calibri"/>
                        </a:rPr>
                        <a:t>Strategic</a:t>
                      </a:r>
                      <a:r>
                        <a:rPr sz="1600" spc="-5" dirty="0">
                          <a:latin typeface="Calibri"/>
                          <a:cs typeface="Calibri"/>
                        </a:rPr>
                        <a:t> </a:t>
                      </a:r>
                      <a:r>
                        <a:rPr sz="1600" dirty="0">
                          <a:latin typeface="Calibri"/>
                          <a:cs typeface="Calibri"/>
                        </a:rPr>
                        <a:t>Plan</a:t>
                      </a:r>
                      <a:r>
                        <a:rPr sz="1600" spc="-30" dirty="0">
                          <a:latin typeface="Calibri"/>
                          <a:cs typeface="Calibri"/>
                        </a:rPr>
                        <a:t> </a:t>
                      </a:r>
                      <a:r>
                        <a:rPr sz="1600" spc="-10" dirty="0">
                          <a:latin typeface="Calibri"/>
                          <a:cs typeface="Calibri"/>
                        </a:rPr>
                        <a:t>Development</a:t>
                      </a:r>
                      <a:endParaRPr sz="1600">
                        <a:latin typeface="Calibri"/>
                        <a:cs typeface="Calibri"/>
                      </a:endParaRPr>
                    </a:p>
                  </a:txBody>
                  <a:tcPr marL="0" marR="0" marT="28575" marB="0">
                    <a:lnR w="12700">
                      <a:solidFill>
                        <a:srgbClr val="FFFFFF"/>
                      </a:solidFill>
                      <a:prstDash val="solid"/>
                    </a:lnR>
                    <a:lnT w="12700">
                      <a:solidFill>
                        <a:srgbClr val="FFFFFF"/>
                      </a:solidFill>
                      <a:prstDash val="solid"/>
                    </a:lnT>
                    <a:lnB w="12700">
                      <a:solidFill>
                        <a:srgbClr val="FFFFFF"/>
                      </a:solidFill>
                      <a:prstDash val="solid"/>
                    </a:lnB>
                    <a:solidFill>
                      <a:srgbClr val="CAD9E1"/>
                    </a:solidFill>
                  </a:tcPr>
                </a:tc>
                <a:tc>
                  <a:txBody>
                    <a:bodyPr/>
                    <a:lstStyle/>
                    <a:p>
                      <a:pPr marL="8890">
                        <a:lnSpc>
                          <a:spcPct val="100000"/>
                        </a:lnSpc>
                        <a:spcBef>
                          <a:spcPts val="1185"/>
                        </a:spcBef>
                      </a:pPr>
                      <a:r>
                        <a:rPr sz="1600" dirty="0">
                          <a:latin typeface="Calibri"/>
                          <a:cs typeface="Calibri"/>
                        </a:rPr>
                        <a:t>BOY</a:t>
                      </a:r>
                      <a:r>
                        <a:rPr sz="1600" spc="-25" dirty="0">
                          <a:latin typeface="Calibri"/>
                          <a:cs typeface="Calibri"/>
                        </a:rPr>
                        <a:t> </a:t>
                      </a:r>
                      <a:r>
                        <a:rPr sz="1600" dirty="0">
                          <a:latin typeface="Calibri"/>
                          <a:cs typeface="Calibri"/>
                        </a:rPr>
                        <a:t>MAPS</a:t>
                      </a:r>
                      <a:r>
                        <a:rPr sz="1600" spc="-45" dirty="0">
                          <a:latin typeface="Calibri"/>
                          <a:cs typeface="Calibri"/>
                        </a:rPr>
                        <a:t> </a:t>
                      </a:r>
                      <a:r>
                        <a:rPr sz="1600" dirty="0">
                          <a:latin typeface="Calibri"/>
                          <a:cs typeface="Calibri"/>
                        </a:rPr>
                        <a:t>Data;</a:t>
                      </a:r>
                      <a:r>
                        <a:rPr sz="1600" spc="-50" dirty="0">
                          <a:latin typeface="Calibri"/>
                          <a:cs typeface="Calibri"/>
                        </a:rPr>
                        <a:t> </a:t>
                      </a:r>
                      <a:r>
                        <a:rPr sz="1600" dirty="0">
                          <a:latin typeface="Calibri"/>
                          <a:cs typeface="Calibri"/>
                        </a:rPr>
                        <a:t>Spring</a:t>
                      </a:r>
                      <a:r>
                        <a:rPr sz="1600" spc="-50" dirty="0">
                          <a:latin typeface="Calibri"/>
                          <a:cs typeface="Calibri"/>
                        </a:rPr>
                        <a:t> </a:t>
                      </a:r>
                      <a:r>
                        <a:rPr sz="1600" dirty="0">
                          <a:latin typeface="Calibri"/>
                          <a:cs typeface="Calibri"/>
                        </a:rPr>
                        <a:t>to</a:t>
                      </a:r>
                      <a:r>
                        <a:rPr sz="1600" spc="-35" dirty="0">
                          <a:latin typeface="Calibri"/>
                          <a:cs typeface="Calibri"/>
                        </a:rPr>
                        <a:t> </a:t>
                      </a:r>
                      <a:r>
                        <a:rPr sz="1600" dirty="0">
                          <a:latin typeface="Calibri"/>
                          <a:cs typeface="Calibri"/>
                        </a:rPr>
                        <a:t>Fall</a:t>
                      </a:r>
                      <a:r>
                        <a:rPr sz="1600" spc="-50" dirty="0">
                          <a:latin typeface="Calibri"/>
                          <a:cs typeface="Calibri"/>
                        </a:rPr>
                        <a:t> </a:t>
                      </a:r>
                      <a:r>
                        <a:rPr sz="1600" spc="-10" dirty="0">
                          <a:latin typeface="Calibri"/>
                          <a:cs typeface="Calibri"/>
                        </a:rPr>
                        <a:t>Growth</a:t>
                      </a:r>
                      <a:endParaRPr sz="1600">
                        <a:latin typeface="Calibri"/>
                        <a:cs typeface="Calibri"/>
                      </a:endParaRPr>
                    </a:p>
                  </a:txBody>
                  <a:tcPr marL="0" marR="0" marT="150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9E1"/>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4"/>
                  </a:ext>
                </a:extLst>
              </a:tr>
              <a:tr h="564515">
                <a:tc vMerge="1">
                  <a:txBody>
                    <a:bodyPr/>
                    <a:lstStyle/>
                    <a:p>
                      <a:endParaRPr/>
                    </a:p>
                  </a:txBody>
                  <a:tcPr marL="0" marR="0" marT="94615" marB="0">
                    <a:lnR w="12700">
                      <a:solidFill>
                        <a:srgbClr val="FFFFFF"/>
                      </a:solidFill>
                      <a:prstDash val="solid"/>
                    </a:lnR>
                    <a:lnT w="38100">
                      <a:solidFill>
                        <a:srgbClr val="D37A21"/>
                      </a:solidFill>
                      <a:prstDash val="solid"/>
                    </a:lnT>
                    <a:lnB w="38100">
                      <a:solidFill>
                        <a:srgbClr val="FF0000"/>
                      </a:solidFill>
                      <a:prstDash val="solid"/>
                    </a:lnB>
                    <a:solidFill>
                      <a:srgbClr val="FFFFFF"/>
                    </a:solidFill>
                  </a:tcPr>
                </a:tc>
                <a:tc>
                  <a:txBody>
                    <a:bodyPr/>
                    <a:lstStyle/>
                    <a:p>
                      <a:pPr algn="ctr">
                        <a:lnSpc>
                          <a:spcPct val="100000"/>
                        </a:lnSpc>
                        <a:spcBef>
                          <a:spcPts val="1185"/>
                        </a:spcBef>
                      </a:pPr>
                      <a:r>
                        <a:rPr sz="1600" spc="-50" dirty="0">
                          <a:latin typeface="Calibri"/>
                          <a:cs typeface="Calibri"/>
                        </a:rPr>
                        <a:t>3</a:t>
                      </a:r>
                      <a:endParaRPr sz="1600">
                        <a:latin typeface="Calibri"/>
                        <a:cs typeface="Calibri"/>
                      </a:endParaRPr>
                    </a:p>
                  </a:txBody>
                  <a:tcPr marL="0" marR="0" marT="150495" marB="0">
                    <a:lnL w="12700">
                      <a:solidFill>
                        <a:srgbClr val="FFFFFF"/>
                      </a:solidFill>
                      <a:prstDash val="solid"/>
                    </a:lnL>
                    <a:lnR w="12700">
                      <a:solidFill>
                        <a:srgbClr val="FFFFFF"/>
                      </a:solidFill>
                      <a:prstDash val="solid"/>
                    </a:lnR>
                    <a:lnT w="12700">
                      <a:solidFill>
                        <a:srgbClr val="FFFFFF"/>
                      </a:solidFill>
                      <a:prstDash val="solid"/>
                    </a:lnT>
                    <a:lnB w="38100">
                      <a:solidFill>
                        <a:srgbClr val="FF0000"/>
                      </a:solidFill>
                      <a:prstDash val="solid"/>
                    </a:lnB>
                    <a:solidFill>
                      <a:srgbClr val="E7ECF0"/>
                    </a:solidFill>
                  </a:tcPr>
                </a:tc>
                <a:tc>
                  <a:txBody>
                    <a:bodyPr/>
                    <a:lstStyle/>
                    <a:p>
                      <a:pPr marL="60960" algn="ctr">
                        <a:lnSpc>
                          <a:spcPct val="100000"/>
                        </a:lnSpc>
                        <a:spcBef>
                          <a:spcPts val="1185"/>
                        </a:spcBef>
                      </a:pPr>
                      <a:r>
                        <a:rPr sz="1600" spc="-10" dirty="0">
                          <a:latin typeface="Calibri"/>
                          <a:cs typeface="Calibri"/>
                        </a:rPr>
                        <a:t>November/December</a:t>
                      </a:r>
                      <a:endParaRPr sz="1600">
                        <a:latin typeface="Calibri"/>
                        <a:cs typeface="Calibri"/>
                      </a:endParaRPr>
                    </a:p>
                  </a:txBody>
                  <a:tcPr marL="0" marR="0" marT="150495" marB="0">
                    <a:lnL w="12700">
                      <a:solidFill>
                        <a:srgbClr val="FFFFFF"/>
                      </a:solidFill>
                      <a:prstDash val="solid"/>
                    </a:lnL>
                    <a:lnT w="12700">
                      <a:solidFill>
                        <a:srgbClr val="FFFFFF"/>
                      </a:solidFill>
                      <a:prstDash val="solid"/>
                    </a:lnT>
                    <a:lnB w="38100">
                      <a:solidFill>
                        <a:srgbClr val="FF0000"/>
                      </a:solidFill>
                      <a:prstDash val="solid"/>
                    </a:lnB>
                    <a:solidFill>
                      <a:srgbClr val="E7ECF0"/>
                    </a:solidFill>
                  </a:tcPr>
                </a:tc>
                <a:tc>
                  <a:txBody>
                    <a:bodyPr/>
                    <a:lstStyle/>
                    <a:p>
                      <a:pPr marL="69215" marR="464820">
                        <a:lnSpc>
                          <a:spcPct val="100000"/>
                        </a:lnSpc>
                        <a:spcBef>
                          <a:spcPts val="225"/>
                        </a:spcBef>
                      </a:pPr>
                      <a:r>
                        <a:rPr sz="1600" dirty="0">
                          <a:latin typeface="Calibri"/>
                          <a:cs typeface="Calibri"/>
                        </a:rPr>
                        <a:t>Finalize</a:t>
                      </a:r>
                      <a:r>
                        <a:rPr sz="1600" spc="-55" dirty="0">
                          <a:latin typeface="Calibri"/>
                          <a:cs typeface="Calibri"/>
                        </a:rPr>
                        <a:t> </a:t>
                      </a:r>
                      <a:r>
                        <a:rPr sz="1600" spc="-10" dirty="0">
                          <a:latin typeface="Calibri"/>
                          <a:cs typeface="Calibri"/>
                        </a:rPr>
                        <a:t>Strategic</a:t>
                      </a:r>
                      <a:r>
                        <a:rPr sz="1600" spc="-30" dirty="0">
                          <a:latin typeface="Calibri"/>
                          <a:cs typeface="Calibri"/>
                        </a:rPr>
                        <a:t> </a:t>
                      </a:r>
                      <a:r>
                        <a:rPr sz="1600" dirty="0">
                          <a:latin typeface="Calibri"/>
                          <a:cs typeface="Calibri"/>
                        </a:rPr>
                        <a:t>Plan</a:t>
                      </a:r>
                      <a:r>
                        <a:rPr sz="1600" spc="-35" dirty="0">
                          <a:latin typeface="Calibri"/>
                          <a:cs typeface="Calibri"/>
                        </a:rPr>
                        <a:t> </a:t>
                      </a:r>
                      <a:r>
                        <a:rPr sz="1600" dirty="0">
                          <a:latin typeface="Calibri"/>
                          <a:cs typeface="Calibri"/>
                        </a:rPr>
                        <a:t>Updates</a:t>
                      </a:r>
                      <a:r>
                        <a:rPr sz="1600" spc="-40" dirty="0">
                          <a:latin typeface="Calibri"/>
                          <a:cs typeface="Calibri"/>
                        </a:rPr>
                        <a:t> </a:t>
                      </a:r>
                      <a:r>
                        <a:rPr sz="1600" dirty="0">
                          <a:latin typeface="Calibri"/>
                          <a:cs typeface="Calibri"/>
                        </a:rPr>
                        <a:t>and</a:t>
                      </a:r>
                      <a:r>
                        <a:rPr sz="1600" spc="-30" dirty="0">
                          <a:latin typeface="Calibri"/>
                          <a:cs typeface="Calibri"/>
                        </a:rPr>
                        <a:t> </a:t>
                      </a:r>
                      <a:r>
                        <a:rPr sz="1600" spc="-20" dirty="0">
                          <a:latin typeface="Calibri"/>
                          <a:cs typeface="Calibri"/>
                        </a:rPr>
                        <a:t>Rank </a:t>
                      </a:r>
                      <a:r>
                        <a:rPr sz="1600" spc="-10" dirty="0">
                          <a:latin typeface="Calibri"/>
                          <a:cs typeface="Calibri"/>
                        </a:rPr>
                        <a:t>Strategic</a:t>
                      </a:r>
                      <a:r>
                        <a:rPr sz="1600" spc="-15" dirty="0">
                          <a:latin typeface="Calibri"/>
                          <a:cs typeface="Calibri"/>
                        </a:rPr>
                        <a:t> </a:t>
                      </a:r>
                      <a:r>
                        <a:rPr sz="1600" dirty="0">
                          <a:latin typeface="Calibri"/>
                          <a:cs typeface="Calibri"/>
                        </a:rPr>
                        <a:t>Plan</a:t>
                      </a:r>
                      <a:r>
                        <a:rPr sz="1600" spc="-35" dirty="0">
                          <a:latin typeface="Calibri"/>
                          <a:cs typeface="Calibri"/>
                        </a:rPr>
                        <a:t> </a:t>
                      </a:r>
                      <a:r>
                        <a:rPr sz="1600" spc="-10" dirty="0">
                          <a:latin typeface="Calibri"/>
                          <a:cs typeface="Calibri"/>
                        </a:rPr>
                        <a:t>Priorities</a:t>
                      </a:r>
                      <a:endParaRPr sz="1600">
                        <a:latin typeface="Calibri"/>
                        <a:cs typeface="Calibri"/>
                      </a:endParaRPr>
                    </a:p>
                  </a:txBody>
                  <a:tcPr marL="0" marR="0" marT="28575" marB="0">
                    <a:lnR w="12700">
                      <a:solidFill>
                        <a:srgbClr val="FFFFFF"/>
                      </a:solidFill>
                      <a:prstDash val="solid"/>
                    </a:lnR>
                    <a:lnT w="12700">
                      <a:solidFill>
                        <a:srgbClr val="FFFFFF"/>
                      </a:solidFill>
                      <a:prstDash val="solid"/>
                    </a:lnT>
                    <a:lnB w="38100">
                      <a:solidFill>
                        <a:srgbClr val="FF0000"/>
                      </a:solidFill>
                      <a:prstDash val="solid"/>
                    </a:lnB>
                    <a:solidFill>
                      <a:srgbClr val="E7ECF0"/>
                    </a:solidFill>
                  </a:tcPr>
                </a:tc>
                <a:tc>
                  <a:txBody>
                    <a:bodyPr/>
                    <a:lstStyle/>
                    <a:p>
                      <a:pPr marL="8890" marR="109220">
                        <a:lnSpc>
                          <a:spcPct val="100000"/>
                        </a:lnSpc>
                        <a:spcBef>
                          <a:spcPts val="225"/>
                        </a:spcBef>
                      </a:pPr>
                      <a:r>
                        <a:rPr sz="1600" dirty="0">
                          <a:latin typeface="Calibri"/>
                          <a:cs typeface="Calibri"/>
                        </a:rPr>
                        <a:t>CIP</a:t>
                      </a:r>
                      <a:r>
                        <a:rPr sz="1600" spc="-55" dirty="0">
                          <a:latin typeface="Calibri"/>
                          <a:cs typeface="Calibri"/>
                        </a:rPr>
                        <a:t> </a:t>
                      </a:r>
                      <a:r>
                        <a:rPr sz="1600" dirty="0">
                          <a:latin typeface="Calibri"/>
                          <a:cs typeface="Calibri"/>
                        </a:rPr>
                        <a:t>45</a:t>
                      </a:r>
                      <a:r>
                        <a:rPr sz="1600" spc="-30" dirty="0">
                          <a:latin typeface="Calibri"/>
                          <a:cs typeface="Calibri"/>
                        </a:rPr>
                        <a:t> </a:t>
                      </a:r>
                      <a:r>
                        <a:rPr sz="1600" dirty="0">
                          <a:latin typeface="Calibri"/>
                          <a:cs typeface="Calibri"/>
                        </a:rPr>
                        <a:t>Day</a:t>
                      </a:r>
                      <a:r>
                        <a:rPr sz="1600" spc="-45" dirty="0">
                          <a:latin typeface="Calibri"/>
                          <a:cs typeface="Calibri"/>
                        </a:rPr>
                        <a:t> </a:t>
                      </a:r>
                      <a:r>
                        <a:rPr sz="1600" dirty="0">
                          <a:latin typeface="Calibri"/>
                          <a:cs typeface="Calibri"/>
                        </a:rPr>
                        <a:t>Report;</a:t>
                      </a:r>
                      <a:r>
                        <a:rPr sz="1600" spc="-20" dirty="0">
                          <a:latin typeface="Calibri"/>
                          <a:cs typeface="Calibri"/>
                        </a:rPr>
                        <a:t> </a:t>
                      </a:r>
                      <a:r>
                        <a:rPr sz="1600" dirty="0">
                          <a:latin typeface="Calibri"/>
                          <a:cs typeface="Calibri"/>
                        </a:rPr>
                        <a:t>Winter</a:t>
                      </a:r>
                      <a:r>
                        <a:rPr sz="1600" spc="-40" dirty="0">
                          <a:latin typeface="Calibri"/>
                          <a:cs typeface="Calibri"/>
                        </a:rPr>
                        <a:t> </a:t>
                      </a:r>
                      <a:r>
                        <a:rPr sz="1600" dirty="0">
                          <a:latin typeface="Calibri"/>
                          <a:cs typeface="Calibri"/>
                        </a:rPr>
                        <a:t>MAPS;</a:t>
                      </a:r>
                      <a:r>
                        <a:rPr sz="1600" spc="-50" dirty="0">
                          <a:latin typeface="Calibri"/>
                          <a:cs typeface="Calibri"/>
                        </a:rPr>
                        <a:t> </a:t>
                      </a:r>
                      <a:r>
                        <a:rPr sz="1600" spc="-20" dirty="0">
                          <a:latin typeface="Calibri"/>
                          <a:cs typeface="Calibri"/>
                        </a:rPr>
                        <a:t>Fall </a:t>
                      </a:r>
                      <a:r>
                        <a:rPr sz="1600" dirty="0">
                          <a:latin typeface="Calibri"/>
                          <a:cs typeface="Calibri"/>
                        </a:rPr>
                        <a:t>to</a:t>
                      </a:r>
                      <a:r>
                        <a:rPr sz="1600" spc="-45" dirty="0">
                          <a:latin typeface="Calibri"/>
                          <a:cs typeface="Calibri"/>
                        </a:rPr>
                        <a:t> </a:t>
                      </a:r>
                      <a:r>
                        <a:rPr sz="1600" dirty="0">
                          <a:latin typeface="Calibri"/>
                          <a:cs typeface="Calibri"/>
                        </a:rPr>
                        <a:t>Winter</a:t>
                      </a:r>
                      <a:r>
                        <a:rPr sz="1600" spc="-50" dirty="0">
                          <a:latin typeface="Calibri"/>
                          <a:cs typeface="Calibri"/>
                        </a:rPr>
                        <a:t> </a:t>
                      </a:r>
                      <a:r>
                        <a:rPr sz="1600" spc="-10" dirty="0">
                          <a:latin typeface="Calibri"/>
                          <a:cs typeface="Calibri"/>
                        </a:rPr>
                        <a:t>Growth</a:t>
                      </a:r>
                      <a:endParaRPr sz="16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0000"/>
                      </a:solidFill>
                      <a:prstDash val="solid"/>
                    </a:lnB>
                    <a:solidFill>
                      <a:srgbClr val="E7ECF0"/>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5"/>
                  </a:ext>
                </a:extLst>
              </a:tr>
              <a:tr h="564515">
                <a:tc rowSpan="4">
                  <a:txBody>
                    <a:bodyPr/>
                    <a:lstStyle/>
                    <a:p>
                      <a:pPr marL="242570" marR="163830" indent="19685" algn="just">
                        <a:lnSpc>
                          <a:spcPts val="1820"/>
                        </a:lnSpc>
                        <a:spcBef>
                          <a:spcPts val="1739"/>
                        </a:spcBef>
                      </a:pPr>
                      <a:r>
                        <a:rPr sz="1800" b="1" spc="-50" dirty="0">
                          <a:latin typeface="Bookman Old Style"/>
                          <a:cs typeface="Bookman Old Style"/>
                        </a:rPr>
                        <a:t>S P R I N G</a:t>
                      </a:r>
                      <a:endParaRPr sz="1800">
                        <a:latin typeface="Bookman Old Style"/>
                        <a:cs typeface="Bookman Old Style"/>
                      </a:endParaRPr>
                    </a:p>
                  </a:txBody>
                  <a:tcPr marL="0" marR="0" marT="220979" marB="0">
                    <a:lnR w="12700">
                      <a:solidFill>
                        <a:srgbClr val="FFFFFF"/>
                      </a:solidFill>
                      <a:prstDash val="solid"/>
                    </a:lnR>
                    <a:lnT w="38100">
                      <a:solidFill>
                        <a:srgbClr val="FF0000"/>
                      </a:solidFill>
                      <a:prstDash val="solid"/>
                    </a:lnT>
                    <a:solidFill>
                      <a:srgbClr val="FFFFFF"/>
                    </a:solidFill>
                  </a:tcPr>
                </a:tc>
                <a:tc>
                  <a:txBody>
                    <a:bodyPr/>
                    <a:lstStyle/>
                    <a:p>
                      <a:pPr algn="ctr">
                        <a:lnSpc>
                          <a:spcPct val="100000"/>
                        </a:lnSpc>
                        <a:spcBef>
                          <a:spcPts val="1185"/>
                        </a:spcBef>
                      </a:pPr>
                      <a:r>
                        <a:rPr sz="1600" spc="-50" dirty="0">
                          <a:latin typeface="Calibri"/>
                          <a:cs typeface="Calibri"/>
                        </a:rPr>
                        <a:t>4</a:t>
                      </a:r>
                      <a:endParaRPr sz="1600">
                        <a:latin typeface="Calibri"/>
                        <a:cs typeface="Calibri"/>
                      </a:endParaRPr>
                    </a:p>
                  </a:txBody>
                  <a:tcPr marL="0" marR="0" marT="150495" marB="0">
                    <a:lnL w="12700">
                      <a:solidFill>
                        <a:srgbClr val="FFFFFF"/>
                      </a:solidFill>
                      <a:prstDash val="solid"/>
                    </a:lnL>
                    <a:lnR w="12700">
                      <a:solidFill>
                        <a:srgbClr val="FFFFFF"/>
                      </a:solidFill>
                      <a:prstDash val="solid"/>
                    </a:lnR>
                    <a:lnT w="38100">
                      <a:solidFill>
                        <a:srgbClr val="FF0000"/>
                      </a:solidFill>
                      <a:prstDash val="solid"/>
                    </a:lnT>
                    <a:lnB w="12700">
                      <a:solidFill>
                        <a:srgbClr val="FFFFFF"/>
                      </a:solidFill>
                      <a:prstDash val="solid"/>
                    </a:lnB>
                    <a:solidFill>
                      <a:srgbClr val="CAD9E1"/>
                    </a:solidFill>
                  </a:tcPr>
                </a:tc>
                <a:tc>
                  <a:txBody>
                    <a:bodyPr/>
                    <a:lstStyle/>
                    <a:p>
                      <a:pPr marL="60960" algn="ctr">
                        <a:lnSpc>
                          <a:spcPct val="100000"/>
                        </a:lnSpc>
                        <a:spcBef>
                          <a:spcPts val="1185"/>
                        </a:spcBef>
                      </a:pPr>
                      <a:r>
                        <a:rPr sz="1600" dirty="0">
                          <a:latin typeface="Calibri"/>
                          <a:cs typeface="Calibri"/>
                        </a:rPr>
                        <a:t>Late</a:t>
                      </a:r>
                      <a:r>
                        <a:rPr sz="1600" spc="-55" dirty="0">
                          <a:latin typeface="Calibri"/>
                          <a:cs typeface="Calibri"/>
                        </a:rPr>
                        <a:t> </a:t>
                      </a:r>
                      <a:r>
                        <a:rPr sz="1600" spc="-10" dirty="0">
                          <a:latin typeface="Calibri"/>
                          <a:cs typeface="Calibri"/>
                        </a:rPr>
                        <a:t>January</a:t>
                      </a:r>
                      <a:endParaRPr sz="1600">
                        <a:latin typeface="Calibri"/>
                        <a:cs typeface="Calibri"/>
                      </a:endParaRPr>
                    </a:p>
                  </a:txBody>
                  <a:tcPr marL="0" marR="0" marT="150495" marB="0">
                    <a:lnL w="12700">
                      <a:solidFill>
                        <a:srgbClr val="FFFFFF"/>
                      </a:solidFill>
                      <a:prstDash val="solid"/>
                    </a:lnL>
                    <a:lnT w="38100">
                      <a:solidFill>
                        <a:srgbClr val="FF0000"/>
                      </a:solidFill>
                      <a:prstDash val="solid"/>
                    </a:lnT>
                    <a:lnB w="12700">
                      <a:solidFill>
                        <a:srgbClr val="FFFFFF"/>
                      </a:solidFill>
                      <a:prstDash val="solid"/>
                    </a:lnB>
                    <a:solidFill>
                      <a:srgbClr val="CAD9E1"/>
                    </a:solidFill>
                  </a:tcPr>
                </a:tc>
                <a:tc>
                  <a:txBody>
                    <a:bodyPr/>
                    <a:lstStyle/>
                    <a:p>
                      <a:pPr marL="69215">
                        <a:lnSpc>
                          <a:spcPct val="100000"/>
                        </a:lnSpc>
                        <a:spcBef>
                          <a:spcPts val="1185"/>
                        </a:spcBef>
                      </a:pPr>
                      <a:r>
                        <a:rPr sz="1600" dirty="0">
                          <a:latin typeface="Calibri"/>
                          <a:cs typeface="Calibri"/>
                        </a:rPr>
                        <a:t>Budget</a:t>
                      </a:r>
                      <a:r>
                        <a:rPr sz="1600" spc="-35" dirty="0">
                          <a:latin typeface="Calibri"/>
                          <a:cs typeface="Calibri"/>
                        </a:rPr>
                        <a:t> </a:t>
                      </a:r>
                      <a:r>
                        <a:rPr sz="1600" dirty="0">
                          <a:latin typeface="Calibri"/>
                          <a:cs typeface="Calibri"/>
                        </a:rPr>
                        <a:t>Allocation</a:t>
                      </a:r>
                      <a:r>
                        <a:rPr sz="1600" spc="-70" dirty="0">
                          <a:latin typeface="Calibri"/>
                          <a:cs typeface="Calibri"/>
                        </a:rPr>
                        <a:t> </a:t>
                      </a:r>
                      <a:r>
                        <a:rPr sz="1600" spc="-10" dirty="0">
                          <a:latin typeface="Calibri"/>
                          <a:cs typeface="Calibri"/>
                        </a:rPr>
                        <a:t>Meeting</a:t>
                      </a:r>
                      <a:endParaRPr sz="1600">
                        <a:latin typeface="Calibri"/>
                        <a:cs typeface="Calibri"/>
                      </a:endParaRPr>
                    </a:p>
                  </a:txBody>
                  <a:tcPr marL="0" marR="0" marT="150495" marB="0">
                    <a:lnR w="12700">
                      <a:solidFill>
                        <a:srgbClr val="FFFFFF"/>
                      </a:solidFill>
                      <a:prstDash val="solid"/>
                    </a:lnR>
                    <a:lnT w="38100">
                      <a:solidFill>
                        <a:srgbClr val="FF0000"/>
                      </a:solidFill>
                      <a:prstDash val="solid"/>
                    </a:lnT>
                    <a:lnB w="12700">
                      <a:solidFill>
                        <a:srgbClr val="FFFFFF"/>
                      </a:solidFill>
                      <a:prstDash val="solid"/>
                    </a:lnB>
                    <a:solidFill>
                      <a:srgbClr val="CAD9E1"/>
                    </a:solidFill>
                  </a:tcPr>
                </a:tc>
                <a:tc>
                  <a:txBody>
                    <a:bodyPr/>
                    <a:lstStyle/>
                    <a:p>
                      <a:pPr marL="8890">
                        <a:lnSpc>
                          <a:spcPct val="100000"/>
                        </a:lnSpc>
                        <a:spcBef>
                          <a:spcPts val="1185"/>
                        </a:spcBef>
                      </a:pPr>
                      <a:r>
                        <a:rPr sz="1600" dirty="0">
                          <a:latin typeface="Calibri"/>
                          <a:cs typeface="Calibri"/>
                        </a:rPr>
                        <a:t>CIP</a:t>
                      </a:r>
                      <a:r>
                        <a:rPr sz="1600" spc="-40" dirty="0">
                          <a:latin typeface="Calibri"/>
                          <a:cs typeface="Calibri"/>
                        </a:rPr>
                        <a:t> </a:t>
                      </a:r>
                      <a:r>
                        <a:rPr sz="1600" dirty="0">
                          <a:latin typeface="Calibri"/>
                          <a:cs typeface="Calibri"/>
                        </a:rPr>
                        <a:t>45</a:t>
                      </a:r>
                      <a:r>
                        <a:rPr sz="1600" spc="-5" dirty="0">
                          <a:latin typeface="Calibri"/>
                          <a:cs typeface="Calibri"/>
                        </a:rPr>
                        <a:t> </a:t>
                      </a:r>
                      <a:r>
                        <a:rPr sz="1600" dirty="0">
                          <a:latin typeface="Calibri"/>
                          <a:cs typeface="Calibri"/>
                        </a:rPr>
                        <a:t>Day</a:t>
                      </a:r>
                      <a:r>
                        <a:rPr sz="1600" spc="-30" dirty="0">
                          <a:latin typeface="Calibri"/>
                          <a:cs typeface="Calibri"/>
                        </a:rPr>
                        <a:t> </a:t>
                      </a:r>
                      <a:r>
                        <a:rPr sz="1600" spc="-10" dirty="0">
                          <a:latin typeface="Calibri"/>
                          <a:cs typeface="Calibri"/>
                        </a:rPr>
                        <a:t>Report</a:t>
                      </a:r>
                      <a:endParaRPr sz="1600">
                        <a:latin typeface="Calibri"/>
                        <a:cs typeface="Calibri"/>
                      </a:endParaRPr>
                    </a:p>
                  </a:txBody>
                  <a:tcPr marL="0" marR="0" marT="150495" marB="0">
                    <a:lnL w="12700">
                      <a:solidFill>
                        <a:srgbClr val="FFFFFF"/>
                      </a:solidFill>
                      <a:prstDash val="solid"/>
                    </a:lnL>
                    <a:lnR w="12700">
                      <a:solidFill>
                        <a:srgbClr val="FFFFFF"/>
                      </a:solidFill>
                      <a:prstDash val="solid"/>
                    </a:lnR>
                    <a:lnT w="38100">
                      <a:solidFill>
                        <a:srgbClr val="FF0000"/>
                      </a:solidFill>
                      <a:prstDash val="solid"/>
                    </a:lnT>
                    <a:lnB w="12700">
                      <a:solidFill>
                        <a:srgbClr val="FFFFFF"/>
                      </a:solidFill>
                      <a:prstDash val="solid"/>
                    </a:lnB>
                    <a:solidFill>
                      <a:srgbClr val="CAD9E1"/>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6"/>
                  </a:ext>
                </a:extLst>
              </a:tr>
              <a:tr h="564515">
                <a:tc vMerge="1">
                  <a:txBody>
                    <a:bodyPr/>
                    <a:lstStyle/>
                    <a:p>
                      <a:endParaRPr/>
                    </a:p>
                  </a:txBody>
                  <a:tcPr marL="0" marR="0" marT="220979" marB="0">
                    <a:lnR w="12700">
                      <a:solidFill>
                        <a:srgbClr val="FFFFFF"/>
                      </a:solidFill>
                      <a:prstDash val="solid"/>
                    </a:lnR>
                    <a:lnT w="38100">
                      <a:solidFill>
                        <a:srgbClr val="FF0000"/>
                      </a:solidFill>
                      <a:prstDash val="solid"/>
                    </a:lnT>
                    <a:solidFill>
                      <a:srgbClr val="FFFFFF"/>
                    </a:solidFill>
                  </a:tcPr>
                </a:tc>
                <a:tc>
                  <a:txBody>
                    <a:bodyPr/>
                    <a:lstStyle/>
                    <a:p>
                      <a:pPr algn="ctr">
                        <a:lnSpc>
                          <a:spcPct val="100000"/>
                        </a:lnSpc>
                        <a:spcBef>
                          <a:spcPts val="1185"/>
                        </a:spcBef>
                      </a:pPr>
                      <a:r>
                        <a:rPr sz="1600" spc="-50" dirty="0">
                          <a:latin typeface="Calibri"/>
                          <a:cs typeface="Calibri"/>
                        </a:rPr>
                        <a:t>5</a:t>
                      </a:r>
                      <a:endParaRPr sz="1600">
                        <a:latin typeface="Calibri"/>
                        <a:cs typeface="Calibri"/>
                      </a:endParaRPr>
                    </a:p>
                  </a:txBody>
                  <a:tcPr marL="0" marR="0" marT="150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CF0"/>
                    </a:solidFill>
                  </a:tcPr>
                </a:tc>
                <a:tc>
                  <a:txBody>
                    <a:bodyPr/>
                    <a:lstStyle/>
                    <a:p>
                      <a:pPr marL="60960" algn="ctr">
                        <a:lnSpc>
                          <a:spcPct val="100000"/>
                        </a:lnSpc>
                        <a:spcBef>
                          <a:spcPts val="1210"/>
                        </a:spcBef>
                      </a:pPr>
                      <a:r>
                        <a:rPr sz="1600" spc="-10" dirty="0">
                          <a:latin typeface="Calibri"/>
                          <a:cs typeface="Calibri"/>
                        </a:rPr>
                        <a:t>February</a:t>
                      </a:r>
                      <a:endParaRPr sz="1600">
                        <a:latin typeface="Calibri"/>
                        <a:cs typeface="Calibri"/>
                      </a:endParaRPr>
                    </a:p>
                  </a:txBody>
                  <a:tcPr marL="0" marR="0" marT="153670" marB="0">
                    <a:lnL w="12700">
                      <a:solidFill>
                        <a:srgbClr val="FFFFFF"/>
                      </a:solidFill>
                      <a:prstDash val="solid"/>
                    </a:lnL>
                    <a:lnT w="12700">
                      <a:solidFill>
                        <a:srgbClr val="FFFFFF"/>
                      </a:solidFill>
                      <a:prstDash val="solid"/>
                    </a:lnT>
                    <a:lnB w="12700">
                      <a:solidFill>
                        <a:srgbClr val="FFFFFF"/>
                      </a:solidFill>
                      <a:prstDash val="solid"/>
                    </a:lnB>
                    <a:solidFill>
                      <a:srgbClr val="E7ECF0"/>
                    </a:solidFill>
                  </a:tcPr>
                </a:tc>
                <a:tc>
                  <a:txBody>
                    <a:bodyPr/>
                    <a:lstStyle/>
                    <a:p>
                      <a:pPr marL="69215">
                        <a:lnSpc>
                          <a:spcPct val="100000"/>
                        </a:lnSpc>
                        <a:spcBef>
                          <a:spcPts val="1210"/>
                        </a:spcBef>
                      </a:pPr>
                      <a:r>
                        <a:rPr sz="1600" dirty="0">
                          <a:latin typeface="Calibri"/>
                          <a:cs typeface="Calibri"/>
                        </a:rPr>
                        <a:t>Budget</a:t>
                      </a:r>
                      <a:r>
                        <a:rPr sz="1600" spc="-50" dirty="0">
                          <a:latin typeface="Calibri"/>
                          <a:cs typeface="Calibri"/>
                        </a:rPr>
                        <a:t> </a:t>
                      </a:r>
                      <a:r>
                        <a:rPr sz="1600" dirty="0">
                          <a:latin typeface="Calibri"/>
                          <a:cs typeface="Calibri"/>
                        </a:rPr>
                        <a:t>Feedback</a:t>
                      </a:r>
                      <a:r>
                        <a:rPr sz="1600" spc="-50" dirty="0">
                          <a:latin typeface="Calibri"/>
                          <a:cs typeface="Calibri"/>
                        </a:rPr>
                        <a:t> </a:t>
                      </a:r>
                      <a:r>
                        <a:rPr sz="1600" spc="-10" dirty="0">
                          <a:latin typeface="Calibri"/>
                          <a:cs typeface="Calibri"/>
                        </a:rPr>
                        <a:t>Meeting</a:t>
                      </a:r>
                      <a:endParaRPr sz="1600">
                        <a:latin typeface="Calibri"/>
                        <a:cs typeface="Calibri"/>
                      </a:endParaRPr>
                    </a:p>
                  </a:txBody>
                  <a:tcPr marL="0" marR="0" marT="153670" marB="0">
                    <a:lnR w="12700">
                      <a:solidFill>
                        <a:srgbClr val="FFFFFF"/>
                      </a:solidFill>
                      <a:prstDash val="solid"/>
                    </a:lnR>
                    <a:lnT w="12700">
                      <a:solidFill>
                        <a:srgbClr val="FFFFFF"/>
                      </a:solidFill>
                      <a:prstDash val="solid"/>
                    </a:lnT>
                    <a:lnB w="12700">
                      <a:solidFill>
                        <a:srgbClr val="FFFFFF"/>
                      </a:solidFill>
                      <a:prstDash val="solid"/>
                    </a:lnB>
                    <a:solidFill>
                      <a:srgbClr val="E7ECF0"/>
                    </a:solidFill>
                  </a:tcPr>
                </a:tc>
                <a:tc>
                  <a:txBody>
                    <a:bodyPr/>
                    <a:lstStyle/>
                    <a:p>
                      <a:pPr marL="8890">
                        <a:lnSpc>
                          <a:spcPct val="100000"/>
                        </a:lnSpc>
                        <a:spcBef>
                          <a:spcPts val="1185"/>
                        </a:spcBef>
                      </a:pPr>
                      <a:r>
                        <a:rPr sz="1600" dirty="0">
                          <a:latin typeface="Calibri"/>
                          <a:cs typeface="Calibri"/>
                        </a:rPr>
                        <a:t>CIP</a:t>
                      </a:r>
                      <a:r>
                        <a:rPr sz="1600" spc="-40" dirty="0">
                          <a:latin typeface="Calibri"/>
                          <a:cs typeface="Calibri"/>
                        </a:rPr>
                        <a:t> </a:t>
                      </a:r>
                      <a:r>
                        <a:rPr sz="1600" dirty="0">
                          <a:latin typeface="Calibri"/>
                          <a:cs typeface="Calibri"/>
                        </a:rPr>
                        <a:t>45</a:t>
                      </a:r>
                      <a:r>
                        <a:rPr sz="1600" spc="-5" dirty="0">
                          <a:latin typeface="Calibri"/>
                          <a:cs typeface="Calibri"/>
                        </a:rPr>
                        <a:t> </a:t>
                      </a:r>
                      <a:r>
                        <a:rPr sz="1600" dirty="0">
                          <a:latin typeface="Calibri"/>
                          <a:cs typeface="Calibri"/>
                        </a:rPr>
                        <a:t>Day</a:t>
                      </a:r>
                      <a:r>
                        <a:rPr sz="1600" spc="-30" dirty="0">
                          <a:latin typeface="Calibri"/>
                          <a:cs typeface="Calibri"/>
                        </a:rPr>
                        <a:t> </a:t>
                      </a:r>
                      <a:r>
                        <a:rPr sz="1600" spc="-10" dirty="0">
                          <a:latin typeface="Calibri"/>
                          <a:cs typeface="Calibri"/>
                        </a:rPr>
                        <a:t>Report</a:t>
                      </a:r>
                      <a:endParaRPr sz="1600">
                        <a:latin typeface="Calibri"/>
                        <a:cs typeface="Calibri"/>
                      </a:endParaRPr>
                    </a:p>
                  </a:txBody>
                  <a:tcPr marL="0" marR="0" marT="150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CF0"/>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7"/>
                  </a:ext>
                </a:extLst>
              </a:tr>
              <a:tr h="740410">
                <a:tc vMerge="1">
                  <a:txBody>
                    <a:bodyPr/>
                    <a:lstStyle/>
                    <a:p>
                      <a:endParaRPr/>
                    </a:p>
                  </a:txBody>
                  <a:tcPr marL="0" marR="0" marT="220979" marB="0">
                    <a:lnR w="12700">
                      <a:solidFill>
                        <a:srgbClr val="FFFFFF"/>
                      </a:solidFill>
                      <a:prstDash val="solid"/>
                    </a:lnR>
                    <a:lnT w="38100">
                      <a:solidFill>
                        <a:srgbClr val="FF0000"/>
                      </a:solidFill>
                      <a:prstDash val="solid"/>
                    </a:lnT>
                    <a:solidFill>
                      <a:srgbClr val="FFFFFF"/>
                    </a:solidFill>
                  </a:tcPr>
                </a:tc>
                <a:tc>
                  <a:txBody>
                    <a:bodyPr/>
                    <a:lstStyle/>
                    <a:p>
                      <a:pPr>
                        <a:lnSpc>
                          <a:spcPct val="100000"/>
                        </a:lnSpc>
                        <a:spcBef>
                          <a:spcPts val="40"/>
                        </a:spcBef>
                      </a:pPr>
                      <a:endParaRPr sz="1600">
                        <a:latin typeface="Times New Roman"/>
                        <a:cs typeface="Times New Roman"/>
                      </a:endParaRPr>
                    </a:p>
                    <a:p>
                      <a:pPr algn="ctr">
                        <a:lnSpc>
                          <a:spcPct val="100000"/>
                        </a:lnSpc>
                      </a:pPr>
                      <a:r>
                        <a:rPr sz="1600" spc="-50" dirty="0">
                          <a:latin typeface="Calibri"/>
                          <a:cs typeface="Calibri"/>
                        </a:rPr>
                        <a:t>6</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9E1"/>
                    </a:solidFill>
                  </a:tcPr>
                </a:tc>
                <a:tc>
                  <a:txBody>
                    <a:bodyPr/>
                    <a:lstStyle/>
                    <a:p>
                      <a:pPr>
                        <a:lnSpc>
                          <a:spcPct val="100000"/>
                        </a:lnSpc>
                        <a:spcBef>
                          <a:spcPts val="40"/>
                        </a:spcBef>
                      </a:pPr>
                      <a:endParaRPr sz="1600">
                        <a:latin typeface="Times New Roman"/>
                        <a:cs typeface="Times New Roman"/>
                      </a:endParaRPr>
                    </a:p>
                    <a:p>
                      <a:pPr marL="59690" algn="ctr">
                        <a:lnSpc>
                          <a:spcPct val="100000"/>
                        </a:lnSpc>
                      </a:pPr>
                      <a:r>
                        <a:rPr sz="1600" spc="-10" dirty="0">
                          <a:latin typeface="Calibri"/>
                          <a:cs typeface="Calibri"/>
                        </a:rPr>
                        <a:t>March</a:t>
                      </a:r>
                      <a:endParaRPr sz="1600">
                        <a:latin typeface="Calibri"/>
                        <a:cs typeface="Calibri"/>
                      </a:endParaRPr>
                    </a:p>
                  </a:txBody>
                  <a:tcPr marL="0" marR="0" marT="5080" marB="0">
                    <a:lnL w="12700">
                      <a:solidFill>
                        <a:srgbClr val="FFFFFF"/>
                      </a:solidFill>
                      <a:prstDash val="solid"/>
                    </a:lnL>
                    <a:lnT w="12700">
                      <a:solidFill>
                        <a:srgbClr val="FFFFFF"/>
                      </a:solidFill>
                      <a:prstDash val="solid"/>
                    </a:lnT>
                    <a:lnB w="12700">
                      <a:solidFill>
                        <a:srgbClr val="FFFFFF"/>
                      </a:solidFill>
                      <a:prstDash val="solid"/>
                    </a:lnB>
                    <a:solidFill>
                      <a:srgbClr val="CAD9E1"/>
                    </a:solidFill>
                  </a:tcPr>
                </a:tc>
                <a:tc>
                  <a:txBody>
                    <a:bodyPr/>
                    <a:lstStyle/>
                    <a:p>
                      <a:pPr marL="68580" marR="668655" algn="just">
                        <a:lnSpc>
                          <a:spcPts val="1920"/>
                        </a:lnSpc>
                      </a:pPr>
                      <a:r>
                        <a:rPr sz="1600" dirty="0">
                          <a:latin typeface="Calibri"/>
                          <a:cs typeface="Calibri"/>
                        </a:rPr>
                        <a:t>Budget</a:t>
                      </a:r>
                      <a:r>
                        <a:rPr sz="1600" spc="20" dirty="0">
                          <a:latin typeface="Calibri"/>
                          <a:cs typeface="Calibri"/>
                        </a:rPr>
                        <a:t> </a:t>
                      </a:r>
                      <a:r>
                        <a:rPr sz="1600" spc="-10" dirty="0">
                          <a:latin typeface="Calibri"/>
                          <a:cs typeface="Calibri"/>
                        </a:rPr>
                        <a:t>Finalization</a:t>
                      </a:r>
                      <a:r>
                        <a:rPr sz="1600" spc="-20" dirty="0">
                          <a:latin typeface="Calibri"/>
                          <a:cs typeface="Calibri"/>
                        </a:rPr>
                        <a:t> </a:t>
                      </a:r>
                      <a:r>
                        <a:rPr sz="1600" dirty="0">
                          <a:latin typeface="Calibri"/>
                          <a:cs typeface="Calibri"/>
                        </a:rPr>
                        <a:t>Meeting</a:t>
                      </a:r>
                      <a:r>
                        <a:rPr sz="1600" spc="5" dirty="0">
                          <a:latin typeface="Calibri"/>
                          <a:cs typeface="Calibri"/>
                        </a:rPr>
                        <a:t> </a:t>
                      </a:r>
                      <a:r>
                        <a:rPr sz="1600" spc="-55" dirty="0">
                          <a:latin typeface="Calibri"/>
                          <a:cs typeface="Calibri"/>
                        </a:rPr>
                        <a:t>,Year-</a:t>
                      </a:r>
                      <a:r>
                        <a:rPr sz="1600" spc="-25" dirty="0">
                          <a:latin typeface="Calibri"/>
                          <a:cs typeface="Calibri"/>
                        </a:rPr>
                        <a:t>End </a:t>
                      </a:r>
                      <a:r>
                        <a:rPr sz="1600" dirty="0">
                          <a:latin typeface="Calibri"/>
                          <a:cs typeface="Calibri"/>
                        </a:rPr>
                        <a:t>Closeout;</a:t>
                      </a:r>
                      <a:r>
                        <a:rPr sz="1600" spc="-15" dirty="0">
                          <a:latin typeface="Calibri"/>
                          <a:cs typeface="Calibri"/>
                        </a:rPr>
                        <a:t> </a:t>
                      </a:r>
                      <a:r>
                        <a:rPr sz="1600" dirty="0">
                          <a:latin typeface="Calibri"/>
                          <a:cs typeface="Calibri"/>
                        </a:rPr>
                        <a:t>Principal</a:t>
                      </a:r>
                      <a:r>
                        <a:rPr sz="1600" spc="-45" dirty="0">
                          <a:latin typeface="Calibri"/>
                          <a:cs typeface="Calibri"/>
                        </a:rPr>
                        <a:t> </a:t>
                      </a:r>
                      <a:r>
                        <a:rPr sz="1600" dirty="0">
                          <a:latin typeface="Calibri"/>
                          <a:cs typeface="Calibri"/>
                        </a:rPr>
                        <a:t>and</a:t>
                      </a:r>
                      <a:r>
                        <a:rPr sz="1600" spc="-40" dirty="0">
                          <a:latin typeface="Calibri"/>
                          <a:cs typeface="Calibri"/>
                        </a:rPr>
                        <a:t> </a:t>
                      </a:r>
                      <a:r>
                        <a:rPr sz="1600" dirty="0">
                          <a:latin typeface="Calibri"/>
                          <a:cs typeface="Calibri"/>
                        </a:rPr>
                        <a:t>GO</a:t>
                      </a:r>
                      <a:r>
                        <a:rPr sz="1600" spc="-25" dirty="0">
                          <a:latin typeface="Calibri"/>
                          <a:cs typeface="Calibri"/>
                        </a:rPr>
                        <a:t> </a:t>
                      </a:r>
                      <a:r>
                        <a:rPr sz="1600" spc="-30" dirty="0">
                          <a:latin typeface="Calibri"/>
                          <a:cs typeface="Calibri"/>
                        </a:rPr>
                        <a:t>Team</a:t>
                      </a:r>
                      <a:r>
                        <a:rPr sz="1600" spc="-35" dirty="0">
                          <a:latin typeface="Calibri"/>
                          <a:cs typeface="Calibri"/>
                        </a:rPr>
                        <a:t> </a:t>
                      </a:r>
                      <a:r>
                        <a:rPr sz="1600" spc="-20" dirty="0">
                          <a:latin typeface="Calibri"/>
                          <a:cs typeface="Calibri"/>
                        </a:rPr>
                        <a:t>Self- </a:t>
                      </a:r>
                      <a:r>
                        <a:rPr sz="1600" spc="-10" dirty="0">
                          <a:latin typeface="Calibri"/>
                          <a:cs typeface="Calibri"/>
                        </a:rPr>
                        <a:t>Assessment</a:t>
                      </a:r>
                      <a:endParaRPr sz="1600">
                        <a:latin typeface="Calibri"/>
                        <a:cs typeface="Calibri"/>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CAD9E1"/>
                    </a:solidFill>
                  </a:tcPr>
                </a:tc>
                <a:tc>
                  <a:txBody>
                    <a:bodyPr/>
                    <a:lstStyle/>
                    <a:p>
                      <a:pPr>
                        <a:lnSpc>
                          <a:spcPct val="100000"/>
                        </a:lnSpc>
                        <a:spcBef>
                          <a:spcPts val="40"/>
                        </a:spcBef>
                      </a:pPr>
                      <a:endParaRPr sz="1600">
                        <a:latin typeface="Times New Roman"/>
                        <a:cs typeface="Times New Roman"/>
                      </a:endParaRPr>
                    </a:p>
                    <a:p>
                      <a:pPr marL="8890">
                        <a:lnSpc>
                          <a:spcPct val="100000"/>
                        </a:lnSpc>
                      </a:pPr>
                      <a:r>
                        <a:rPr sz="1600" spc="-10" dirty="0">
                          <a:latin typeface="Calibri"/>
                          <a:cs typeface="Calibri"/>
                        </a:rPr>
                        <a:t>EOY</a:t>
                      </a:r>
                      <a:r>
                        <a:rPr sz="1600" spc="-65" dirty="0">
                          <a:latin typeface="Calibri"/>
                          <a:cs typeface="Calibri"/>
                        </a:rPr>
                        <a:t> </a:t>
                      </a:r>
                      <a:r>
                        <a:rPr sz="1600" spc="-20" dirty="0">
                          <a:latin typeface="Calibri"/>
                          <a:cs typeface="Calibri"/>
                        </a:rPr>
                        <a:t>MAPS</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9E1"/>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8"/>
                  </a:ext>
                </a:extLst>
              </a:tr>
              <a:tr h="73660">
                <a:tc vMerge="1">
                  <a:txBody>
                    <a:bodyPr/>
                    <a:lstStyle/>
                    <a:p>
                      <a:endParaRPr/>
                    </a:p>
                  </a:txBody>
                  <a:tcPr marL="0" marR="0" marT="220979" marB="0">
                    <a:lnR w="12700">
                      <a:solidFill>
                        <a:srgbClr val="FFFFFF"/>
                      </a:solidFill>
                      <a:prstDash val="solid"/>
                    </a:lnR>
                    <a:lnT w="38100">
                      <a:solidFill>
                        <a:srgbClr val="FF0000"/>
                      </a:solidFill>
                      <a:prstDash val="solid"/>
                    </a:lnT>
                    <a:solidFill>
                      <a:srgbClr val="FFFFFF"/>
                    </a:solidFill>
                  </a:tcPr>
                </a:tc>
                <a:tc>
                  <a:txBody>
                    <a:bodyPr/>
                    <a:lstStyle/>
                    <a:p>
                      <a:pPr>
                        <a:lnSpc>
                          <a:spcPct val="100000"/>
                        </a:lnSpc>
                      </a:pPr>
                      <a:endParaRPr sz="300">
                        <a:latin typeface="Times New Roman"/>
                        <a:cs typeface="Times New Roman"/>
                      </a:endParaRPr>
                    </a:p>
                  </a:txBody>
                  <a:tcPr marL="0" marR="0" marT="0" marB="0">
                    <a:lnT w="12700">
                      <a:solidFill>
                        <a:srgbClr val="FFFFFF"/>
                      </a:solidFill>
                      <a:prstDash val="solid"/>
                    </a:lnT>
                    <a:solidFill>
                      <a:srgbClr val="FFFFFF"/>
                    </a:solidFill>
                  </a:tcPr>
                </a:tc>
                <a:tc gridSpan="2">
                  <a:txBody>
                    <a:bodyPr/>
                    <a:lstStyle/>
                    <a:p>
                      <a:pPr>
                        <a:lnSpc>
                          <a:spcPct val="100000"/>
                        </a:lnSpc>
                      </a:pPr>
                      <a:endParaRPr sz="300">
                        <a:latin typeface="Times New Roman"/>
                        <a:cs typeface="Times New Roman"/>
                      </a:endParaRPr>
                    </a:p>
                  </a:txBody>
                  <a:tcPr marL="0" marR="0" marT="0" marB="0">
                    <a:lnT w="12700">
                      <a:solidFill>
                        <a:srgbClr val="FFFFFF"/>
                      </a:solidFill>
                      <a:prstDash val="solid"/>
                    </a:lnT>
                    <a:solidFill>
                      <a:srgbClr val="FFFFFF"/>
                    </a:solidFill>
                  </a:tcPr>
                </a:tc>
                <a:tc hMerge="1">
                  <a:txBody>
                    <a:bodyPr/>
                    <a:lstStyle/>
                    <a:p>
                      <a:endParaRPr/>
                    </a:p>
                  </a:txBody>
                  <a:tcPr marL="0" marR="0" marT="0" marB="0"/>
                </a:tc>
                <a:tc>
                  <a:txBody>
                    <a:bodyPr/>
                    <a:lstStyle/>
                    <a:p>
                      <a:pPr>
                        <a:lnSpc>
                          <a:spcPct val="100000"/>
                        </a:lnSpc>
                      </a:pPr>
                      <a:endParaRPr sz="300">
                        <a:latin typeface="Times New Roman"/>
                        <a:cs typeface="Times New Roman"/>
                      </a:endParaRPr>
                    </a:p>
                  </a:txBody>
                  <a:tcPr marL="0" marR="0" marT="0" marB="0">
                    <a:lnT w="12700">
                      <a:solidFill>
                        <a:srgbClr val="FFFFFF"/>
                      </a:solidFill>
                      <a:prstDash val="solid"/>
                    </a:lnT>
                    <a:solidFill>
                      <a:srgbClr val="FFFFFF"/>
                    </a:solidFill>
                  </a:tcPr>
                </a:tc>
                <a:tc vMerge="1">
                  <a:txBody>
                    <a:bodyPr/>
                    <a:lstStyle/>
                    <a:p>
                      <a:endParaRPr/>
                    </a:p>
                  </a:txBody>
                  <a:tcPr marL="0" marR="0" marT="0" marB="0">
                    <a:lnL w="12700">
                      <a:solidFill>
                        <a:srgbClr val="FFFFFF"/>
                      </a:solidFill>
                      <a:prstDash val="solid"/>
                    </a:lnL>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1E-572E-E6B8-FC1F-520857F47939}"/>
              </a:ext>
            </a:extLst>
          </p:cNvPr>
          <p:cNvSpPr>
            <a:spLocks noGrp="1"/>
          </p:cNvSpPr>
          <p:nvPr>
            <p:ph type="title"/>
          </p:nvPr>
        </p:nvSpPr>
        <p:spPr/>
        <p:txBody>
          <a:bodyPr/>
          <a:lstStyle/>
          <a:p>
            <a:r>
              <a:rPr lang="en-US" dirty="0"/>
              <a:t>Recommended Meeting Dates</a:t>
            </a:r>
          </a:p>
        </p:txBody>
      </p:sp>
      <p:sp>
        <p:nvSpPr>
          <p:cNvPr id="3" name="Text Placeholder 2">
            <a:extLst>
              <a:ext uri="{FF2B5EF4-FFF2-40B4-BE49-F238E27FC236}">
                <a16:creationId xmlns:a16="http://schemas.microsoft.com/office/drawing/2014/main" id="{F180ABE3-F085-B681-A473-47100AD80D25}"/>
              </a:ext>
            </a:extLst>
          </p:cNvPr>
          <p:cNvSpPr>
            <a:spLocks noGrp="1"/>
          </p:cNvSpPr>
          <p:nvPr>
            <p:ph type="body" idx="1"/>
          </p:nvPr>
        </p:nvSpPr>
        <p:spPr/>
        <p:txBody>
          <a:bodyPr>
            <a:normAutofit/>
          </a:bodyPr>
          <a:lstStyle/>
          <a:p>
            <a:pPr fontAlgn="base"/>
            <a:r>
              <a:rPr lang="en-US" b="1" dirty="0"/>
              <a:t>Proposed Meeting Dates – 2025–26 School Year:</a:t>
            </a:r>
            <a:endParaRPr lang="en-US" dirty="0"/>
          </a:p>
          <a:p>
            <a:pPr fontAlgn="base"/>
            <a:r>
              <a:rPr lang="en-US" b="1" dirty="0">
                <a:solidFill>
                  <a:schemeClr val="bg1">
                    <a:lumMod val="65000"/>
                  </a:schemeClr>
                </a:solidFill>
              </a:rPr>
              <a:t>Meeting 1:</a:t>
            </a:r>
            <a:r>
              <a:rPr lang="en-US" dirty="0">
                <a:solidFill>
                  <a:schemeClr val="bg1">
                    <a:lumMod val="65000"/>
                  </a:schemeClr>
                </a:solidFill>
              </a:rPr>
              <a:t> Thursday, September 4 @ 4:00 p.m.</a:t>
            </a:r>
          </a:p>
          <a:p>
            <a:pPr fontAlgn="base"/>
            <a:r>
              <a:rPr lang="en-US" b="1" dirty="0"/>
              <a:t>Meeting 2:</a:t>
            </a:r>
            <a:r>
              <a:rPr lang="en-US" dirty="0"/>
              <a:t> Thursday, October 2 @ 4:00 p.m.</a:t>
            </a:r>
          </a:p>
          <a:p>
            <a:pPr fontAlgn="base"/>
            <a:r>
              <a:rPr lang="en-US" b="1" dirty="0"/>
              <a:t>Meeting 3:</a:t>
            </a:r>
            <a:r>
              <a:rPr lang="en-US" dirty="0"/>
              <a:t> Thursday, November 6 @ 4:00 p.m. (</a:t>
            </a:r>
            <a:r>
              <a:rPr lang="en-US" b="1" dirty="0"/>
              <a:t>Required Board Training</a:t>
            </a:r>
            <a:r>
              <a:rPr lang="en-US" dirty="0"/>
              <a:t>)</a:t>
            </a:r>
          </a:p>
          <a:p>
            <a:pPr fontAlgn="base"/>
            <a:r>
              <a:rPr lang="en-US" b="1" dirty="0"/>
              <a:t>Meeting 4:</a:t>
            </a:r>
            <a:r>
              <a:rPr lang="en-US" dirty="0"/>
              <a:t> Thursday, January 29 @ 4:00 p.m.</a:t>
            </a:r>
          </a:p>
          <a:p>
            <a:pPr fontAlgn="base"/>
            <a:r>
              <a:rPr lang="en-US" b="1" dirty="0"/>
              <a:t>Meeting 5:</a:t>
            </a:r>
            <a:r>
              <a:rPr lang="en-US" dirty="0"/>
              <a:t> Thursday, February 12 @ 4:00 p.m.</a:t>
            </a:r>
          </a:p>
          <a:p>
            <a:pPr fontAlgn="base"/>
            <a:r>
              <a:rPr lang="en-US" b="1" dirty="0"/>
              <a:t>Meeting 6:</a:t>
            </a:r>
            <a:r>
              <a:rPr lang="en-US" dirty="0"/>
              <a:t> Thursday, February 26 @ 4:00 p.m.</a:t>
            </a:r>
          </a:p>
          <a:p>
            <a:pPr algn="l" fontAlgn="base"/>
            <a:br>
              <a:rPr lang="en-US" dirty="0"/>
            </a:br>
            <a:endParaRPr lang="en-US" dirty="0"/>
          </a:p>
        </p:txBody>
      </p:sp>
    </p:spTree>
    <p:extLst>
      <p:ext uri="{BB962C8B-B14F-4D97-AF65-F5344CB8AC3E}">
        <p14:creationId xmlns:p14="http://schemas.microsoft.com/office/powerpoint/2010/main" val="353886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34225" cy="6858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sz="933"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sp>
        <p:nvSpPr>
          <p:cNvPr id="5" name="Freeform 5"/>
          <p:cNvSpPr/>
          <p:nvPr/>
        </p:nvSpPr>
        <p:spPr>
          <a:xfrm>
            <a:off x="6847402" y="6263186"/>
            <a:ext cx="2086662" cy="59481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sz="933" dirty="0">
              <a:latin typeface="Segoe UI" panose="020B0502040204020203" pitchFamily="34" charset="0"/>
            </a:endParaRPr>
          </a:p>
        </p:txBody>
      </p:sp>
      <p:sp>
        <p:nvSpPr>
          <p:cNvPr id="6" name="Freeform 6"/>
          <p:cNvSpPr/>
          <p:nvPr/>
        </p:nvSpPr>
        <p:spPr>
          <a:xfrm>
            <a:off x="1431653" y="0"/>
            <a:ext cx="2028692" cy="6858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sz="933" dirty="0">
              <a:latin typeface="Segoe UI" panose="020B0502040204020203" pitchFamily="34" charset="0"/>
            </a:endParaRPr>
          </a:p>
        </p:txBody>
      </p:sp>
      <p:sp>
        <p:nvSpPr>
          <p:cNvPr id="7" name="Freeform 7"/>
          <p:cNvSpPr/>
          <p:nvPr/>
        </p:nvSpPr>
        <p:spPr>
          <a:xfrm rot="-5400000" flipH="1" flipV="1">
            <a:off x="2438924" y="1636157"/>
            <a:ext cx="1190603" cy="2289607"/>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sz="933" dirty="0">
              <a:latin typeface="Segoe UI" panose="020B0502040204020203" pitchFamily="34" charset="0"/>
            </a:endParaRPr>
          </a:p>
        </p:txBody>
      </p:sp>
      <p:grpSp>
        <p:nvGrpSpPr>
          <p:cNvPr id="8" name="Group 8"/>
          <p:cNvGrpSpPr/>
          <p:nvPr/>
        </p:nvGrpSpPr>
        <p:grpSpPr>
          <a:xfrm>
            <a:off x="6457774" y="1724977"/>
            <a:ext cx="4411541" cy="3447231"/>
            <a:chOff x="0" y="0"/>
            <a:chExt cx="1742831" cy="1361869"/>
          </a:xfrm>
        </p:grpSpPr>
        <p:sp>
          <p:nvSpPr>
            <p:cNvPr id="9" name="Freeform 9"/>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sz="933" dirty="0">
                <a:latin typeface="Segoe UI" panose="020B0502040204020203" pitchFamily="34" charset="0"/>
              </a:endParaRPr>
            </a:p>
          </p:txBody>
        </p:sp>
        <p:sp>
          <p:nvSpPr>
            <p:cNvPr id="10" name="TextBox 10"/>
            <p:cNvSpPr txBox="1"/>
            <p:nvPr/>
          </p:nvSpPr>
          <p:spPr>
            <a:xfrm>
              <a:off x="0" y="-57150"/>
              <a:ext cx="1742831" cy="1419019"/>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grpSp>
        <p:nvGrpSpPr>
          <p:cNvPr id="11" name="Group 11"/>
          <p:cNvGrpSpPr/>
          <p:nvPr/>
        </p:nvGrpSpPr>
        <p:grpSpPr>
          <a:xfrm>
            <a:off x="6096000" y="1479982"/>
            <a:ext cx="4597161" cy="3483272"/>
            <a:chOff x="0" y="0"/>
            <a:chExt cx="1816162" cy="1376107"/>
          </a:xfrm>
        </p:grpSpPr>
        <p:sp>
          <p:nvSpPr>
            <p:cNvPr id="12" name="Freeform 12"/>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sz="933" dirty="0">
                <a:latin typeface="Segoe UI" panose="020B0502040204020203" pitchFamily="34" charset="0"/>
              </a:endParaRPr>
            </a:p>
          </p:txBody>
        </p:sp>
        <p:sp>
          <p:nvSpPr>
            <p:cNvPr id="13" name="TextBox 13"/>
            <p:cNvSpPr txBox="1"/>
            <p:nvPr/>
          </p:nvSpPr>
          <p:spPr>
            <a:xfrm>
              <a:off x="0" y="-57150"/>
              <a:ext cx="1816162" cy="1433257"/>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sp>
        <p:nvSpPr>
          <p:cNvPr id="14" name="TextBox 14"/>
          <p:cNvSpPr txBox="1"/>
          <p:nvPr/>
        </p:nvSpPr>
        <p:spPr>
          <a:xfrm>
            <a:off x="6096000" y="2593943"/>
            <a:ext cx="4597161" cy="551433"/>
          </a:xfrm>
          <a:prstGeom prst="rect">
            <a:avLst/>
          </a:prstGeom>
        </p:spPr>
        <p:txBody>
          <a:bodyPr wrap="square" lIns="0" tIns="0" rIns="0" bIns="0" rtlCol="0" anchor="t">
            <a:spAutoFit/>
          </a:bodyPr>
          <a:lstStyle/>
          <a:p>
            <a:pPr algn="ctr">
              <a:lnSpc>
                <a:spcPts val="4266"/>
              </a:lnSpc>
            </a:pPr>
            <a:r>
              <a:rPr lang="en-US" sz="4266" b="1" spc="-42" dirty="0">
                <a:solidFill>
                  <a:schemeClr val="bg1"/>
                </a:solidFill>
                <a:latin typeface="Poppins Bold"/>
                <a:ea typeface="Poppins Bold"/>
                <a:cs typeface="Poppins Bold"/>
                <a:sym typeface="Poppins Bold"/>
              </a:rPr>
              <a:t>Discussion Items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C664C-00D9-E92E-E3BB-C15783C5910D}"/>
              </a:ext>
            </a:extLst>
          </p:cNvPr>
          <p:cNvSpPr>
            <a:spLocks noGrp="1"/>
          </p:cNvSpPr>
          <p:nvPr>
            <p:ph type="title"/>
          </p:nvPr>
        </p:nvSpPr>
        <p:spPr>
          <a:xfrm>
            <a:off x="359228" y="249013"/>
            <a:ext cx="11473541" cy="1325563"/>
          </a:xfrm>
        </p:spPr>
        <p:txBody>
          <a:bodyPr/>
          <a:lstStyle/>
          <a:p>
            <a:pPr algn="ctr"/>
            <a:r>
              <a:rPr lang="en-US" dirty="0"/>
              <a:t>2025-2026 CTAE Pathways</a:t>
            </a:r>
          </a:p>
        </p:txBody>
      </p:sp>
      <p:sp>
        <p:nvSpPr>
          <p:cNvPr id="8" name="Content Placeholder 7">
            <a:extLst>
              <a:ext uri="{FF2B5EF4-FFF2-40B4-BE49-F238E27FC236}">
                <a16:creationId xmlns:a16="http://schemas.microsoft.com/office/drawing/2014/main" id="{E52BE89B-17A5-E139-A223-294008770DF4}"/>
              </a:ext>
            </a:extLst>
          </p:cNvPr>
          <p:cNvSpPr>
            <a:spLocks noGrp="1"/>
          </p:cNvSpPr>
          <p:nvPr>
            <p:ph idx="1"/>
          </p:nvPr>
        </p:nvSpPr>
        <p:spPr>
          <a:xfrm>
            <a:off x="359228" y="1574575"/>
            <a:ext cx="11473541" cy="4898795"/>
          </a:xfrm>
        </p:spPr>
        <p:txBody>
          <a:bodyPr numCol="3">
            <a:normAutofit fontScale="25000" lnSpcReduction="20000"/>
          </a:bodyPr>
          <a:lstStyle/>
          <a:p>
            <a:r>
              <a:rPr lang="en-US" sz="8000" dirty="0"/>
              <a:t>Ag  Leadership (Horticulture)</a:t>
            </a:r>
          </a:p>
          <a:p>
            <a:r>
              <a:rPr lang="en-US" sz="8000" dirty="0"/>
              <a:t>Ag Leadership (Plant Science)</a:t>
            </a:r>
          </a:p>
          <a:p>
            <a:r>
              <a:rPr lang="en-US" sz="8000" dirty="0"/>
              <a:t>Allied Health &amp; Medicine</a:t>
            </a:r>
          </a:p>
          <a:p>
            <a:r>
              <a:rPr lang="en-US" sz="8000" dirty="0"/>
              <a:t>Artificial Intelligence</a:t>
            </a:r>
          </a:p>
          <a:p>
            <a:r>
              <a:rPr lang="en-US" sz="8000" dirty="0"/>
              <a:t>Audio/Video Technology &amp; Film</a:t>
            </a:r>
          </a:p>
          <a:p>
            <a:r>
              <a:rPr lang="en-US" sz="8000" dirty="0"/>
              <a:t>Automotive Technology</a:t>
            </a:r>
          </a:p>
          <a:p>
            <a:r>
              <a:rPr lang="en-US" sz="8000" dirty="0"/>
              <a:t>Business &amp; Technology</a:t>
            </a:r>
          </a:p>
          <a:p>
            <a:r>
              <a:rPr lang="en-US" sz="8000" dirty="0"/>
              <a:t>Carpentry</a:t>
            </a:r>
          </a:p>
          <a:p>
            <a:r>
              <a:rPr lang="en-US" sz="8000" dirty="0"/>
              <a:t>Computer Science</a:t>
            </a:r>
          </a:p>
          <a:p>
            <a:r>
              <a:rPr lang="en-US" sz="8000" dirty="0"/>
              <a:t>Cosmetology</a:t>
            </a:r>
          </a:p>
          <a:p>
            <a:r>
              <a:rPr lang="en-US" sz="8000" dirty="0"/>
              <a:t>Criminal Investigations</a:t>
            </a:r>
          </a:p>
          <a:p>
            <a:r>
              <a:rPr lang="en-US" sz="8000" dirty="0"/>
              <a:t>Culinary Arts</a:t>
            </a:r>
          </a:p>
          <a:p>
            <a:r>
              <a:rPr lang="en-US" sz="8000" dirty="0"/>
              <a:t>Cybersecurity</a:t>
            </a:r>
          </a:p>
          <a:p>
            <a:r>
              <a:rPr lang="en-US" sz="8000" dirty="0"/>
              <a:t>Dental Science</a:t>
            </a:r>
          </a:p>
          <a:p>
            <a:r>
              <a:rPr lang="en-US" sz="8000" dirty="0"/>
              <a:t>Electrical</a:t>
            </a:r>
          </a:p>
          <a:p>
            <a:r>
              <a:rPr lang="en-US" sz="8000" dirty="0"/>
              <a:t>Engineering &amp; Technology</a:t>
            </a:r>
          </a:p>
          <a:p>
            <a:r>
              <a:rPr lang="en-US" sz="8000" dirty="0"/>
              <a:t>Engineering Drafting &amp; Design</a:t>
            </a:r>
          </a:p>
          <a:p>
            <a:r>
              <a:rPr lang="en-US" sz="8000" dirty="0"/>
              <a:t>Event, Sports &amp; Ent. </a:t>
            </a:r>
            <a:r>
              <a:rPr lang="en-US" sz="8000" dirty="0" err="1"/>
              <a:t>Mgmnt</a:t>
            </a:r>
            <a:endParaRPr lang="en-US" sz="8000" dirty="0"/>
          </a:p>
          <a:p>
            <a:r>
              <a:rPr lang="en-US" sz="8000" dirty="0"/>
              <a:t>Financial Services</a:t>
            </a:r>
          </a:p>
          <a:p>
            <a:r>
              <a:rPr lang="en-US" sz="8000" dirty="0"/>
              <a:t>Financial Technology</a:t>
            </a:r>
          </a:p>
          <a:p>
            <a:r>
              <a:rPr lang="en-US" sz="8000" dirty="0"/>
              <a:t>Game Design</a:t>
            </a:r>
          </a:p>
          <a:p>
            <a:r>
              <a:rPr lang="en-US" sz="8000" dirty="0"/>
              <a:t>Graphic Communications </a:t>
            </a:r>
          </a:p>
          <a:p>
            <a:r>
              <a:rPr lang="en-US" sz="8000" dirty="0"/>
              <a:t>Graphic Design</a:t>
            </a:r>
          </a:p>
          <a:p>
            <a:r>
              <a:rPr lang="en-US" sz="8000" dirty="0"/>
              <a:t>Heavy Equipment Operations</a:t>
            </a:r>
          </a:p>
          <a:p>
            <a:r>
              <a:rPr lang="en-US" sz="8000" dirty="0"/>
              <a:t>HVAC + Refrigeration</a:t>
            </a:r>
          </a:p>
          <a:p>
            <a:r>
              <a:rPr lang="en-US" sz="8000" dirty="0"/>
              <a:t>HVAC + R--Electrical</a:t>
            </a:r>
          </a:p>
          <a:p>
            <a:r>
              <a:rPr lang="en-US" sz="8000" dirty="0"/>
              <a:t>Marketing Comms &amp; Promo</a:t>
            </a:r>
          </a:p>
          <a:p>
            <a:r>
              <a:rPr lang="en-US" sz="8000" dirty="0"/>
              <a:t>Patient Care</a:t>
            </a:r>
          </a:p>
          <a:p>
            <a:r>
              <a:rPr lang="en-US" sz="8000" dirty="0"/>
              <a:t>Phlebotomy</a:t>
            </a:r>
          </a:p>
          <a:p>
            <a:r>
              <a:rPr lang="en-US" sz="8000" dirty="0"/>
              <a:t>Programming</a:t>
            </a:r>
          </a:p>
          <a:p>
            <a:r>
              <a:rPr lang="en-US" sz="8000" dirty="0"/>
              <a:t>Public Health</a:t>
            </a:r>
          </a:p>
          <a:p>
            <a:r>
              <a:rPr lang="en-US" sz="8000" dirty="0"/>
              <a:t>Public Safety Comms</a:t>
            </a:r>
          </a:p>
          <a:p>
            <a:r>
              <a:rPr lang="en-US" sz="8000" dirty="0"/>
              <a:t>Sports &amp; Ent. Marketing</a:t>
            </a:r>
          </a:p>
          <a:p>
            <a:r>
              <a:rPr lang="en-US" sz="8000" dirty="0"/>
              <a:t>Sports Medicine</a:t>
            </a:r>
          </a:p>
          <a:p>
            <a:r>
              <a:rPr lang="en-US" sz="8000" dirty="0"/>
              <a:t>Start-Up Entrepreneurship</a:t>
            </a:r>
          </a:p>
          <a:p>
            <a:r>
              <a:rPr lang="en-US" sz="8000" dirty="0"/>
              <a:t>Teaching as a Profession</a:t>
            </a:r>
          </a:p>
          <a:p>
            <a:r>
              <a:rPr lang="en-US" sz="8000" dirty="0"/>
              <a:t>Veterinary Science</a:t>
            </a:r>
          </a:p>
          <a:p>
            <a:r>
              <a:rPr lang="en-US" sz="8000" dirty="0"/>
              <a:t>Web &amp; Digital Design</a:t>
            </a:r>
          </a:p>
          <a:p>
            <a:r>
              <a:rPr lang="en-US" sz="8000" dirty="0"/>
              <a:t>Web Development</a:t>
            </a:r>
          </a:p>
          <a:p>
            <a:r>
              <a:rPr lang="en-US" sz="8000" dirty="0"/>
              <a:t>Workforce Ready</a:t>
            </a:r>
          </a:p>
          <a:p>
            <a:endParaRPr lang="en-US" dirty="0"/>
          </a:p>
        </p:txBody>
      </p:sp>
    </p:spTree>
    <p:extLst>
      <p:ext uri="{BB962C8B-B14F-4D97-AF65-F5344CB8AC3E}">
        <p14:creationId xmlns:p14="http://schemas.microsoft.com/office/powerpoint/2010/main" val="395823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A0C89F-D88E-940F-7AF7-3F2942076C46}"/>
              </a:ext>
            </a:extLst>
          </p:cNvPr>
          <p:cNvSpPr>
            <a:spLocks noGrp="1"/>
          </p:cNvSpPr>
          <p:nvPr>
            <p:ph type="ctrTitle"/>
          </p:nvPr>
        </p:nvSpPr>
        <p:spPr>
          <a:xfrm>
            <a:off x="638882" y="3577456"/>
            <a:ext cx="10909640" cy="1687814"/>
          </a:xfrm>
        </p:spPr>
        <p:txBody>
          <a:bodyPr anchor="b">
            <a:normAutofit/>
          </a:bodyPr>
          <a:lstStyle/>
          <a:p>
            <a:r>
              <a:rPr lang="en-US" sz="5600" b="1" dirty="0"/>
              <a:t>Programs at ACCA and</a:t>
            </a:r>
            <a:br>
              <a:rPr lang="en-US" sz="5600" b="1" dirty="0"/>
            </a:br>
            <a:r>
              <a:rPr lang="en-US" sz="5600" b="1" dirty="0"/>
              <a:t>Atlanta Technical College</a:t>
            </a:r>
          </a:p>
        </p:txBody>
      </p:sp>
      <p:pic>
        <p:nvPicPr>
          <p:cNvPr id="7" name="Picture 6">
            <a:extLst>
              <a:ext uri="{FF2B5EF4-FFF2-40B4-BE49-F238E27FC236}">
                <a16:creationId xmlns:a16="http://schemas.microsoft.com/office/drawing/2014/main" id="{2626D1DD-F98D-A07D-EDD4-FE08B6646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908" y="666705"/>
            <a:ext cx="6439588" cy="2591934"/>
          </a:xfrm>
          <a:prstGeom prst="rect">
            <a:avLst/>
          </a:prstGeom>
        </p:spPr>
      </p:pic>
      <p:sp>
        <p:nvSpPr>
          <p:cNvPr id="23"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37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641A-6310-D523-E9E1-E0A3642F0454}"/>
              </a:ext>
            </a:extLst>
          </p:cNvPr>
          <p:cNvSpPr>
            <a:spLocks noGrp="1"/>
          </p:cNvSpPr>
          <p:nvPr>
            <p:ph type="title"/>
          </p:nvPr>
        </p:nvSpPr>
        <p:spPr>
          <a:xfrm>
            <a:off x="838200" y="111473"/>
            <a:ext cx="10515600" cy="603751"/>
          </a:xfrm>
        </p:spPr>
        <p:txBody>
          <a:bodyPr>
            <a:normAutofit fontScale="90000"/>
          </a:bodyPr>
          <a:lstStyle/>
          <a:p>
            <a:r>
              <a:rPr lang="en-US" b="1" dirty="0"/>
              <a:t>ACCA Programs @ Michael Maze Campus</a:t>
            </a:r>
            <a:endParaRPr lang="en-US" dirty="0"/>
          </a:p>
        </p:txBody>
      </p:sp>
      <p:graphicFrame>
        <p:nvGraphicFramePr>
          <p:cNvPr id="4" name="Content Placeholder 3">
            <a:extLst>
              <a:ext uri="{FF2B5EF4-FFF2-40B4-BE49-F238E27FC236}">
                <a16:creationId xmlns:a16="http://schemas.microsoft.com/office/drawing/2014/main" id="{330293CF-1F15-40FA-8678-375789327A9E}"/>
              </a:ext>
            </a:extLst>
          </p:cNvPr>
          <p:cNvGraphicFramePr>
            <a:graphicFrameLocks noGrp="1"/>
          </p:cNvGraphicFramePr>
          <p:nvPr>
            <p:ph idx="1"/>
          </p:nvPr>
        </p:nvGraphicFramePr>
        <p:xfrm>
          <a:off x="838200" y="715224"/>
          <a:ext cx="10515600" cy="5461000"/>
        </p:xfrm>
        <a:graphic>
          <a:graphicData uri="http://schemas.openxmlformats.org/drawingml/2006/table">
            <a:tbl>
              <a:tblPr firstRow="1" bandRow="1">
                <a:tableStyleId>{5C22544A-7EE6-4342-B048-85BDC9FD1C3A}</a:tableStyleId>
              </a:tblPr>
              <a:tblGrid>
                <a:gridCol w="3616105">
                  <a:extLst>
                    <a:ext uri="{9D8B030D-6E8A-4147-A177-3AD203B41FA5}">
                      <a16:colId xmlns:a16="http://schemas.microsoft.com/office/drawing/2014/main" val="3885745003"/>
                    </a:ext>
                  </a:extLst>
                </a:gridCol>
                <a:gridCol w="1883121">
                  <a:extLst>
                    <a:ext uri="{9D8B030D-6E8A-4147-A177-3AD203B41FA5}">
                      <a16:colId xmlns:a16="http://schemas.microsoft.com/office/drawing/2014/main" val="1069390744"/>
                    </a:ext>
                  </a:extLst>
                </a:gridCol>
                <a:gridCol w="1548142">
                  <a:extLst>
                    <a:ext uri="{9D8B030D-6E8A-4147-A177-3AD203B41FA5}">
                      <a16:colId xmlns:a16="http://schemas.microsoft.com/office/drawing/2014/main" val="119336407"/>
                    </a:ext>
                  </a:extLst>
                </a:gridCol>
                <a:gridCol w="1765426">
                  <a:extLst>
                    <a:ext uri="{9D8B030D-6E8A-4147-A177-3AD203B41FA5}">
                      <a16:colId xmlns:a16="http://schemas.microsoft.com/office/drawing/2014/main" val="1353996547"/>
                    </a:ext>
                  </a:extLst>
                </a:gridCol>
                <a:gridCol w="1702806">
                  <a:extLst>
                    <a:ext uri="{9D8B030D-6E8A-4147-A177-3AD203B41FA5}">
                      <a16:colId xmlns:a16="http://schemas.microsoft.com/office/drawing/2014/main" val="1343659119"/>
                    </a:ext>
                  </a:extLst>
                </a:gridCol>
              </a:tblGrid>
              <a:tr h="370840">
                <a:tc>
                  <a:txBody>
                    <a:bodyPr/>
                    <a:lstStyle/>
                    <a:p>
                      <a:r>
                        <a:rPr lang="en-US" dirty="0"/>
                        <a:t>Pathway</a:t>
                      </a:r>
                    </a:p>
                  </a:txBody>
                  <a:tcPr/>
                </a:tc>
                <a:tc>
                  <a:txBody>
                    <a:bodyPr/>
                    <a:lstStyle/>
                    <a:p>
                      <a:r>
                        <a:rPr lang="en-US" dirty="0"/>
                        <a:t>Program Type</a:t>
                      </a:r>
                    </a:p>
                  </a:txBody>
                  <a:tcPr/>
                </a:tc>
                <a:tc>
                  <a:txBody>
                    <a:bodyPr/>
                    <a:lstStyle/>
                    <a:p>
                      <a:r>
                        <a:rPr lang="en-US" dirty="0"/>
                        <a:t># of AM Students</a:t>
                      </a:r>
                    </a:p>
                  </a:txBody>
                  <a:tcPr/>
                </a:tc>
                <a:tc>
                  <a:txBody>
                    <a:bodyPr/>
                    <a:lstStyle/>
                    <a:p>
                      <a:r>
                        <a:rPr lang="en-US" dirty="0"/>
                        <a:t># of PM Students</a:t>
                      </a:r>
                    </a:p>
                  </a:txBody>
                  <a:tcPr/>
                </a:tc>
                <a:tc>
                  <a:txBody>
                    <a:bodyPr/>
                    <a:lstStyle/>
                    <a:p>
                      <a:r>
                        <a:rPr lang="en-US" dirty="0"/>
                        <a:t>Total # of Students</a:t>
                      </a:r>
                    </a:p>
                  </a:txBody>
                  <a:tcPr/>
                </a:tc>
                <a:extLst>
                  <a:ext uri="{0D108BD9-81ED-4DB2-BD59-A6C34878D82A}">
                    <a16:rowId xmlns:a16="http://schemas.microsoft.com/office/drawing/2014/main" val="1608339967"/>
                  </a:ext>
                </a:extLst>
              </a:tr>
              <a:tr h="370840">
                <a:tc>
                  <a:txBody>
                    <a:bodyPr/>
                    <a:lstStyle/>
                    <a:p>
                      <a:r>
                        <a:rPr lang="en-US" dirty="0"/>
                        <a:t>Automotive Chassis Tech TCC</a:t>
                      </a:r>
                    </a:p>
                  </a:txBody>
                  <a:tcPr/>
                </a:tc>
                <a:tc>
                  <a:txBody>
                    <a:bodyPr/>
                    <a:lstStyle/>
                    <a:p>
                      <a:r>
                        <a:rPr lang="en-US" dirty="0"/>
                        <a:t>Dual Enrollment</a:t>
                      </a:r>
                    </a:p>
                  </a:txBody>
                  <a:tcPr/>
                </a:tc>
                <a:tc>
                  <a:txBody>
                    <a:bodyPr/>
                    <a:lstStyle/>
                    <a:p>
                      <a:r>
                        <a:rPr lang="en-US" dirty="0"/>
                        <a:t>14</a:t>
                      </a:r>
                    </a:p>
                  </a:txBody>
                  <a:tcPr/>
                </a:tc>
                <a:tc>
                  <a:txBody>
                    <a:bodyPr/>
                    <a:lstStyle/>
                    <a:p>
                      <a:r>
                        <a:rPr lang="en-US" dirty="0"/>
                        <a:t>12</a:t>
                      </a:r>
                    </a:p>
                  </a:txBody>
                  <a:tcPr/>
                </a:tc>
                <a:tc>
                  <a:txBody>
                    <a:bodyPr/>
                    <a:lstStyle/>
                    <a:p>
                      <a:r>
                        <a:rPr lang="en-US" dirty="0"/>
                        <a:t>26</a:t>
                      </a:r>
                    </a:p>
                  </a:txBody>
                  <a:tcPr/>
                </a:tc>
                <a:extLst>
                  <a:ext uri="{0D108BD9-81ED-4DB2-BD59-A6C34878D82A}">
                    <a16:rowId xmlns:a16="http://schemas.microsoft.com/office/drawing/2014/main" val="1297994399"/>
                  </a:ext>
                </a:extLst>
              </a:tr>
              <a:tr h="370840">
                <a:tc>
                  <a:txBody>
                    <a:bodyPr/>
                    <a:lstStyle/>
                    <a:p>
                      <a:r>
                        <a:rPr lang="en-US" dirty="0"/>
                        <a:t>C++ Programmer TCC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Dual Enrollment</a:t>
                      </a:r>
                    </a:p>
                  </a:txBody>
                  <a:tcPr/>
                </a:tc>
                <a:tc>
                  <a:txBody>
                    <a:bodyPr/>
                    <a:lstStyle/>
                    <a:p>
                      <a:r>
                        <a:rPr lang="en-US" dirty="0"/>
                        <a:t>7</a:t>
                      </a:r>
                    </a:p>
                  </a:txBody>
                  <a:tcPr/>
                </a:tc>
                <a:tc>
                  <a:txBody>
                    <a:bodyPr/>
                    <a:lstStyle/>
                    <a:p>
                      <a:r>
                        <a:rPr lang="en-US" dirty="0"/>
                        <a:t>14</a:t>
                      </a:r>
                    </a:p>
                  </a:txBody>
                  <a:tcPr/>
                </a:tc>
                <a:tc>
                  <a:txBody>
                    <a:bodyPr/>
                    <a:lstStyle/>
                    <a:p>
                      <a:r>
                        <a:rPr lang="en-US" dirty="0"/>
                        <a:t>21</a:t>
                      </a:r>
                    </a:p>
                  </a:txBody>
                  <a:tcPr/>
                </a:tc>
                <a:extLst>
                  <a:ext uri="{0D108BD9-81ED-4DB2-BD59-A6C34878D82A}">
                    <a16:rowId xmlns:a16="http://schemas.microsoft.com/office/drawing/2014/main" val="2540335031"/>
                  </a:ext>
                </a:extLst>
              </a:tr>
              <a:tr h="370840">
                <a:tc>
                  <a:txBody>
                    <a:bodyPr/>
                    <a:lstStyle/>
                    <a:p>
                      <a:r>
                        <a:rPr lang="en-US" dirty="0"/>
                        <a:t>Certified Construction Worker TCC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Dual Enrollment</a:t>
                      </a:r>
                    </a:p>
                  </a:txBody>
                  <a:tcPr/>
                </a:tc>
                <a:tc>
                  <a:txBody>
                    <a:bodyPr/>
                    <a:lstStyle/>
                    <a:p>
                      <a:r>
                        <a:rPr lang="en-US" dirty="0"/>
                        <a:t>16</a:t>
                      </a:r>
                    </a:p>
                  </a:txBody>
                  <a:tcPr/>
                </a:tc>
                <a:tc>
                  <a:txBody>
                    <a:bodyPr/>
                    <a:lstStyle/>
                    <a:p>
                      <a:r>
                        <a:rPr lang="en-US" dirty="0"/>
                        <a:t>16</a:t>
                      </a:r>
                    </a:p>
                  </a:txBody>
                  <a:tcPr/>
                </a:tc>
                <a:tc>
                  <a:txBody>
                    <a:bodyPr/>
                    <a:lstStyle/>
                    <a:p>
                      <a:r>
                        <a:rPr lang="en-US" dirty="0"/>
                        <a:t>32</a:t>
                      </a:r>
                    </a:p>
                  </a:txBody>
                  <a:tcPr/>
                </a:tc>
                <a:extLst>
                  <a:ext uri="{0D108BD9-81ED-4DB2-BD59-A6C34878D82A}">
                    <a16:rowId xmlns:a16="http://schemas.microsoft.com/office/drawing/2014/main" val="1324019740"/>
                  </a:ext>
                </a:extLst>
              </a:tr>
              <a:tr h="370840">
                <a:tc>
                  <a:txBody>
                    <a:bodyPr/>
                    <a:lstStyle/>
                    <a:p>
                      <a:r>
                        <a:rPr lang="en-US" dirty="0"/>
                        <a:t>Criminal Investigations</a:t>
                      </a:r>
                    </a:p>
                  </a:txBody>
                  <a:tcPr/>
                </a:tc>
                <a:tc>
                  <a:txBody>
                    <a:bodyPr/>
                    <a:lstStyle/>
                    <a:p>
                      <a:r>
                        <a:rPr lang="en-US" dirty="0"/>
                        <a:t>CTAE</a:t>
                      </a:r>
                    </a:p>
                  </a:txBody>
                  <a:tcPr/>
                </a:tc>
                <a:tc>
                  <a:txBody>
                    <a:bodyPr/>
                    <a:lstStyle/>
                    <a:p>
                      <a:r>
                        <a:rPr lang="en-US" dirty="0"/>
                        <a:t>24</a:t>
                      </a:r>
                    </a:p>
                  </a:txBody>
                  <a:tcPr/>
                </a:tc>
                <a:tc>
                  <a:txBody>
                    <a:bodyPr/>
                    <a:lstStyle/>
                    <a:p>
                      <a:r>
                        <a:rPr lang="en-US" dirty="0"/>
                        <a:t>25</a:t>
                      </a:r>
                    </a:p>
                  </a:txBody>
                  <a:tcPr/>
                </a:tc>
                <a:tc>
                  <a:txBody>
                    <a:bodyPr/>
                    <a:lstStyle/>
                    <a:p>
                      <a:r>
                        <a:rPr lang="en-US" dirty="0"/>
                        <a:t>49</a:t>
                      </a:r>
                    </a:p>
                  </a:txBody>
                  <a:tcPr/>
                </a:tc>
                <a:extLst>
                  <a:ext uri="{0D108BD9-81ED-4DB2-BD59-A6C34878D82A}">
                    <a16:rowId xmlns:a16="http://schemas.microsoft.com/office/drawing/2014/main" val="2421102958"/>
                  </a:ext>
                </a:extLst>
              </a:tr>
              <a:tr h="370840">
                <a:tc>
                  <a:txBody>
                    <a:bodyPr/>
                    <a:lstStyle/>
                    <a:p>
                      <a:r>
                        <a:rPr lang="en-US" dirty="0"/>
                        <a:t>Culinary Arts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CTAE</a:t>
                      </a:r>
                    </a:p>
                  </a:txBody>
                  <a:tcPr/>
                </a:tc>
                <a:tc>
                  <a:txBody>
                    <a:bodyPr/>
                    <a:lstStyle/>
                    <a:p>
                      <a:r>
                        <a:rPr lang="en-US" dirty="0"/>
                        <a:t>25</a:t>
                      </a:r>
                    </a:p>
                  </a:txBody>
                  <a:tcPr/>
                </a:tc>
                <a:tc>
                  <a:txBody>
                    <a:bodyPr/>
                    <a:lstStyle/>
                    <a:p>
                      <a:r>
                        <a:rPr lang="en-US" dirty="0"/>
                        <a:t>20</a:t>
                      </a:r>
                    </a:p>
                  </a:txBody>
                  <a:tcPr/>
                </a:tc>
                <a:tc>
                  <a:txBody>
                    <a:bodyPr/>
                    <a:lstStyle/>
                    <a:p>
                      <a:r>
                        <a:rPr lang="en-US" dirty="0"/>
                        <a:t>45</a:t>
                      </a:r>
                    </a:p>
                  </a:txBody>
                  <a:tcPr/>
                </a:tc>
                <a:extLst>
                  <a:ext uri="{0D108BD9-81ED-4DB2-BD59-A6C34878D82A}">
                    <a16:rowId xmlns:a16="http://schemas.microsoft.com/office/drawing/2014/main" val="367017106"/>
                  </a:ext>
                </a:extLst>
              </a:tr>
              <a:tr h="370840">
                <a:tc>
                  <a:txBody>
                    <a:bodyPr/>
                    <a:lstStyle/>
                    <a:p>
                      <a:r>
                        <a:rPr lang="en-US" dirty="0"/>
                        <a:t>Cybersecurity Fundamentals TCC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Dual Enrollment</a:t>
                      </a:r>
                    </a:p>
                  </a:txBody>
                  <a:tcPr/>
                </a:tc>
                <a:tc>
                  <a:txBody>
                    <a:bodyPr/>
                    <a:lstStyle/>
                    <a:p>
                      <a:r>
                        <a:rPr lang="en-US" dirty="0"/>
                        <a:t>12</a:t>
                      </a:r>
                    </a:p>
                  </a:txBody>
                  <a:tcPr/>
                </a:tc>
                <a:tc>
                  <a:txBody>
                    <a:bodyPr/>
                    <a:lstStyle/>
                    <a:p>
                      <a:r>
                        <a:rPr lang="en-US" dirty="0"/>
                        <a:t>18</a:t>
                      </a:r>
                    </a:p>
                  </a:txBody>
                  <a:tcPr/>
                </a:tc>
                <a:tc>
                  <a:txBody>
                    <a:bodyPr/>
                    <a:lstStyle/>
                    <a:p>
                      <a:r>
                        <a:rPr lang="en-US" dirty="0"/>
                        <a:t>30</a:t>
                      </a:r>
                    </a:p>
                  </a:txBody>
                  <a:tcPr/>
                </a:tc>
                <a:extLst>
                  <a:ext uri="{0D108BD9-81ED-4DB2-BD59-A6C34878D82A}">
                    <a16:rowId xmlns:a16="http://schemas.microsoft.com/office/drawing/2014/main" val="220615137"/>
                  </a:ext>
                </a:extLst>
              </a:tr>
              <a:tr h="370840">
                <a:tc>
                  <a:txBody>
                    <a:bodyPr/>
                    <a:lstStyle/>
                    <a:p>
                      <a:r>
                        <a:rPr lang="en-US" dirty="0"/>
                        <a:t>Early College Essentials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Dual Enrollment</a:t>
                      </a:r>
                    </a:p>
                  </a:txBody>
                  <a:tcPr/>
                </a:tc>
                <a:tc>
                  <a:txBody>
                    <a:bodyPr/>
                    <a:lstStyle/>
                    <a:p>
                      <a:r>
                        <a:rPr lang="en-US" dirty="0"/>
                        <a:t>42</a:t>
                      </a:r>
                    </a:p>
                  </a:txBody>
                  <a:tcPr/>
                </a:tc>
                <a:tc>
                  <a:txBody>
                    <a:bodyPr/>
                    <a:lstStyle/>
                    <a:p>
                      <a:r>
                        <a:rPr lang="en-US" dirty="0"/>
                        <a:t>24</a:t>
                      </a:r>
                    </a:p>
                  </a:txBody>
                  <a:tcPr/>
                </a:tc>
                <a:tc>
                  <a:txBody>
                    <a:bodyPr/>
                    <a:lstStyle/>
                    <a:p>
                      <a:r>
                        <a:rPr lang="en-US" dirty="0"/>
                        <a:t>66</a:t>
                      </a:r>
                    </a:p>
                  </a:txBody>
                  <a:tcPr/>
                </a:tc>
                <a:extLst>
                  <a:ext uri="{0D108BD9-81ED-4DB2-BD59-A6C34878D82A}">
                    <a16:rowId xmlns:a16="http://schemas.microsoft.com/office/drawing/2014/main" val="2535842188"/>
                  </a:ext>
                </a:extLst>
              </a:tr>
              <a:tr h="370840">
                <a:tc>
                  <a:txBody>
                    <a:bodyPr/>
                    <a:lstStyle/>
                    <a:p>
                      <a:r>
                        <a:rPr lang="en-US" dirty="0"/>
                        <a:t>Education as a Profession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CTAE</a:t>
                      </a:r>
                    </a:p>
                  </a:txBody>
                  <a:tcPr/>
                </a:tc>
                <a:tc>
                  <a:txBody>
                    <a:bodyPr/>
                    <a:lstStyle/>
                    <a:p>
                      <a:r>
                        <a:rPr lang="en-US" dirty="0"/>
                        <a:t>6</a:t>
                      </a:r>
                    </a:p>
                  </a:txBody>
                  <a:tcPr/>
                </a:tc>
                <a:tc>
                  <a:txBody>
                    <a:bodyPr/>
                    <a:lstStyle/>
                    <a:p>
                      <a:r>
                        <a:rPr lang="en-US" dirty="0"/>
                        <a:t>26</a:t>
                      </a:r>
                    </a:p>
                  </a:txBody>
                  <a:tcPr/>
                </a:tc>
                <a:tc>
                  <a:txBody>
                    <a:bodyPr/>
                    <a:lstStyle/>
                    <a:p>
                      <a:r>
                        <a:rPr lang="en-US" dirty="0"/>
                        <a:t>32</a:t>
                      </a:r>
                    </a:p>
                  </a:txBody>
                  <a:tcPr/>
                </a:tc>
                <a:extLst>
                  <a:ext uri="{0D108BD9-81ED-4DB2-BD59-A6C34878D82A}">
                    <a16:rowId xmlns:a16="http://schemas.microsoft.com/office/drawing/2014/main" val="3948180854"/>
                  </a:ext>
                </a:extLst>
              </a:tr>
              <a:tr h="370840">
                <a:tc>
                  <a:txBody>
                    <a:bodyPr/>
                    <a:lstStyle/>
                    <a:p>
                      <a:r>
                        <a:rPr lang="en-US" dirty="0"/>
                        <a:t>Dental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CTAE</a:t>
                      </a:r>
                    </a:p>
                  </a:txBody>
                  <a:tcPr/>
                </a:tc>
                <a:tc>
                  <a:txBody>
                    <a:bodyPr/>
                    <a:lstStyle/>
                    <a:p>
                      <a:r>
                        <a:rPr lang="en-US" dirty="0"/>
                        <a:t>26</a:t>
                      </a:r>
                    </a:p>
                  </a:txBody>
                  <a:tcPr/>
                </a:tc>
                <a:tc>
                  <a:txBody>
                    <a:bodyPr/>
                    <a:lstStyle/>
                    <a:p>
                      <a:r>
                        <a:rPr lang="en-US" dirty="0"/>
                        <a:t>23</a:t>
                      </a:r>
                    </a:p>
                  </a:txBody>
                  <a:tcPr/>
                </a:tc>
                <a:tc>
                  <a:txBody>
                    <a:bodyPr/>
                    <a:lstStyle/>
                    <a:p>
                      <a:r>
                        <a:rPr lang="en-US" dirty="0"/>
                        <a:t>49</a:t>
                      </a:r>
                    </a:p>
                  </a:txBody>
                  <a:tcPr/>
                </a:tc>
                <a:extLst>
                  <a:ext uri="{0D108BD9-81ED-4DB2-BD59-A6C34878D82A}">
                    <a16:rowId xmlns:a16="http://schemas.microsoft.com/office/drawing/2014/main" val="1082112308"/>
                  </a:ext>
                </a:extLst>
              </a:tr>
              <a:tr h="370840">
                <a:tc>
                  <a:txBody>
                    <a:bodyPr/>
                    <a:lstStyle/>
                    <a:p>
                      <a:r>
                        <a:rPr lang="en-US" dirty="0"/>
                        <a:t>Graphic Design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CTAE</a:t>
                      </a:r>
                    </a:p>
                  </a:txBody>
                  <a:tcPr/>
                </a:tc>
                <a:tc>
                  <a:txBody>
                    <a:bodyPr/>
                    <a:lstStyle/>
                    <a:p>
                      <a:r>
                        <a:rPr lang="en-US" dirty="0"/>
                        <a:t>21</a:t>
                      </a:r>
                    </a:p>
                  </a:txBody>
                  <a:tcPr/>
                </a:tc>
                <a:tc>
                  <a:txBody>
                    <a:bodyPr/>
                    <a:lstStyle/>
                    <a:p>
                      <a:r>
                        <a:rPr lang="en-US" dirty="0"/>
                        <a:t>25</a:t>
                      </a:r>
                    </a:p>
                  </a:txBody>
                  <a:tcPr/>
                </a:tc>
                <a:tc>
                  <a:txBody>
                    <a:bodyPr/>
                    <a:lstStyle/>
                    <a:p>
                      <a:r>
                        <a:rPr lang="en-US" dirty="0"/>
                        <a:t>46</a:t>
                      </a:r>
                    </a:p>
                  </a:txBody>
                  <a:tcPr/>
                </a:tc>
                <a:extLst>
                  <a:ext uri="{0D108BD9-81ED-4DB2-BD59-A6C34878D82A}">
                    <a16:rowId xmlns:a16="http://schemas.microsoft.com/office/drawing/2014/main" val="2279988046"/>
                  </a:ext>
                </a:extLst>
              </a:tr>
              <a:tr h="370840">
                <a:tc>
                  <a:txBody>
                    <a:bodyPr/>
                    <a:lstStyle/>
                    <a:p>
                      <a:r>
                        <a:rPr lang="en-US" dirty="0"/>
                        <a:t>HVAC-Refrigeration </a:t>
                      </a:r>
                    </a:p>
                  </a:txBody>
                  <a:tcPr/>
                </a:tc>
                <a:tc>
                  <a:txBody>
                    <a:bodyPr/>
                    <a:lstStyle/>
                    <a:p>
                      <a:r>
                        <a:rPr lang="en-US" dirty="0"/>
                        <a:t>CTAE</a:t>
                      </a:r>
                    </a:p>
                  </a:txBody>
                  <a:tcPr/>
                </a:tc>
                <a:tc>
                  <a:txBody>
                    <a:bodyPr/>
                    <a:lstStyle/>
                    <a:p>
                      <a:r>
                        <a:rPr lang="en-US" dirty="0"/>
                        <a:t>18</a:t>
                      </a:r>
                    </a:p>
                  </a:txBody>
                  <a:tcPr/>
                </a:tc>
                <a:tc>
                  <a:txBody>
                    <a:bodyPr/>
                    <a:lstStyle/>
                    <a:p>
                      <a:r>
                        <a:rPr lang="en-US" dirty="0"/>
                        <a:t>17</a:t>
                      </a:r>
                    </a:p>
                  </a:txBody>
                  <a:tcPr/>
                </a:tc>
                <a:tc>
                  <a:txBody>
                    <a:bodyPr/>
                    <a:lstStyle/>
                    <a:p>
                      <a:r>
                        <a:rPr lang="en-US" dirty="0"/>
                        <a:t>35</a:t>
                      </a:r>
                    </a:p>
                  </a:txBody>
                  <a:tcPr/>
                </a:tc>
                <a:extLst>
                  <a:ext uri="{0D108BD9-81ED-4DB2-BD59-A6C34878D82A}">
                    <a16:rowId xmlns:a16="http://schemas.microsoft.com/office/drawing/2014/main" val="447929278"/>
                  </a:ext>
                </a:extLst>
              </a:tr>
              <a:tr h="370840">
                <a:tc>
                  <a:txBody>
                    <a:bodyPr/>
                    <a:lstStyle/>
                    <a:p>
                      <a:r>
                        <a:rPr lang="en-US" dirty="0"/>
                        <a:t>Infant/Toddler Child Care TCC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Dual Enrollment</a:t>
                      </a:r>
                    </a:p>
                  </a:txBody>
                  <a:tcPr/>
                </a:tc>
                <a:tc>
                  <a:txBody>
                    <a:bodyPr/>
                    <a:lstStyle/>
                    <a:p>
                      <a:r>
                        <a:rPr lang="en-US" dirty="0"/>
                        <a:t>23</a:t>
                      </a:r>
                    </a:p>
                  </a:txBody>
                  <a:tcPr/>
                </a:tc>
                <a:tc>
                  <a:txBody>
                    <a:bodyPr/>
                    <a:lstStyle/>
                    <a:p>
                      <a:r>
                        <a:rPr lang="en-US" dirty="0"/>
                        <a:t>17</a:t>
                      </a:r>
                    </a:p>
                  </a:txBody>
                  <a:tcPr/>
                </a:tc>
                <a:tc>
                  <a:txBody>
                    <a:bodyPr/>
                    <a:lstStyle/>
                    <a:p>
                      <a:r>
                        <a:rPr lang="en-US" dirty="0"/>
                        <a:t>40</a:t>
                      </a:r>
                    </a:p>
                  </a:txBody>
                  <a:tcPr/>
                </a:tc>
                <a:extLst>
                  <a:ext uri="{0D108BD9-81ED-4DB2-BD59-A6C34878D82A}">
                    <a16:rowId xmlns:a16="http://schemas.microsoft.com/office/drawing/2014/main" val="3608194593"/>
                  </a:ext>
                </a:extLst>
              </a:tr>
              <a:tr h="370840">
                <a:tc>
                  <a:txBody>
                    <a:bodyPr/>
                    <a:lstStyle/>
                    <a:p>
                      <a:r>
                        <a:rPr lang="en-US" dirty="0"/>
                        <a:t>Patient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CTAE</a:t>
                      </a:r>
                    </a:p>
                  </a:txBody>
                  <a:tcPr/>
                </a:tc>
                <a:tc>
                  <a:txBody>
                    <a:bodyPr/>
                    <a:lstStyle/>
                    <a:p>
                      <a:r>
                        <a:rPr lang="en-US" dirty="0"/>
                        <a:t>27</a:t>
                      </a:r>
                    </a:p>
                  </a:txBody>
                  <a:tcPr/>
                </a:tc>
                <a:tc>
                  <a:txBody>
                    <a:bodyPr/>
                    <a:lstStyle/>
                    <a:p>
                      <a:r>
                        <a:rPr lang="en-US" dirty="0"/>
                        <a:t>23</a:t>
                      </a:r>
                    </a:p>
                  </a:txBody>
                  <a:tcPr/>
                </a:tc>
                <a:tc>
                  <a:txBody>
                    <a:bodyPr/>
                    <a:lstStyle/>
                    <a:p>
                      <a:r>
                        <a:rPr lang="en-US" dirty="0"/>
                        <a:t>50</a:t>
                      </a:r>
                    </a:p>
                  </a:txBody>
                  <a:tcPr/>
                </a:tc>
                <a:extLst>
                  <a:ext uri="{0D108BD9-81ED-4DB2-BD59-A6C34878D82A}">
                    <a16:rowId xmlns:a16="http://schemas.microsoft.com/office/drawing/2014/main" val="3413118283"/>
                  </a:ext>
                </a:extLst>
              </a:tr>
            </a:tbl>
          </a:graphicData>
        </a:graphic>
      </p:graphicFrame>
      <p:sp>
        <p:nvSpPr>
          <p:cNvPr id="5" name="TextBox 4">
            <a:extLst>
              <a:ext uri="{FF2B5EF4-FFF2-40B4-BE49-F238E27FC236}">
                <a16:creationId xmlns:a16="http://schemas.microsoft.com/office/drawing/2014/main" id="{F5CB1A14-7981-A232-DA6E-7C2CC89521CF}"/>
              </a:ext>
            </a:extLst>
          </p:cNvPr>
          <p:cNvSpPr txBox="1"/>
          <p:nvPr/>
        </p:nvSpPr>
        <p:spPr>
          <a:xfrm>
            <a:off x="1168593" y="6156356"/>
            <a:ext cx="98548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All Dual Enrollment Programs are Accelerated Career pathways</a:t>
            </a:r>
          </a:p>
        </p:txBody>
      </p:sp>
      <p:sp>
        <p:nvSpPr>
          <p:cNvPr id="6" name="Oval 5">
            <a:extLst>
              <a:ext uri="{FF2B5EF4-FFF2-40B4-BE49-F238E27FC236}">
                <a16:creationId xmlns:a16="http://schemas.microsoft.com/office/drawing/2014/main" id="{8DE7DEBD-7E47-121E-2663-8DB59193A9AA}"/>
              </a:ext>
            </a:extLst>
          </p:cNvPr>
          <p:cNvSpPr/>
          <p:nvPr/>
        </p:nvSpPr>
        <p:spPr>
          <a:xfrm>
            <a:off x="10606889" y="5260063"/>
            <a:ext cx="1493822" cy="1059255"/>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Total 521</a:t>
            </a:r>
          </a:p>
        </p:txBody>
      </p:sp>
    </p:spTree>
    <p:extLst>
      <p:ext uri="{BB962C8B-B14F-4D97-AF65-F5344CB8AC3E}">
        <p14:creationId xmlns:p14="http://schemas.microsoft.com/office/powerpoint/2010/main" val="1070816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683A-E44A-133F-45E7-4DFF55167E26}"/>
              </a:ext>
            </a:extLst>
          </p:cNvPr>
          <p:cNvSpPr>
            <a:spLocks noGrp="1"/>
          </p:cNvSpPr>
          <p:nvPr>
            <p:ph type="title"/>
          </p:nvPr>
        </p:nvSpPr>
        <p:spPr>
          <a:xfrm>
            <a:off x="325925" y="365125"/>
            <a:ext cx="11488847" cy="1325563"/>
          </a:xfrm>
        </p:spPr>
        <p:txBody>
          <a:bodyPr>
            <a:normAutofit fontScale="90000"/>
          </a:bodyPr>
          <a:lstStyle/>
          <a:p>
            <a:pPr algn="ctr"/>
            <a:br>
              <a:rPr lang="en-US" b="1" dirty="0"/>
            </a:br>
            <a:r>
              <a:rPr lang="en-US" b="1" dirty="0"/>
              <a:t>Atlanta Technical College Programs</a:t>
            </a:r>
            <a:br>
              <a:rPr lang="en-US" b="1" dirty="0"/>
            </a:br>
            <a:r>
              <a:rPr lang="en-US" sz="3100" dirty="0"/>
              <a:t>APS students are enrolled in the following pathways on the campus  of ATC:</a:t>
            </a:r>
            <a:br>
              <a:rPr lang="en-US" dirty="0"/>
            </a:br>
            <a:endParaRPr lang="en-US" b="1" dirty="0"/>
          </a:p>
        </p:txBody>
      </p:sp>
      <p:graphicFrame>
        <p:nvGraphicFramePr>
          <p:cNvPr id="4" name="Content Placeholder 3">
            <a:extLst>
              <a:ext uri="{FF2B5EF4-FFF2-40B4-BE49-F238E27FC236}">
                <a16:creationId xmlns:a16="http://schemas.microsoft.com/office/drawing/2014/main" id="{13A62FB0-9562-E144-4831-02F58DF01BB5}"/>
              </a:ext>
            </a:extLst>
          </p:cNvPr>
          <p:cNvGraphicFramePr>
            <a:graphicFrameLocks noGrp="1"/>
          </p:cNvGraphicFramePr>
          <p:nvPr>
            <p:ph idx="1"/>
          </p:nvPr>
        </p:nvGraphicFramePr>
        <p:xfrm>
          <a:off x="3085345" y="1690688"/>
          <a:ext cx="5970006" cy="4348480"/>
        </p:xfrm>
        <a:graphic>
          <a:graphicData uri="http://schemas.openxmlformats.org/drawingml/2006/table">
            <a:tbl>
              <a:tblPr firstRow="1" bandRow="1">
                <a:tableStyleId>{9DCAF9ED-07DC-4A11-8D7F-57B35C25682E}</a:tableStyleId>
              </a:tblPr>
              <a:tblGrid>
                <a:gridCol w="4059725">
                  <a:extLst>
                    <a:ext uri="{9D8B030D-6E8A-4147-A177-3AD203B41FA5}">
                      <a16:colId xmlns:a16="http://schemas.microsoft.com/office/drawing/2014/main" val="2662457714"/>
                    </a:ext>
                  </a:extLst>
                </a:gridCol>
                <a:gridCol w="1910281">
                  <a:extLst>
                    <a:ext uri="{9D8B030D-6E8A-4147-A177-3AD203B41FA5}">
                      <a16:colId xmlns:a16="http://schemas.microsoft.com/office/drawing/2014/main" val="1304373852"/>
                    </a:ext>
                  </a:extLst>
                </a:gridCol>
              </a:tblGrid>
              <a:tr h="370840">
                <a:tc>
                  <a:txBody>
                    <a:bodyPr/>
                    <a:lstStyle/>
                    <a:p>
                      <a:r>
                        <a:rPr lang="en-US" dirty="0"/>
                        <a:t>Pathway</a:t>
                      </a:r>
                    </a:p>
                  </a:txBody>
                  <a:tcPr/>
                </a:tc>
                <a:tc>
                  <a:txBody>
                    <a:bodyPr/>
                    <a:lstStyle/>
                    <a:p>
                      <a:r>
                        <a:rPr lang="en-US" dirty="0"/>
                        <a:t># of Students enrolled</a:t>
                      </a:r>
                    </a:p>
                  </a:txBody>
                  <a:tcPr/>
                </a:tc>
                <a:extLst>
                  <a:ext uri="{0D108BD9-81ED-4DB2-BD59-A6C34878D82A}">
                    <a16:rowId xmlns:a16="http://schemas.microsoft.com/office/drawing/2014/main" val="2549624588"/>
                  </a:ext>
                </a:extLst>
              </a:tr>
              <a:tr h="370840">
                <a:tc>
                  <a:txBody>
                    <a:bodyPr/>
                    <a:lstStyle/>
                    <a:p>
                      <a:r>
                        <a:rPr lang="en-US" dirty="0">
                          <a:highlight>
                            <a:srgbClr val="FFFF00"/>
                          </a:highlight>
                        </a:rPr>
                        <a:t>Aviation Maintenance</a:t>
                      </a:r>
                    </a:p>
                  </a:txBody>
                  <a:tcPr/>
                </a:tc>
                <a:tc>
                  <a:txBody>
                    <a:bodyPr/>
                    <a:lstStyle/>
                    <a:p>
                      <a:r>
                        <a:rPr lang="en-US" dirty="0"/>
                        <a:t>6</a:t>
                      </a:r>
                    </a:p>
                  </a:txBody>
                  <a:tcPr/>
                </a:tc>
                <a:extLst>
                  <a:ext uri="{0D108BD9-81ED-4DB2-BD59-A6C34878D82A}">
                    <a16:rowId xmlns:a16="http://schemas.microsoft.com/office/drawing/2014/main" val="1686325693"/>
                  </a:ext>
                </a:extLst>
              </a:tr>
              <a:tr h="370840">
                <a:tc>
                  <a:txBody>
                    <a:bodyPr/>
                    <a:lstStyle/>
                    <a:p>
                      <a:r>
                        <a:rPr lang="en-US" dirty="0">
                          <a:highlight>
                            <a:srgbClr val="FFFF00"/>
                          </a:highlight>
                        </a:rPr>
                        <a:t>Early Childhood Education</a:t>
                      </a:r>
                    </a:p>
                  </a:txBody>
                  <a:tcPr/>
                </a:tc>
                <a:tc>
                  <a:txBody>
                    <a:bodyPr/>
                    <a:lstStyle/>
                    <a:p>
                      <a:r>
                        <a:rPr lang="en-US" dirty="0"/>
                        <a:t>2</a:t>
                      </a:r>
                    </a:p>
                  </a:txBody>
                  <a:tcPr/>
                </a:tc>
                <a:extLst>
                  <a:ext uri="{0D108BD9-81ED-4DB2-BD59-A6C34878D82A}">
                    <a16:rowId xmlns:a16="http://schemas.microsoft.com/office/drawing/2014/main" val="2905911654"/>
                  </a:ext>
                </a:extLst>
              </a:tr>
              <a:tr h="370840">
                <a:tc>
                  <a:txBody>
                    <a:bodyPr/>
                    <a:lstStyle/>
                    <a:p>
                      <a:r>
                        <a:rPr lang="en-US" dirty="0">
                          <a:highlight>
                            <a:srgbClr val="FFFF00"/>
                          </a:highlight>
                        </a:rPr>
                        <a:t>Early College</a:t>
                      </a:r>
                    </a:p>
                  </a:txBody>
                  <a:tcPr/>
                </a:tc>
                <a:tc>
                  <a:txBody>
                    <a:bodyPr/>
                    <a:lstStyle/>
                    <a:p>
                      <a:r>
                        <a:rPr lang="en-US" dirty="0"/>
                        <a:t>11</a:t>
                      </a:r>
                    </a:p>
                  </a:txBody>
                  <a:tcPr/>
                </a:tc>
                <a:extLst>
                  <a:ext uri="{0D108BD9-81ED-4DB2-BD59-A6C34878D82A}">
                    <a16:rowId xmlns:a16="http://schemas.microsoft.com/office/drawing/2014/main" val="1588839671"/>
                  </a:ext>
                </a:extLst>
              </a:tr>
              <a:tr h="370840">
                <a:tc>
                  <a:txBody>
                    <a:bodyPr/>
                    <a:lstStyle/>
                    <a:p>
                      <a:r>
                        <a:rPr lang="en-US" dirty="0"/>
                        <a:t>Salon/Spa</a:t>
                      </a:r>
                    </a:p>
                  </a:txBody>
                  <a:tcPr/>
                </a:tc>
                <a:tc>
                  <a:txBody>
                    <a:bodyPr/>
                    <a:lstStyle/>
                    <a:p>
                      <a:r>
                        <a:rPr lang="en-US" dirty="0"/>
                        <a:t>2</a:t>
                      </a:r>
                    </a:p>
                  </a:txBody>
                  <a:tcPr/>
                </a:tc>
                <a:extLst>
                  <a:ext uri="{0D108BD9-81ED-4DB2-BD59-A6C34878D82A}">
                    <a16:rowId xmlns:a16="http://schemas.microsoft.com/office/drawing/2014/main" val="3870294118"/>
                  </a:ext>
                </a:extLst>
              </a:tr>
              <a:tr h="370840">
                <a:tc>
                  <a:txBody>
                    <a:bodyPr/>
                    <a:lstStyle/>
                    <a:p>
                      <a:r>
                        <a:rPr lang="en-US" dirty="0">
                          <a:highlight>
                            <a:srgbClr val="FFFF00"/>
                          </a:highlight>
                        </a:rPr>
                        <a:t>Emergency Medical Responder</a:t>
                      </a:r>
                    </a:p>
                  </a:txBody>
                  <a:tcPr/>
                </a:tc>
                <a:tc>
                  <a:txBody>
                    <a:bodyPr/>
                    <a:lstStyle/>
                    <a:p>
                      <a:r>
                        <a:rPr lang="en-US" dirty="0"/>
                        <a:t>7</a:t>
                      </a:r>
                    </a:p>
                  </a:txBody>
                  <a:tcPr/>
                </a:tc>
                <a:extLst>
                  <a:ext uri="{0D108BD9-81ED-4DB2-BD59-A6C34878D82A}">
                    <a16:rowId xmlns:a16="http://schemas.microsoft.com/office/drawing/2014/main" val="377626646"/>
                  </a:ext>
                </a:extLst>
              </a:tr>
              <a:tr h="370840">
                <a:tc>
                  <a:txBody>
                    <a:bodyPr/>
                    <a:lstStyle/>
                    <a:p>
                      <a:r>
                        <a:rPr lang="en-US" dirty="0"/>
                        <a:t>Prep Cook</a:t>
                      </a:r>
                    </a:p>
                  </a:txBody>
                  <a:tcPr/>
                </a:tc>
                <a:tc>
                  <a:txBody>
                    <a:bodyPr/>
                    <a:lstStyle/>
                    <a:p>
                      <a:r>
                        <a:rPr lang="en-US" dirty="0"/>
                        <a:t>1</a:t>
                      </a:r>
                    </a:p>
                  </a:txBody>
                  <a:tcPr/>
                </a:tc>
                <a:extLst>
                  <a:ext uri="{0D108BD9-81ED-4DB2-BD59-A6C34878D82A}">
                    <a16:rowId xmlns:a16="http://schemas.microsoft.com/office/drawing/2014/main" val="3983063251"/>
                  </a:ext>
                </a:extLst>
              </a:tr>
              <a:tr h="370840">
                <a:tc>
                  <a:txBody>
                    <a:bodyPr/>
                    <a:lstStyle/>
                    <a:p>
                      <a:r>
                        <a:rPr lang="en-US" dirty="0">
                          <a:highlight>
                            <a:srgbClr val="FFFF00"/>
                          </a:highlight>
                        </a:rPr>
                        <a:t>Criminal Justice</a:t>
                      </a:r>
                    </a:p>
                  </a:txBody>
                  <a:tcPr/>
                </a:tc>
                <a:tc>
                  <a:txBody>
                    <a:bodyPr/>
                    <a:lstStyle/>
                    <a:p>
                      <a:r>
                        <a:rPr lang="en-US" dirty="0"/>
                        <a:t>2</a:t>
                      </a:r>
                    </a:p>
                  </a:txBody>
                  <a:tcPr/>
                </a:tc>
                <a:extLst>
                  <a:ext uri="{0D108BD9-81ED-4DB2-BD59-A6C34878D82A}">
                    <a16:rowId xmlns:a16="http://schemas.microsoft.com/office/drawing/2014/main" val="2975582660"/>
                  </a:ext>
                </a:extLst>
              </a:tr>
              <a:tr h="370840">
                <a:tc>
                  <a:txBody>
                    <a:bodyPr/>
                    <a:lstStyle/>
                    <a:p>
                      <a:r>
                        <a:rPr lang="en-US" dirty="0">
                          <a:highlight>
                            <a:srgbClr val="FFFF00"/>
                          </a:highlight>
                        </a:rPr>
                        <a:t>Barbering</a:t>
                      </a:r>
                    </a:p>
                  </a:txBody>
                  <a:tcPr/>
                </a:tc>
                <a:tc>
                  <a:txBody>
                    <a:bodyPr/>
                    <a:lstStyle/>
                    <a:p>
                      <a:r>
                        <a:rPr lang="en-US" dirty="0"/>
                        <a:t>1</a:t>
                      </a:r>
                    </a:p>
                  </a:txBody>
                  <a:tcPr/>
                </a:tc>
                <a:extLst>
                  <a:ext uri="{0D108BD9-81ED-4DB2-BD59-A6C34878D82A}">
                    <a16:rowId xmlns:a16="http://schemas.microsoft.com/office/drawing/2014/main" val="3162059151"/>
                  </a:ext>
                </a:extLst>
              </a:tr>
              <a:tr h="370840">
                <a:tc>
                  <a:txBody>
                    <a:bodyPr/>
                    <a:lstStyle/>
                    <a:p>
                      <a:r>
                        <a:rPr lang="en-US" dirty="0">
                          <a:highlight>
                            <a:srgbClr val="FFFF00"/>
                          </a:highlight>
                        </a:rPr>
                        <a:t>Nurse Aide</a:t>
                      </a:r>
                    </a:p>
                  </a:txBody>
                  <a:tcPr/>
                </a:tc>
                <a:tc>
                  <a:txBody>
                    <a:bodyPr/>
                    <a:lstStyle/>
                    <a:p>
                      <a:r>
                        <a:rPr lang="en-US" dirty="0"/>
                        <a:t>1</a:t>
                      </a:r>
                    </a:p>
                  </a:txBody>
                  <a:tcPr/>
                </a:tc>
                <a:extLst>
                  <a:ext uri="{0D108BD9-81ED-4DB2-BD59-A6C34878D82A}">
                    <a16:rowId xmlns:a16="http://schemas.microsoft.com/office/drawing/2014/main" val="1372548785"/>
                  </a:ext>
                </a:extLst>
              </a:tr>
              <a:tr h="370840">
                <a:tc>
                  <a:txBody>
                    <a:bodyPr/>
                    <a:lstStyle/>
                    <a:p>
                      <a:r>
                        <a:rPr lang="en-US" dirty="0">
                          <a:highlight>
                            <a:srgbClr val="FFFF00"/>
                          </a:highlight>
                        </a:rPr>
                        <a:t>Computer Information Systems </a:t>
                      </a:r>
                    </a:p>
                  </a:txBody>
                  <a:tcPr/>
                </a:tc>
                <a:tc>
                  <a:txBody>
                    <a:bodyPr/>
                    <a:lstStyle/>
                    <a:p>
                      <a:r>
                        <a:rPr lang="en-US" dirty="0"/>
                        <a:t>1</a:t>
                      </a:r>
                    </a:p>
                  </a:txBody>
                  <a:tcPr/>
                </a:tc>
                <a:extLst>
                  <a:ext uri="{0D108BD9-81ED-4DB2-BD59-A6C34878D82A}">
                    <a16:rowId xmlns:a16="http://schemas.microsoft.com/office/drawing/2014/main" val="2115219824"/>
                  </a:ext>
                </a:extLst>
              </a:tr>
            </a:tbl>
          </a:graphicData>
        </a:graphic>
      </p:graphicFrame>
      <p:sp>
        <p:nvSpPr>
          <p:cNvPr id="6" name="TextBox 5">
            <a:extLst>
              <a:ext uri="{FF2B5EF4-FFF2-40B4-BE49-F238E27FC236}">
                <a16:creationId xmlns:a16="http://schemas.microsoft.com/office/drawing/2014/main" id="{37867B5E-84EE-C46B-E824-0F6CE3AB9B11}"/>
              </a:ext>
            </a:extLst>
          </p:cNvPr>
          <p:cNvSpPr txBox="1"/>
          <p:nvPr/>
        </p:nvSpPr>
        <p:spPr>
          <a:xfrm>
            <a:off x="838200" y="6120649"/>
            <a:ext cx="10515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Highlighted programs are Accelerated Career pathways</a:t>
            </a:r>
          </a:p>
        </p:txBody>
      </p:sp>
      <p:sp>
        <p:nvSpPr>
          <p:cNvPr id="3" name="Star: 5 Points 2">
            <a:extLst>
              <a:ext uri="{FF2B5EF4-FFF2-40B4-BE49-F238E27FC236}">
                <a16:creationId xmlns:a16="http://schemas.microsoft.com/office/drawing/2014/main" id="{67A2A84A-0730-0D6F-617F-6367F6408E22}"/>
              </a:ext>
            </a:extLst>
          </p:cNvPr>
          <p:cNvSpPr/>
          <p:nvPr/>
        </p:nvSpPr>
        <p:spPr>
          <a:xfrm>
            <a:off x="9687207" y="3503691"/>
            <a:ext cx="2127563" cy="1991762"/>
          </a:xfrm>
          <a:prstGeom prst="star5">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Total 34</a:t>
            </a:r>
          </a:p>
        </p:txBody>
      </p:sp>
    </p:spTree>
    <p:extLst>
      <p:ext uri="{BB962C8B-B14F-4D97-AF65-F5344CB8AC3E}">
        <p14:creationId xmlns:p14="http://schemas.microsoft.com/office/powerpoint/2010/main" val="128245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4071-021D-9FD4-E934-3C8AF02B5AD8}"/>
              </a:ext>
            </a:extLst>
          </p:cNvPr>
          <p:cNvSpPr>
            <a:spLocks noGrp="1"/>
          </p:cNvSpPr>
          <p:nvPr>
            <p:ph type="title"/>
          </p:nvPr>
        </p:nvSpPr>
        <p:spPr>
          <a:xfrm>
            <a:off x="513707" y="365125"/>
            <a:ext cx="11157735" cy="1325563"/>
          </a:xfrm>
        </p:spPr>
        <p:txBody>
          <a:bodyPr>
            <a:normAutofit fontScale="90000"/>
          </a:bodyPr>
          <a:lstStyle/>
          <a:p>
            <a:r>
              <a:rPr lang="en-US" b="1" dirty="0"/>
              <a:t>ACCA Promotes the following high demand pathways as Accelerated Career options on the campus of ATC</a:t>
            </a:r>
          </a:p>
        </p:txBody>
      </p:sp>
      <p:sp>
        <p:nvSpPr>
          <p:cNvPr id="3" name="Content Placeholder 2">
            <a:extLst>
              <a:ext uri="{FF2B5EF4-FFF2-40B4-BE49-F238E27FC236}">
                <a16:creationId xmlns:a16="http://schemas.microsoft.com/office/drawing/2014/main" id="{90A62861-C344-1DFA-5137-52ADF937D6DC}"/>
              </a:ext>
            </a:extLst>
          </p:cNvPr>
          <p:cNvSpPr>
            <a:spLocks noGrp="1"/>
          </p:cNvSpPr>
          <p:nvPr>
            <p:ph idx="1"/>
          </p:nvPr>
        </p:nvSpPr>
        <p:spPr/>
        <p:txBody>
          <a:bodyPr/>
          <a:lstStyle/>
          <a:p>
            <a:r>
              <a:rPr lang="en-US" dirty="0"/>
              <a:t>Aviation Maintenance</a:t>
            </a:r>
          </a:p>
          <a:p>
            <a:r>
              <a:rPr lang="en-US" dirty="0"/>
              <a:t>Diesel Equipment Technology </a:t>
            </a:r>
          </a:p>
          <a:p>
            <a:r>
              <a:rPr lang="en-US" dirty="0"/>
              <a:t>Emergency Medical Responder</a:t>
            </a:r>
          </a:p>
          <a:p>
            <a:r>
              <a:rPr lang="en-US" dirty="0"/>
              <a:t>Natural Gas</a:t>
            </a:r>
          </a:p>
          <a:p>
            <a:r>
              <a:rPr lang="en-US" dirty="0"/>
              <a:t>Welding</a:t>
            </a:r>
          </a:p>
          <a:p>
            <a:endParaRPr lang="en-US" dirty="0"/>
          </a:p>
        </p:txBody>
      </p:sp>
    </p:spTree>
    <p:extLst>
      <p:ext uri="{BB962C8B-B14F-4D97-AF65-F5344CB8AC3E}">
        <p14:creationId xmlns:p14="http://schemas.microsoft.com/office/powerpoint/2010/main" val="451765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39A6B7-FA7E-030D-8354-8F339A700AFA}"/>
              </a:ext>
            </a:extLst>
          </p:cNvPr>
          <p:cNvSpPr>
            <a:spLocks noGrp="1"/>
          </p:cNvSpPr>
          <p:nvPr>
            <p:ph type="body" idx="4294967295"/>
          </p:nvPr>
        </p:nvSpPr>
        <p:spPr>
          <a:xfrm>
            <a:off x="3694176" y="2221167"/>
            <a:ext cx="4938713" cy="4022725"/>
          </a:xfrm>
        </p:spPr>
        <p:txBody>
          <a:bodyPr>
            <a:normAutofit fontScale="85000" lnSpcReduction="20000"/>
          </a:bodyPr>
          <a:lstStyle/>
          <a:p>
            <a:pPr algn="l">
              <a:buNone/>
            </a:pPr>
            <a:r>
              <a:rPr lang="en-US" sz="2000" b="1" i="0" dirty="0">
                <a:solidFill>
                  <a:srgbClr val="242424"/>
                </a:solidFill>
                <a:effectLst/>
                <a:latin typeface="inherit"/>
              </a:rPr>
              <a:t>District-Wide</a:t>
            </a:r>
            <a:endParaRPr lang="en-US" sz="24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(Aptitude)</a:t>
            </a:r>
            <a:endParaRPr lang="en-US" sz="24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Business Management &amp; Administration</a:t>
            </a:r>
            <a:endParaRPr lang="en-US" sz="24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Health Science</a:t>
            </a:r>
            <a:endParaRPr lang="en-US" sz="24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Transportation and Logistics</a:t>
            </a:r>
            <a:endParaRPr lang="en-US" sz="24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 </a:t>
            </a:r>
            <a:endParaRPr lang="en-US" sz="24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(Interest)</a:t>
            </a:r>
            <a:endParaRPr lang="en-US" sz="24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Arts, Audio/Video Technology &amp; Communications</a:t>
            </a:r>
            <a:endParaRPr lang="en-US" sz="24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Education &amp; Training</a:t>
            </a:r>
            <a:endParaRPr lang="en-US" sz="24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Marketing</a:t>
            </a:r>
            <a:endParaRPr lang="en-US" sz="2400" b="0" i="0" dirty="0">
              <a:solidFill>
                <a:srgbClr val="242424"/>
              </a:solidFill>
              <a:effectLst/>
              <a:latin typeface="Aptos" panose="020B0004020202020204" pitchFamily="34" charset="0"/>
            </a:endParaRPr>
          </a:p>
          <a:p>
            <a:pPr algn="l">
              <a:buNone/>
            </a:pPr>
            <a:r>
              <a:rPr lang="en-US" sz="2000" b="0" i="0" dirty="0">
                <a:solidFill>
                  <a:srgbClr val="242424"/>
                </a:solidFill>
                <a:effectLst/>
                <a:latin typeface="inherit"/>
              </a:rPr>
              <a:t> </a:t>
            </a:r>
            <a:endParaRPr lang="en-US" sz="2400" b="0" i="0" dirty="0">
              <a:solidFill>
                <a:srgbClr val="242424"/>
              </a:solidFill>
              <a:effectLst/>
              <a:latin typeface="Aptos" panose="020B0004020202020204" pitchFamily="34" charset="0"/>
            </a:endParaRPr>
          </a:p>
          <a:p>
            <a:endParaRPr lang="en-US" dirty="0"/>
          </a:p>
        </p:txBody>
      </p:sp>
      <p:pic>
        <p:nvPicPr>
          <p:cNvPr id="2" name="Picture 1">
            <a:extLst>
              <a:ext uri="{FF2B5EF4-FFF2-40B4-BE49-F238E27FC236}">
                <a16:creationId xmlns:a16="http://schemas.microsoft.com/office/drawing/2014/main" id="{D1605C50-AD8D-6527-04C3-7A7320FE9954}"/>
              </a:ext>
            </a:extLst>
          </p:cNvPr>
          <p:cNvPicPr>
            <a:picLocks noChangeAspect="1"/>
          </p:cNvPicPr>
          <p:nvPr/>
        </p:nvPicPr>
        <p:blipFill>
          <a:blip r:embed="rId2"/>
          <a:stretch>
            <a:fillRect/>
          </a:stretch>
        </p:blipFill>
        <p:spPr>
          <a:xfrm>
            <a:off x="2506599" y="485520"/>
            <a:ext cx="3905250" cy="1171575"/>
          </a:xfrm>
          <a:prstGeom prst="rect">
            <a:avLst/>
          </a:prstGeom>
        </p:spPr>
      </p:pic>
    </p:spTree>
    <p:extLst>
      <p:ext uri="{BB962C8B-B14F-4D97-AF65-F5344CB8AC3E}">
        <p14:creationId xmlns:p14="http://schemas.microsoft.com/office/powerpoint/2010/main" val="1773499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D7B3AF-D765-A867-E9F8-C0C87F9FE370}"/>
              </a:ext>
            </a:extLst>
          </p:cNvPr>
          <p:cNvSpPr txBox="1">
            <a:spLocks noChangeAspect="1"/>
          </p:cNvSpPr>
          <p:nvPr/>
        </p:nvSpPr>
        <p:spPr>
          <a:xfrm>
            <a:off x="3656839" y="2477838"/>
            <a:ext cx="6033531" cy="2554545"/>
          </a:xfrm>
          <a:prstGeom prst="rect">
            <a:avLst/>
          </a:prstGeom>
          <a:noFill/>
        </p:spPr>
        <p:txBody>
          <a:bodyPr wrap="square">
            <a:spAutoFit/>
          </a:bodyPr>
          <a:lstStyle/>
          <a:p>
            <a:pPr algn="l">
              <a:buNone/>
            </a:pPr>
            <a:r>
              <a:rPr lang="en-US" sz="2000" b="1" i="0" dirty="0">
                <a:solidFill>
                  <a:srgbClr val="242424"/>
                </a:solidFill>
                <a:effectLst/>
                <a:latin typeface="inherit"/>
              </a:rPr>
              <a:t>Class of 2031</a:t>
            </a:r>
            <a:r>
              <a:rPr lang="en-US" sz="2000" b="0" i="0" dirty="0">
                <a:solidFill>
                  <a:srgbClr val="242424"/>
                </a:solidFill>
                <a:effectLst/>
                <a:latin typeface="inherit"/>
              </a:rPr>
              <a:t> (currently 7</a:t>
            </a:r>
            <a:r>
              <a:rPr lang="en-US" sz="2000" b="0" i="0" baseline="30000" dirty="0">
                <a:solidFill>
                  <a:srgbClr val="242424"/>
                </a:solidFill>
                <a:effectLst/>
                <a:latin typeface="inherit"/>
              </a:rPr>
              <a:t>th</a:t>
            </a:r>
            <a:r>
              <a:rPr lang="en-US" sz="2000" b="0" i="0" dirty="0">
                <a:solidFill>
                  <a:srgbClr val="242424"/>
                </a:solidFill>
                <a:effectLst/>
                <a:latin typeface="inherit"/>
              </a:rPr>
              <a:t> graders we only have interest data/they only take interest in 6</a:t>
            </a:r>
            <a:r>
              <a:rPr lang="en-US" sz="2000" b="0" i="0" baseline="30000" dirty="0">
                <a:solidFill>
                  <a:srgbClr val="242424"/>
                </a:solidFill>
                <a:effectLst/>
                <a:latin typeface="inherit"/>
              </a:rPr>
              <a:t>th</a:t>
            </a:r>
            <a:r>
              <a:rPr lang="en-US" sz="2000" b="0" i="0" dirty="0">
                <a:solidFill>
                  <a:srgbClr val="242424"/>
                </a:solidFill>
                <a:effectLst/>
                <a:latin typeface="inherit"/>
              </a:rPr>
              <a:t> grade)</a:t>
            </a:r>
          </a:p>
          <a:p>
            <a:pPr algn="l">
              <a:buNone/>
            </a:pP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(Interest)</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Arts, Audio/Video Technology &amp; Communications</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Marketing</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Education &amp; Training</a:t>
            </a:r>
            <a:endParaRPr lang="en-US" sz="2000" b="0" i="0" dirty="0">
              <a:solidFill>
                <a:srgbClr val="242424"/>
              </a:solidFill>
              <a:effectLst/>
              <a:latin typeface="Aptos" panose="020B0004020202020204" pitchFamily="34" charset="0"/>
            </a:endParaRPr>
          </a:p>
          <a:p>
            <a:pPr algn="l">
              <a:buNone/>
            </a:pPr>
            <a:r>
              <a:rPr lang="en-US" sz="2000" b="0" i="0" dirty="0">
                <a:solidFill>
                  <a:srgbClr val="242424"/>
                </a:solidFill>
                <a:effectLst/>
                <a:latin typeface="inherit"/>
              </a:rPr>
              <a:t> </a:t>
            </a:r>
            <a:endParaRPr lang="en-US" sz="20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317819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1A1E70-C8C8-7FC9-98A5-6FF8B0C1D7DB}"/>
              </a:ext>
            </a:extLst>
          </p:cNvPr>
          <p:cNvSpPr txBox="1"/>
          <p:nvPr/>
        </p:nvSpPr>
        <p:spPr>
          <a:xfrm>
            <a:off x="3047238" y="2536448"/>
            <a:ext cx="6094476" cy="3170099"/>
          </a:xfrm>
          <a:prstGeom prst="rect">
            <a:avLst/>
          </a:prstGeom>
          <a:noFill/>
        </p:spPr>
        <p:txBody>
          <a:bodyPr wrap="square">
            <a:spAutoFit/>
          </a:bodyPr>
          <a:lstStyle/>
          <a:p>
            <a:pPr algn="ctr">
              <a:buNone/>
            </a:pPr>
            <a:r>
              <a:rPr lang="en-US" sz="2000" b="1" i="0" dirty="0">
                <a:solidFill>
                  <a:srgbClr val="242424"/>
                </a:solidFill>
                <a:effectLst/>
                <a:latin typeface="inherit"/>
              </a:rPr>
              <a:t>Class of 2030 *8</a:t>
            </a:r>
            <a:r>
              <a:rPr lang="en-US" sz="2000" b="1" i="0" baseline="30000" dirty="0">
                <a:solidFill>
                  <a:srgbClr val="242424"/>
                </a:solidFill>
                <a:effectLst/>
                <a:latin typeface="inherit"/>
              </a:rPr>
              <a:t>th</a:t>
            </a:r>
            <a:r>
              <a:rPr lang="en-US" sz="2000" b="1" i="0" dirty="0">
                <a:solidFill>
                  <a:srgbClr val="242424"/>
                </a:solidFill>
                <a:effectLst/>
                <a:latin typeface="inherit"/>
              </a:rPr>
              <a:t> Graders*</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(Aptitude)</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Health Science</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Manufacturing</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Finance</a:t>
            </a:r>
            <a:endParaRPr lang="en-US" sz="2000" b="0" i="0" dirty="0">
              <a:solidFill>
                <a:srgbClr val="242424"/>
              </a:solidFill>
              <a:effectLst/>
              <a:latin typeface="Aptos" panose="020B0004020202020204" pitchFamily="34" charset="0"/>
            </a:endParaRPr>
          </a:p>
          <a:p>
            <a:pPr marL="457200" algn="l">
              <a:buNone/>
            </a:pPr>
            <a:r>
              <a:rPr lang="en-US" sz="2000" b="0" i="0" dirty="0">
                <a:solidFill>
                  <a:srgbClr val="242424"/>
                </a:solidFill>
                <a:effectLst/>
                <a:latin typeface="inherit"/>
              </a:rPr>
              <a:t> </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(Interest)</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Arts, Audio/Video Technology &amp; Communications</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Marketing</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Education &amp; Training</a:t>
            </a:r>
            <a:endParaRPr lang="en-US" sz="20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317449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452BE2-04BA-725B-399B-EED7D0CC1827}"/>
              </a:ext>
            </a:extLst>
          </p:cNvPr>
          <p:cNvSpPr txBox="1"/>
          <p:nvPr/>
        </p:nvSpPr>
        <p:spPr>
          <a:xfrm>
            <a:off x="3047238" y="2536448"/>
            <a:ext cx="6094476" cy="3170099"/>
          </a:xfrm>
          <a:prstGeom prst="rect">
            <a:avLst/>
          </a:prstGeom>
          <a:noFill/>
        </p:spPr>
        <p:txBody>
          <a:bodyPr wrap="square">
            <a:spAutoFit/>
          </a:bodyPr>
          <a:lstStyle/>
          <a:p>
            <a:pPr algn="ctr">
              <a:buNone/>
            </a:pPr>
            <a:r>
              <a:rPr lang="en-US" sz="2000" b="1" i="0" dirty="0">
                <a:solidFill>
                  <a:srgbClr val="242424"/>
                </a:solidFill>
                <a:effectLst/>
                <a:latin typeface="inherit"/>
              </a:rPr>
              <a:t>Class 2029 *9</a:t>
            </a:r>
            <a:r>
              <a:rPr lang="en-US" sz="2000" b="1" i="0" baseline="30000" dirty="0">
                <a:solidFill>
                  <a:srgbClr val="242424"/>
                </a:solidFill>
                <a:effectLst/>
                <a:latin typeface="inherit"/>
              </a:rPr>
              <a:t>th</a:t>
            </a:r>
            <a:r>
              <a:rPr lang="en-US" sz="2000" b="1" i="0" dirty="0">
                <a:solidFill>
                  <a:srgbClr val="242424"/>
                </a:solidFill>
                <a:effectLst/>
                <a:latin typeface="inherit"/>
              </a:rPr>
              <a:t> Graders*</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(Aptitude)</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Health Science</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Manufacturing</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Law, Public Safety, Corrections &amp; Security</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 </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(Interest)</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Arts, Audio/Video Technology &amp; Communications</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Marketing</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Education &amp; Training</a:t>
            </a:r>
            <a:endParaRPr lang="en-US" sz="20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3291228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F2D12-8C02-1AC1-85DA-AE3C413D36CE}"/>
              </a:ext>
            </a:extLst>
          </p:cNvPr>
          <p:cNvSpPr txBox="1"/>
          <p:nvPr/>
        </p:nvSpPr>
        <p:spPr>
          <a:xfrm>
            <a:off x="3047238" y="2536448"/>
            <a:ext cx="6094476" cy="3170099"/>
          </a:xfrm>
          <a:prstGeom prst="rect">
            <a:avLst/>
          </a:prstGeom>
          <a:noFill/>
        </p:spPr>
        <p:txBody>
          <a:bodyPr wrap="square">
            <a:spAutoFit/>
          </a:bodyPr>
          <a:lstStyle/>
          <a:p>
            <a:pPr algn="ctr">
              <a:buNone/>
            </a:pPr>
            <a:r>
              <a:rPr lang="en-US" sz="2000" b="1" i="0" dirty="0">
                <a:solidFill>
                  <a:srgbClr val="242424"/>
                </a:solidFill>
                <a:effectLst/>
                <a:latin typeface="inherit"/>
              </a:rPr>
              <a:t>Class 2028 *10</a:t>
            </a:r>
            <a:r>
              <a:rPr lang="en-US" sz="2000" b="1" i="0" baseline="30000" dirty="0">
                <a:solidFill>
                  <a:srgbClr val="242424"/>
                </a:solidFill>
                <a:effectLst/>
                <a:latin typeface="inherit"/>
              </a:rPr>
              <a:t>th</a:t>
            </a:r>
            <a:r>
              <a:rPr lang="en-US" sz="2000" b="1" i="0" dirty="0">
                <a:solidFill>
                  <a:srgbClr val="242424"/>
                </a:solidFill>
                <a:effectLst/>
                <a:latin typeface="inherit"/>
              </a:rPr>
              <a:t> Graders*</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(Aptitude)</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Health Science</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Business Management &amp; Administration</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Transportation, Distribution &amp; Logistics</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 </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(Interest)</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Arts, Audio/Video Technology &amp; Communications</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Marketing</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Human Services</a:t>
            </a:r>
            <a:endParaRPr lang="en-US" sz="20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294230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CDFFB7-0CD8-7A13-399E-3F75BEF9797F}"/>
              </a:ext>
            </a:extLst>
          </p:cNvPr>
          <p:cNvSpPr txBox="1"/>
          <p:nvPr/>
        </p:nvSpPr>
        <p:spPr>
          <a:xfrm>
            <a:off x="3047238" y="2536448"/>
            <a:ext cx="6094476" cy="3170099"/>
          </a:xfrm>
          <a:prstGeom prst="rect">
            <a:avLst/>
          </a:prstGeom>
          <a:noFill/>
        </p:spPr>
        <p:txBody>
          <a:bodyPr wrap="square">
            <a:spAutoFit/>
          </a:bodyPr>
          <a:lstStyle/>
          <a:p>
            <a:pPr algn="ctr">
              <a:buNone/>
            </a:pPr>
            <a:r>
              <a:rPr lang="en-US" sz="2000" b="1" i="0" dirty="0">
                <a:solidFill>
                  <a:srgbClr val="242424"/>
                </a:solidFill>
                <a:effectLst/>
                <a:latin typeface="inherit"/>
              </a:rPr>
              <a:t>Class 2027 *11</a:t>
            </a:r>
            <a:r>
              <a:rPr lang="en-US" sz="2000" b="1" i="0" baseline="30000" dirty="0">
                <a:solidFill>
                  <a:srgbClr val="242424"/>
                </a:solidFill>
                <a:effectLst/>
                <a:latin typeface="inherit"/>
              </a:rPr>
              <a:t>th</a:t>
            </a:r>
            <a:r>
              <a:rPr lang="en-US" sz="2000" b="1" i="0" dirty="0">
                <a:solidFill>
                  <a:srgbClr val="242424"/>
                </a:solidFill>
                <a:effectLst/>
                <a:latin typeface="inherit"/>
              </a:rPr>
              <a:t> Graders*</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(Aptitude)</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Transportation, Distribution &amp; Logistics</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Business Management &amp; Administration</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Health Science</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 </a:t>
            </a:r>
            <a:endParaRPr lang="en-US" sz="2000" b="0" i="0" dirty="0">
              <a:solidFill>
                <a:srgbClr val="242424"/>
              </a:solidFill>
              <a:effectLst/>
              <a:latin typeface="Aptos" panose="020B0004020202020204" pitchFamily="34" charset="0"/>
            </a:endParaRPr>
          </a:p>
          <a:p>
            <a:pPr algn="l">
              <a:buNone/>
            </a:pPr>
            <a:r>
              <a:rPr lang="en-US" sz="2000" b="1" i="0" dirty="0">
                <a:solidFill>
                  <a:srgbClr val="242424"/>
                </a:solidFill>
                <a:effectLst/>
                <a:latin typeface="inherit"/>
              </a:rPr>
              <a:t>Top 3 Career Clusters (Interest)</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Arts, Audio/Video Technology &amp; Communications</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Business Management &amp; Administration</a:t>
            </a:r>
            <a:endParaRPr lang="en-US" sz="2000" b="0" i="0" dirty="0">
              <a:solidFill>
                <a:srgbClr val="242424"/>
              </a:solidFill>
              <a:effectLst/>
              <a:latin typeface="Aptos" panose="020B0004020202020204" pitchFamily="34" charset="0"/>
            </a:endParaRPr>
          </a:p>
          <a:p>
            <a:pPr algn="l">
              <a:buFont typeface="+mj-lt"/>
              <a:buAutoNum type="arabicPeriod"/>
            </a:pPr>
            <a:r>
              <a:rPr lang="en-US" sz="2000" b="0" i="0" dirty="0">
                <a:solidFill>
                  <a:srgbClr val="242424"/>
                </a:solidFill>
                <a:effectLst/>
                <a:latin typeface="inherit"/>
              </a:rPr>
              <a:t>Human Services</a:t>
            </a:r>
            <a:endParaRPr lang="en-US" sz="2000" b="0" i="0" dirty="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2735216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1213-0404-34B4-756D-53F4E85056AD}"/>
              </a:ext>
            </a:extLst>
          </p:cNvPr>
          <p:cNvSpPr>
            <a:spLocks noGrp="1"/>
          </p:cNvSpPr>
          <p:nvPr>
            <p:ph type="title"/>
          </p:nvPr>
        </p:nvSpPr>
        <p:spPr>
          <a:xfrm>
            <a:off x="3711287" y="274320"/>
            <a:ext cx="4769427" cy="276999"/>
          </a:xfrm>
        </p:spPr>
        <p:txBody>
          <a:bodyPr/>
          <a:lstStyle/>
          <a:p>
            <a:pPr algn="ctr"/>
            <a:r>
              <a:rPr lang="en-US" b="1" dirty="0"/>
              <a:t>Pathways</a:t>
            </a:r>
            <a:r>
              <a:rPr lang="en-US" sz="1636" b="1" dirty="0"/>
              <a:t> </a:t>
            </a:r>
          </a:p>
        </p:txBody>
      </p:sp>
      <p:sp>
        <p:nvSpPr>
          <p:cNvPr id="3" name="Text Placeholder 2">
            <a:extLst>
              <a:ext uri="{FF2B5EF4-FFF2-40B4-BE49-F238E27FC236}">
                <a16:creationId xmlns:a16="http://schemas.microsoft.com/office/drawing/2014/main" id="{1EFF62FD-F6F0-9294-A1CF-3693F8666AB2}"/>
              </a:ext>
            </a:extLst>
          </p:cNvPr>
          <p:cNvSpPr>
            <a:spLocks noGrp="1"/>
          </p:cNvSpPr>
          <p:nvPr>
            <p:ph type="body" idx="1"/>
          </p:nvPr>
        </p:nvSpPr>
        <p:spPr>
          <a:xfrm>
            <a:off x="3758046" y="641266"/>
            <a:ext cx="4769427" cy="5980804"/>
          </a:xfrm>
        </p:spPr>
        <p:txBody>
          <a:bodyPr/>
          <a:lstStyle/>
          <a:p>
            <a:pPr marL="233789" indent="-233789">
              <a:buAutoNum type="arabicPeriod"/>
            </a:pPr>
            <a:r>
              <a:rPr lang="en-US" sz="1091" b="1" dirty="0"/>
              <a:t>Film, Production, and Design</a:t>
            </a:r>
          </a:p>
          <a:p>
            <a:endParaRPr lang="en-US" sz="1091" dirty="0"/>
          </a:p>
          <a:p>
            <a:pPr lvl="0"/>
            <a:r>
              <a:rPr lang="en-US" sz="1091" dirty="0"/>
              <a:t>AAS: Design and Media Production Technology</a:t>
            </a:r>
          </a:p>
          <a:p>
            <a:pPr lvl="0"/>
            <a:endParaRPr lang="en-US" sz="1091" dirty="0"/>
          </a:p>
          <a:p>
            <a:pPr lvl="0"/>
            <a:r>
              <a:rPr lang="en-US" sz="1091" dirty="0"/>
              <a:t>TCCs: Camera Assistant, Video and Film Editor, Design and Media Production Specialist, Graphic Design &amp; Prepress Technician</a:t>
            </a:r>
          </a:p>
          <a:p>
            <a:pPr lvl="0"/>
            <a:endParaRPr lang="en-US" sz="1091" dirty="0"/>
          </a:p>
          <a:p>
            <a:r>
              <a:rPr lang="en-US" sz="1091" b="1" dirty="0"/>
              <a:t>2. Medicine and Health Science</a:t>
            </a:r>
            <a:endParaRPr lang="en-US" sz="1091" dirty="0"/>
          </a:p>
          <a:p>
            <a:pPr lvl="0"/>
            <a:endParaRPr lang="en-US" sz="1091" dirty="0"/>
          </a:p>
          <a:p>
            <a:pPr lvl="0"/>
            <a:r>
              <a:rPr lang="en-US" sz="1091" dirty="0"/>
              <a:t>TCCs: Certified Nursing Assistant, Health Information Specialist Certificate, Patient Account Specialist</a:t>
            </a:r>
          </a:p>
          <a:p>
            <a:pPr lvl="0"/>
            <a:endParaRPr lang="en-US" sz="1091" dirty="0"/>
          </a:p>
          <a:p>
            <a:r>
              <a:rPr lang="en-US" sz="1091" b="1" dirty="0"/>
              <a:t>3. Law, Public Safety, Corrections, and Security</a:t>
            </a:r>
            <a:endParaRPr lang="en-US" sz="1091" dirty="0"/>
          </a:p>
          <a:p>
            <a:pPr lvl="0"/>
            <a:endParaRPr lang="en-US" sz="1091" dirty="0"/>
          </a:p>
          <a:p>
            <a:pPr lvl="0"/>
            <a:r>
              <a:rPr lang="en-US" sz="1091" dirty="0"/>
              <a:t>AAS: Criminal Justice Technology</a:t>
            </a:r>
          </a:p>
          <a:p>
            <a:pPr lvl="0"/>
            <a:endParaRPr lang="en-US" sz="1091" dirty="0"/>
          </a:p>
          <a:p>
            <a:pPr lvl="0"/>
            <a:r>
              <a:rPr lang="en-US" sz="1091" dirty="0"/>
              <a:t>TCCs: Criminal Justice Fundamentals and Criminal Justice Tech Specialist</a:t>
            </a:r>
          </a:p>
          <a:p>
            <a:pPr lvl="0"/>
            <a:endParaRPr lang="en-US" sz="1091" dirty="0"/>
          </a:p>
          <a:p>
            <a:pPr lvl="0"/>
            <a:r>
              <a:rPr lang="en-US" sz="1091" dirty="0"/>
              <a:t>Program Leading to Licensure:  Emergency Medical Responder</a:t>
            </a:r>
          </a:p>
          <a:p>
            <a:pPr lvl="0"/>
            <a:endParaRPr lang="en-US" sz="1091" dirty="0"/>
          </a:p>
          <a:p>
            <a:r>
              <a:rPr lang="en-US" sz="1091" b="1" dirty="0"/>
              <a:t>4. Entrepreneurship, Business Management, and Administration</a:t>
            </a:r>
            <a:endParaRPr lang="en-US" sz="1091" dirty="0"/>
          </a:p>
          <a:p>
            <a:pPr lvl="0"/>
            <a:endParaRPr lang="en-US" sz="1091" dirty="0"/>
          </a:p>
          <a:p>
            <a:pPr lvl="0"/>
            <a:r>
              <a:rPr lang="en-US" sz="1091" dirty="0"/>
              <a:t>AAS: Marketing Management</a:t>
            </a:r>
          </a:p>
          <a:p>
            <a:pPr lvl="0"/>
            <a:endParaRPr lang="en-US" sz="1091" dirty="0"/>
          </a:p>
          <a:p>
            <a:pPr lvl="0"/>
            <a:r>
              <a:rPr lang="en-US" sz="1091" dirty="0"/>
              <a:t>TCCs: Social Media Specialist, Entrepreneurship</a:t>
            </a:r>
          </a:p>
          <a:p>
            <a:pPr lvl="0"/>
            <a:endParaRPr lang="en-US" sz="1091" dirty="0"/>
          </a:p>
          <a:p>
            <a:r>
              <a:rPr lang="en-US" sz="1091" b="1" dirty="0"/>
              <a:t>5. Early College</a:t>
            </a:r>
            <a:endParaRPr lang="en-US" sz="1091" dirty="0"/>
          </a:p>
          <a:p>
            <a:pPr lvl="0"/>
            <a:endParaRPr lang="en-US" sz="1091" dirty="0"/>
          </a:p>
          <a:p>
            <a:pPr lvl="0"/>
            <a:r>
              <a:rPr lang="en-US" sz="1091" dirty="0"/>
              <a:t>TCC: Early College Essentials (Core Academic Classes)</a:t>
            </a:r>
          </a:p>
          <a:p>
            <a:pPr marL="164518" marR="3464" lvl="8" indent="-155859">
              <a:spcBef>
                <a:spcPts val="68"/>
              </a:spcBef>
              <a:buFont typeface="Wingdings" panose="05000000000000000000" pitchFamily="2" charset="2"/>
              <a:buChar char="ü"/>
            </a:pPr>
            <a:r>
              <a:rPr lang="en-US" sz="818" i="1" dirty="0">
                <a:latin typeface="Times New Roman"/>
                <a:cs typeface="Times New Roman"/>
              </a:rPr>
              <a:t>This</a:t>
            </a:r>
            <a:r>
              <a:rPr lang="en-US" sz="818" i="1" spc="-14" dirty="0">
                <a:latin typeface="Times New Roman"/>
                <a:cs typeface="Times New Roman"/>
              </a:rPr>
              <a:t> </a:t>
            </a:r>
            <a:r>
              <a:rPr lang="en-US" sz="818" i="1" spc="-7" dirty="0">
                <a:latin typeface="Times New Roman"/>
                <a:cs typeface="Times New Roman"/>
              </a:rPr>
              <a:t>Technical</a:t>
            </a:r>
            <a:r>
              <a:rPr lang="en-US" sz="818" i="1" spc="-10" dirty="0">
                <a:latin typeface="Times New Roman"/>
                <a:cs typeface="Times New Roman"/>
              </a:rPr>
              <a:t> </a:t>
            </a:r>
            <a:r>
              <a:rPr lang="en-US" sz="818" i="1" spc="-7" dirty="0">
                <a:latin typeface="Times New Roman"/>
                <a:cs typeface="Times New Roman"/>
              </a:rPr>
              <a:t>Certificate</a:t>
            </a:r>
            <a:r>
              <a:rPr lang="en-US" sz="818" i="1" spc="-14" dirty="0">
                <a:latin typeface="Times New Roman"/>
                <a:cs typeface="Times New Roman"/>
              </a:rPr>
              <a:t> </a:t>
            </a:r>
            <a:r>
              <a:rPr lang="en-US" sz="818" i="1" dirty="0">
                <a:latin typeface="Times New Roman"/>
                <a:cs typeface="Times New Roman"/>
              </a:rPr>
              <a:t>of</a:t>
            </a:r>
            <a:r>
              <a:rPr lang="en-US" sz="818" i="1" spc="-10" dirty="0">
                <a:latin typeface="Times New Roman"/>
                <a:cs typeface="Times New Roman"/>
              </a:rPr>
              <a:t> </a:t>
            </a:r>
            <a:r>
              <a:rPr lang="en-US" sz="818" i="1" dirty="0">
                <a:latin typeface="Times New Roman"/>
                <a:cs typeface="Times New Roman"/>
              </a:rPr>
              <a:t>Credit</a:t>
            </a:r>
            <a:r>
              <a:rPr lang="en-US" sz="818" i="1" spc="-10" dirty="0">
                <a:latin typeface="Times New Roman"/>
                <a:cs typeface="Times New Roman"/>
              </a:rPr>
              <a:t> </a:t>
            </a:r>
            <a:r>
              <a:rPr lang="en-US" sz="818" i="1" dirty="0">
                <a:latin typeface="Times New Roman"/>
                <a:cs typeface="Times New Roman"/>
              </a:rPr>
              <a:t>is</a:t>
            </a:r>
            <a:r>
              <a:rPr lang="en-US" sz="818" i="1" spc="-10" dirty="0">
                <a:latin typeface="Times New Roman"/>
                <a:cs typeface="Times New Roman"/>
              </a:rPr>
              <a:t> </a:t>
            </a:r>
            <a:r>
              <a:rPr lang="en-US" sz="818" i="1" dirty="0">
                <a:latin typeface="Times New Roman"/>
                <a:cs typeface="Times New Roman"/>
              </a:rPr>
              <a:t>designed</a:t>
            </a:r>
            <a:r>
              <a:rPr lang="en-US" sz="818" i="1" spc="-10" dirty="0">
                <a:latin typeface="Times New Roman"/>
                <a:cs typeface="Times New Roman"/>
              </a:rPr>
              <a:t> </a:t>
            </a:r>
            <a:r>
              <a:rPr lang="en-US" sz="818" i="1" dirty="0">
                <a:latin typeface="Times New Roman"/>
                <a:cs typeface="Times New Roman"/>
              </a:rPr>
              <a:t>for</a:t>
            </a:r>
            <a:r>
              <a:rPr lang="en-US" sz="818" i="1" spc="-14" dirty="0">
                <a:latin typeface="Times New Roman"/>
                <a:cs typeface="Times New Roman"/>
              </a:rPr>
              <a:t> </a:t>
            </a:r>
            <a:r>
              <a:rPr lang="en-US" sz="818" i="1" dirty="0">
                <a:latin typeface="Times New Roman"/>
                <a:cs typeface="Times New Roman"/>
              </a:rPr>
              <a:t>a</a:t>
            </a:r>
            <a:r>
              <a:rPr lang="en-US" sz="818" i="1" spc="-10" dirty="0">
                <a:latin typeface="Times New Roman"/>
                <a:cs typeface="Times New Roman"/>
              </a:rPr>
              <a:t> </a:t>
            </a:r>
            <a:r>
              <a:rPr lang="en-US" sz="818" i="1" spc="-7" dirty="0">
                <a:latin typeface="Times New Roman"/>
                <a:cs typeface="Times New Roman"/>
              </a:rPr>
              <a:t>cooperative</a:t>
            </a:r>
            <a:r>
              <a:rPr lang="en-US" sz="818" i="1" spc="-14" dirty="0">
                <a:latin typeface="Times New Roman"/>
                <a:cs typeface="Times New Roman"/>
              </a:rPr>
              <a:t> </a:t>
            </a:r>
            <a:r>
              <a:rPr lang="en-US" sz="818" i="1" dirty="0">
                <a:latin typeface="Times New Roman"/>
                <a:cs typeface="Times New Roman"/>
              </a:rPr>
              <a:t>agreement</a:t>
            </a:r>
            <a:r>
              <a:rPr lang="en-US" sz="818" i="1" spc="-10" dirty="0">
                <a:latin typeface="Times New Roman"/>
                <a:cs typeface="Times New Roman"/>
              </a:rPr>
              <a:t> </a:t>
            </a:r>
            <a:r>
              <a:rPr lang="en-US" sz="818" i="1" spc="-7" dirty="0">
                <a:latin typeface="Times New Roman"/>
                <a:cs typeface="Times New Roman"/>
              </a:rPr>
              <a:t>between </a:t>
            </a:r>
            <a:r>
              <a:rPr lang="en-US" sz="818" i="1" dirty="0">
                <a:latin typeface="Times New Roman"/>
                <a:cs typeface="Times New Roman"/>
              </a:rPr>
              <a:t>technical colleges and </a:t>
            </a:r>
            <a:r>
              <a:rPr lang="en-US" sz="818" i="1" spc="-7" dirty="0">
                <a:latin typeface="Times New Roman"/>
                <a:cs typeface="Times New Roman"/>
              </a:rPr>
              <a:t>four-</a:t>
            </a:r>
            <a:r>
              <a:rPr lang="en-US" sz="818" i="1" dirty="0">
                <a:latin typeface="Times New Roman"/>
                <a:cs typeface="Times New Roman"/>
              </a:rPr>
              <a:t>year </a:t>
            </a:r>
            <a:r>
              <a:rPr lang="en-US" sz="818" i="1" spc="-7" dirty="0">
                <a:latin typeface="Times New Roman"/>
                <a:cs typeface="Times New Roman"/>
              </a:rPr>
              <a:t>colleges/universities</a:t>
            </a:r>
            <a:r>
              <a:rPr lang="en-US" sz="818" i="1" dirty="0">
                <a:latin typeface="Times New Roman"/>
                <a:cs typeface="Times New Roman"/>
              </a:rPr>
              <a:t> in the</a:t>
            </a:r>
            <a:r>
              <a:rPr lang="en-US" sz="818" i="1" spc="-3" dirty="0">
                <a:latin typeface="Times New Roman"/>
                <a:cs typeface="Times New Roman"/>
              </a:rPr>
              <a:t> </a:t>
            </a:r>
            <a:r>
              <a:rPr lang="en-US" sz="818" i="1" spc="-7" dirty="0">
                <a:latin typeface="Times New Roman"/>
                <a:cs typeface="Times New Roman"/>
              </a:rPr>
              <a:t>area.</a:t>
            </a:r>
            <a:endParaRPr lang="en-US" sz="818" spc="-7" dirty="0">
              <a:latin typeface="Times New Roman"/>
              <a:cs typeface="Times New Roman"/>
            </a:endParaRPr>
          </a:p>
          <a:p>
            <a:pPr marL="125553" marR="3464" lvl="4" indent="-116895">
              <a:spcBef>
                <a:spcPts val="68"/>
              </a:spcBef>
              <a:buFont typeface="Wingdings" panose="05000000000000000000" pitchFamily="2" charset="2"/>
              <a:buChar char="ü"/>
            </a:pPr>
            <a:r>
              <a:rPr lang="en-US" sz="818" i="1" dirty="0">
                <a:latin typeface="Times New Roman"/>
                <a:cs typeface="Times New Roman"/>
              </a:rPr>
              <a:t>Core Classes:</a:t>
            </a:r>
            <a:r>
              <a:rPr lang="en-US" sz="818" i="1" spc="170" dirty="0">
                <a:latin typeface="Times New Roman"/>
                <a:cs typeface="Times New Roman"/>
              </a:rPr>
              <a:t> </a:t>
            </a:r>
            <a:r>
              <a:rPr lang="en-US" sz="818" i="1" dirty="0">
                <a:latin typeface="Times New Roman"/>
                <a:cs typeface="Times New Roman"/>
              </a:rPr>
              <a:t>College</a:t>
            </a:r>
            <a:r>
              <a:rPr lang="en-US" sz="818" i="1" spc="-37" dirty="0">
                <a:latin typeface="Times New Roman"/>
                <a:cs typeface="Times New Roman"/>
              </a:rPr>
              <a:t> </a:t>
            </a:r>
            <a:r>
              <a:rPr lang="en-US" sz="818" i="1" dirty="0">
                <a:latin typeface="Times New Roman"/>
                <a:cs typeface="Times New Roman"/>
              </a:rPr>
              <a:t>Algebra,</a:t>
            </a:r>
            <a:r>
              <a:rPr lang="en-US" sz="818" i="1" spc="-17" dirty="0">
                <a:latin typeface="Times New Roman"/>
                <a:cs typeface="Times New Roman"/>
              </a:rPr>
              <a:t> </a:t>
            </a:r>
            <a:r>
              <a:rPr lang="en-US" sz="818" i="1" dirty="0">
                <a:latin typeface="Times New Roman"/>
                <a:cs typeface="Times New Roman"/>
              </a:rPr>
              <a:t>English,</a:t>
            </a:r>
            <a:r>
              <a:rPr lang="en-US" sz="818" i="1" spc="-17" dirty="0">
                <a:latin typeface="Times New Roman"/>
                <a:cs typeface="Times New Roman"/>
              </a:rPr>
              <a:t> </a:t>
            </a:r>
            <a:r>
              <a:rPr lang="en-US" sz="818" i="1" spc="-7" dirty="0">
                <a:latin typeface="Times New Roman"/>
                <a:cs typeface="Times New Roman"/>
              </a:rPr>
              <a:t>Psychology.</a:t>
            </a:r>
            <a:r>
              <a:rPr lang="en-US" sz="818" i="1" spc="-17" dirty="0">
                <a:latin typeface="Times New Roman"/>
                <a:cs typeface="Times New Roman"/>
              </a:rPr>
              <a:t> </a:t>
            </a:r>
            <a:r>
              <a:rPr lang="en-US" sz="818" i="1" dirty="0">
                <a:latin typeface="Times New Roman"/>
                <a:cs typeface="Times New Roman"/>
              </a:rPr>
              <a:t>Public</a:t>
            </a:r>
            <a:r>
              <a:rPr lang="en-US" sz="818" i="1" spc="-20" dirty="0">
                <a:latin typeface="Times New Roman"/>
                <a:cs typeface="Times New Roman"/>
              </a:rPr>
              <a:t> </a:t>
            </a:r>
            <a:r>
              <a:rPr lang="en-US" sz="818" i="1" dirty="0">
                <a:latin typeface="Times New Roman"/>
                <a:cs typeface="Times New Roman"/>
              </a:rPr>
              <a:t>Speaking,</a:t>
            </a:r>
            <a:r>
              <a:rPr lang="en-US" sz="818" i="1" spc="-17" dirty="0">
                <a:latin typeface="Times New Roman"/>
                <a:cs typeface="Times New Roman"/>
              </a:rPr>
              <a:t> </a:t>
            </a:r>
            <a:r>
              <a:rPr lang="en-US" sz="818" i="1" spc="-7" dirty="0">
                <a:latin typeface="Times New Roman"/>
                <a:cs typeface="Times New Roman"/>
              </a:rPr>
              <a:t>Sociology, </a:t>
            </a:r>
            <a:r>
              <a:rPr lang="en-US" sz="818" i="1" dirty="0">
                <a:latin typeface="Times New Roman"/>
                <a:cs typeface="Times New Roman"/>
              </a:rPr>
              <a:t>American</a:t>
            </a:r>
            <a:r>
              <a:rPr lang="en-US" sz="818" i="1" spc="-27" dirty="0">
                <a:latin typeface="Times New Roman"/>
                <a:cs typeface="Times New Roman"/>
              </a:rPr>
              <a:t> </a:t>
            </a:r>
            <a:r>
              <a:rPr lang="en-US" sz="818" i="1" dirty="0">
                <a:latin typeface="Times New Roman"/>
                <a:cs typeface="Times New Roman"/>
              </a:rPr>
              <a:t>Government,</a:t>
            </a:r>
            <a:r>
              <a:rPr lang="en-US" sz="818" i="1" spc="-27" dirty="0">
                <a:latin typeface="Times New Roman"/>
                <a:cs typeface="Times New Roman"/>
              </a:rPr>
              <a:t> </a:t>
            </a:r>
            <a:r>
              <a:rPr lang="en-US" sz="818" i="1" dirty="0">
                <a:latin typeface="Times New Roman"/>
                <a:cs typeface="Times New Roman"/>
              </a:rPr>
              <a:t>Intro</a:t>
            </a:r>
            <a:r>
              <a:rPr lang="en-US" sz="818" i="1" spc="-27" dirty="0">
                <a:latin typeface="Times New Roman"/>
                <a:cs typeface="Times New Roman"/>
              </a:rPr>
              <a:t> </a:t>
            </a:r>
            <a:r>
              <a:rPr lang="en-US" sz="818" i="1" dirty="0">
                <a:latin typeface="Times New Roman"/>
                <a:cs typeface="Times New Roman"/>
              </a:rPr>
              <a:t>to</a:t>
            </a:r>
            <a:r>
              <a:rPr lang="en-US" sz="818" i="1" spc="-24" dirty="0">
                <a:latin typeface="Times New Roman"/>
                <a:cs typeface="Times New Roman"/>
              </a:rPr>
              <a:t> </a:t>
            </a:r>
            <a:r>
              <a:rPr lang="en-US" sz="818" i="1" spc="-7" dirty="0">
                <a:latin typeface="Times New Roman"/>
                <a:cs typeface="Times New Roman"/>
              </a:rPr>
              <a:t>Humanities</a:t>
            </a:r>
          </a:p>
          <a:p>
            <a:pPr marL="125553" marR="3464" lvl="4" indent="-116895">
              <a:spcBef>
                <a:spcPts val="68"/>
              </a:spcBef>
              <a:buFont typeface="Wingdings" panose="05000000000000000000" pitchFamily="2" charset="2"/>
              <a:buChar char="ü"/>
            </a:pPr>
            <a:r>
              <a:rPr lang="en-US" sz="818" i="1" spc="-7" dirty="0">
                <a:latin typeface="Times New Roman"/>
                <a:cs typeface="Times New Roman"/>
              </a:rPr>
              <a:t>Core classes offered meet Associate of Science degree requirements </a:t>
            </a:r>
            <a:endParaRPr lang="en-US" sz="818" dirty="0">
              <a:latin typeface="Times New Roman"/>
              <a:cs typeface="Times New Roman"/>
            </a:endParaRPr>
          </a:p>
          <a:p>
            <a:pPr lvl="0"/>
            <a:endParaRPr lang="en-US" sz="1091" dirty="0"/>
          </a:p>
          <a:p>
            <a:endParaRPr lang="en-US" dirty="0"/>
          </a:p>
        </p:txBody>
      </p:sp>
    </p:spTree>
    <p:extLst>
      <p:ext uri="{BB962C8B-B14F-4D97-AF65-F5344CB8AC3E}">
        <p14:creationId xmlns:p14="http://schemas.microsoft.com/office/powerpoint/2010/main" val="3173296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49F6AE-9CCD-4344-A808-E058C70E9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285EBD-BD23-45C3-A289-F87F04DB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0" cy="6858002"/>
          </a:xfrm>
          <a:custGeom>
            <a:avLst/>
            <a:gdLst>
              <a:gd name="connsiteX0" fmla="*/ 4461598 w 12192000"/>
              <a:gd name="connsiteY0" fmla="*/ 0 h 6858002"/>
              <a:gd name="connsiteX1" fmla="*/ 4525606 w 12192000"/>
              <a:gd name="connsiteY1" fmla="*/ 0 h 6858002"/>
              <a:gd name="connsiteX2" fmla="*/ 4525606 w 12192000"/>
              <a:gd name="connsiteY2" fmla="*/ 539937 h 6858002"/>
              <a:gd name="connsiteX3" fmla="*/ 12192000 w 12192000"/>
              <a:gd name="connsiteY3" fmla="*/ 539937 h 6858002"/>
              <a:gd name="connsiteX4" fmla="*/ 12192000 w 12192000"/>
              <a:gd name="connsiteY4" fmla="*/ 603945 h 6858002"/>
              <a:gd name="connsiteX5" fmla="*/ 4525606 w 12192000"/>
              <a:gd name="connsiteY5" fmla="*/ 603945 h 6858002"/>
              <a:gd name="connsiteX6" fmla="*/ 4525606 w 12192000"/>
              <a:gd name="connsiteY6" fmla="*/ 6254055 h 6858002"/>
              <a:gd name="connsiteX7" fmla="*/ 12192000 w 12192000"/>
              <a:gd name="connsiteY7" fmla="*/ 6254055 h 6858002"/>
              <a:gd name="connsiteX8" fmla="*/ 12192000 w 12192000"/>
              <a:gd name="connsiteY8" fmla="*/ 6318063 h 6858002"/>
              <a:gd name="connsiteX9" fmla="*/ 4525606 w 12192000"/>
              <a:gd name="connsiteY9" fmla="*/ 6318063 h 6858002"/>
              <a:gd name="connsiteX10" fmla="*/ 4525606 w 12192000"/>
              <a:gd name="connsiteY10" fmla="*/ 6858002 h 6858002"/>
              <a:gd name="connsiteX11" fmla="*/ 4461598 w 12192000"/>
              <a:gd name="connsiteY11" fmla="*/ 6858002 h 6858002"/>
              <a:gd name="connsiteX12" fmla="*/ 4461598 w 12192000"/>
              <a:gd name="connsiteY12" fmla="*/ 6318063 h 6858002"/>
              <a:gd name="connsiteX13" fmla="*/ 2 w 12192000"/>
              <a:gd name="connsiteY13" fmla="*/ 6318063 h 6858002"/>
              <a:gd name="connsiteX14" fmla="*/ 0 w 12192000"/>
              <a:gd name="connsiteY14" fmla="*/ 6318063 h 6858002"/>
              <a:gd name="connsiteX15" fmla="*/ 0 w 12192000"/>
              <a:gd name="connsiteY15" fmla="*/ 6254055 h 6858002"/>
              <a:gd name="connsiteX16" fmla="*/ 2 w 12192000"/>
              <a:gd name="connsiteY16" fmla="*/ 6254055 h 6858002"/>
              <a:gd name="connsiteX17" fmla="*/ 2 w 12192000"/>
              <a:gd name="connsiteY17" fmla="*/ 603945 h 6858002"/>
              <a:gd name="connsiteX18" fmla="*/ 1 w 12192000"/>
              <a:gd name="connsiteY18" fmla="*/ 603945 h 6858002"/>
              <a:gd name="connsiteX19" fmla="*/ 1 w 12192000"/>
              <a:gd name="connsiteY19" fmla="*/ 539937 h 6858002"/>
              <a:gd name="connsiteX20" fmla="*/ 2 w 12192000"/>
              <a:gd name="connsiteY20" fmla="*/ 539937 h 6858002"/>
              <a:gd name="connsiteX21" fmla="*/ 4461598 w 12192000"/>
              <a:gd name="connsiteY21" fmla="*/ 53993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2">
                <a:moveTo>
                  <a:pt x="4461598" y="0"/>
                </a:moveTo>
                <a:lnTo>
                  <a:pt x="4525606" y="0"/>
                </a:lnTo>
                <a:lnTo>
                  <a:pt x="4525606" y="539937"/>
                </a:lnTo>
                <a:lnTo>
                  <a:pt x="12192000" y="539937"/>
                </a:lnTo>
                <a:lnTo>
                  <a:pt x="12192000" y="603945"/>
                </a:lnTo>
                <a:lnTo>
                  <a:pt x="4525606" y="603945"/>
                </a:lnTo>
                <a:lnTo>
                  <a:pt x="4525606" y="6254055"/>
                </a:lnTo>
                <a:lnTo>
                  <a:pt x="12192000" y="6254055"/>
                </a:lnTo>
                <a:lnTo>
                  <a:pt x="12192000" y="6318063"/>
                </a:lnTo>
                <a:lnTo>
                  <a:pt x="4525606" y="6318063"/>
                </a:lnTo>
                <a:lnTo>
                  <a:pt x="4525606" y="6858002"/>
                </a:lnTo>
                <a:lnTo>
                  <a:pt x="4461598" y="6858002"/>
                </a:lnTo>
                <a:lnTo>
                  <a:pt x="4461598" y="6318063"/>
                </a:lnTo>
                <a:lnTo>
                  <a:pt x="2" y="6318063"/>
                </a:lnTo>
                <a:lnTo>
                  <a:pt x="0" y="6318063"/>
                </a:lnTo>
                <a:lnTo>
                  <a:pt x="0" y="6254055"/>
                </a:lnTo>
                <a:lnTo>
                  <a:pt x="2" y="6254055"/>
                </a:lnTo>
                <a:lnTo>
                  <a:pt x="2" y="603945"/>
                </a:lnTo>
                <a:lnTo>
                  <a:pt x="1" y="603945"/>
                </a:lnTo>
                <a:lnTo>
                  <a:pt x="1" y="539937"/>
                </a:lnTo>
                <a:lnTo>
                  <a:pt x="2" y="539937"/>
                </a:lnTo>
                <a:lnTo>
                  <a:pt x="4461598" y="539937"/>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 descr="Metro Atlanta Chamber">
            <a:extLst>
              <a:ext uri="{FF2B5EF4-FFF2-40B4-BE49-F238E27FC236}">
                <a16:creationId xmlns:a16="http://schemas.microsoft.com/office/drawing/2014/main" id="{881D11FD-75ED-8EBD-833A-C077CC4EFD1A}"/>
              </a:ext>
            </a:extLst>
          </p:cNvPr>
          <p:cNvSpPr>
            <a:spLocks noGrp="1" noChangeAspect="1" noChangeArrowheads="1"/>
          </p:cNvSpPr>
          <p:nvPr>
            <p:ph type="title"/>
          </p:nvPr>
        </p:nvSpPr>
        <p:spPr bwMode="auto">
          <a:xfrm>
            <a:off x="8470472" y="1458180"/>
            <a:ext cx="3100522" cy="394164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algn="r"/>
            <a:endParaRPr lang="en-US" sz="2800">
              <a:solidFill>
                <a:schemeClr val="bg1"/>
              </a:solidFill>
            </a:endParaRPr>
          </a:p>
        </p:txBody>
      </p:sp>
      <p:sp>
        <p:nvSpPr>
          <p:cNvPr id="3" name="Text Placeholder 2">
            <a:extLst>
              <a:ext uri="{FF2B5EF4-FFF2-40B4-BE49-F238E27FC236}">
                <a16:creationId xmlns:a16="http://schemas.microsoft.com/office/drawing/2014/main" id="{BBDA7894-7A48-14A3-2F19-9CC322135374}"/>
              </a:ext>
            </a:extLst>
          </p:cNvPr>
          <p:cNvSpPr>
            <a:spLocks noGrp="1"/>
          </p:cNvSpPr>
          <p:nvPr>
            <p:ph type="body" idx="1"/>
          </p:nvPr>
        </p:nvSpPr>
        <p:spPr>
          <a:xfrm>
            <a:off x="907251" y="1458180"/>
            <a:ext cx="5788908" cy="3941640"/>
          </a:xfrm>
        </p:spPr>
        <p:txBody>
          <a:bodyPr anchor="ctr">
            <a:normAutofit/>
          </a:bodyPr>
          <a:lstStyle/>
          <a:p>
            <a:pPr>
              <a:lnSpc>
                <a:spcPct val="90000"/>
              </a:lnSpc>
              <a:spcAft>
                <a:spcPts val="600"/>
              </a:spcAft>
              <a:buNone/>
            </a:pPr>
            <a:r>
              <a:rPr lang="en-US" sz="1100" b="0" i="0">
                <a:effectLst/>
                <a:latin typeface="Aptos" panose="020B0004020202020204" pitchFamily="34" charset="0"/>
              </a:rPr>
              <a:t>What our HR folks will absolutely like from your list:</a:t>
            </a:r>
          </a:p>
          <a:p>
            <a:pPr>
              <a:lnSpc>
                <a:spcPct val="90000"/>
              </a:lnSpc>
              <a:spcAft>
                <a:spcPts val="600"/>
              </a:spcAft>
              <a:buNone/>
            </a:pPr>
            <a:r>
              <a:rPr lang="en-US" sz="1100" b="0" i="0">
                <a:effectLst/>
                <a:latin typeface="Aptos" panose="020B0004020202020204" pitchFamily="34" charset="0"/>
              </a:rPr>
              <a:t> </a:t>
            </a:r>
          </a:p>
          <a:p>
            <a:pPr>
              <a:lnSpc>
                <a:spcPct val="90000"/>
              </a:lnSpc>
              <a:spcAft>
                <a:spcPts val="600"/>
              </a:spcAft>
              <a:buFont typeface="Arial" panose="020B0604020202020204" pitchFamily="34" charset="0"/>
              <a:buChar char="•"/>
            </a:pPr>
            <a:r>
              <a:rPr lang="en-US" sz="1100" b="0" i="0">
                <a:effectLst/>
                <a:latin typeface="Aptos" panose="020B0004020202020204" pitchFamily="34" charset="0"/>
              </a:rPr>
              <a:t>Biological and Medical can go hand in hand for medical professions.</a:t>
            </a:r>
          </a:p>
          <a:p>
            <a:pPr>
              <a:lnSpc>
                <a:spcPct val="90000"/>
              </a:lnSpc>
              <a:spcAft>
                <a:spcPts val="600"/>
              </a:spcAft>
              <a:buFont typeface="Arial" panose="020B0604020202020204" pitchFamily="34" charset="0"/>
              <a:buChar char="•"/>
            </a:pPr>
            <a:r>
              <a:rPr lang="en-US" sz="1100" b="0" i="0">
                <a:effectLst/>
                <a:latin typeface="Aptos" panose="020B0004020202020204" pitchFamily="34" charset="0"/>
              </a:rPr>
              <a:t>Business focus, particularly if leading to Accounting, general Business Admin/Management and going to a school that offers internships for these (Math/Stats may also apply here)</a:t>
            </a:r>
          </a:p>
          <a:p>
            <a:pPr>
              <a:lnSpc>
                <a:spcPct val="90000"/>
              </a:lnSpc>
              <a:spcAft>
                <a:spcPts val="600"/>
              </a:spcAft>
              <a:buNone/>
            </a:pPr>
            <a:r>
              <a:rPr lang="en-US" sz="1100" b="0" i="0">
                <a:effectLst/>
                <a:latin typeface="Aptos" panose="020B0004020202020204" pitchFamily="34" charset="0"/>
              </a:rPr>
              <a:t> </a:t>
            </a:r>
          </a:p>
          <a:p>
            <a:pPr>
              <a:lnSpc>
                <a:spcPct val="90000"/>
              </a:lnSpc>
              <a:spcAft>
                <a:spcPts val="600"/>
              </a:spcAft>
              <a:buNone/>
            </a:pPr>
            <a:r>
              <a:rPr lang="en-US" sz="1100" b="0" i="0">
                <a:effectLst/>
                <a:latin typeface="Aptos" panose="020B0004020202020204" pitchFamily="34" charset="0"/>
              </a:rPr>
              <a:t>For additional Program ideas, here’s what the demand data is telling us:</a:t>
            </a:r>
          </a:p>
          <a:p>
            <a:pPr>
              <a:lnSpc>
                <a:spcPct val="90000"/>
              </a:lnSpc>
              <a:spcAft>
                <a:spcPts val="600"/>
              </a:spcAft>
              <a:buNone/>
            </a:pPr>
            <a:r>
              <a:rPr lang="en-US" sz="1100" b="0" i="0">
                <a:effectLst/>
                <a:latin typeface="Aptos" panose="020B0004020202020204" pitchFamily="34" charset="0"/>
              </a:rPr>
              <a:t> </a:t>
            </a:r>
          </a:p>
          <a:p>
            <a:pPr>
              <a:lnSpc>
                <a:spcPct val="90000"/>
              </a:lnSpc>
              <a:spcAft>
                <a:spcPts val="600"/>
              </a:spcAft>
              <a:buFont typeface="Arial" panose="020B0604020202020204" pitchFamily="34" charset="0"/>
              <a:buChar char="•"/>
            </a:pPr>
            <a:r>
              <a:rPr lang="en-US" sz="1100" b="0" i="0">
                <a:effectLst/>
                <a:latin typeface="Aptos" panose="020B0004020202020204" pitchFamily="34" charset="0"/>
              </a:rPr>
              <a:t>Computer and Information Sciences is a must, it leads in every category and is not going away anytime soon, and applies to every industry sector no matter the company – from manufacturing, to hospitality, to computer information to finance.</a:t>
            </a:r>
          </a:p>
          <a:p>
            <a:pPr>
              <a:lnSpc>
                <a:spcPct val="90000"/>
              </a:lnSpc>
              <a:spcAft>
                <a:spcPts val="600"/>
              </a:spcAft>
              <a:buFont typeface="Arial" panose="020B0604020202020204" pitchFamily="34" charset="0"/>
              <a:buChar char="•"/>
            </a:pPr>
            <a:r>
              <a:rPr lang="en-US" sz="1100" b="0" i="0">
                <a:effectLst/>
                <a:latin typeface="Aptos" panose="020B0004020202020204" pitchFamily="34" charset="0"/>
              </a:rPr>
              <a:t>Engineering Tech is consistently second in job demand, and I believe this is the Electrical and Mechanical stacked certificates over 2 years. I.E. the student completes usually the first level of the certificate before graduating and the second in the first year post-graduation. Many of those certificate stacks lead to very large earnings within the first 5 years for everything from advanced manufacturing, to data centers, to power management. There are so many job opportunities here based upon what the student would like for a job future.</a:t>
            </a:r>
          </a:p>
          <a:p>
            <a:pPr>
              <a:lnSpc>
                <a:spcPct val="90000"/>
              </a:lnSpc>
              <a:spcAft>
                <a:spcPts val="600"/>
              </a:spcAft>
              <a:buFont typeface="Arial" panose="020B0604020202020204" pitchFamily="34" charset="0"/>
              <a:buChar char="•"/>
            </a:pPr>
            <a:r>
              <a:rPr lang="en-US" sz="1100" b="0" i="0">
                <a:effectLst/>
                <a:latin typeface="Aptos" panose="020B0004020202020204" pitchFamily="34" charset="0"/>
              </a:rPr>
              <a:t>Math and statistics can be related to engineering and/or logistics jobs as well if the student is focusing there.</a:t>
            </a:r>
          </a:p>
          <a:p>
            <a:pPr>
              <a:lnSpc>
                <a:spcPct val="90000"/>
              </a:lnSpc>
              <a:spcAft>
                <a:spcPts val="600"/>
              </a:spcAft>
            </a:pPr>
            <a:endParaRPr lang="en-US" sz="1100"/>
          </a:p>
        </p:txBody>
      </p:sp>
      <p:pic>
        <p:nvPicPr>
          <p:cNvPr id="6" name="Picture 5">
            <a:extLst>
              <a:ext uri="{FF2B5EF4-FFF2-40B4-BE49-F238E27FC236}">
                <a16:creationId xmlns:a16="http://schemas.microsoft.com/office/drawing/2014/main" id="{C393AD18-440C-7329-5A82-9590660526EF}"/>
              </a:ext>
            </a:extLst>
          </p:cNvPr>
          <p:cNvPicPr>
            <a:picLocks noChangeAspect="1"/>
          </p:cNvPicPr>
          <p:nvPr/>
        </p:nvPicPr>
        <p:blipFill>
          <a:blip r:embed="rId2"/>
          <a:stretch>
            <a:fillRect/>
          </a:stretch>
        </p:blipFill>
        <p:spPr>
          <a:xfrm>
            <a:off x="9056932" y="2374713"/>
            <a:ext cx="2381250" cy="1219200"/>
          </a:xfrm>
          <a:prstGeom prst="rect">
            <a:avLst/>
          </a:prstGeom>
        </p:spPr>
      </p:pic>
    </p:spTree>
    <p:extLst>
      <p:ext uri="{BB962C8B-B14F-4D97-AF65-F5344CB8AC3E}">
        <p14:creationId xmlns:p14="http://schemas.microsoft.com/office/powerpoint/2010/main" val="3056810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D0028F-3218-7806-D6FB-250DBD18EE4E}"/>
              </a:ext>
            </a:extLst>
          </p:cNvPr>
          <p:cNvPicPr>
            <a:picLocks noChangeAspect="1"/>
          </p:cNvPicPr>
          <p:nvPr/>
        </p:nvPicPr>
        <p:blipFill>
          <a:blip r:embed="rId2"/>
          <a:stretch>
            <a:fillRect/>
          </a:stretch>
        </p:blipFill>
        <p:spPr>
          <a:xfrm>
            <a:off x="643467" y="1778678"/>
            <a:ext cx="10905066" cy="3300643"/>
          </a:xfrm>
          <a:prstGeom prst="rect">
            <a:avLst/>
          </a:prstGeom>
        </p:spPr>
      </p:pic>
    </p:spTree>
    <p:extLst>
      <p:ext uri="{BB962C8B-B14F-4D97-AF65-F5344CB8AC3E}">
        <p14:creationId xmlns:p14="http://schemas.microsoft.com/office/powerpoint/2010/main" val="2412230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DB928A5-9B19-6C2E-ED0F-0C29791FE966}"/>
              </a:ext>
            </a:extLst>
          </p:cNvPr>
          <p:cNvPicPr>
            <a:picLocks noChangeAspect="1"/>
          </p:cNvPicPr>
          <p:nvPr/>
        </p:nvPicPr>
        <p:blipFill>
          <a:blip r:embed="rId2"/>
          <a:stretch>
            <a:fillRect/>
          </a:stretch>
        </p:blipFill>
        <p:spPr>
          <a:xfrm>
            <a:off x="1618776" y="643467"/>
            <a:ext cx="8954447" cy="5571066"/>
          </a:xfrm>
          <a:prstGeom prst="rect">
            <a:avLst/>
          </a:prstGeom>
        </p:spPr>
      </p:pic>
    </p:spTree>
    <p:extLst>
      <p:ext uri="{BB962C8B-B14F-4D97-AF65-F5344CB8AC3E}">
        <p14:creationId xmlns:p14="http://schemas.microsoft.com/office/powerpoint/2010/main" val="73777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A49BC-8DD9-13DE-0C62-E0DE70BDACA9}"/>
              </a:ext>
            </a:extLst>
          </p:cNvPr>
          <p:cNvSpPr>
            <a:spLocks noGrp="1"/>
          </p:cNvSpPr>
          <p:nvPr>
            <p:ph type="title"/>
          </p:nvPr>
        </p:nvSpPr>
        <p:spPr/>
        <p:txBody>
          <a:bodyPr/>
          <a:lstStyle/>
          <a:p>
            <a:r>
              <a:rPr lang="en-US" dirty="0"/>
              <a:t>Update – </a:t>
            </a:r>
            <a:r>
              <a:rPr lang="en-US"/>
              <a:t>Future Pathways</a:t>
            </a:r>
            <a:endParaRPr lang="en-US" dirty="0"/>
          </a:p>
        </p:txBody>
      </p:sp>
      <p:sp>
        <p:nvSpPr>
          <p:cNvPr id="5" name="Content Placeholder 4">
            <a:extLst>
              <a:ext uri="{FF2B5EF4-FFF2-40B4-BE49-F238E27FC236}">
                <a16:creationId xmlns:a16="http://schemas.microsoft.com/office/drawing/2014/main" id="{33AFDD10-D105-9E64-724C-904079C97ABB}"/>
              </a:ext>
            </a:extLst>
          </p:cNvPr>
          <p:cNvSpPr>
            <a:spLocks noGrp="1"/>
          </p:cNvSpPr>
          <p:nvPr>
            <p:ph idx="1"/>
          </p:nvPr>
        </p:nvSpPr>
        <p:spPr/>
        <p:txBody>
          <a:bodyPr/>
          <a:lstStyle/>
          <a:p>
            <a:r>
              <a:rPr lang="en-US" dirty="0"/>
              <a:t>ACCA is currently researching Bioscience and Engineering pathway opportunities for students</a:t>
            </a:r>
          </a:p>
          <a:p>
            <a:pPr lvl="1"/>
            <a:r>
              <a:rPr lang="en-US" dirty="0"/>
              <a:t>Reviewing other Georgia Career Academy pathway offerings</a:t>
            </a:r>
          </a:p>
          <a:p>
            <a:pPr lvl="1"/>
            <a:r>
              <a:rPr lang="en-US" dirty="0"/>
              <a:t>Working with Atlanta Technical College to identify possible TCCs</a:t>
            </a:r>
          </a:p>
          <a:p>
            <a:pPr lvl="1"/>
            <a:endParaRPr lang="en-US" dirty="0"/>
          </a:p>
          <a:p>
            <a:pPr lvl="0">
              <a:defRPr/>
            </a:pPr>
            <a:r>
              <a:rPr lang="en-US" dirty="0"/>
              <a:t>We recognize this may be a significant undertaking, but we remain committed to providing high-demand pathways that support the metro Atlanta workforce</a:t>
            </a:r>
          </a:p>
          <a:p>
            <a:pPr lvl="0">
              <a:defRPr/>
            </a:pPr>
            <a:r>
              <a:rPr lang="en-US" dirty="0">
                <a:solidFill>
                  <a:prstClr val="black"/>
                </a:solidFill>
                <a:latin typeface="Aptos" panose="02110004020202020204"/>
              </a:rPr>
              <a:t>We will provide the board with an update of our findings soon</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lvl="1"/>
            <a:endParaRPr lang="en-US" dirty="0"/>
          </a:p>
        </p:txBody>
      </p:sp>
    </p:spTree>
    <p:extLst>
      <p:ext uri="{BB962C8B-B14F-4D97-AF65-F5344CB8AC3E}">
        <p14:creationId xmlns:p14="http://schemas.microsoft.com/office/powerpoint/2010/main" val="284522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40B8-4C70-93FF-2221-275C1CCD28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46F39E-1FF5-95DA-AD2C-65059F29C760}"/>
              </a:ext>
            </a:extLst>
          </p:cNvPr>
          <p:cNvGrpSpPr/>
          <p:nvPr/>
        </p:nvGrpSpPr>
        <p:grpSpPr>
          <a:xfrm>
            <a:off x="0" y="0"/>
            <a:ext cx="334225" cy="6858000"/>
            <a:chOff x="0" y="0"/>
            <a:chExt cx="132040" cy="2709333"/>
          </a:xfrm>
        </p:grpSpPr>
        <p:sp>
          <p:nvSpPr>
            <p:cNvPr id="3" name="Freeform 3">
              <a:extLst>
                <a:ext uri="{FF2B5EF4-FFF2-40B4-BE49-F238E27FC236}">
                  <a16:creationId xmlns:a16="http://schemas.microsoft.com/office/drawing/2014/main" id="{B40D2228-15BD-4831-296C-8D908C44E89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sz="933" dirty="0">
                <a:latin typeface="Segoe UI" panose="020B0502040204020203" pitchFamily="34" charset="0"/>
              </a:endParaRPr>
            </a:p>
          </p:txBody>
        </p:sp>
        <p:sp>
          <p:nvSpPr>
            <p:cNvPr id="4" name="TextBox 4">
              <a:extLst>
                <a:ext uri="{FF2B5EF4-FFF2-40B4-BE49-F238E27FC236}">
                  <a16:creationId xmlns:a16="http://schemas.microsoft.com/office/drawing/2014/main" id="{4043ADB4-6E56-E853-B0AF-653F69967F29}"/>
                </a:ext>
              </a:extLst>
            </p:cNvPr>
            <p:cNvSpPr txBox="1"/>
            <p:nvPr/>
          </p:nvSpPr>
          <p:spPr>
            <a:xfrm>
              <a:off x="0" y="-57150"/>
              <a:ext cx="132040" cy="2766483"/>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sp>
        <p:nvSpPr>
          <p:cNvPr id="5" name="Freeform 5">
            <a:extLst>
              <a:ext uri="{FF2B5EF4-FFF2-40B4-BE49-F238E27FC236}">
                <a16:creationId xmlns:a16="http://schemas.microsoft.com/office/drawing/2014/main" id="{1C7B09DE-7450-8013-F416-383B7B5457A9}"/>
              </a:ext>
            </a:extLst>
          </p:cNvPr>
          <p:cNvSpPr/>
          <p:nvPr/>
        </p:nvSpPr>
        <p:spPr>
          <a:xfrm>
            <a:off x="6847402" y="6263186"/>
            <a:ext cx="2086662" cy="59481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sz="933" dirty="0">
              <a:latin typeface="Segoe UI" panose="020B0502040204020203" pitchFamily="34" charset="0"/>
            </a:endParaRPr>
          </a:p>
        </p:txBody>
      </p:sp>
      <p:sp>
        <p:nvSpPr>
          <p:cNvPr id="6" name="Freeform 6">
            <a:extLst>
              <a:ext uri="{FF2B5EF4-FFF2-40B4-BE49-F238E27FC236}">
                <a16:creationId xmlns:a16="http://schemas.microsoft.com/office/drawing/2014/main" id="{07E1272F-5BA2-54B9-93A7-BC43A41829FD}"/>
              </a:ext>
            </a:extLst>
          </p:cNvPr>
          <p:cNvSpPr/>
          <p:nvPr/>
        </p:nvSpPr>
        <p:spPr>
          <a:xfrm>
            <a:off x="1431653" y="0"/>
            <a:ext cx="2028692" cy="6858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sz="933" dirty="0">
              <a:latin typeface="Segoe UI" panose="020B0502040204020203" pitchFamily="34" charset="0"/>
            </a:endParaRPr>
          </a:p>
        </p:txBody>
      </p:sp>
      <p:sp>
        <p:nvSpPr>
          <p:cNvPr id="7" name="Freeform 7">
            <a:extLst>
              <a:ext uri="{FF2B5EF4-FFF2-40B4-BE49-F238E27FC236}">
                <a16:creationId xmlns:a16="http://schemas.microsoft.com/office/drawing/2014/main" id="{92C5EDDD-479C-0CAC-6711-DAF89DD14267}"/>
              </a:ext>
            </a:extLst>
          </p:cNvPr>
          <p:cNvSpPr/>
          <p:nvPr/>
        </p:nvSpPr>
        <p:spPr>
          <a:xfrm rot="-5400000" flipH="1" flipV="1">
            <a:off x="3746295" y="1481513"/>
            <a:ext cx="1190603" cy="2289607"/>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sz="933" dirty="0">
              <a:latin typeface="Segoe UI" panose="020B0502040204020203" pitchFamily="34" charset="0"/>
            </a:endParaRPr>
          </a:p>
        </p:txBody>
      </p:sp>
      <p:grpSp>
        <p:nvGrpSpPr>
          <p:cNvPr id="8" name="Group 8">
            <a:extLst>
              <a:ext uri="{FF2B5EF4-FFF2-40B4-BE49-F238E27FC236}">
                <a16:creationId xmlns:a16="http://schemas.microsoft.com/office/drawing/2014/main" id="{668F2856-11F1-F049-B370-0BE8D2B00F80}"/>
              </a:ext>
            </a:extLst>
          </p:cNvPr>
          <p:cNvGrpSpPr/>
          <p:nvPr/>
        </p:nvGrpSpPr>
        <p:grpSpPr>
          <a:xfrm>
            <a:off x="6457774" y="1724977"/>
            <a:ext cx="4411541" cy="3447231"/>
            <a:chOff x="0" y="0"/>
            <a:chExt cx="1742831" cy="1361869"/>
          </a:xfrm>
        </p:grpSpPr>
        <p:sp>
          <p:nvSpPr>
            <p:cNvPr id="9" name="Freeform 9">
              <a:extLst>
                <a:ext uri="{FF2B5EF4-FFF2-40B4-BE49-F238E27FC236}">
                  <a16:creationId xmlns:a16="http://schemas.microsoft.com/office/drawing/2014/main" id="{13BADD64-2FD6-4B21-C5C7-6D94030D011B}"/>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sz="933" dirty="0">
                <a:latin typeface="Segoe UI" panose="020B0502040204020203" pitchFamily="34" charset="0"/>
              </a:endParaRPr>
            </a:p>
          </p:txBody>
        </p:sp>
        <p:sp>
          <p:nvSpPr>
            <p:cNvPr id="10" name="TextBox 10">
              <a:extLst>
                <a:ext uri="{FF2B5EF4-FFF2-40B4-BE49-F238E27FC236}">
                  <a16:creationId xmlns:a16="http://schemas.microsoft.com/office/drawing/2014/main" id="{FC5BFB2B-4336-3626-EF5C-EE8E37F8CDF5}"/>
                </a:ext>
              </a:extLst>
            </p:cNvPr>
            <p:cNvSpPr txBox="1"/>
            <p:nvPr/>
          </p:nvSpPr>
          <p:spPr>
            <a:xfrm>
              <a:off x="0" y="-57150"/>
              <a:ext cx="1742831" cy="1419019"/>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grpSp>
        <p:nvGrpSpPr>
          <p:cNvPr id="11" name="Group 11">
            <a:extLst>
              <a:ext uri="{FF2B5EF4-FFF2-40B4-BE49-F238E27FC236}">
                <a16:creationId xmlns:a16="http://schemas.microsoft.com/office/drawing/2014/main" id="{EF3E6824-F653-32FE-E74F-38F4AEB98C8F}"/>
              </a:ext>
            </a:extLst>
          </p:cNvPr>
          <p:cNvGrpSpPr/>
          <p:nvPr/>
        </p:nvGrpSpPr>
        <p:grpSpPr>
          <a:xfrm>
            <a:off x="6096000" y="1479982"/>
            <a:ext cx="4597161" cy="3483272"/>
            <a:chOff x="0" y="0"/>
            <a:chExt cx="1816162" cy="1376107"/>
          </a:xfrm>
        </p:grpSpPr>
        <p:sp>
          <p:nvSpPr>
            <p:cNvPr id="12" name="Freeform 12">
              <a:extLst>
                <a:ext uri="{FF2B5EF4-FFF2-40B4-BE49-F238E27FC236}">
                  <a16:creationId xmlns:a16="http://schemas.microsoft.com/office/drawing/2014/main" id="{33C4699E-30EE-74F3-B9B7-D53118D24640}"/>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sz="933" dirty="0">
                <a:latin typeface="Segoe UI" panose="020B0502040204020203" pitchFamily="34" charset="0"/>
              </a:endParaRPr>
            </a:p>
          </p:txBody>
        </p:sp>
        <p:sp>
          <p:nvSpPr>
            <p:cNvPr id="13" name="TextBox 13">
              <a:extLst>
                <a:ext uri="{FF2B5EF4-FFF2-40B4-BE49-F238E27FC236}">
                  <a16:creationId xmlns:a16="http://schemas.microsoft.com/office/drawing/2014/main" id="{D7DC80CC-34E1-1B3E-8C0B-4CF30BD18835}"/>
                </a:ext>
              </a:extLst>
            </p:cNvPr>
            <p:cNvSpPr txBox="1"/>
            <p:nvPr/>
          </p:nvSpPr>
          <p:spPr>
            <a:xfrm>
              <a:off x="0" y="-57150"/>
              <a:ext cx="1816162" cy="1433257"/>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sp>
        <p:nvSpPr>
          <p:cNvPr id="14" name="TextBox 14">
            <a:extLst>
              <a:ext uri="{FF2B5EF4-FFF2-40B4-BE49-F238E27FC236}">
                <a16:creationId xmlns:a16="http://schemas.microsoft.com/office/drawing/2014/main" id="{81F755BE-89B3-3D73-62F4-48A43BF8117B}"/>
              </a:ext>
            </a:extLst>
          </p:cNvPr>
          <p:cNvSpPr txBox="1"/>
          <p:nvPr/>
        </p:nvSpPr>
        <p:spPr>
          <a:xfrm>
            <a:off x="6096000" y="2593943"/>
            <a:ext cx="4597161" cy="1118191"/>
          </a:xfrm>
          <a:prstGeom prst="rect">
            <a:avLst/>
          </a:prstGeom>
        </p:spPr>
        <p:txBody>
          <a:bodyPr wrap="square" lIns="0" tIns="0" rIns="0" bIns="0" rtlCol="0" anchor="t">
            <a:spAutoFit/>
          </a:bodyPr>
          <a:lstStyle/>
          <a:p>
            <a:pPr algn="ctr">
              <a:lnSpc>
                <a:spcPts val="4266"/>
              </a:lnSpc>
            </a:pPr>
            <a:r>
              <a:rPr lang="en-US" sz="4266" b="1" spc="-42" dirty="0">
                <a:solidFill>
                  <a:schemeClr val="bg1"/>
                </a:solidFill>
                <a:latin typeface="Poppins Bold"/>
                <a:ea typeface="Poppins Bold"/>
                <a:cs typeface="Poppins Bold"/>
                <a:sym typeface="Poppins Bold"/>
              </a:rPr>
              <a:t>Information Items</a:t>
            </a:r>
          </a:p>
        </p:txBody>
      </p:sp>
    </p:spTree>
    <p:extLst>
      <p:ext uri="{BB962C8B-B14F-4D97-AF65-F5344CB8AC3E}">
        <p14:creationId xmlns:p14="http://schemas.microsoft.com/office/powerpoint/2010/main" val="404142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40B8-4C70-93FF-2221-275C1CCD28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46F39E-1FF5-95DA-AD2C-65059F29C760}"/>
              </a:ext>
            </a:extLst>
          </p:cNvPr>
          <p:cNvGrpSpPr/>
          <p:nvPr/>
        </p:nvGrpSpPr>
        <p:grpSpPr>
          <a:xfrm>
            <a:off x="0" y="0"/>
            <a:ext cx="334225" cy="6858000"/>
            <a:chOff x="0" y="0"/>
            <a:chExt cx="132040" cy="2709333"/>
          </a:xfrm>
        </p:grpSpPr>
        <p:sp>
          <p:nvSpPr>
            <p:cNvPr id="3" name="Freeform 3">
              <a:extLst>
                <a:ext uri="{FF2B5EF4-FFF2-40B4-BE49-F238E27FC236}">
                  <a16:creationId xmlns:a16="http://schemas.microsoft.com/office/drawing/2014/main" id="{B40D2228-15BD-4831-296C-8D908C44E893}"/>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sz="933" dirty="0">
                <a:latin typeface="Segoe UI" panose="020B0502040204020203" pitchFamily="34" charset="0"/>
              </a:endParaRPr>
            </a:p>
          </p:txBody>
        </p:sp>
        <p:sp>
          <p:nvSpPr>
            <p:cNvPr id="4" name="TextBox 4">
              <a:extLst>
                <a:ext uri="{FF2B5EF4-FFF2-40B4-BE49-F238E27FC236}">
                  <a16:creationId xmlns:a16="http://schemas.microsoft.com/office/drawing/2014/main" id="{4043ADB4-6E56-E853-B0AF-653F69967F29}"/>
                </a:ext>
              </a:extLst>
            </p:cNvPr>
            <p:cNvSpPr txBox="1"/>
            <p:nvPr/>
          </p:nvSpPr>
          <p:spPr>
            <a:xfrm>
              <a:off x="0" y="-57150"/>
              <a:ext cx="132040" cy="2766483"/>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sp>
        <p:nvSpPr>
          <p:cNvPr id="5" name="Freeform 5">
            <a:extLst>
              <a:ext uri="{FF2B5EF4-FFF2-40B4-BE49-F238E27FC236}">
                <a16:creationId xmlns:a16="http://schemas.microsoft.com/office/drawing/2014/main" id="{1C7B09DE-7450-8013-F416-383B7B5457A9}"/>
              </a:ext>
            </a:extLst>
          </p:cNvPr>
          <p:cNvSpPr/>
          <p:nvPr/>
        </p:nvSpPr>
        <p:spPr>
          <a:xfrm>
            <a:off x="6847402" y="6263186"/>
            <a:ext cx="2086662" cy="59481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sz="933" dirty="0">
              <a:latin typeface="Segoe UI" panose="020B0502040204020203" pitchFamily="34" charset="0"/>
            </a:endParaRPr>
          </a:p>
        </p:txBody>
      </p:sp>
      <p:sp>
        <p:nvSpPr>
          <p:cNvPr id="6" name="Freeform 6">
            <a:extLst>
              <a:ext uri="{FF2B5EF4-FFF2-40B4-BE49-F238E27FC236}">
                <a16:creationId xmlns:a16="http://schemas.microsoft.com/office/drawing/2014/main" id="{07E1272F-5BA2-54B9-93A7-BC43A41829FD}"/>
              </a:ext>
            </a:extLst>
          </p:cNvPr>
          <p:cNvSpPr/>
          <p:nvPr/>
        </p:nvSpPr>
        <p:spPr>
          <a:xfrm>
            <a:off x="1431653" y="0"/>
            <a:ext cx="2028692" cy="6858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sz="933" dirty="0">
              <a:latin typeface="Segoe UI" panose="020B0502040204020203" pitchFamily="34" charset="0"/>
            </a:endParaRPr>
          </a:p>
        </p:txBody>
      </p:sp>
      <p:sp>
        <p:nvSpPr>
          <p:cNvPr id="7" name="Freeform 7">
            <a:extLst>
              <a:ext uri="{FF2B5EF4-FFF2-40B4-BE49-F238E27FC236}">
                <a16:creationId xmlns:a16="http://schemas.microsoft.com/office/drawing/2014/main" id="{92C5EDDD-479C-0CAC-6711-DAF89DD14267}"/>
              </a:ext>
            </a:extLst>
          </p:cNvPr>
          <p:cNvSpPr/>
          <p:nvPr/>
        </p:nvSpPr>
        <p:spPr>
          <a:xfrm rot="-5400000" flipH="1" flipV="1">
            <a:off x="3391979" y="1636157"/>
            <a:ext cx="1190603" cy="2289607"/>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sz="933" dirty="0">
              <a:latin typeface="Segoe UI" panose="020B0502040204020203" pitchFamily="34" charset="0"/>
            </a:endParaRPr>
          </a:p>
        </p:txBody>
      </p:sp>
      <p:grpSp>
        <p:nvGrpSpPr>
          <p:cNvPr id="8" name="Group 8">
            <a:extLst>
              <a:ext uri="{FF2B5EF4-FFF2-40B4-BE49-F238E27FC236}">
                <a16:creationId xmlns:a16="http://schemas.microsoft.com/office/drawing/2014/main" id="{668F2856-11F1-F049-B370-0BE8D2B00F80}"/>
              </a:ext>
            </a:extLst>
          </p:cNvPr>
          <p:cNvGrpSpPr/>
          <p:nvPr/>
        </p:nvGrpSpPr>
        <p:grpSpPr>
          <a:xfrm>
            <a:off x="6457774" y="1724977"/>
            <a:ext cx="4411541" cy="3447231"/>
            <a:chOff x="0" y="0"/>
            <a:chExt cx="1742831" cy="1361869"/>
          </a:xfrm>
        </p:grpSpPr>
        <p:sp>
          <p:nvSpPr>
            <p:cNvPr id="9" name="Freeform 9">
              <a:extLst>
                <a:ext uri="{FF2B5EF4-FFF2-40B4-BE49-F238E27FC236}">
                  <a16:creationId xmlns:a16="http://schemas.microsoft.com/office/drawing/2014/main" id="{13BADD64-2FD6-4B21-C5C7-6D94030D011B}"/>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sz="933" dirty="0">
                <a:latin typeface="Segoe UI" panose="020B0502040204020203" pitchFamily="34" charset="0"/>
              </a:endParaRPr>
            </a:p>
          </p:txBody>
        </p:sp>
        <p:sp>
          <p:nvSpPr>
            <p:cNvPr id="10" name="TextBox 10">
              <a:extLst>
                <a:ext uri="{FF2B5EF4-FFF2-40B4-BE49-F238E27FC236}">
                  <a16:creationId xmlns:a16="http://schemas.microsoft.com/office/drawing/2014/main" id="{FC5BFB2B-4336-3626-EF5C-EE8E37F8CDF5}"/>
                </a:ext>
              </a:extLst>
            </p:cNvPr>
            <p:cNvSpPr txBox="1"/>
            <p:nvPr/>
          </p:nvSpPr>
          <p:spPr>
            <a:xfrm>
              <a:off x="0" y="-57150"/>
              <a:ext cx="1742831" cy="1419019"/>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grpSp>
        <p:nvGrpSpPr>
          <p:cNvPr id="11" name="Group 11">
            <a:extLst>
              <a:ext uri="{FF2B5EF4-FFF2-40B4-BE49-F238E27FC236}">
                <a16:creationId xmlns:a16="http://schemas.microsoft.com/office/drawing/2014/main" id="{EF3E6824-F653-32FE-E74F-38F4AEB98C8F}"/>
              </a:ext>
            </a:extLst>
          </p:cNvPr>
          <p:cNvGrpSpPr/>
          <p:nvPr/>
        </p:nvGrpSpPr>
        <p:grpSpPr>
          <a:xfrm>
            <a:off x="6096000" y="1479982"/>
            <a:ext cx="4597161" cy="3483272"/>
            <a:chOff x="0" y="0"/>
            <a:chExt cx="1816162" cy="1376107"/>
          </a:xfrm>
        </p:grpSpPr>
        <p:sp>
          <p:nvSpPr>
            <p:cNvPr id="12" name="Freeform 12">
              <a:extLst>
                <a:ext uri="{FF2B5EF4-FFF2-40B4-BE49-F238E27FC236}">
                  <a16:creationId xmlns:a16="http://schemas.microsoft.com/office/drawing/2014/main" id="{33C4699E-30EE-74F3-B9B7-D53118D24640}"/>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sz="933" dirty="0">
                <a:latin typeface="Segoe UI" panose="020B0502040204020203" pitchFamily="34" charset="0"/>
              </a:endParaRPr>
            </a:p>
          </p:txBody>
        </p:sp>
        <p:sp>
          <p:nvSpPr>
            <p:cNvPr id="13" name="TextBox 13">
              <a:extLst>
                <a:ext uri="{FF2B5EF4-FFF2-40B4-BE49-F238E27FC236}">
                  <a16:creationId xmlns:a16="http://schemas.microsoft.com/office/drawing/2014/main" id="{D7DC80CC-34E1-1B3E-8C0B-4CF30BD18835}"/>
                </a:ext>
              </a:extLst>
            </p:cNvPr>
            <p:cNvSpPr txBox="1"/>
            <p:nvPr/>
          </p:nvSpPr>
          <p:spPr>
            <a:xfrm>
              <a:off x="0" y="-57150"/>
              <a:ext cx="1816162" cy="1433257"/>
            </a:xfrm>
            <a:prstGeom prst="rect">
              <a:avLst/>
            </a:prstGeom>
          </p:spPr>
          <p:txBody>
            <a:bodyPr lIns="33867" tIns="33867" rIns="33867" bIns="33867" rtlCol="0" anchor="ctr"/>
            <a:lstStyle/>
            <a:p>
              <a:pPr algn="ctr">
                <a:lnSpc>
                  <a:spcPts val="1680"/>
                </a:lnSpc>
              </a:pPr>
              <a:endParaRPr sz="933" dirty="0">
                <a:latin typeface="Segoe UI" panose="020B0502040204020203" pitchFamily="34" charset="0"/>
              </a:endParaRPr>
            </a:p>
          </p:txBody>
        </p:sp>
      </p:grpSp>
      <p:sp>
        <p:nvSpPr>
          <p:cNvPr id="14" name="TextBox 14">
            <a:extLst>
              <a:ext uri="{FF2B5EF4-FFF2-40B4-BE49-F238E27FC236}">
                <a16:creationId xmlns:a16="http://schemas.microsoft.com/office/drawing/2014/main" id="{81F755BE-89B3-3D73-62F4-48A43BF8117B}"/>
              </a:ext>
            </a:extLst>
          </p:cNvPr>
          <p:cNvSpPr txBox="1"/>
          <p:nvPr/>
        </p:nvSpPr>
        <p:spPr>
          <a:xfrm>
            <a:off x="6096000" y="2593943"/>
            <a:ext cx="4597161" cy="1118191"/>
          </a:xfrm>
          <a:prstGeom prst="rect">
            <a:avLst/>
          </a:prstGeom>
        </p:spPr>
        <p:txBody>
          <a:bodyPr wrap="square" lIns="0" tIns="0" rIns="0" bIns="0" rtlCol="0" anchor="t">
            <a:spAutoFit/>
          </a:bodyPr>
          <a:lstStyle/>
          <a:p>
            <a:pPr algn="ctr">
              <a:lnSpc>
                <a:spcPts val="4266"/>
              </a:lnSpc>
            </a:pPr>
            <a:r>
              <a:rPr lang="en-US" sz="4266" b="1" spc="-42" dirty="0">
                <a:solidFill>
                  <a:schemeClr val="bg1"/>
                </a:solidFill>
                <a:latin typeface="Poppins Bold"/>
                <a:ea typeface="Poppins Bold"/>
                <a:cs typeface="Poppins Bold"/>
                <a:sym typeface="Poppins Bold"/>
              </a:rPr>
              <a:t>Principal’s Update</a:t>
            </a:r>
          </a:p>
        </p:txBody>
      </p:sp>
    </p:spTree>
    <p:extLst>
      <p:ext uri="{BB962C8B-B14F-4D97-AF65-F5344CB8AC3E}">
        <p14:creationId xmlns:p14="http://schemas.microsoft.com/office/powerpoint/2010/main" val="208297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0000"/>
              </a:buClr>
              <a:buSzPts val="4800"/>
              <a:buFont typeface="Calibri"/>
              <a:buNone/>
            </a:pPr>
            <a:r>
              <a:rPr lang="en-US" dirty="0"/>
              <a:t>Time for introductions!</a:t>
            </a:r>
            <a:endParaRPr dirty="0"/>
          </a:p>
        </p:txBody>
      </p:sp>
      <p:sp>
        <p:nvSpPr>
          <p:cNvPr id="231" name="Google Shape;231;p4"/>
          <p:cNvSpPr txBox="1">
            <a:spLocks noGrp="1"/>
          </p:cNvSpPr>
          <p:nvPr>
            <p:ph type="body" idx="1"/>
          </p:nvPr>
        </p:nvSpPr>
        <p:spPr>
          <a:xfrm>
            <a:off x="1705673" y="4508670"/>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000"/>
              <a:buNone/>
            </a:pPr>
            <a:r>
              <a:rPr lang="en-US" dirty="0"/>
              <a:t>Please share your</a:t>
            </a:r>
          </a:p>
          <a:p>
            <a:pPr lvl="0" indent="-457200" algn="l" rtl="0">
              <a:lnSpc>
                <a:spcPct val="90000"/>
              </a:lnSpc>
              <a:spcBef>
                <a:spcPts val="0"/>
              </a:spcBef>
              <a:spcAft>
                <a:spcPts val="0"/>
              </a:spcAft>
              <a:buSzPts val="2000"/>
              <a:buAutoNum type="arabicPeriod"/>
            </a:pPr>
            <a:r>
              <a:rPr lang="en-US" dirty="0"/>
              <a:t>Name</a:t>
            </a:r>
          </a:p>
          <a:p>
            <a:pPr lvl="0" indent="-457200" algn="l" rtl="0">
              <a:lnSpc>
                <a:spcPct val="90000"/>
              </a:lnSpc>
              <a:spcBef>
                <a:spcPts val="0"/>
              </a:spcBef>
              <a:spcAft>
                <a:spcPts val="0"/>
              </a:spcAft>
              <a:buSzPts val="2000"/>
              <a:buAutoNum type="arabicPeriod"/>
            </a:pPr>
            <a:r>
              <a:rPr lang="en-US" dirty="0"/>
              <a:t>Company/Organization </a:t>
            </a:r>
          </a:p>
          <a:p>
            <a:pPr lvl="0" indent="-457200" algn="l" rtl="0">
              <a:lnSpc>
                <a:spcPct val="90000"/>
              </a:lnSpc>
              <a:spcBef>
                <a:spcPts val="0"/>
              </a:spcBef>
              <a:spcAft>
                <a:spcPts val="0"/>
              </a:spcAft>
              <a:buSzPts val="2000"/>
              <a:buAutoNum type="arabicPeriod"/>
            </a:pPr>
            <a:r>
              <a:rPr lang="en-US" dirty="0"/>
              <a:t>Role within the company/organization</a:t>
            </a:r>
            <a:endParaRPr dirty="0"/>
          </a:p>
        </p:txBody>
      </p:sp>
      <p:pic>
        <p:nvPicPr>
          <p:cNvPr id="232" name="Google Shape;232;p4" descr="A picture containing shape&#10;&#10;Description automatically generated"/>
          <p:cNvPicPr preferRelativeResize="0">
            <a:picLocks noGrp="1"/>
          </p:cNvPicPr>
          <p:nvPr>
            <p:ph type="body" idx="2"/>
          </p:nvPr>
        </p:nvPicPr>
        <p:blipFill rotWithShape="1">
          <a:blip r:embed="rId3">
            <a:alphaModFix/>
          </a:blip>
          <a:srcRect/>
          <a:stretch/>
        </p:blipFill>
        <p:spPr>
          <a:xfrm>
            <a:off x="1635262" y="1623129"/>
            <a:ext cx="3938357" cy="2670279"/>
          </a:xfrm>
          <a:prstGeom prst="rect">
            <a:avLst/>
          </a:prstGeom>
          <a:noFill/>
          <a:ln>
            <a:noFill/>
          </a:ln>
        </p:spPr>
      </p:pic>
      <p:sp>
        <p:nvSpPr>
          <p:cNvPr id="233" name="Google Shape;233;p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endParaRPr dirty="0"/>
          </a:p>
        </p:txBody>
      </p:sp>
      <p:sp>
        <p:nvSpPr>
          <p:cNvPr id="234" name="Google Shape;234;p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p>
            <a:pPr marL="233363" lvl="0" indent="-106363" algn="l" rtl="0">
              <a:lnSpc>
                <a:spcPct val="90000"/>
              </a:lnSpc>
              <a:spcBef>
                <a:spcPts val="0"/>
              </a:spcBef>
              <a:spcAft>
                <a:spcPts val="0"/>
              </a:spcAft>
              <a:buSzPts val="2000"/>
              <a:buNone/>
            </a:pPr>
            <a:endParaRPr/>
          </a:p>
          <a:p>
            <a:pPr marL="233363" lvl="0" indent="-106363" algn="l" rtl="0">
              <a:lnSpc>
                <a:spcPct val="90000"/>
              </a:lnSpc>
              <a:spcBef>
                <a:spcPts val="1400"/>
              </a:spcBef>
              <a:spcAft>
                <a:spcPts val="0"/>
              </a:spcAft>
              <a:buSzPts val="2000"/>
              <a:buNone/>
            </a:pPr>
            <a:endParaRPr/>
          </a:p>
          <a:p>
            <a:pPr marL="233363" lvl="0" indent="-106363" algn="l" rtl="0">
              <a:lnSpc>
                <a:spcPct val="90000"/>
              </a:lnSpc>
              <a:spcBef>
                <a:spcPts val="1400"/>
              </a:spcBef>
              <a:spcAft>
                <a:spcPts val="0"/>
              </a:spcAft>
              <a:buSzPts val="2000"/>
              <a:buNone/>
            </a:pPr>
            <a:endParaRPr/>
          </a:p>
        </p:txBody>
      </p:sp>
      <p:graphicFrame>
        <p:nvGraphicFramePr>
          <p:cNvPr id="2" name="Table 1">
            <a:extLst>
              <a:ext uri="{FF2B5EF4-FFF2-40B4-BE49-F238E27FC236}">
                <a16:creationId xmlns:a16="http://schemas.microsoft.com/office/drawing/2014/main" id="{1D685D85-555B-BD3A-15F7-FAD936692183}"/>
              </a:ext>
            </a:extLst>
          </p:cNvPr>
          <p:cNvGraphicFramePr>
            <a:graphicFrameLocks noGrp="1"/>
          </p:cNvGraphicFramePr>
          <p:nvPr>
            <p:extLst>
              <p:ext uri="{D42A27DB-BD31-4B8C-83A1-F6EECF244321}">
                <p14:modId xmlns:p14="http://schemas.microsoft.com/office/powerpoint/2010/main" val="3837171634"/>
              </p:ext>
            </p:extLst>
          </p:nvPr>
        </p:nvGraphicFramePr>
        <p:xfrm>
          <a:off x="6573837" y="2185416"/>
          <a:ext cx="4225925" cy="2956560"/>
        </p:xfrm>
        <a:graphic>
          <a:graphicData uri="http://schemas.openxmlformats.org/drawingml/2006/table">
            <a:tbl>
              <a:tblPr firstRow="1" firstCol="1" bandRow="1">
                <a:tableStyleId>{0FAE3E11-6EFA-4B34-9311-972C4EA6A26C}</a:tableStyleId>
              </a:tblPr>
              <a:tblGrid>
                <a:gridCol w="2282825">
                  <a:extLst>
                    <a:ext uri="{9D8B030D-6E8A-4147-A177-3AD203B41FA5}">
                      <a16:colId xmlns:a16="http://schemas.microsoft.com/office/drawing/2014/main" val="4229866176"/>
                    </a:ext>
                  </a:extLst>
                </a:gridCol>
                <a:gridCol w="1943100">
                  <a:extLst>
                    <a:ext uri="{9D8B030D-6E8A-4147-A177-3AD203B41FA5}">
                      <a16:colId xmlns:a16="http://schemas.microsoft.com/office/drawing/2014/main" val="4247928525"/>
                    </a:ext>
                  </a:extLst>
                </a:gridCol>
              </a:tblGrid>
              <a:tr h="0">
                <a:tc>
                  <a:txBody>
                    <a:bodyPr/>
                    <a:lstStyle/>
                    <a:p>
                      <a:pPr marL="0" marR="0" algn="ctr">
                        <a:buNone/>
                      </a:pPr>
                      <a:r>
                        <a:rPr lang="en-US" sz="1400">
                          <a:effectLst/>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pPr>
                      <a:r>
                        <a:rPr lang="en-US" sz="1400">
                          <a:effectLst/>
                        </a:rPr>
                        <a:t>Name </a:t>
                      </a:r>
                      <a:r>
                        <a:rPr lang="en-US" sz="1200">
                          <a:effectLst/>
                        </a:rPr>
                        <a:t>(or 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1731970"/>
                  </a:ext>
                </a:extLst>
              </a:tr>
              <a:tr h="0">
                <a:tc>
                  <a:txBody>
                    <a:bodyPr/>
                    <a:lstStyle/>
                    <a:p>
                      <a:pPr marL="0" marR="0">
                        <a:buNone/>
                      </a:pPr>
                      <a:r>
                        <a:rPr lang="en-US" sz="1200">
                          <a:effectLst/>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891351"/>
                  </a:ext>
                </a:extLst>
              </a:tr>
              <a:tr h="0">
                <a:tc>
                  <a:txBody>
                    <a:bodyPr/>
                    <a:lstStyle/>
                    <a:p>
                      <a:pPr marL="0" marR="0">
                        <a:buNone/>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Sharyl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2074225"/>
                  </a:ext>
                </a:extLst>
              </a:tr>
              <a:tr h="0">
                <a:tc>
                  <a:txBody>
                    <a:bodyPr/>
                    <a:lstStyle/>
                    <a:p>
                      <a:pPr marL="0" marR="0">
                        <a:buNone/>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948229"/>
                  </a:ext>
                </a:extLst>
              </a:tr>
              <a:tr h="0">
                <a:tc>
                  <a:txBody>
                    <a:bodyPr/>
                    <a:lstStyle/>
                    <a:p>
                      <a:pPr marL="0" marR="0">
                        <a:buNone/>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Sarah Bontrager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481338"/>
                  </a:ext>
                </a:extLst>
              </a:tr>
              <a:tr h="0">
                <a:tc>
                  <a:txBody>
                    <a:bodyPr/>
                    <a:lstStyle/>
                    <a:p>
                      <a:pPr marL="0" marR="0">
                        <a:buNone/>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Brian Shea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3914637"/>
                  </a:ext>
                </a:extLst>
              </a:tr>
              <a:tr h="0">
                <a:tc>
                  <a:txBody>
                    <a:bodyPr/>
                    <a:lstStyle/>
                    <a:p>
                      <a:pPr marL="0" marR="0">
                        <a:buNone/>
                      </a:pPr>
                      <a:r>
                        <a:rPr lang="en-US" sz="1200">
                          <a:effectLst/>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Patricia Horton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8110525"/>
                  </a:ext>
                </a:extLst>
              </a:tr>
              <a:tr h="0">
                <a:tc>
                  <a:txBody>
                    <a:bodyPr/>
                    <a:lstStyle/>
                    <a:p>
                      <a:pPr marL="0" marR="0">
                        <a:buNone/>
                      </a:pPr>
                      <a:r>
                        <a:rPr lang="en-US" sz="1200">
                          <a:effectLst/>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Tim Cairl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4641106"/>
                  </a:ext>
                </a:extLst>
              </a:tr>
              <a:tr h="0">
                <a:tc>
                  <a:txBody>
                    <a:bodyPr/>
                    <a:lstStyle/>
                    <a:p>
                      <a:pPr marL="0" marR="0">
                        <a:buNone/>
                      </a:pPr>
                      <a:r>
                        <a:rPr lang="en-US" sz="1200">
                          <a:effectLst/>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8255487"/>
                  </a:ext>
                </a:extLst>
              </a:tr>
              <a:tr h="0">
                <a:tc>
                  <a:txBody>
                    <a:bodyPr/>
                    <a:lstStyle/>
                    <a:p>
                      <a:pPr marL="0" marR="0">
                        <a:buNone/>
                      </a:pPr>
                      <a:r>
                        <a:rPr lang="en-US" sz="1200">
                          <a:effectLst/>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157899"/>
                  </a:ext>
                </a:extLst>
              </a:tr>
              <a:tr h="0">
                <a:tc>
                  <a:txBody>
                    <a:bodyPr/>
                    <a:lstStyle/>
                    <a:p>
                      <a:pPr marL="0" marR="0">
                        <a:buNone/>
                      </a:pPr>
                      <a:r>
                        <a:rPr lang="en-US" sz="1200">
                          <a:effectLst/>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Sonya McCoy-Wilson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4920108"/>
                  </a:ext>
                </a:extLst>
              </a:tr>
              <a:tr h="0">
                <a:tc>
                  <a:txBody>
                    <a:bodyPr/>
                    <a:lstStyle/>
                    <a:p>
                      <a:pPr marL="0" marR="0">
                        <a:buNone/>
                      </a:pPr>
                      <a:r>
                        <a:rPr lang="en-US" sz="1200">
                          <a:effectLst/>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0612541"/>
                  </a:ext>
                </a:extLst>
              </a:tr>
              <a:tr h="0">
                <a:tc>
                  <a:txBody>
                    <a:bodyPr/>
                    <a:lstStyle/>
                    <a:p>
                      <a:pPr marL="0" marR="0">
                        <a:buNone/>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3527788"/>
                  </a:ext>
                </a:extLst>
              </a:tr>
              <a:tr h="0">
                <a:tc>
                  <a:txBody>
                    <a:bodyPr/>
                    <a:lstStyle/>
                    <a:p>
                      <a:pPr marL="0" marR="0">
                        <a:buNone/>
                      </a:pPr>
                      <a:r>
                        <a:rPr lang="en-US" sz="1200">
                          <a:effectLst/>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3823782"/>
                  </a:ext>
                </a:extLst>
              </a:tr>
              <a:tr h="0">
                <a:tc>
                  <a:txBody>
                    <a:bodyPr/>
                    <a:lstStyle/>
                    <a:p>
                      <a:pPr marL="0" marR="0">
                        <a:buNone/>
                      </a:pPr>
                      <a:r>
                        <a:rPr lang="en-US" sz="1200">
                          <a:effectLst/>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a:effectLst/>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5979998"/>
                  </a:ext>
                </a:extLst>
              </a:tr>
              <a:tr h="0">
                <a:tc>
                  <a:txBody>
                    <a:bodyPr/>
                    <a:lstStyle/>
                    <a:p>
                      <a:pPr marL="0" marR="0">
                        <a:buNone/>
                      </a:pPr>
                      <a:r>
                        <a:rPr lang="en-US" sz="1200">
                          <a:effectLst/>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1200" dirty="0">
                          <a:effectLst/>
                        </a:rPr>
                        <a:t>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018459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4B6A-6F78-F6F0-7211-0DC1841C60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10477E-BFF3-FA1C-748C-9DDD069C7F01}"/>
              </a:ext>
            </a:extLst>
          </p:cNvPr>
          <p:cNvGrpSpPr/>
          <p:nvPr/>
        </p:nvGrpSpPr>
        <p:grpSpPr>
          <a:xfrm>
            <a:off x="0" y="127000"/>
            <a:ext cx="2975223" cy="6731000"/>
            <a:chOff x="0" y="0"/>
            <a:chExt cx="1175397" cy="2709333"/>
          </a:xfrm>
          <a:solidFill>
            <a:schemeClr val="accent1"/>
          </a:solidFill>
        </p:grpSpPr>
        <p:sp>
          <p:nvSpPr>
            <p:cNvPr id="3" name="Freeform 3">
              <a:extLst>
                <a:ext uri="{FF2B5EF4-FFF2-40B4-BE49-F238E27FC236}">
                  <a16:creationId xmlns:a16="http://schemas.microsoft.com/office/drawing/2014/main" id="{FD6A4464-CBF7-4135-11E6-5FB5984B75E2}"/>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sz="933" dirty="0">
                <a:latin typeface="Segoe UI" panose="020B0502040204020203" pitchFamily="34" charset="0"/>
              </a:endParaRPr>
            </a:p>
          </p:txBody>
        </p:sp>
        <p:sp>
          <p:nvSpPr>
            <p:cNvPr id="4" name="TextBox 4">
              <a:extLst>
                <a:ext uri="{FF2B5EF4-FFF2-40B4-BE49-F238E27FC236}">
                  <a16:creationId xmlns:a16="http://schemas.microsoft.com/office/drawing/2014/main" id="{8EB8FA35-D73A-6422-7160-CD2E26EA0149}"/>
                </a:ext>
              </a:extLst>
            </p:cNvPr>
            <p:cNvSpPr txBox="1"/>
            <p:nvPr/>
          </p:nvSpPr>
          <p:spPr>
            <a:xfrm>
              <a:off x="0" y="-57150"/>
              <a:ext cx="1175397" cy="2766483"/>
            </a:xfrm>
            <a:prstGeom prst="rect">
              <a:avLst/>
            </a:prstGeom>
            <a:grpFill/>
          </p:spPr>
          <p:txBody>
            <a:bodyPr lIns="33867" tIns="33867" rIns="33867" bIns="33867" rtlCol="0" anchor="ctr"/>
            <a:lstStyle/>
            <a:p>
              <a:pPr algn="ctr">
                <a:lnSpc>
                  <a:spcPts val="1680"/>
                </a:lnSpc>
              </a:pPr>
              <a:endParaRPr sz="933" dirty="0">
                <a:latin typeface="Segoe UI" panose="020B0502040204020203" pitchFamily="34" charset="0"/>
              </a:endParaRPr>
            </a:p>
          </p:txBody>
        </p:sp>
      </p:grpSp>
      <p:sp>
        <p:nvSpPr>
          <p:cNvPr id="5" name="Freeform 5">
            <a:extLst>
              <a:ext uri="{FF2B5EF4-FFF2-40B4-BE49-F238E27FC236}">
                <a16:creationId xmlns:a16="http://schemas.microsoft.com/office/drawing/2014/main" id="{8C402912-6E30-228D-6B50-8BF56074963B}"/>
              </a:ext>
            </a:extLst>
          </p:cNvPr>
          <p:cNvSpPr/>
          <p:nvPr/>
        </p:nvSpPr>
        <p:spPr>
          <a:xfrm>
            <a:off x="6847402" y="6263186"/>
            <a:ext cx="2086662" cy="59481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sz="933" dirty="0">
              <a:latin typeface="Segoe UI" panose="020B0502040204020203" pitchFamily="34" charset="0"/>
            </a:endParaRPr>
          </a:p>
        </p:txBody>
      </p:sp>
      <p:sp>
        <p:nvSpPr>
          <p:cNvPr id="6" name="Freeform 6">
            <a:extLst>
              <a:ext uri="{FF2B5EF4-FFF2-40B4-BE49-F238E27FC236}">
                <a16:creationId xmlns:a16="http://schemas.microsoft.com/office/drawing/2014/main" id="{68394311-45F4-E869-7F1E-1C88772E2171}"/>
              </a:ext>
            </a:extLst>
          </p:cNvPr>
          <p:cNvSpPr/>
          <p:nvPr/>
        </p:nvSpPr>
        <p:spPr>
          <a:xfrm>
            <a:off x="1817551" y="0"/>
            <a:ext cx="2028692" cy="6858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sz="933" dirty="0">
              <a:latin typeface="Segoe UI" panose="020B0502040204020203" pitchFamily="34" charset="0"/>
            </a:endParaRPr>
          </a:p>
        </p:txBody>
      </p:sp>
      <p:sp>
        <p:nvSpPr>
          <p:cNvPr id="7" name="Freeform 7">
            <a:extLst>
              <a:ext uri="{FF2B5EF4-FFF2-40B4-BE49-F238E27FC236}">
                <a16:creationId xmlns:a16="http://schemas.microsoft.com/office/drawing/2014/main" id="{DC93BE50-25CB-3FB2-FF50-47071AC5DEDD}"/>
              </a:ext>
            </a:extLst>
          </p:cNvPr>
          <p:cNvSpPr/>
          <p:nvPr/>
        </p:nvSpPr>
        <p:spPr>
          <a:xfrm rot="-5400000" flipH="1" flipV="1">
            <a:off x="7699065" y="-459004"/>
            <a:ext cx="1190603" cy="2289607"/>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sz="933" dirty="0">
              <a:latin typeface="Segoe UI" panose="020B0502040204020203" pitchFamily="34" charset="0"/>
            </a:endParaRPr>
          </a:p>
        </p:txBody>
      </p:sp>
      <p:sp>
        <p:nvSpPr>
          <p:cNvPr id="8" name="TextBox 8">
            <a:extLst>
              <a:ext uri="{FF2B5EF4-FFF2-40B4-BE49-F238E27FC236}">
                <a16:creationId xmlns:a16="http://schemas.microsoft.com/office/drawing/2014/main" id="{DF12A011-8192-72ED-FCAC-533CD1640530}"/>
              </a:ext>
            </a:extLst>
          </p:cNvPr>
          <p:cNvSpPr txBox="1"/>
          <p:nvPr/>
        </p:nvSpPr>
        <p:spPr>
          <a:xfrm>
            <a:off x="7903432" y="1905000"/>
            <a:ext cx="3071476" cy="2757165"/>
          </a:xfrm>
          <a:prstGeom prst="rect">
            <a:avLst/>
          </a:prstGeom>
        </p:spPr>
        <p:txBody>
          <a:bodyPr wrap="square" lIns="0" tIns="0" rIns="0" bIns="0" rtlCol="0" anchor="t">
            <a:spAutoFit/>
          </a:bodyPr>
          <a:lstStyle/>
          <a:p>
            <a:pPr>
              <a:lnSpc>
                <a:spcPts val="4266"/>
              </a:lnSpc>
            </a:pPr>
            <a:r>
              <a:rPr lang="en-US" sz="4266" b="1" spc="-42" dirty="0">
                <a:solidFill>
                  <a:srgbClr val="1D1D1B"/>
                </a:solidFill>
                <a:latin typeface="Poppins Bold"/>
                <a:ea typeface="Poppins Bold"/>
                <a:cs typeface="Poppins Bold"/>
                <a:sym typeface="Poppins Bold"/>
              </a:rPr>
              <a:t>APS</a:t>
            </a:r>
          </a:p>
          <a:p>
            <a:pPr>
              <a:lnSpc>
                <a:spcPts val="4266"/>
              </a:lnSpc>
            </a:pPr>
            <a:r>
              <a:rPr lang="en-US" sz="4266" b="1" spc="-42" dirty="0">
                <a:solidFill>
                  <a:srgbClr val="1D1D1B"/>
                </a:solidFill>
                <a:latin typeface="Poppins Bold"/>
                <a:ea typeface="Poppins Bold"/>
                <a:cs typeface="Poppins Bold"/>
                <a:sym typeface="Poppins Bold"/>
              </a:rPr>
              <a:t>Personal Electronic Device </a:t>
            </a:r>
          </a:p>
          <a:p>
            <a:pPr>
              <a:lnSpc>
                <a:spcPts val="4266"/>
              </a:lnSpc>
            </a:pPr>
            <a:r>
              <a:rPr lang="en-US" sz="4266" b="1" spc="-42" dirty="0">
                <a:solidFill>
                  <a:srgbClr val="1D1D1B"/>
                </a:solidFill>
                <a:latin typeface="Poppins Bold"/>
                <a:ea typeface="Poppins Bold"/>
                <a:cs typeface="Poppins Bold"/>
                <a:sym typeface="Poppins Bold"/>
              </a:rPr>
              <a:t>Policy</a:t>
            </a:r>
          </a:p>
        </p:txBody>
      </p:sp>
      <p:grpSp>
        <p:nvGrpSpPr>
          <p:cNvPr id="10" name="Group 10">
            <a:extLst>
              <a:ext uri="{FF2B5EF4-FFF2-40B4-BE49-F238E27FC236}">
                <a16:creationId xmlns:a16="http://schemas.microsoft.com/office/drawing/2014/main" id="{E89525E5-C623-D6B2-B3E4-889A625423C7}"/>
              </a:ext>
            </a:extLst>
          </p:cNvPr>
          <p:cNvGrpSpPr/>
          <p:nvPr/>
        </p:nvGrpSpPr>
        <p:grpSpPr>
          <a:xfrm>
            <a:off x="558800" y="1379480"/>
            <a:ext cx="6288601" cy="4099040"/>
            <a:chOff x="0" y="0"/>
            <a:chExt cx="1623542" cy="1619374"/>
          </a:xfrm>
          <a:solidFill>
            <a:schemeClr val="accent2"/>
          </a:solidFill>
        </p:grpSpPr>
        <p:sp>
          <p:nvSpPr>
            <p:cNvPr id="11" name="Freeform 11">
              <a:extLst>
                <a:ext uri="{FF2B5EF4-FFF2-40B4-BE49-F238E27FC236}">
                  <a16:creationId xmlns:a16="http://schemas.microsoft.com/office/drawing/2014/main" id="{CF6B3A54-236F-82BA-FA1D-5757FADFD2D0}"/>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sz="933" dirty="0">
                <a:latin typeface="Segoe UI" panose="020B0502040204020203" pitchFamily="34" charset="0"/>
              </a:endParaRPr>
            </a:p>
          </p:txBody>
        </p:sp>
        <p:sp>
          <p:nvSpPr>
            <p:cNvPr id="12" name="TextBox 12">
              <a:extLst>
                <a:ext uri="{FF2B5EF4-FFF2-40B4-BE49-F238E27FC236}">
                  <a16:creationId xmlns:a16="http://schemas.microsoft.com/office/drawing/2014/main" id="{5DEB8676-C8AB-DE99-7DB2-D76C5C009320}"/>
                </a:ext>
              </a:extLst>
            </p:cNvPr>
            <p:cNvSpPr txBox="1"/>
            <p:nvPr/>
          </p:nvSpPr>
          <p:spPr>
            <a:xfrm>
              <a:off x="0" y="-57150"/>
              <a:ext cx="1623542" cy="1676524"/>
            </a:xfrm>
            <a:prstGeom prst="rect">
              <a:avLst/>
            </a:prstGeom>
            <a:grpFill/>
          </p:spPr>
          <p:txBody>
            <a:bodyPr lIns="33867" tIns="33867" rIns="33867" bIns="33867" rtlCol="0" anchor="ctr"/>
            <a:lstStyle/>
            <a:p>
              <a:pPr algn="ctr">
                <a:lnSpc>
                  <a:spcPts val="1680"/>
                </a:lnSpc>
              </a:pPr>
              <a:endParaRPr sz="933" dirty="0">
                <a:latin typeface="Segoe UI" panose="020B0502040204020203" pitchFamily="34" charset="0"/>
              </a:endParaRPr>
            </a:p>
          </p:txBody>
        </p:sp>
      </p:grpSp>
      <p:pic>
        <p:nvPicPr>
          <p:cNvPr id="15" name="Picture 14" descr="A yellow sign with a red circle with a red circle with a red circle with a red circle with a red circle with white text&#10;&#10;AI-generated content may be incorrect.">
            <a:extLst>
              <a:ext uri="{FF2B5EF4-FFF2-40B4-BE49-F238E27FC236}">
                <a16:creationId xmlns:a16="http://schemas.microsoft.com/office/drawing/2014/main" id="{BA682B7F-9843-9490-64F2-74AC0116A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986" y="1604069"/>
            <a:ext cx="5746229" cy="3505200"/>
          </a:xfrm>
          <a:prstGeom prst="rect">
            <a:avLst/>
          </a:prstGeom>
        </p:spPr>
      </p:pic>
    </p:spTree>
    <p:extLst>
      <p:ext uri="{BB962C8B-B14F-4D97-AF65-F5344CB8AC3E}">
        <p14:creationId xmlns:p14="http://schemas.microsoft.com/office/powerpoint/2010/main" val="166208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2BE1-ABBC-0CB5-AC38-BC104DEE4B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1A80DA-7AFA-EA57-6317-53C4FFB3CDB6}"/>
              </a:ext>
            </a:extLst>
          </p:cNvPr>
          <p:cNvGrpSpPr/>
          <p:nvPr/>
        </p:nvGrpSpPr>
        <p:grpSpPr>
          <a:xfrm>
            <a:off x="8524733" y="444121"/>
            <a:ext cx="3667267" cy="4502624"/>
            <a:chOff x="0" y="0"/>
            <a:chExt cx="1572132" cy="1778814"/>
          </a:xfrm>
        </p:grpSpPr>
        <p:sp>
          <p:nvSpPr>
            <p:cNvPr id="3" name="Freeform 3">
              <a:extLst>
                <a:ext uri="{FF2B5EF4-FFF2-40B4-BE49-F238E27FC236}">
                  <a16:creationId xmlns:a16="http://schemas.microsoft.com/office/drawing/2014/main" id="{FF603930-2C9E-C287-FE8A-55E93232300F}"/>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4" name="TextBox 4">
              <a:extLst>
                <a:ext uri="{FF2B5EF4-FFF2-40B4-BE49-F238E27FC236}">
                  <a16:creationId xmlns:a16="http://schemas.microsoft.com/office/drawing/2014/main" id="{E8106455-D6B3-B965-07D8-431D1CF0801A}"/>
                </a:ext>
              </a:extLst>
            </p:cNvPr>
            <p:cNvSpPr txBox="1"/>
            <p:nvPr/>
          </p:nvSpPr>
          <p:spPr>
            <a:xfrm>
              <a:off x="0" y="-57150"/>
              <a:ext cx="1572132" cy="1835964"/>
            </a:xfrm>
            <a:prstGeom prst="rect">
              <a:avLst/>
            </a:prstGeom>
          </p:spPr>
          <p:txBody>
            <a:bodyPr lIns="33867" tIns="33867" rIns="33867" bIns="33867" rtlCol="0" anchor="ctr"/>
            <a:lstStyle/>
            <a:p>
              <a:pPr algn="ctr" defTabSz="609630">
                <a:lnSpc>
                  <a:spcPts val="1680"/>
                </a:lnSpc>
                <a:buClrTx/>
              </a:pPr>
              <a:endParaRPr sz="1200" kern="1200" dirty="0">
                <a:solidFill>
                  <a:prstClr val="black"/>
                </a:solidFill>
                <a:latin typeface="Segoe UI" panose="020B0502040204020203" pitchFamily="34" charset="0"/>
                <a:ea typeface="+mn-ea"/>
                <a:cs typeface="+mn-cs"/>
              </a:endParaRPr>
            </a:p>
          </p:txBody>
        </p:sp>
      </p:grpSp>
      <p:sp>
        <p:nvSpPr>
          <p:cNvPr id="5" name="Freeform 5">
            <a:extLst>
              <a:ext uri="{FF2B5EF4-FFF2-40B4-BE49-F238E27FC236}">
                <a16:creationId xmlns:a16="http://schemas.microsoft.com/office/drawing/2014/main" id="{C1A48AD0-1102-F007-D4BE-22B7179841A3}"/>
              </a:ext>
            </a:extLst>
          </p:cNvPr>
          <p:cNvSpPr/>
          <p:nvPr/>
        </p:nvSpPr>
        <p:spPr>
          <a:xfrm>
            <a:off x="11265418" y="3858905"/>
            <a:ext cx="926582" cy="185709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6" name="Freeform 6">
            <a:extLst>
              <a:ext uri="{FF2B5EF4-FFF2-40B4-BE49-F238E27FC236}">
                <a16:creationId xmlns:a16="http://schemas.microsoft.com/office/drawing/2014/main" id="{163180C5-1E0D-0C24-9195-B741F6602177}"/>
              </a:ext>
            </a:extLst>
          </p:cNvPr>
          <p:cNvSpPr/>
          <p:nvPr/>
        </p:nvSpPr>
        <p:spPr>
          <a:xfrm flipV="1">
            <a:off x="0" y="2487305"/>
            <a:ext cx="981502" cy="27432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7" name="Freeform 7">
            <a:extLst>
              <a:ext uri="{FF2B5EF4-FFF2-40B4-BE49-F238E27FC236}">
                <a16:creationId xmlns:a16="http://schemas.microsoft.com/office/drawing/2014/main" id="{8F23C5F5-9CE4-A783-A082-6972037E7D05}"/>
              </a:ext>
            </a:extLst>
          </p:cNvPr>
          <p:cNvSpPr/>
          <p:nvPr/>
        </p:nvSpPr>
        <p:spPr>
          <a:xfrm>
            <a:off x="4470372" y="6057477"/>
            <a:ext cx="2086662" cy="800523"/>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grpSp>
        <p:nvGrpSpPr>
          <p:cNvPr id="8" name="Group 8">
            <a:extLst>
              <a:ext uri="{FF2B5EF4-FFF2-40B4-BE49-F238E27FC236}">
                <a16:creationId xmlns:a16="http://schemas.microsoft.com/office/drawing/2014/main" id="{9DB5AEBF-7AE6-2599-2F0C-9FF60758150C}"/>
              </a:ext>
            </a:extLst>
          </p:cNvPr>
          <p:cNvGrpSpPr/>
          <p:nvPr/>
        </p:nvGrpSpPr>
        <p:grpSpPr>
          <a:xfrm>
            <a:off x="9093200" y="782727"/>
            <a:ext cx="2435977" cy="3003847"/>
            <a:chOff x="0" y="0"/>
            <a:chExt cx="962361" cy="1186705"/>
          </a:xfrm>
        </p:grpSpPr>
        <p:sp>
          <p:nvSpPr>
            <p:cNvPr id="9" name="Freeform 9">
              <a:extLst>
                <a:ext uri="{FF2B5EF4-FFF2-40B4-BE49-F238E27FC236}">
                  <a16:creationId xmlns:a16="http://schemas.microsoft.com/office/drawing/2014/main" id="{217ED0FB-E400-35EE-1069-64DAB62258CD}"/>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10" name="TextBox 10">
              <a:extLst>
                <a:ext uri="{FF2B5EF4-FFF2-40B4-BE49-F238E27FC236}">
                  <a16:creationId xmlns:a16="http://schemas.microsoft.com/office/drawing/2014/main" id="{87281E77-E642-FB7D-40A3-E28CF36D1364}"/>
                </a:ext>
              </a:extLst>
            </p:cNvPr>
            <p:cNvSpPr txBox="1"/>
            <p:nvPr/>
          </p:nvSpPr>
          <p:spPr>
            <a:xfrm>
              <a:off x="0" y="-57150"/>
              <a:ext cx="962361" cy="1243855"/>
            </a:xfrm>
            <a:prstGeom prst="rect">
              <a:avLst/>
            </a:prstGeom>
          </p:spPr>
          <p:txBody>
            <a:bodyPr lIns="33867" tIns="33867" rIns="33867" bIns="33867" rtlCol="0" anchor="ctr"/>
            <a:lstStyle/>
            <a:p>
              <a:pPr algn="ctr" defTabSz="609630">
                <a:lnSpc>
                  <a:spcPts val="1680"/>
                </a:lnSpc>
                <a:buClrTx/>
              </a:pPr>
              <a:endParaRPr sz="1200" kern="1200" dirty="0">
                <a:solidFill>
                  <a:prstClr val="black"/>
                </a:solidFill>
                <a:latin typeface="Segoe UI" panose="020B0502040204020203" pitchFamily="34" charset="0"/>
                <a:ea typeface="+mn-ea"/>
                <a:cs typeface="+mn-cs"/>
              </a:endParaRPr>
            </a:p>
          </p:txBody>
        </p:sp>
      </p:grpSp>
      <p:sp>
        <p:nvSpPr>
          <p:cNvPr id="11" name="TextBox 8">
            <a:extLst>
              <a:ext uri="{FF2B5EF4-FFF2-40B4-BE49-F238E27FC236}">
                <a16:creationId xmlns:a16="http://schemas.microsoft.com/office/drawing/2014/main" id="{4306E20E-25F5-3CB3-8CEF-E64201E4487A}"/>
              </a:ext>
            </a:extLst>
          </p:cNvPr>
          <p:cNvSpPr txBox="1"/>
          <p:nvPr/>
        </p:nvSpPr>
        <p:spPr>
          <a:xfrm>
            <a:off x="9212139" y="782727"/>
            <a:ext cx="2195199" cy="3003847"/>
          </a:xfrm>
          <a:prstGeom prst="rect">
            <a:avLst/>
          </a:prstGeom>
        </p:spPr>
        <p:txBody>
          <a:bodyPr wrap="square" lIns="0" tIns="0" rIns="0" bIns="0" rtlCol="0" anchor="ctr">
            <a:noAutofit/>
          </a:bodyPr>
          <a:lstStyle/>
          <a:p>
            <a:pPr algn="ctr" defTabSz="609630">
              <a:lnSpc>
                <a:spcPts val="4266"/>
              </a:lnSpc>
              <a:buClrTx/>
            </a:pPr>
            <a:r>
              <a:rPr lang="en-US" sz="4266" b="1" kern="1200" spc="-42" dirty="0">
                <a:solidFill>
                  <a:srgbClr val="1D1D1B"/>
                </a:solidFill>
                <a:latin typeface="Poppins Bold"/>
                <a:ea typeface="Poppins Bold"/>
                <a:cs typeface="Poppins Bold"/>
                <a:sym typeface="Poppins Bold"/>
              </a:rPr>
              <a:t>APS</a:t>
            </a:r>
          </a:p>
          <a:p>
            <a:pPr algn="ctr" defTabSz="609630">
              <a:lnSpc>
                <a:spcPts val="4266"/>
              </a:lnSpc>
              <a:buClrTx/>
            </a:pPr>
            <a:r>
              <a:rPr lang="en-US" sz="4266" b="1" kern="1200" spc="-42" dirty="0">
                <a:solidFill>
                  <a:srgbClr val="1D1D1B"/>
                </a:solidFill>
                <a:latin typeface="Poppins Bold"/>
                <a:ea typeface="Poppins Bold"/>
                <a:cs typeface="Poppins Bold"/>
                <a:sym typeface="Poppins Bold"/>
              </a:rPr>
              <a:t>PED</a:t>
            </a:r>
          </a:p>
          <a:p>
            <a:pPr algn="ctr" defTabSz="609630">
              <a:lnSpc>
                <a:spcPts val="4266"/>
              </a:lnSpc>
              <a:buClrTx/>
            </a:pPr>
            <a:r>
              <a:rPr lang="en-US" sz="4266" b="1" kern="1200" spc="-42" dirty="0">
                <a:solidFill>
                  <a:srgbClr val="1D1D1B"/>
                </a:solidFill>
                <a:latin typeface="Poppins Bold"/>
                <a:ea typeface="Poppins Bold"/>
                <a:cs typeface="Poppins Bold"/>
                <a:sym typeface="Poppins Bold"/>
              </a:rPr>
              <a:t>Policy</a:t>
            </a:r>
          </a:p>
        </p:txBody>
      </p:sp>
      <p:sp>
        <p:nvSpPr>
          <p:cNvPr id="12" name="TextBox 11">
            <a:extLst>
              <a:ext uri="{FF2B5EF4-FFF2-40B4-BE49-F238E27FC236}">
                <a16:creationId xmlns:a16="http://schemas.microsoft.com/office/drawing/2014/main" id="{7E020CE9-B7E5-ADBA-3E29-71D408E601E0}"/>
              </a:ext>
            </a:extLst>
          </p:cNvPr>
          <p:cNvSpPr txBox="1"/>
          <p:nvPr/>
        </p:nvSpPr>
        <p:spPr>
          <a:xfrm>
            <a:off x="1362139" y="577920"/>
            <a:ext cx="6781956" cy="3375283"/>
          </a:xfrm>
          <a:prstGeom prst="rect">
            <a:avLst/>
          </a:prstGeom>
          <a:noFill/>
        </p:spPr>
        <p:txBody>
          <a:bodyPr wrap="square" rtlCol="0">
            <a:spAutoFit/>
          </a:bodyPr>
          <a:lstStyle/>
          <a:p>
            <a:pPr marL="304815" indent="-304815" defTabSz="609630">
              <a:spcAft>
                <a:spcPts val="800"/>
              </a:spcAft>
              <a:buClr>
                <a:srgbClr val="D8031C"/>
              </a:buClr>
              <a:buFont typeface="Wingdings" panose="05000000000000000000" pitchFamily="2" charset="2"/>
              <a:buChar char="Ø"/>
            </a:pPr>
            <a:r>
              <a:rPr lang="en-US" sz="2000" b="1" kern="1200" dirty="0">
                <a:solidFill>
                  <a:prstClr val="black"/>
                </a:solidFill>
                <a:latin typeface="Calibri"/>
                <a:ea typeface="+mn-ea"/>
                <a:cs typeface="+mn-cs"/>
              </a:rPr>
              <a:t>Starting this school year (2025–2026)</a:t>
            </a:r>
            <a:r>
              <a:rPr lang="en-US" sz="2000" kern="1200" dirty="0">
                <a:solidFill>
                  <a:prstClr val="black"/>
                </a:solidFill>
                <a:latin typeface="Calibri"/>
                <a:ea typeface="+mn-ea"/>
                <a:cs typeface="+mn-cs"/>
              </a:rPr>
              <a:t>, students will be asked to keep their phones “up and away” during the school day.</a:t>
            </a:r>
          </a:p>
          <a:p>
            <a:pPr marL="304815" indent="-304815" defTabSz="609630">
              <a:spcAft>
                <a:spcPts val="800"/>
              </a:spcAft>
              <a:buClr>
                <a:srgbClr val="D8031C"/>
              </a:buClr>
              <a:buFont typeface="Wingdings" panose="05000000000000000000" pitchFamily="2" charset="2"/>
              <a:buChar char="Ø"/>
            </a:pPr>
            <a:r>
              <a:rPr lang="en-US" sz="2000" kern="1200" dirty="0">
                <a:solidFill>
                  <a:prstClr val="black"/>
                </a:solidFill>
                <a:latin typeface="Calibri"/>
                <a:ea typeface="+mn-ea"/>
                <a:cs typeface="+mn-cs"/>
              </a:rPr>
              <a:t>Our </a:t>
            </a:r>
            <a:r>
              <a:rPr lang="en-US" sz="2000" b="1" kern="1200" dirty="0">
                <a:solidFill>
                  <a:srgbClr val="6497BF"/>
                </a:solidFill>
                <a:latin typeface="Calibri"/>
                <a:ea typeface="+mn-ea"/>
                <a:cs typeface="+mn-cs"/>
                <a:hlinkClick r:id="rId7">
                  <a:extLst>
                    <a:ext uri="{A12FA001-AC4F-418D-AE19-62706E023703}">
                      <ahyp:hlinkClr xmlns:ahyp="http://schemas.microsoft.com/office/drawing/2018/hyperlinkcolor" val="tx"/>
                    </a:ext>
                  </a:extLst>
                </a:hlinkClick>
              </a:rPr>
              <a:t>Personal Electronic Device policy</a:t>
            </a:r>
            <a:r>
              <a:rPr lang="en-US" sz="2000" kern="1200" dirty="0">
                <a:solidFill>
                  <a:prstClr val="black"/>
                </a:solidFill>
                <a:latin typeface="Calibri"/>
                <a:ea typeface="+mn-ea"/>
                <a:cs typeface="+mn-cs"/>
              </a:rPr>
              <a:t> is a long-standing Board policy designed to support a focused, respectful, and distraction-free learning environment for everyone.</a:t>
            </a:r>
          </a:p>
          <a:p>
            <a:pPr marL="304815" indent="-304815" defTabSz="609630">
              <a:spcAft>
                <a:spcPts val="800"/>
              </a:spcAft>
              <a:buClr>
                <a:srgbClr val="D8031C"/>
              </a:buClr>
              <a:buFont typeface="Wingdings" panose="05000000000000000000" pitchFamily="2" charset="2"/>
              <a:buChar char="Ø"/>
            </a:pPr>
            <a:r>
              <a:rPr lang="en-US" sz="2000" kern="1200" dirty="0">
                <a:solidFill>
                  <a:prstClr val="black"/>
                </a:solidFill>
                <a:latin typeface="Calibri"/>
                <a:ea typeface="+mn-ea"/>
                <a:cs typeface="+mn-cs"/>
              </a:rPr>
              <a:t>Additionally, </a:t>
            </a:r>
            <a:r>
              <a:rPr lang="en-US" sz="2000" b="1" kern="1200" dirty="0">
                <a:solidFill>
                  <a:prstClr val="black"/>
                </a:solidFill>
                <a:latin typeface="Calibri"/>
                <a:ea typeface="+mn-ea"/>
                <a:cs typeface="+mn-cs"/>
              </a:rPr>
              <a:t>next school year (2026–2027)</a:t>
            </a:r>
            <a:r>
              <a:rPr lang="en-US" sz="2000" kern="1200" dirty="0">
                <a:solidFill>
                  <a:prstClr val="black"/>
                </a:solidFill>
                <a:latin typeface="Calibri"/>
                <a:ea typeface="+mn-ea"/>
                <a:cs typeface="+mn-cs"/>
              </a:rPr>
              <a:t>, in line with a new state law (</a:t>
            </a:r>
            <a:r>
              <a:rPr lang="en-US" sz="2000" b="1" kern="1200" dirty="0">
                <a:solidFill>
                  <a:srgbClr val="6497BF"/>
                </a:solidFill>
                <a:latin typeface="Calibri"/>
                <a:ea typeface="+mn-ea"/>
                <a:cs typeface="+mn-cs"/>
                <a:hlinkClick r:id="rId8">
                  <a:extLst>
                    <a:ext uri="{A12FA001-AC4F-418D-AE19-62706E023703}">
                      <ahyp:hlinkClr xmlns:ahyp="http://schemas.microsoft.com/office/drawing/2018/hyperlinkcolor" val="tx"/>
                    </a:ext>
                  </a:extLst>
                </a:hlinkClick>
              </a:rPr>
              <a:t>HB340</a:t>
            </a:r>
            <a:r>
              <a:rPr lang="en-US" sz="2000" kern="1200" dirty="0">
                <a:solidFill>
                  <a:prstClr val="black"/>
                </a:solidFill>
                <a:latin typeface="Calibri"/>
                <a:ea typeface="+mn-ea"/>
                <a:cs typeface="+mn-cs"/>
              </a:rPr>
              <a:t>), this will expand to include other personal devices like smartwatches, tablets, and headphones. </a:t>
            </a:r>
          </a:p>
        </p:txBody>
      </p:sp>
      <p:sp>
        <p:nvSpPr>
          <p:cNvPr id="13" name="TextBox 12">
            <a:hlinkClick r:id="rId7"/>
            <a:extLst>
              <a:ext uri="{FF2B5EF4-FFF2-40B4-BE49-F238E27FC236}">
                <a16:creationId xmlns:a16="http://schemas.microsoft.com/office/drawing/2014/main" id="{1394D6CC-7963-6048-959C-4318C9CB38F6}"/>
              </a:ext>
            </a:extLst>
          </p:cNvPr>
          <p:cNvSpPr txBox="1"/>
          <p:nvPr/>
        </p:nvSpPr>
        <p:spPr>
          <a:xfrm>
            <a:off x="1711170" y="4397843"/>
            <a:ext cx="2743200" cy="1323439"/>
          </a:xfrm>
          <a:prstGeom prst="rect">
            <a:avLst/>
          </a:prstGeom>
          <a:solidFill>
            <a:schemeClr val="accent3"/>
          </a:solidFill>
          <a:ln>
            <a:solidFill>
              <a:schemeClr val="tx1"/>
            </a:solidFill>
          </a:ln>
        </p:spPr>
        <p:txBody>
          <a:bodyPr wrap="square" rtlCol="0">
            <a:spAutoFit/>
          </a:bodyPr>
          <a:lstStyle/>
          <a:p>
            <a:pPr algn="ctr" defTabSz="609630">
              <a:buClrTx/>
            </a:pPr>
            <a:r>
              <a:rPr lang="en-US" sz="4000" kern="1200" dirty="0">
                <a:solidFill>
                  <a:prstClr val="black"/>
                </a:solidFill>
                <a:latin typeface="Calibri"/>
                <a:ea typeface="+mn-ea"/>
                <a:cs typeface="+mn-cs"/>
              </a:rPr>
              <a:t>APS Board Policy</a:t>
            </a:r>
          </a:p>
        </p:txBody>
      </p:sp>
      <p:sp>
        <p:nvSpPr>
          <p:cNvPr id="14" name="TextBox 13">
            <a:hlinkClick r:id="rId9"/>
            <a:extLst>
              <a:ext uri="{FF2B5EF4-FFF2-40B4-BE49-F238E27FC236}">
                <a16:creationId xmlns:a16="http://schemas.microsoft.com/office/drawing/2014/main" id="{96655DC0-BD3F-9769-4BAB-2B864DB2C4CB}"/>
              </a:ext>
            </a:extLst>
          </p:cNvPr>
          <p:cNvSpPr txBox="1"/>
          <p:nvPr/>
        </p:nvSpPr>
        <p:spPr>
          <a:xfrm>
            <a:off x="4725762" y="4403668"/>
            <a:ext cx="2743200" cy="1323439"/>
          </a:xfrm>
          <a:prstGeom prst="rect">
            <a:avLst/>
          </a:prstGeom>
          <a:solidFill>
            <a:schemeClr val="accent3"/>
          </a:solidFill>
          <a:ln>
            <a:solidFill>
              <a:schemeClr val="tx1"/>
            </a:solidFill>
          </a:ln>
        </p:spPr>
        <p:txBody>
          <a:bodyPr wrap="square" rtlCol="0">
            <a:spAutoFit/>
          </a:bodyPr>
          <a:lstStyle/>
          <a:p>
            <a:pPr algn="ctr" defTabSz="609630">
              <a:buClrTx/>
            </a:pPr>
            <a:r>
              <a:rPr lang="en-US" sz="4000" kern="1200" dirty="0">
                <a:solidFill>
                  <a:prstClr val="black"/>
                </a:solidFill>
                <a:latin typeface="Calibri"/>
                <a:ea typeface="+mn-ea"/>
                <a:cs typeface="+mn-cs"/>
              </a:rPr>
              <a:t>APS PED Regulation</a:t>
            </a:r>
          </a:p>
        </p:txBody>
      </p:sp>
      <p:sp>
        <p:nvSpPr>
          <p:cNvPr id="16" name="TextBox 15">
            <a:extLst>
              <a:ext uri="{FF2B5EF4-FFF2-40B4-BE49-F238E27FC236}">
                <a16:creationId xmlns:a16="http://schemas.microsoft.com/office/drawing/2014/main" id="{3BACBB40-F46F-A619-89F1-C3951C1977E6}"/>
              </a:ext>
            </a:extLst>
          </p:cNvPr>
          <p:cNvSpPr txBox="1"/>
          <p:nvPr/>
        </p:nvSpPr>
        <p:spPr>
          <a:xfrm>
            <a:off x="1609727" y="3668020"/>
            <a:ext cx="6232070" cy="646331"/>
          </a:xfrm>
          <a:prstGeom prst="rect">
            <a:avLst/>
          </a:prstGeom>
          <a:noFill/>
        </p:spPr>
        <p:txBody>
          <a:bodyPr wrap="square" rtlCol="0">
            <a:spAutoFit/>
          </a:bodyPr>
          <a:lstStyle/>
          <a:p>
            <a:pPr algn="ctr" defTabSz="609630">
              <a:buClrTx/>
            </a:pPr>
            <a:r>
              <a:rPr lang="en-US" sz="3600" b="1" kern="1200" dirty="0">
                <a:solidFill>
                  <a:srgbClr val="6497BF"/>
                </a:solidFill>
                <a:latin typeface="Calibri"/>
                <a:ea typeface="+mn-ea"/>
                <a:cs typeface="+mn-cs"/>
              </a:rPr>
              <a:t>Click the boxes below for the:</a:t>
            </a:r>
          </a:p>
        </p:txBody>
      </p:sp>
    </p:spTree>
    <p:extLst>
      <p:ext uri="{BB962C8B-B14F-4D97-AF65-F5344CB8AC3E}">
        <p14:creationId xmlns:p14="http://schemas.microsoft.com/office/powerpoint/2010/main" val="3208039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E768-9F97-4BFB-AC43-C4E9A06296CA}"/>
              </a:ext>
            </a:extLst>
          </p:cNvPr>
          <p:cNvSpPr>
            <a:spLocks noGrp="1"/>
          </p:cNvSpPr>
          <p:nvPr>
            <p:ph type="title"/>
          </p:nvPr>
        </p:nvSpPr>
        <p:spPr>
          <a:xfrm>
            <a:off x="554913" y="-39572"/>
            <a:ext cx="10905067" cy="642635"/>
          </a:xfrm>
        </p:spPr>
        <p:txBody>
          <a:bodyPr>
            <a:normAutofit/>
          </a:bodyPr>
          <a:lstStyle/>
          <a:p>
            <a:pPr algn="ctr"/>
            <a:r>
              <a:rPr lang="en-US" sz="3600" dirty="0"/>
              <a:t>ACCA 2025-2026 PED POLICY</a:t>
            </a:r>
          </a:p>
        </p:txBody>
      </p:sp>
      <p:sp>
        <p:nvSpPr>
          <p:cNvPr id="3" name="Content Placeholder 2">
            <a:extLst>
              <a:ext uri="{FF2B5EF4-FFF2-40B4-BE49-F238E27FC236}">
                <a16:creationId xmlns:a16="http://schemas.microsoft.com/office/drawing/2014/main" id="{07EF1670-2AB0-474C-89CC-E19D167D202F}"/>
              </a:ext>
            </a:extLst>
          </p:cNvPr>
          <p:cNvSpPr>
            <a:spLocks noGrp="1"/>
          </p:cNvSpPr>
          <p:nvPr>
            <p:ph idx="1"/>
          </p:nvPr>
        </p:nvSpPr>
        <p:spPr>
          <a:xfrm>
            <a:off x="689686" y="665952"/>
            <a:ext cx="7929380" cy="6090449"/>
          </a:xfrm>
        </p:spPr>
        <p:txBody>
          <a:bodyPr>
            <a:normAutofit fontScale="25000" lnSpcReduction="20000"/>
          </a:bodyPr>
          <a:lstStyle/>
          <a:p>
            <a:pPr rtl="0">
              <a:buNone/>
            </a:pPr>
            <a:r>
              <a:rPr lang="en-US" sz="4267" b="1" dirty="0">
                <a:solidFill>
                  <a:srgbClr val="000000"/>
                </a:solidFill>
                <a:latin typeface="Arial" panose="020B0604020202020204" pitchFamily="34" charset="0"/>
              </a:rPr>
              <a:t>What happens when students get to class?</a:t>
            </a:r>
            <a:endParaRPr lang="en-US" sz="4267" dirty="0"/>
          </a:p>
          <a:p>
            <a:pPr rtl="0" fontAlgn="base">
              <a:buFont typeface="Arial" panose="020B0604020202020204" pitchFamily="34" charset="0"/>
              <a:buChar char="•"/>
            </a:pPr>
            <a:r>
              <a:rPr lang="en-US" sz="4800" b="1" dirty="0">
                <a:solidFill>
                  <a:schemeClr val="accent2"/>
                </a:solidFill>
                <a:latin typeface="Arial" panose="020B0604020202020204" pitchFamily="34" charset="0"/>
              </a:rPr>
              <a:t>Students will place their cell phones in a cell phone locker for the remainder of the class period. Cell phones will only be used for  instructional purposes only as instructed by the teacher.</a:t>
            </a:r>
            <a:endParaRPr lang="en-US" sz="4800" b="1" dirty="0">
              <a:solidFill>
                <a:schemeClr val="accent2"/>
              </a:solidFill>
            </a:endParaRPr>
          </a:p>
          <a:p>
            <a:pPr fontAlgn="base"/>
            <a:r>
              <a:rPr lang="en-US" sz="5333" b="1" dirty="0">
                <a:latin typeface="Lato" panose="020F0502020204030203" pitchFamily="34" charset="0"/>
              </a:rPr>
              <a:t>Teachers will review APS Board Policy with their students </a:t>
            </a:r>
            <a:r>
              <a:rPr lang="en-US" sz="4267" b="1" dirty="0">
                <a:solidFill>
                  <a:srgbClr val="FF0000"/>
                </a:solidFill>
                <a:latin typeface="Lato" panose="020F0502020204030203" pitchFamily="34" charset="0"/>
              </a:rPr>
              <a:t>- Regulation JCDAF-R(1): Use of Electronic Devices by Students - Student Possession of Cell Phones and Electronic Devices Status: ADOPTED Original Adopted Date: 12/04/2008 | Last Revised Date: 07/12/2016 | Last Reviewed Date: 07/12/2016 </a:t>
            </a:r>
            <a:r>
              <a:rPr lang="en-US" sz="4267" b="1" dirty="0">
                <a:solidFill>
                  <a:srgbClr val="FF0000"/>
                </a:solidFill>
              </a:rPr>
              <a:t> </a:t>
            </a:r>
          </a:p>
          <a:p>
            <a:pPr marL="0">
              <a:lnSpc>
                <a:spcPct val="115000"/>
              </a:lnSpc>
              <a:buNone/>
            </a:pPr>
            <a:r>
              <a:rPr lang="en-US" sz="4267" b="1" dirty="0">
                <a:solidFill>
                  <a:srgbClr val="FF0000"/>
                </a:solidFill>
                <a:latin typeface="Arial" panose="020B0604020202020204" pitchFamily="34" charset="0"/>
                <a:ea typeface="Arial" panose="020B0604020202020204" pitchFamily="34" charset="0"/>
              </a:rPr>
              <a:t>1</a:t>
            </a:r>
            <a:r>
              <a:rPr lang="en-US" sz="4267" b="1" baseline="30000" dirty="0">
                <a:solidFill>
                  <a:srgbClr val="FF0000"/>
                </a:solidFill>
                <a:latin typeface="Arial" panose="020B0604020202020204" pitchFamily="34" charset="0"/>
                <a:ea typeface="Arial" panose="020B0604020202020204" pitchFamily="34" charset="0"/>
              </a:rPr>
              <a:t>st</a:t>
            </a:r>
            <a:r>
              <a:rPr lang="en-US" sz="4267" b="1" dirty="0">
                <a:solidFill>
                  <a:srgbClr val="FF0000"/>
                </a:solidFill>
                <a:latin typeface="Arial" panose="020B0604020202020204" pitchFamily="34" charset="0"/>
                <a:ea typeface="Arial" panose="020B0604020202020204" pitchFamily="34" charset="0"/>
              </a:rPr>
              <a:t> – Warning – Contact Parent – Document in Infinite Campus – Conversation With Para</a:t>
            </a:r>
          </a:p>
          <a:p>
            <a:pPr marL="0">
              <a:lnSpc>
                <a:spcPct val="115000"/>
              </a:lnSpc>
              <a:buNone/>
            </a:pPr>
            <a:r>
              <a:rPr lang="en-US" sz="4267" b="1" dirty="0">
                <a:solidFill>
                  <a:srgbClr val="FF0000"/>
                </a:solidFill>
                <a:latin typeface="Arial" panose="020B0604020202020204" pitchFamily="34" charset="0"/>
                <a:ea typeface="Arial" panose="020B0604020202020204" pitchFamily="34" charset="0"/>
              </a:rPr>
              <a:t>2</a:t>
            </a:r>
            <a:r>
              <a:rPr lang="en-US" sz="4267" b="1" baseline="30000" dirty="0">
                <a:solidFill>
                  <a:srgbClr val="FF0000"/>
                </a:solidFill>
                <a:latin typeface="Arial" panose="020B0604020202020204" pitchFamily="34" charset="0"/>
                <a:ea typeface="Arial" panose="020B0604020202020204" pitchFamily="34" charset="0"/>
              </a:rPr>
              <a:t>nd</a:t>
            </a:r>
            <a:r>
              <a:rPr lang="en-US" sz="4267" b="1" dirty="0">
                <a:solidFill>
                  <a:srgbClr val="FF0000"/>
                </a:solidFill>
                <a:latin typeface="Arial" panose="020B0604020202020204" pitchFamily="34" charset="0"/>
                <a:ea typeface="Arial" panose="020B0604020202020204" pitchFamily="34" charset="0"/>
              </a:rPr>
              <a:t> – Offense – Contact Parent -  Teacher Referral to Administrator – Dr. Wingate Contacts Homeschool Administrator</a:t>
            </a:r>
          </a:p>
          <a:p>
            <a:pPr marL="0">
              <a:lnSpc>
                <a:spcPct val="115000"/>
              </a:lnSpc>
              <a:buNone/>
            </a:pPr>
            <a:r>
              <a:rPr lang="en-US" sz="4267" b="1" dirty="0">
                <a:solidFill>
                  <a:schemeClr val="accent6">
                    <a:lumMod val="75000"/>
                  </a:schemeClr>
                </a:solidFill>
                <a:latin typeface="Arial" panose="020B0604020202020204" pitchFamily="34" charset="0"/>
                <a:ea typeface="Arial" panose="020B0604020202020204" pitchFamily="34" charset="0"/>
              </a:rPr>
              <a:t>** All discipline decisions will be made by the home school administrator</a:t>
            </a:r>
          </a:p>
          <a:p>
            <a:pPr rtl="0">
              <a:buNone/>
            </a:pPr>
            <a:r>
              <a:rPr lang="en-US" sz="4267" b="1" dirty="0">
                <a:solidFill>
                  <a:schemeClr val="accent6">
                    <a:lumMod val="75000"/>
                  </a:schemeClr>
                </a:solidFill>
                <a:latin typeface="Arial" panose="020B0604020202020204" pitchFamily="34" charset="0"/>
                <a:ea typeface="Arial" panose="020B0604020202020204" pitchFamily="34" charset="0"/>
              </a:rPr>
              <a:t> </a:t>
            </a:r>
            <a:r>
              <a:rPr lang="en-US" sz="4267" b="1" dirty="0">
                <a:solidFill>
                  <a:srgbClr val="000000"/>
                </a:solidFill>
                <a:latin typeface="Arial" panose="020B0604020202020204" pitchFamily="34" charset="0"/>
              </a:rPr>
              <a:t>What happens if the phone is seen by the teacher once the student enters the classroom?</a:t>
            </a:r>
            <a:endParaRPr lang="en-US" sz="4267" dirty="0">
              <a:solidFill>
                <a:srgbClr val="000000"/>
              </a:solidFill>
              <a:latin typeface="Arial" panose="020B0604020202020204" pitchFamily="34" charset="0"/>
            </a:endParaRPr>
          </a:p>
          <a:p>
            <a:pPr rtl="0" fontAlgn="base">
              <a:buFont typeface="Arial" panose="020B0604020202020204" pitchFamily="34" charset="0"/>
              <a:buChar char="•"/>
            </a:pPr>
            <a:r>
              <a:rPr lang="en-US" sz="4267" b="1" dirty="0">
                <a:solidFill>
                  <a:schemeClr val="accent2"/>
                </a:solidFill>
                <a:latin typeface="Arial" panose="020B0604020202020204" pitchFamily="34" charset="0"/>
              </a:rPr>
              <a:t>If any phone is seen or heard inside the classroom, my teacher will contact the front office for student to be removed and sent to speak with Para </a:t>
            </a:r>
          </a:p>
          <a:p>
            <a:pPr rtl="0">
              <a:buNone/>
            </a:pPr>
            <a:r>
              <a:rPr lang="en-US" sz="4267" b="1" dirty="0">
                <a:solidFill>
                  <a:srgbClr val="000000"/>
                </a:solidFill>
                <a:latin typeface="Arial" panose="020B0604020202020204" pitchFamily="34" charset="0"/>
              </a:rPr>
              <a:t>What happens at the end of the day?</a:t>
            </a:r>
            <a:endParaRPr lang="en-US" sz="4267" dirty="0"/>
          </a:p>
          <a:p>
            <a:pPr rtl="0" fontAlgn="base">
              <a:buFont typeface="Arial" panose="020B0604020202020204" pitchFamily="34" charset="0"/>
              <a:buChar char="•"/>
            </a:pPr>
            <a:r>
              <a:rPr lang="en-US" sz="4267" b="1" dirty="0">
                <a:solidFill>
                  <a:schemeClr val="accent2"/>
                </a:solidFill>
                <a:latin typeface="Arial" panose="020B0604020202020204" pitchFamily="34" charset="0"/>
              </a:rPr>
              <a:t>Students can retrieve their cell phone from their  locker when the announcement for dismissal is made  </a:t>
            </a:r>
          </a:p>
          <a:p>
            <a:pPr rtl="0">
              <a:buNone/>
            </a:pPr>
            <a:r>
              <a:rPr lang="en-US" sz="4267" b="1" dirty="0">
                <a:solidFill>
                  <a:srgbClr val="000000"/>
                </a:solidFill>
                <a:latin typeface="Arial" panose="020B0604020202020204" pitchFamily="34" charset="0"/>
              </a:rPr>
              <a:t>What if the student needs to contact their parent/guardian?</a:t>
            </a:r>
            <a:endParaRPr lang="en-US" sz="4267" dirty="0"/>
          </a:p>
          <a:p>
            <a:pPr>
              <a:buNone/>
            </a:pPr>
            <a:r>
              <a:rPr lang="en-US" sz="4267" dirty="0">
                <a:solidFill>
                  <a:srgbClr val="000000"/>
                </a:solidFill>
                <a:latin typeface="Arial" panose="020B0604020202020204" pitchFamily="34" charset="0"/>
              </a:rPr>
              <a:t>     </a:t>
            </a:r>
            <a:r>
              <a:rPr lang="en-US" sz="4267" b="1" dirty="0">
                <a:solidFill>
                  <a:schemeClr val="accent2"/>
                </a:solidFill>
                <a:latin typeface="Arial" panose="020B0604020202020204" pitchFamily="34" charset="0"/>
              </a:rPr>
              <a:t>If you have an emergency that requires immediate communication with a parent or guardian, you should report to the main office to use the phone. </a:t>
            </a:r>
            <a:endParaRPr lang="en-US" sz="4267" b="1" dirty="0">
              <a:solidFill>
                <a:schemeClr val="accent2"/>
              </a:solidFill>
            </a:endParaRPr>
          </a:p>
          <a:p>
            <a:pPr rtl="0">
              <a:buNone/>
            </a:pPr>
            <a:r>
              <a:rPr lang="en-US" sz="4267" b="1" dirty="0">
                <a:solidFill>
                  <a:srgbClr val="000000"/>
                </a:solidFill>
                <a:latin typeface="Arial" panose="020B0604020202020204" pitchFamily="34" charset="0"/>
              </a:rPr>
              <a:t>What if the students parent needs to contact their child?</a:t>
            </a:r>
            <a:endParaRPr lang="en-US" sz="4267" dirty="0"/>
          </a:p>
          <a:p>
            <a:pPr rtl="0">
              <a:buNone/>
            </a:pPr>
            <a:r>
              <a:rPr lang="en-US" sz="4267" dirty="0">
                <a:solidFill>
                  <a:srgbClr val="000000"/>
                </a:solidFill>
                <a:latin typeface="Arial" panose="020B0604020202020204" pitchFamily="34" charset="0"/>
              </a:rPr>
              <a:t>       </a:t>
            </a:r>
            <a:r>
              <a:rPr lang="en-US" sz="4267" b="1" dirty="0">
                <a:solidFill>
                  <a:schemeClr val="accent2"/>
                </a:solidFill>
                <a:latin typeface="Arial" panose="020B0604020202020204" pitchFamily="34" charset="0"/>
              </a:rPr>
              <a:t>If your parents have a </a:t>
            </a:r>
            <a:r>
              <a:rPr lang="en-US" sz="4267" b="1" i="1" dirty="0">
                <a:solidFill>
                  <a:schemeClr val="accent2"/>
                </a:solidFill>
                <a:latin typeface="Arial" panose="020B0604020202020204" pitchFamily="34" charset="0"/>
              </a:rPr>
              <a:t>non-emergency</a:t>
            </a:r>
            <a:r>
              <a:rPr lang="en-US" sz="4267" b="1" dirty="0">
                <a:solidFill>
                  <a:schemeClr val="accent2"/>
                </a:solidFill>
                <a:latin typeface="Arial" panose="020B0604020202020204" pitchFamily="34" charset="0"/>
              </a:rPr>
              <a:t>, they can text to leave a message on your cell number for you to access as soon as class dismisses. If your parents have an emergency, they can contact the main office.</a:t>
            </a:r>
            <a:endParaRPr lang="en-US" sz="4267" b="1" dirty="0">
              <a:solidFill>
                <a:schemeClr val="accent2"/>
              </a:solidFill>
            </a:endParaRPr>
          </a:p>
          <a:p>
            <a:pPr rtl="0">
              <a:buNone/>
            </a:pPr>
            <a:r>
              <a:rPr lang="en-US" sz="4267" b="1" dirty="0">
                <a:solidFill>
                  <a:srgbClr val="000000"/>
                </a:solidFill>
                <a:latin typeface="Arial" panose="020B0604020202020204" pitchFamily="34" charset="0"/>
              </a:rPr>
              <a:t>What happens when the student finishes their work early in class?</a:t>
            </a:r>
            <a:endParaRPr lang="en-US" sz="4267" dirty="0"/>
          </a:p>
          <a:p>
            <a:pPr rtl="0">
              <a:buNone/>
            </a:pPr>
            <a:r>
              <a:rPr lang="en-US" sz="4267" dirty="0">
                <a:solidFill>
                  <a:srgbClr val="000000"/>
                </a:solidFill>
                <a:latin typeface="Arial" panose="020B0604020202020204" pitchFamily="34" charset="0"/>
              </a:rPr>
              <a:t>      </a:t>
            </a:r>
            <a:r>
              <a:rPr lang="en-US" sz="4267" b="1" dirty="0">
                <a:solidFill>
                  <a:schemeClr val="accent2"/>
                </a:solidFill>
                <a:latin typeface="Arial" panose="020B0604020202020204" pitchFamily="34" charset="0"/>
              </a:rPr>
              <a:t>One of our primary goals for having a “phone free” environment is that students complete as much of their schoolwork as possible during the school day, eliminating the stress of homework, looming deadlines, etc. on their personal time.  Therefore, using any remaining class time to finish or get ahead on work for that class or complete an extension activity would be a great way to utilize this time. Check with your teacher for more information! </a:t>
            </a:r>
          </a:p>
          <a:p>
            <a:pPr rtl="0">
              <a:buNone/>
            </a:pPr>
            <a:r>
              <a:rPr lang="en-US" sz="4000" b="1" dirty="0">
                <a:solidFill>
                  <a:schemeClr val="accent5"/>
                </a:solidFill>
                <a:latin typeface="Arial" panose="020B0604020202020204" pitchFamily="34" charset="0"/>
              </a:rPr>
              <a:t>Parent and students will sign and date this document to indicate that they have read, understood, and agree to the policy.</a:t>
            </a:r>
            <a:endParaRPr lang="en-US" sz="4000" b="1" dirty="0">
              <a:solidFill>
                <a:schemeClr val="accent5"/>
              </a:solidFill>
            </a:endParaRPr>
          </a:p>
          <a:p>
            <a:pPr>
              <a:buNone/>
            </a:pPr>
            <a:br>
              <a:rPr lang="en-US" sz="1400" dirty="0"/>
            </a:br>
            <a:r>
              <a:rPr lang="en-US" sz="2000" b="1" dirty="0"/>
              <a:t>.</a:t>
            </a:r>
          </a:p>
          <a:p>
            <a:endParaRPr lang="en-US" sz="1400" dirty="0"/>
          </a:p>
        </p:txBody>
      </p:sp>
      <p:pic>
        <p:nvPicPr>
          <p:cNvPr id="5" name="Picture 4" descr="A desk with a chair in a room&#10;&#10;Description automatically generated">
            <a:extLst>
              <a:ext uri="{FF2B5EF4-FFF2-40B4-BE49-F238E27FC236}">
                <a16:creationId xmlns:a16="http://schemas.microsoft.com/office/drawing/2014/main" id="{BE36AAAF-DFF1-49D1-8A67-62AAD8DD4AA5}"/>
              </a:ext>
            </a:extLst>
          </p:cNvPr>
          <p:cNvPicPr>
            <a:picLocks noChangeAspect="1"/>
          </p:cNvPicPr>
          <p:nvPr/>
        </p:nvPicPr>
        <p:blipFill rotWithShape="1">
          <a:blip r:embed="rId2">
            <a:extLst>
              <a:ext uri="{28A0092B-C50C-407E-A947-70E740481C1C}">
                <a14:useLocalDpi xmlns:a14="http://schemas.microsoft.com/office/drawing/2010/main" val="0"/>
              </a:ext>
            </a:extLst>
          </a:blip>
          <a:srcRect t="3794" r="3" b="3"/>
          <a:stretch/>
        </p:blipFill>
        <p:spPr>
          <a:xfrm>
            <a:off x="8046973" y="-880247"/>
            <a:ext cx="4414607"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4" name="TextBox 3">
            <a:extLst>
              <a:ext uri="{FF2B5EF4-FFF2-40B4-BE49-F238E27FC236}">
                <a16:creationId xmlns:a16="http://schemas.microsoft.com/office/drawing/2014/main" id="{DC2C8BC1-C924-ACB3-D233-65D87DFBC3B0}"/>
              </a:ext>
            </a:extLst>
          </p:cNvPr>
          <p:cNvSpPr txBox="1"/>
          <p:nvPr/>
        </p:nvSpPr>
        <p:spPr>
          <a:xfrm>
            <a:off x="8737387" y="4352794"/>
            <a:ext cx="3259667" cy="15702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I have read and agree to the cell phone policy for the school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Student Signature/Date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Parent/Guardian Signature/Date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a:t>
            </a:r>
          </a:p>
        </p:txBody>
      </p:sp>
    </p:spTree>
    <p:extLst>
      <p:ext uri="{BB962C8B-B14F-4D97-AF65-F5344CB8AC3E}">
        <p14:creationId xmlns:p14="http://schemas.microsoft.com/office/powerpoint/2010/main" val="42984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400C-BB3A-D41F-7316-A920486076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DF15F-7FE6-CF03-38F4-9FA4DC2A199A}"/>
              </a:ext>
            </a:extLst>
          </p:cNvPr>
          <p:cNvGrpSpPr/>
          <p:nvPr/>
        </p:nvGrpSpPr>
        <p:grpSpPr>
          <a:xfrm>
            <a:off x="6096000" y="0"/>
            <a:ext cx="6096000" cy="6858001"/>
            <a:chOff x="0" y="0"/>
            <a:chExt cx="2408296" cy="2942706"/>
          </a:xfrm>
        </p:grpSpPr>
        <p:sp>
          <p:nvSpPr>
            <p:cNvPr id="3" name="Freeform 3">
              <a:extLst>
                <a:ext uri="{FF2B5EF4-FFF2-40B4-BE49-F238E27FC236}">
                  <a16:creationId xmlns:a16="http://schemas.microsoft.com/office/drawing/2014/main" id="{A3E6013D-50EA-AB2A-4C44-141F6DAA70CB}"/>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4" name="TextBox 4">
              <a:extLst>
                <a:ext uri="{FF2B5EF4-FFF2-40B4-BE49-F238E27FC236}">
                  <a16:creationId xmlns:a16="http://schemas.microsoft.com/office/drawing/2014/main" id="{AEB43BF6-1628-4ACB-E614-AB94D1536FF5}"/>
                </a:ext>
              </a:extLst>
            </p:cNvPr>
            <p:cNvSpPr txBox="1"/>
            <p:nvPr/>
          </p:nvSpPr>
          <p:spPr>
            <a:xfrm>
              <a:off x="0" y="-57150"/>
              <a:ext cx="2408296" cy="2999856"/>
            </a:xfrm>
            <a:prstGeom prst="rect">
              <a:avLst/>
            </a:prstGeom>
          </p:spPr>
          <p:txBody>
            <a:bodyPr lIns="33867" tIns="33867" rIns="33867" bIns="33867" rtlCol="0" anchor="ctr"/>
            <a:lstStyle/>
            <a:p>
              <a:pPr algn="ctr" defTabSz="609630">
                <a:lnSpc>
                  <a:spcPts val="1680"/>
                </a:lnSpc>
                <a:buClrTx/>
              </a:pPr>
              <a:endParaRPr sz="1200" kern="1200" dirty="0">
                <a:solidFill>
                  <a:prstClr val="black"/>
                </a:solidFill>
                <a:latin typeface="Segoe UI" panose="020B0502040204020203" pitchFamily="34" charset="0"/>
                <a:ea typeface="+mn-ea"/>
                <a:cs typeface="+mn-cs"/>
              </a:endParaRPr>
            </a:p>
          </p:txBody>
        </p:sp>
      </p:grpSp>
      <p:sp>
        <p:nvSpPr>
          <p:cNvPr id="5" name="Freeform 5">
            <a:extLst>
              <a:ext uri="{FF2B5EF4-FFF2-40B4-BE49-F238E27FC236}">
                <a16:creationId xmlns:a16="http://schemas.microsoft.com/office/drawing/2014/main" id="{A5117E00-5BDD-4F2B-CE66-491CB41174EA}"/>
              </a:ext>
            </a:extLst>
          </p:cNvPr>
          <p:cNvSpPr/>
          <p:nvPr/>
        </p:nvSpPr>
        <p:spPr>
          <a:xfrm>
            <a:off x="11501704" y="3698552"/>
            <a:ext cx="690297" cy="1910165"/>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6" name="Freeform 6">
            <a:extLst>
              <a:ext uri="{FF2B5EF4-FFF2-40B4-BE49-F238E27FC236}">
                <a16:creationId xmlns:a16="http://schemas.microsoft.com/office/drawing/2014/main" id="{C85993EB-C95D-AE44-7E1E-CC0C310D8996}"/>
              </a:ext>
            </a:extLst>
          </p:cNvPr>
          <p:cNvSpPr/>
          <p:nvPr/>
        </p:nvSpPr>
        <p:spPr>
          <a:xfrm>
            <a:off x="4693567" y="0"/>
            <a:ext cx="2028692" cy="6858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grpSp>
        <p:nvGrpSpPr>
          <p:cNvPr id="7" name="Group 7">
            <a:extLst>
              <a:ext uri="{FF2B5EF4-FFF2-40B4-BE49-F238E27FC236}">
                <a16:creationId xmlns:a16="http://schemas.microsoft.com/office/drawing/2014/main" id="{F9266FA1-CC7B-8E6B-AC74-EFD926E09409}"/>
              </a:ext>
            </a:extLst>
          </p:cNvPr>
          <p:cNvGrpSpPr/>
          <p:nvPr/>
        </p:nvGrpSpPr>
        <p:grpSpPr>
          <a:xfrm>
            <a:off x="7106536" y="842315"/>
            <a:ext cx="4044419" cy="4938739"/>
            <a:chOff x="0" y="0"/>
            <a:chExt cx="1597795" cy="1056500"/>
          </a:xfrm>
        </p:grpSpPr>
        <p:sp>
          <p:nvSpPr>
            <p:cNvPr id="8" name="Freeform 8">
              <a:extLst>
                <a:ext uri="{FF2B5EF4-FFF2-40B4-BE49-F238E27FC236}">
                  <a16:creationId xmlns:a16="http://schemas.microsoft.com/office/drawing/2014/main" id="{63B0ABF0-7C26-B11A-F485-E4CAE10AB852}"/>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9" name="TextBox 9">
              <a:extLst>
                <a:ext uri="{FF2B5EF4-FFF2-40B4-BE49-F238E27FC236}">
                  <a16:creationId xmlns:a16="http://schemas.microsoft.com/office/drawing/2014/main" id="{19018621-89F1-F2B3-6CE4-D6F98A5FE0CF}"/>
                </a:ext>
              </a:extLst>
            </p:cNvPr>
            <p:cNvSpPr txBox="1"/>
            <p:nvPr/>
          </p:nvSpPr>
          <p:spPr>
            <a:xfrm>
              <a:off x="0" y="-57150"/>
              <a:ext cx="1597795" cy="1113650"/>
            </a:xfrm>
            <a:prstGeom prst="rect">
              <a:avLst/>
            </a:prstGeom>
          </p:spPr>
          <p:txBody>
            <a:bodyPr lIns="33867" tIns="33867" rIns="33867" bIns="33867" rtlCol="0" anchor="ctr"/>
            <a:lstStyle/>
            <a:p>
              <a:pPr algn="ctr" defTabSz="609630">
                <a:lnSpc>
                  <a:spcPts val="1680"/>
                </a:lnSpc>
                <a:buClrTx/>
              </a:pPr>
              <a:endParaRPr sz="1200" kern="1200" dirty="0">
                <a:solidFill>
                  <a:prstClr val="black"/>
                </a:solidFill>
                <a:latin typeface="Segoe UI" panose="020B0502040204020203" pitchFamily="34" charset="0"/>
                <a:ea typeface="+mn-ea"/>
                <a:cs typeface="+mn-cs"/>
              </a:endParaRPr>
            </a:p>
          </p:txBody>
        </p:sp>
      </p:grpSp>
      <p:sp>
        <p:nvSpPr>
          <p:cNvPr id="10" name="Freeform 10">
            <a:extLst>
              <a:ext uri="{FF2B5EF4-FFF2-40B4-BE49-F238E27FC236}">
                <a16:creationId xmlns:a16="http://schemas.microsoft.com/office/drawing/2014/main" id="{92941796-F225-3291-057E-D587FE52F2A3}"/>
              </a:ext>
            </a:extLst>
          </p:cNvPr>
          <p:cNvSpPr/>
          <p:nvPr/>
        </p:nvSpPr>
        <p:spPr>
          <a:xfrm rot="-5400000" flipH="1">
            <a:off x="652198" y="-652198"/>
            <a:ext cx="1141603" cy="2445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11" name="TextBox 8">
            <a:extLst>
              <a:ext uri="{FF2B5EF4-FFF2-40B4-BE49-F238E27FC236}">
                <a16:creationId xmlns:a16="http://schemas.microsoft.com/office/drawing/2014/main" id="{EF03E5EF-F54B-5C22-F456-29BF4BE95B97}"/>
              </a:ext>
            </a:extLst>
          </p:cNvPr>
          <p:cNvSpPr txBox="1"/>
          <p:nvPr/>
        </p:nvSpPr>
        <p:spPr>
          <a:xfrm>
            <a:off x="7121791" y="2511921"/>
            <a:ext cx="4044419" cy="1669624"/>
          </a:xfrm>
          <a:prstGeom prst="rect">
            <a:avLst/>
          </a:prstGeom>
        </p:spPr>
        <p:txBody>
          <a:bodyPr wrap="square" lIns="0" tIns="0" rIns="0" bIns="0" rtlCol="0" anchor="t">
            <a:spAutoFit/>
          </a:bodyPr>
          <a:lstStyle/>
          <a:p>
            <a:pPr algn="ctr" defTabSz="609630">
              <a:lnSpc>
                <a:spcPts val="4266"/>
              </a:lnSpc>
              <a:buClrTx/>
            </a:pPr>
            <a:r>
              <a:rPr lang="en-US" sz="3734" b="1" kern="1200" spc="-42" dirty="0">
                <a:solidFill>
                  <a:srgbClr val="1D1D1B"/>
                </a:solidFill>
                <a:latin typeface="Poppins Bold"/>
                <a:ea typeface="Poppins Bold"/>
                <a:cs typeface="Poppins Bold"/>
                <a:sym typeface="Poppins Bold"/>
              </a:rPr>
              <a:t>Comprehensive Long Range Facilities Plan</a:t>
            </a:r>
            <a:r>
              <a:rPr lang="en-US" sz="4266" b="1" kern="1200" spc="-42"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BA477CC2-D422-C8FE-E8D2-4F03468AD904}"/>
              </a:ext>
            </a:extLst>
          </p:cNvPr>
          <p:cNvSpPr txBox="1"/>
          <p:nvPr/>
        </p:nvSpPr>
        <p:spPr>
          <a:xfrm>
            <a:off x="218363" y="1421005"/>
            <a:ext cx="5648683" cy="4996881"/>
          </a:xfrm>
          <a:prstGeom prst="rect">
            <a:avLst/>
          </a:prstGeom>
          <a:noFill/>
        </p:spPr>
        <p:txBody>
          <a:bodyPr wrap="square" rtlCol="0">
            <a:spAutoFit/>
          </a:bodyPr>
          <a:lstStyle/>
          <a:p>
            <a:pPr defTabSz="609630">
              <a:buClrTx/>
            </a:pPr>
            <a:r>
              <a:rPr lang="en-US" sz="2667" b="1" kern="1200" dirty="0">
                <a:solidFill>
                  <a:srgbClr val="D8031C"/>
                </a:solidFill>
                <a:latin typeface="Segoe UI" panose="020B0502040204020203" pitchFamily="34" charset="0"/>
                <a:ea typeface="+mn-ea"/>
                <a:cs typeface="Segoe UI" panose="020B0502040204020203" pitchFamily="34" charset="0"/>
              </a:rPr>
              <a:t>APS Forward 2040:</a:t>
            </a:r>
          </a:p>
          <a:p>
            <a:pPr defTabSz="609630">
              <a:buClrTx/>
            </a:pPr>
            <a:r>
              <a:rPr lang="en-US" sz="2667" b="1" kern="1200" dirty="0">
                <a:solidFill>
                  <a:srgbClr val="D8031C"/>
                </a:solidFill>
                <a:latin typeface="Segoe UI" panose="020B0502040204020203" pitchFamily="34" charset="0"/>
                <a:ea typeface="+mn-ea"/>
                <a:cs typeface="Segoe UI" panose="020B0502040204020203" pitchFamily="34" charset="0"/>
              </a:rPr>
              <a:t>Reshaping the Future of Education</a:t>
            </a:r>
          </a:p>
          <a:p>
            <a:pPr defTabSz="609630">
              <a:buClrTx/>
            </a:pPr>
            <a:endParaRPr lang="en-US" sz="1600" kern="1200" dirty="0">
              <a:solidFill>
                <a:prstClr val="black"/>
              </a:solidFill>
              <a:latin typeface="Segoe UI" panose="020B0502040204020203" pitchFamily="34" charset="0"/>
              <a:ea typeface="+mn-ea"/>
              <a:cs typeface="Segoe UI" panose="020B0502040204020203" pitchFamily="34" charset="0"/>
            </a:endParaRPr>
          </a:p>
          <a:p>
            <a:pPr defTabSz="609630">
              <a:buClrTx/>
            </a:pPr>
            <a:r>
              <a:rPr lang="en-US" sz="2400" b="1" u="sng" kern="1200" dirty="0">
                <a:solidFill>
                  <a:prstClr val="black"/>
                </a:solidFill>
                <a:latin typeface="Segoe UI" panose="020B0502040204020203" pitchFamily="34" charset="0"/>
                <a:ea typeface="+mn-ea"/>
                <a:cs typeface="Segoe UI" panose="020B0502040204020203" pitchFamily="34" charset="0"/>
              </a:rPr>
              <a:t>Taskforce Meetings</a:t>
            </a:r>
          </a:p>
          <a:p>
            <a:pPr defTabSz="609630">
              <a:buClrTx/>
            </a:pPr>
            <a:r>
              <a:rPr lang="en-US" sz="1867" kern="1200" dirty="0">
                <a:solidFill>
                  <a:prstClr val="black"/>
                </a:solidFill>
                <a:latin typeface="Segoe UI" panose="020B0502040204020203" pitchFamily="34" charset="0"/>
                <a:ea typeface="+mn-ea"/>
                <a:cs typeface="Segoe UI" panose="020B0502040204020203" pitchFamily="34" charset="0"/>
              </a:rPr>
              <a:t>May 8, 2025 - </a:t>
            </a:r>
            <a:r>
              <a:rPr lang="en-US" sz="1867" kern="1200" dirty="0">
                <a:solidFill>
                  <a:prstClr val="black"/>
                </a:solidFill>
                <a:latin typeface="Segoe UI" panose="020B0502040204020203" pitchFamily="34" charset="0"/>
                <a:ea typeface="+mn-ea"/>
                <a:cs typeface="Segoe UI" panose="020B0502040204020203" pitchFamily="34" charset="0"/>
                <a:hlinkClick r:id="rId9"/>
              </a:rPr>
              <a:t>Presentation</a:t>
            </a:r>
            <a:endParaRPr lang="en-US" sz="1867" kern="1200" dirty="0">
              <a:solidFill>
                <a:prstClr val="black"/>
              </a:solidFill>
              <a:latin typeface="Segoe UI" panose="020B0502040204020203" pitchFamily="34" charset="0"/>
              <a:ea typeface="+mn-ea"/>
              <a:cs typeface="Segoe UI" panose="020B0502040204020203" pitchFamily="34" charset="0"/>
            </a:endParaRPr>
          </a:p>
          <a:p>
            <a:pPr defTabSz="609630">
              <a:buClrTx/>
            </a:pPr>
            <a:r>
              <a:rPr lang="en-US" sz="1867" kern="1200" dirty="0">
                <a:solidFill>
                  <a:prstClr val="black"/>
                </a:solidFill>
                <a:latin typeface="Segoe UI" panose="020B0502040204020203" pitchFamily="34" charset="0"/>
                <a:ea typeface="+mn-ea"/>
                <a:cs typeface="Segoe UI" panose="020B0502040204020203" pitchFamily="34" charset="0"/>
              </a:rPr>
              <a:t>August 5, 2025- </a:t>
            </a:r>
            <a:r>
              <a:rPr lang="en-US" sz="1867" kern="1200" dirty="0">
                <a:solidFill>
                  <a:prstClr val="black"/>
                </a:solidFill>
                <a:latin typeface="Segoe UI" panose="020B0502040204020203" pitchFamily="34" charset="0"/>
                <a:ea typeface="+mn-ea"/>
                <a:cs typeface="Segoe UI" panose="020B0502040204020203" pitchFamily="34" charset="0"/>
                <a:hlinkClick r:id="rId10"/>
              </a:rPr>
              <a:t>Presentation</a:t>
            </a:r>
            <a:endParaRPr lang="en-US" sz="1867" kern="1200" dirty="0">
              <a:solidFill>
                <a:prstClr val="black"/>
              </a:solidFill>
              <a:latin typeface="Segoe UI" panose="020B0502040204020203" pitchFamily="34" charset="0"/>
              <a:ea typeface="+mn-ea"/>
              <a:cs typeface="Segoe UI" panose="020B0502040204020203" pitchFamily="34" charset="0"/>
            </a:endParaRPr>
          </a:p>
          <a:p>
            <a:pPr defTabSz="609630">
              <a:buClrTx/>
            </a:pPr>
            <a:endParaRPr lang="en-US" sz="1600" kern="1200" dirty="0">
              <a:solidFill>
                <a:prstClr val="black"/>
              </a:solidFill>
              <a:latin typeface="Segoe UI" panose="020B0502040204020203" pitchFamily="34" charset="0"/>
              <a:ea typeface="+mn-ea"/>
              <a:cs typeface="Segoe UI" panose="020B0502040204020203" pitchFamily="34" charset="0"/>
            </a:endParaRPr>
          </a:p>
          <a:p>
            <a:pPr defTabSz="609630">
              <a:buClrTx/>
            </a:pPr>
            <a:r>
              <a:rPr lang="en-US" sz="2400" b="1" u="sng" kern="1200" dirty="0">
                <a:solidFill>
                  <a:prstClr val="black"/>
                </a:solidFill>
                <a:latin typeface="Segoe UI" panose="020B0502040204020203" pitchFamily="34" charset="0"/>
                <a:ea typeface="+mn-ea"/>
                <a:cs typeface="Segoe UI" panose="020B0502040204020203" pitchFamily="34" charset="0"/>
              </a:rPr>
              <a:t>Upcoming Public Meetings</a:t>
            </a:r>
          </a:p>
          <a:p>
            <a:pPr marL="228611" indent="228611" defTabSz="609630">
              <a:buClrTx/>
              <a:buFont typeface="Arial" panose="020B0604020202020204" pitchFamily="34" charset="0"/>
              <a:buChar char="•"/>
            </a:pPr>
            <a:r>
              <a:rPr lang="en-US" sz="1867" kern="1200" dirty="0">
                <a:solidFill>
                  <a:prstClr val="black"/>
                </a:solidFill>
                <a:latin typeface="Calibri"/>
                <a:ea typeface="+mn-ea"/>
                <a:cs typeface="+mn-cs"/>
              </a:rPr>
              <a:t>August 25</a:t>
            </a:r>
          </a:p>
          <a:p>
            <a:pPr marL="228611" indent="228611" defTabSz="609630">
              <a:buClrTx/>
              <a:buFont typeface="Arial" panose="020B0604020202020204" pitchFamily="34" charset="0"/>
              <a:buChar char="•"/>
            </a:pPr>
            <a:r>
              <a:rPr lang="en-US" sz="1867" kern="1200" dirty="0">
                <a:solidFill>
                  <a:prstClr val="black"/>
                </a:solidFill>
                <a:latin typeface="Calibri"/>
                <a:ea typeface="+mn-ea"/>
                <a:cs typeface="+mn-cs"/>
              </a:rPr>
              <a:t>October 20</a:t>
            </a:r>
          </a:p>
          <a:p>
            <a:pPr marL="228611" indent="228611" defTabSz="609630">
              <a:buClrTx/>
              <a:buFont typeface="Arial" panose="020B0604020202020204" pitchFamily="34" charset="0"/>
              <a:buChar char="•"/>
            </a:pPr>
            <a:r>
              <a:rPr lang="en-US" sz="1867" kern="1200" dirty="0">
                <a:solidFill>
                  <a:prstClr val="black"/>
                </a:solidFill>
                <a:latin typeface="Calibri"/>
                <a:ea typeface="+mn-ea"/>
                <a:cs typeface="+mn-cs"/>
              </a:rPr>
              <a:t>November 10</a:t>
            </a:r>
          </a:p>
          <a:p>
            <a:pPr defTabSz="609630">
              <a:buClrTx/>
            </a:pPr>
            <a:r>
              <a:rPr lang="en-US" sz="1867" b="1" kern="1200" dirty="0">
                <a:solidFill>
                  <a:srgbClr val="6497BF"/>
                </a:solidFill>
                <a:latin typeface="Calibri"/>
                <a:ea typeface="+mn-ea"/>
                <a:cs typeface="+mn-cs"/>
              </a:rPr>
              <a:t>Virtual</a:t>
            </a:r>
            <a:r>
              <a:rPr lang="en-US" sz="1867" kern="1200" dirty="0">
                <a:solidFill>
                  <a:srgbClr val="6497BF"/>
                </a:solidFill>
                <a:latin typeface="Calibri"/>
                <a:ea typeface="+mn-ea"/>
                <a:cs typeface="+mn-cs"/>
              </a:rPr>
              <a:t> – at Noon</a:t>
            </a:r>
          </a:p>
          <a:p>
            <a:pPr defTabSz="609630">
              <a:buClrTx/>
            </a:pPr>
            <a:r>
              <a:rPr lang="en-US" sz="1867" b="1" kern="1200" dirty="0">
                <a:solidFill>
                  <a:srgbClr val="6497BF"/>
                </a:solidFill>
                <a:latin typeface="Calibri"/>
                <a:ea typeface="+mn-ea"/>
                <a:cs typeface="+mn-cs"/>
              </a:rPr>
              <a:t>In-person</a:t>
            </a:r>
            <a:r>
              <a:rPr lang="en-US" sz="1867" kern="1200" dirty="0">
                <a:solidFill>
                  <a:srgbClr val="6497BF"/>
                </a:solidFill>
                <a:latin typeface="Calibri"/>
                <a:ea typeface="+mn-ea"/>
                <a:cs typeface="+mn-cs"/>
              </a:rPr>
              <a:t> at 6PM at CLL (130 Trinity Ave)</a:t>
            </a:r>
          </a:p>
          <a:p>
            <a:pPr defTabSz="609630">
              <a:buClrTx/>
            </a:pPr>
            <a:endParaRPr lang="en-US" sz="1600" kern="1200" dirty="0">
              <a:solidFill>
                <a:prstClr val="black"/>
              </a:solidFill>
              <a:latin typeface="Calibri"/>
              <a:ea typeface="+mn-ea"/>
              <a:cs typeface="+mn-cs"/>
            </a:endParaRPr>
          </a:p>
          <a:p>
            <a:pPr defTabSz="609630">
              <a:buClrTx/>
            </a:pPr>
            <a:endParaRPr lang="en-US" sz="1200" kern="1200" dirty="0">
              <a:solidFill>
                <a:prstClr val="black"/>
              </a:solidFill>
              <a:latin typeface="Calibri"/>
              <a:ea typeface="+mn-ea"/>
              <a:cs typeface="+mn-cs"/>
            </a:endParaRPr>
          </a:p>
        </p:txBody>
      </p:sp>
      <p:sp>
        <p:nvSpPr>
          <p:cNvPr id="13" name="TextBox 12">
            <a:extLst>
              <a:ext uri="{FF2B5EF4-FFF2-40B4-BE49-F238E27FC236}">
                <a16:creationId xmlns:a16="http://schemas.microsoft.com/office/drawing/2014/main" id="{EEC15193-2A0E-9BA5-4012-486CFF214E3B}"/>
              </a:ext>
            </a:extLst>
          </p:cNvPr>
          <p:cNvSpPr txBox="1"/>
          <p:nvPr/>
        </p:nvSpPr>
        <p:spPr>
          <a:xfrm>
            <a:off x="7376145" y="4274593"/>
            <a:ext cx="3505200" cy="379656"/>
          </a:xfrm>
          <a:prstGeom prst="rect">
            <a:avLst/>
          </a:prstGeom>
          <a:noFill/>
        </p:spPr>
        <p:txBody>
          <a:bodyPr wrap="square" rtlCol="0">
            <a:spAutoFit/>
          </a:bodyPr>
          <a:lstStyle/>
          <a:p>
            <a:pPr algn="ctr" defTabSz="609630">
              <a:buClrTx/>
            </a:pPr>
            <a:r>
              <a:rPr lang="en-US" sz="1867" kern="1200" dirty="0">
                <a:solidFill>
                  <a:srgbClr val="6497BF"/>
                </a:solidFill>
                <a:latin typeface="Calibri"/>
                <a:ea typeface="+mn-ea"/>
                <a:cs typeface="+mn-cs"/>
              </a:rPr>
              <a:t>atlantapublicschools.us/APS2040</a:t>
            </a:r>
          </a:p>
        </p:txBody>
      </p:sp>
      <p:sp>
        <p:nvSpPr>
          <p:cNvPr id="14" name="TextBox 8">
            <a:extLst>
              <a:ext uri="{FF2B5EF4-FFF2-40B4-BE49-F238E27FC236}">
                <a16:creationId xmlns:a16="http://schemas.microsoft.com/office/drawing/2014/main" id="{E0112B67-B809-7FD2-4784-74CC5DC46677}"/>
              </a:ext>
            </a:extLst>
          </p:cNvPr>
          <p:cNvSpPr txBox="1"/>
          <p:nvPr/>
        </p:nvSpPr>
        <p:spPr>
          <a:xfrm>
            <a:off x="7121791" y="1670343"/>
            <a:ext cx="4044419" cy="557204"/>
          </a:xfrm>
          <a:prstGeom prst="rect">
            <a:avLst/>
          </a:prstGeom>
        </p:spPr>
        <p:txBody>
          <a:bodyPr wrap="square" lIns="0" tIns="0" rIns="0" bIns="0" rtlCol="0" anchor="t">
            <a:spAutoFit/>
          </a:bodyPr>
          <a:lstStyle/>
          <a:p>
            <a:pPr algn="ctr" defTabSz="609630">
              <a:lnSpc>
                <a:spcPts val="4266"/>
              </a:lnSpc>
              <a:buClrTx/>
            </a:pPr>
            <a:r>
              <a:rPr lang="en-US" sz="4000" kern="1200" spc="-42" dirty="0">
                <a:ln>
                  <a:solidFill>
                    <a:srgbClr val="D8031C"/>
                  </a:solidFill>
                </a:ln>
                <a:solidFill>
                  <a:srgbClr val="F5CE3E"/>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2948685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A78A57-F28C-900A-AAA9-3FCE19D26E85}"/>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Conflict of Interest Policy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0ACEC17-F29C-E656-3278-10EDEF4D228F}"/>
              </a:ext>
            </a:extLst>
          </p:cNvPr>
          <p:cNvSpPr>
            <a:spLocks noGrp="1"/>
          </p:cNvSpPr>
          <p:nvPr>
            <p:ph idx="1"/>
          </p:nvPr>
        </p:nvSpPr>
        <p:spPr>
          <a:xfrm>
            <a:off x="6297233" y="518400"/>
            <a:ext cx="5035784" cy="5837949"/>
          </a:xfrm>
        </p:spPr>
        <p:txBody>
          <a:bodyPr anchor="ctr">
            <a:normAutofit/>
          </a:bodyPr>
          <a:lstStyle/>
          <a:p>
            <a:r>
              <a:rPr lang="en-US" sz="3200" dirty="0">
                <a:solidFill>
                  <a:schemeClr val="tx1">
                    <a:alpha val="80000"/>
                  </a:schemeClr>
                </a:solidFill>
              </a:rPr>
              <a:t>You received an email (from Dr. Wilson) to review and sign the </a:t>
            </a:r>
            <a:r>
              <a:rPr lang="en-US" sz="3200" b="0" i="0" dirty="0">
                <a:solidFill>
                  <a:schemeClr val="tx1">
                    <a:alpha val="80000"/>
                  </a:schemeClr>
                </a:solidFill>
                <a:effectLst/>
                <a:latin typeface="Aptos" panose="020B0004020202020204" pitchFamily="34" charset="0"/>
              </a:rPr>
              <a:t>Georgia College and Career Academy Conflict of Interest Policy</a:t>
            </a:r>
          </a:p>
          <a:p>
            <a:r>
              <a:rPr lang="en-US" sz="3200" dirty="0">
                <a:solidFill>
                  <a:schemeClr val="tx1">
                    <a:alpha val="80000"/>
                  </a:schemeClr>
                </a:solidFill>
                <a:latin typeface="Aptos" panose="020B0004020202020204" pitchFamily="34" charset="0"/>
              </a:rPr>
              <a:t>Please submit this documentation before the end of today’s meeting</a:t>
            </a:r>
            <a:endParaRPr lang="en-US" sz="32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543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7140-69C5-4A09-7BD9-5AE59BD921C8}"/>
              </a:ext>
            </a:extLst>
          </p:cNvPr>
          <p:cNvSpPr>
            <a:spLocks noGrp="1"/>
          </p:cNvSpPr>
          <p:nvPr>
            <p:ph type="title"/>
          </p:nvPr>
        </p:nvSpPr>
        <p:spPr>
          <a:xfrm>
            <a:off x="1097280" y="286603"/>
            <a:ext cx="10058400" cy="1450757"/>
          </a:xfrm>
        </p:spPr>
        <p:txBody>
          <a:bodyPr wrap="square" anchor="ctr">
            <a:normAutofit/>
          </a:bodyPr>
          <a:lstStyle/>
          <a:p>
            <a:r>
              <a:rPr lang="en-US" dirty="0"/>
              <a:t>Announcements</a:t>
            </a:r>
          </a:p>
        </p:txBody>
      </p:sp>
      <p:pic>
        <p:nvPicPr>
          <p:cNvPr id="9" name="Picture 8" descr="Empty speech bubbles">
            <a:extLst>
              <a:ext uri="{FF2B5EF4-FFF2-40B4-BE49-F238E27FC236}">
                <a16:creationId xmlns:a16="http://schemas.microsoft.com/office/drawing/2014/main" id="{1774D8BB-070E-F4E0-3C8B-FE3445B941C9}"/>
              </a:ext>
            </a:extLst>
          </p:cNvPr>
          <p:cNvPicPr>
            <a:picLocks noChangeAspect="1"/>
          </p:cNvPicPr>
          <p:nvPr/>
        </p:nvPicPr>
        <p:blipFill>
          <a:blip r:embed="rId2"/>
          <a:srcRect t="15237" b="19935"/>
          <a:stretch>
            <a:fillRect/>
          </a:stretch>
        </p:blipFill>
        <p:spPr>
          <a:xfrm>
            <a:off x="1097280" y="1927860"/>
            <a:ext cx="10058400" cy="4352544"/>
          </a:xfrm>
          <a:prstGeom prst="rect">
            <a:avLst/>
          </a:prstGeom>
          <a:noFill/>
          <a:ln>
            <a:noFill/>
          </a:ln>
        </p:spPr>
      </p:pic>
    </p:spTree>
    <p:extLst>
      <p:ext uri="{BB962C8B-B14F-4D97-AF65-F5344CB8AC3E}">
        <p14:creationId xmlns:p14="http://schemas.microsoft.com/office/powerpoint/2010/main" val="281186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ACE4-ACD9-5D20-347E-D9F30EF9C0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4EFB-F3DE-A127-15B9-81D825C9CF92}"/>
              </a:ext>
            </a:extLst>
          </p:cNvPr>
          <p:cNvGrpSpPr/>
          <p:nvPr/>
        </p:nvGrpSpPr>
        <p:grpSpPr>
          <a:xfrm>
            <a:off x="6096000" y="0"/>
            <a:ext cx="6096000" cy="6858001"/>
            <a:chOff x="0" y="0"/>
            <a:chExt cx="2408296" cy="2942706"/>
          </a:xfrm>
        </p:grpSpPr>
        <p:sp>
          <p:nvSpPr>
            <p:cNvPr id="3" name="Freeform 3">
              <a:extLst>
                <a:ext uri="{FF2B5EF4-FFF2-40B4-BE49-F238E27FC236}">
                  <a16:creationId xmlns:a16="http://schemas.microsoft.com/office/drawing/2014/main" id="{883B9E07-449A-9D8B-4BEC-FAEA6F87E5D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4" name="TextBox 4">
              <a:extLst>
                <a:ext uri="{FF2B5EF4-FFF2-40B4-BE49-F238E27FC236}">
                  <a16:creationId xmlns:a16="http://schemas.microsoft.com/office/drawing/2014/main" id="{CE1E664E-ABB7-AB06-8F6A-AD334D935F5A}"/>
                </a:ext>
              </a:extLst>
            </p:cNvPr>
            <p:cNvSpPr txBox="1"/>
            <p:nvPr/>
          </p:nvSpPr>
          <p:spPr>
            <a:xfrm>
              <a:off x="0" y="-57150"/>
              <a:ext cx="2408296" cy="2999856"/>
            </a:xfrm>
            <a:prstGeom prst="rect">
              <a:avLst/>
            </a:prstGeom>
          </p:spPr>
          <p:txBody>
            <a:bodyPr lIns="33867" tIns="33867" rIns="33867" bIns="33867" rtlCol="0" anchor="ctr"/>
            <a:lstStyle/>
            <a:p>
              <a:pPr algn="ctr" defTabSz="609630">
                <a:lnSpc>
                  <a:spcPts val="1680"/>
                </a:lnSpc>
                <a:buClrTx/>
              </a:pPr>
              <a:endParaRPr sz="1200" kern="1200" dirty="0">
                <a:solidFill>
                  <a:prstClr val="black"/>
                </a:solidFill>
                <a:latin typeface="Segoe UI" panose="020B0502040204020203" pitchFamily="34" charset="0"/>
                <a:ea typeface="+mn-ea"/>
                <a:cs typeface="+mn-cs"/>
              </a:endParaRPr>
            </a:p>
          </p:txBody>
        </p:sp>
      </p:grpSp>
      <p:sp>
        <p:nvSpPr>
          <p:cNvPr id="5" name="Freeform 5">
            <a:extLst>
              <a:ext uri="{FF2B5EF4-FFF2-40B4-BE49-F238E27FC236}">
                <a16:creationId xmlns:a16="http://schemas.microsoft.com/office/drawing/2014/main" id="{2538DBA3-BA35-F109-CD6A-FBEED72A2461}"/>
              </a:ext>
            </a:extLst>
          </p:cNvPr>
          <p:cNvSpPr/>
          <p:nvPr/>
        </p:nvSpPr>
        <p:spPr>
          <a:xfrm>
            <a:off x="11501704" y="3698552"/>
            <a:ext cx="690297" cy="1910165"/>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6" name="Freeform 6">
            <a:extLst>
              <a:ext uri="{FF2B5EF4-FFF2-40B4-BE49-F238E27FC236}">
                <a16:creationId xmlns:a16="http://schemas.microsoft.com/office/drawing/2014/main" id="{7A2A3036-D3D3-FBE7-1DBA-72315E542710}"/>
              </a:ext>
            </a:extLst>
          </p:cNvPr>
          <p:cNvSpPr/>
          <p:nvPr/>
        </p:nvSpPr>
        <p:spPr>
          <a:xfrm>
            <a:off x="4693567" y="0"/>
            <a:ext cx="2028692" cy="6858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10" name="Freeform 10">
            <a:extLst>
              <a:ext uri="{FF2B5EF4-FFF2-40B4-BE49-F238E27FC236}">
                <a16:creationId xmlns:a16="http://schemas.microsoft.com/office/drawing/2014/main" id="{6AB3EA6B-E77C-DFAA-4CFE-CA0C4E8F8437}"/>
              </a:ext>
            </a:extLst>
          </p:cNvPr>
          <p:cNvSpPr/>
          <p:nvPr/>
        </p:nvSpPr>
        <p:spPr>
          <a:xfrm rot="-5400000" flipH="1">
            <a:off x="652198" y="-652198"/>
            <a:ext cx="1141603" cy="2445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12" name="TextBox 12">
            <a:extLst>
              <a:ext uri="{FF2B5EF4-FFF2-40B4-BE49-F238E27FC236}">
                <a16:creationId xmlns:a16="http://schemas.microsoft.com/office/drawing/2014/main" id="{138C8B37-13C1-2732-5B39-1F1374307DB2}"/>
              </a:ext>
            </a:extLst>
          </p:cNvPr>
          <p:cNvSpPr txBox="1"/>
          <p:nvPr/>
        </p:nvSpPr>
        <p:spPr>
          <a:xfrm>
            <a:off x="6355090" y="8609"/>
            <a:ext cx="5577821" cy="1910165"/>
          </a:xfrm>
          <a:prstGeom prst="rect">
            <a:avLst/>
          </a:prstGeom>
          <a:noFill/>
        </p:spPr>
        <p:txBody>
          <a:bodyPr lIns="33867" tIns="33867" rIns="33867" bIns="33867" rtlCol="0" anchor="ctr"/>
          <a:lstStyle/>
          <a:p>
            <a:pPr algn="ctr" defTabSz="609630">
              <a:buClrTx/>
            </a:pPr>
            <a:r>
              <a:rPr lang="en-US" sz="6400" b="1" kern="1200" dirty="0">
                <a:ln>
                  <a:solidFill>
                    <a:prstClr val="black"/>
                  </a:solidFill>
                </a:ln>
                <a:solidFill>
                  <a:srgbClr val="808184"/>
                </a:solidFill>
                <a:latin typeface="Segoe UI Black" panose="020B0A02040204020203" pitchFamily="34" charset="0"/>
                <a:ea typeface="Segoe UI Black" panose="020B0A02040204020203" pitchFamily="34" charset="0"/>
                <a:cs typeface="+mn-cs"/>
              </a:rPr>
              <a:t>SAVE THE DATE</a:t>
            </a:r>
          </a:p>
        </p:txBody>
      </p:sp>
      <p:sp>
        <p:nvSpPr>
          <p:cNvPr id="14" name="TextBox 13">
            <a:extLst>
              <a:ext uri="{FF2B5EF4-FFF2-40B4-BE49-F238E27FC236}">
                <a16:creationId xmlns:a16="http://schemas.microsoft.com/office/drawing/2014/main" id="{F1125048-9AE2-0E6B-10ED-031E8D10A256}"/>
              </a:ext>
            </a:extLst>
          </p:cNvPr>
          <p:cNvSpPr txBox="1"/>
          <p:nvPr/>
        </p:nvSpPr>
        <p:spPr>
          <a:xfrm>
            <a:off x="6722259" y="3453360"/>
            <a:ext cx="4809275" cy="1654299"/>
          </a:xfrm>
          <a:prstGeom prst="rect">
            <a:avLst/>
          </a:prstGeom>
        </p:spPr>
        <p:txBody>
          <a:bodyPr wrap="square" lIns="0" tIns="0" rIns="0" bIns="0" rtlCol="0" anchor="t">
            <a:spAutoFit/>
          </a:bodyPr>
          <a:lstStyle/>
          <a:p>
            <a:pPr algn="ctr" defTabSz="609630">
              <a:lnSpc>
                <a:spcPts val="4266"/>
              </a:lnSpc>
              <a:buClrTx/>
            </a:pPr>
            <a:r>
              <a:rPr lang="en-US" sz="3600" b="1" kern="1200" spc="-42" dirty="0">
                <a:solidFill>
                  <a:srgbClr val="C0C0C0"/>
                </a:solidFill>
                <a:latin typeface="Segoe UI" panose="020B0502040204020203" pitchFamily="34" charset="0"/>
                <a:ea typeface="Poppins Bold"/>
                <a:cs typeface="Segoe UI" panose="020B0502040204020203" pitchFamily="34" charset="0"/>
                <a:sym typeface="Poppins Bold"/>
              </a:rPr>
              <a:t>Saturday</a:t>
            </a:r>
          </a:p>
          <a:p>
            <a:pPr algn="ctr" defTabSz="609630">
              <a:lnSpc>
                <a:spcPts val="4266"/>
              </a:lnSpc>
              <a:buClrTx/>
            </a:pPr>
            <a:r>
              <a:rPr lang="en-US" sz="3600" b="1" kern="1200" spc="-42" dirty="0">
                <a:solidFill>
                  <a:srgbClr val="C0C0C0"/>
                </a:solidFill>
                <a:latin typeface="Segoe UI" panose="020B0502040204020203" pitchFamily="34" charset="0"/>
                <a:ea typeface="Poppins Bold"/>
                <a:cs typeface="Segoe UI" panose="020B0502040204020203" pitchFamily="34" charset="0"/>
                <a:sym typeface="Poppins Bold"/>
              </a:rPr>
              <a:t>September 27</a:t>
            </a:r>
          </a:p>
          <a:p>
            <a:pPr algn="ctr" defTabSz="609630">
              <a:lnSpc>
                <a:spcPts val="4266"/>
              </a:lnSpc>
              <a:buClrTx/>
            </a:pPr>
            <a:r>
              <a:rPr lang="en-US" sz="3600" b="1" kern="1200" spc="-42" dirty="0">
                <a:solidFill>
                  <a:srgbClr val="C0C0C0"/>
                </a:solidFill>
                <a:latin typeface="Segoe UI" panose="020B0502040204020203" pitchFamily="34" charset="0"/>
                <a:ea typeface="Poppins Bold"/>
                <a:cs typeface="Segoe UI" panose="020B0502040204020203" pitchFamily="34" charset="0"/>
                <a:sym typeface="Poppins Bold"/>
              </a:rPr>
              <a:t>8:30 AM – 2:30 PM</a:t>
            </a:r>
          </a:p>
        </p:txBody>
      </p:sp>
      <p:sp>
        <p:nvSpPr>
          <p:cNvPr id="15" name="TextBox 14">
            <a:extLst>
              <a:ext uri="{FF2B5EF4-FFF2-40B4-BE49-F238E27FC236}">
                <a16:creationId xmlns:a16="http://schemas.microsoft.com/office/drawing/2014/main" id="{59920DAB-C7E2-B969-F1AE-A700159F36D1}"/>
              </a:ext>
            </a:extLst>
          </p:cNvPr>
          <p:cNvSpPr txBox="1"/>
          <p:nvPr/>
        </p:nvSpPr>
        <p:spPr>
          <a:xfrm>
            <a:off x="675375" y="3698552"/>
            <a:ext cx="5120817" cy="2646750"/>
          </a:xfrm>
          <a:prstGeom prst="rect">
            <a:avLst/>
          </a:prstGeom>
        </p:spPr>
        <p:txBody>
          <a:bodyPr wrap="square" lIns="0" tIns="0" rIns="0" bIns="0" rtlCol="0" anchor="t">
            <a:spAutoFit/>
          </a:bodyPr>
          <a:lstStyle/>
          <a:p>
            <a:pPr defTabSz="609630">
              <a:spcAft>
                <a:spcPts val="800"/>
              </a:spcAft>
              <a:buClrTx/>
            </a:pPr>
            <a:r>
              <a:rPr lang="en-US" sz="2667" b="1" kern="1200" spc="-42" dirty="0">
                <a:solidFill>
                  <a:srgbClr val="D8031C"/>
                </a:solidFill>
                <a:latin typeface="Segoe UI" panose="020B0502040204020203" pitchFamily="34" charset="0"/>
                <a:ea typeface="Poppins Bold"/>
                <a:cs typeface="Segoe UI" panose="020B0502040204020203" pitchFamily="34" charset="0"/>
                <a:sym typeface="Poppins Bold"/>
              </a:rPr>
              <a:t>Come learn more about:</a:t>
            </a:r>
          </a:p>
          <a:p>
            <a:pPr marL="381019" indent="-381019" defTabSz="609630">
              <a:spcAft>
                <a:spcPts val="800"/>
              </a:spcAft>
              <a:buClrTx/>
              <a:buFont typeface="Arial" panose="020B0604020202020204" pitchFamily="34" charset="0"/>
              <a:buChar char="•"/>
            </a:pPr>
            <a:r>
              <a:rPr lang="en-US" sz="2133" kern="1200" spc="-42" dirty="0">
                <a:solidFill>
                  <a:srgbClr val="1D1D1B"/>
                </a:solidFill>
                <a:latin typeface="Segoe UI" panose="020B0502040204020203" pitchFamily="34" charset="0"/>
                <a:ea typeface="Poppins Bold"/>
                <a:cs typeface="Segoe UI" panose="020B0502040204020203" pitchFamily="34" charset="0"/>
                <a:sym typeface="Poppins Bold"/>
              </a:rPr>
              <a:t>Your school’s 2025-2030 Strategic Plan</a:t>
            </a:r>
          </a:p>
          <a:p>
            <a:pPr marL="381019" indent="-381019" defTabSz="609630">
              <a:spcAft>
                <a:spcPts val="800"/>
              </a:spcAft>
              <a:buClrTx/>
              <a:buFont typeface="Arial" panose="020B0604020202020204" pitchFamily="34" charset="0"/>
              <a:buChar char="•"/>
            </a:pPr>
            <a:r>
              <a:rPr lang="en-US" sz="2133" kern="1200" spc="-42" dirty="0">
                <a:solidFill>
                  <a:srgbClr val="1D1D1B"/>
                </a:solidFill>
                <a:latin typeface="Segoe UI" panose="020B0502040204020203" pitchFamily="34" charset="0"/>
                <a:ea typeface="Poppins Bold"/>
                <a:cs typeface="Segoe UI" panose="020B0502040204020203" pitchFamily="34" charset="0"/>
                <a:sym typeface="Poppins Bold"/>
              </a:rPr>
              <a:t>Stakeholder Engagement</a:t>
            </a:r>
          </a:p>
          <a:p>
            <a:pPr marL="381019" indent="-381019" defTabSz="609630">
              <a:spcAft>
                <a:spcPts val="800"/>
              </a:spcAft>
              <a:buClrTx/>
              <a:buFont typeface="Arial" panose="020B0604020202020204" pitchFamily="34" charset="0"/>
              <a:buChar char="•"/>
            </a:pPr>
            <a:r>
              <a:rPr lang="en-US" sz="2133" kern="1200" spc="-42" dirty="0">
                <a:solidFill>
                  <a:srgbClr val="1D1D1B"/>
                </a:solidFill>
                <a:latin typeface="Segoe UI" panose="020B0502040204020203" pitchFamily="34" charset="0"/>
                <a:ea typeface="Poppins Bold"/>
                <a:cs typeface="Segoe UI" panose="020B0502040204020203" pitchFamily="34" charset="0"/>
                <a:sym typeface="Poppins Bold"/>
              </a:rPr>
              <a:t>APS Forward 2040</a:t>
            </a:r>
          </a:p>
          <a:p>
            <a:pPr algn="ctr" defTabSz="609630">
              <a:spcAft>
                <a:spcPts val="800"/>
              </a:spcAft>
              <a:buClrTx/>
            </a:pPr>
            <a:r>
              <a:rPr lang="en-US" sz="2667" i="1" kern="1200" spc="-42" dirty="0">
                <a:solidFill>
                  <a:srgbClr val="1D1D1B"/>
                </a:solidFill>
                <a:latin typeface="Segoe UI" panose="020B0502040204020203" pitchFamily="34" charset="0"/>
                <a:ea typeface="Poppins Bold"/>
                <a:cs typeface="Segoe UI" panose="020B0502040204020203" pitchFamily="34" charset="0"/>
                <a:sym typeface="Poppins Bold"/>
              </a:rPr>
              <a:t>…and much more</a:t>
            </a:r>
          </a:p>
          <a:p>
            <a:pPr algn="ctr" defTabSz="609630">
              <a:buClrTx/>
            </a:pPr>
            <a:endParaRPr lang="en-US" sz="2133" kern="1200" spc="-42" dirty="0">
              <a:solidFill>
                <a:srgbClr val="1D1D1B"/>
              </a:solidFill>
              <a:latin typeface="Segoe UI" panose="020B0502040204020203" pitchFamily="34" charset="0"/>
              <a:ea typeface="Poppins Bold"/>
              <a:cs typeface="Segoe UI" panose="020B0502040204020203" pitchFamily="34" charset="0"/>
              <a:sym typeface="Poppins Bold"/>
            </a:endParaRPr>
          </a:p>
        </p:txBody>
      </p:sp>
      <p:sp>
        <p:nvSpPr>
          <p:cNvPr id="16" name="TextBox 15">
            <a:extLst>
              <a:ext uri="{FF2B5EF4-FFF2-40B4-BE49-F238E27FC236}">
                <a16:creationId xmlns:a16="http://schemas.microsoft.com/office/drawing/2014/main" id="{F0A01855-527A-1E0D-9E9C-636CEE76157F}"/>
              </a:ext>
            </a:extLst>
          </p:cNvPr>
          <p:cNvSpPr txBox="1"/>
          <p:nvPr/>
        </p:nvSpPr>
        <p:spPr>
          <a:xfrm>
            <a:off x="560317" y="2298071"/>
            <a:ext cx="5350931" cy="1107804"/>
          </a:xfrm>
          <a:prstGeom prst="rect">
            <a:avLst/>
          </a:prstGeom>
        </p:spPr>
        <p:txBody>
          <a:bodyPr wrap="square" lIns="0" tIns="0" rIns="0" bIns="0" rtlCol="0" anchor="t">
            <a:spAutoFit/>
          </a:bodyPr>
          <a:lstStyle/>
          <a:p>
            <a:pPr algn="ctr" defTabSz="609630">
              <a:buClrTx/>
            </a:pPr>
            <a:r>
              <a:rPr lang="en-US" sz="2933" b="1" kern="1200" spc="-42" dirty="0">
                <a:solidFill>
                  <a:prstClr val="black"/>
                </a:solidFill>
                <a:latin typeface="Segoe UI" panose="020B0502040204020203" pitchFamily="34" charset="0"/>
                <a:ea typeface="Poppins Bold"/>
                <a:cs typeface="Segoe UI" panose="020B0502040204020203" pitchFamily="34" charset="0"/>
                <a:sym typeface="Poppins Bold"/>
              </a:rPr>
              <a:t>Bring the full GO Team</a:t>
            </a:r>
          </a:p>
          <a:p>
            <a:pPr algn="ctr" defTabSz="609630">
              <a:buClrTx/>
            </a:pPr>
            <a:r>
              <a:rPr lang="en-US" sz="2133" b="1" kern="1200" dirty="0">
                <a:solidFill>
                  <a:srgbClr val="808184"/>
                </a:solidFill>
                <a:latin typeface="Calibri"/>
                <a:ea typeface="+mn-ea"/>
                <a:cs typeface="+mn-cs"/>
              </a:rPr>
              <a:t>Come ready to collaborate, contribute, and create the future!</a:t>
            </a:r>
            <a:r>
              <a:rPr lang="en-US" sz="2133" b="1" kern="1200" spc="-42" dirty="0">
                <a:solidFill>
                  <a:srgbClr val="808184"/>
                </a:solidFill>
                <a:latin typeface="Segoe UI" panose="020B0502040204020203" pitchFamily="34" charset="0"/>
                <a:ea typeface="Poppins Bold"/>
                <a:cs typeface="Segoe UI" panose="020B0502040204020203" pitchFamily="34" charset="0"/>
                <a:sym typeface="Poppins Bold"/>
              </a:rPr>
              <a:t> </a:t>
            </a:r>
          </a:p>
        </p:txBody>
      </p:sp>
      <p:sp>
        <p:nvSpPr>
          <p:cNvPr id="17" name="TextBox 12">
            <a:extLst>
              <a:ext uri="{FF2B5EF4-FFF2-40B4-BE49-F238E27FC236}">
                <a16:creationId xmlns:a16="http://schemas.microsoft.com/office/drawing/2014/main" id="{EACA0B9F-D6CC-EBF0-42DD-46E2E706DFB4}"/>
              </a:ext>
            </a:extLst>
          </p:cNvPr>
          <p:cNvSpPr txBox="1"/>
          <p:nvPr/>
        </p:nvSpPr>
        <p:spPr>
          <a:xfrm>
            <a:off x="6355089" y="1884967"/>
            <a:ext cx="5577821" cy="1350497"/>
          </a:xfrm>
          <a:prstGeom prst="rect">
            <a:avLst/>
          </a:prstGeom>
          <a:noFill/>
        </p:spPr>
        <p:txBody>
          <a:bodyPr lIns="33867" tIns="33867" rIns="33867" bIns="33867" rtlCol="0" anchor="ctr"/>
          <a:lstStyle/>
          <a:p>
            <a:pPr algn="ctr" defTabSz="609630">
              <a:buClrTx/>
            </a:pPr>
            <a:r>
              <a:rPr lang="en-US" sz="5867" kern="1200" dirty="0">
                <a:ln>
                  <a:solidFill>
                    <a:srgbClr val="808184"/>
                  </a:solidFill>
                </a:ln>
                <a:solidFill>
                  <a:srgbClr val="F5F5F5"/>
                </a:solidFill>
                <a:latin typeface="Segoe UI Black" panose="020B0A02040204020203" pitchFamily="34" charset="0"/>
                <a:ea typeface="Segoe UI Black" panose="020B0A02040204020203" pitchFamily="34" charset="0"/>
                <a:cs typeface="+mn-cs"/>
              </a:rPr>
              <a:t>G3 Summit</a:t>
            </a:r>
          </a:p>
          <a:p>
            <a:pPr algn="ctr" defTabSz="609630">
              <a:buClrTx/>
            </a:pPr>
            <a:r>
              <a:rPr lang="en-US" sz="2933" kern="1200" dirty="0">
                <a:solidFill>
                  <a:prstClr val="black"/>
                </a:solidFill>
                <a:latin typeface="Segoe UI" panose="020B0502040204020203" pitchFamily="34" charset="0"/>
                <a:ea typeface="+mn-ea"/>
                <a:cs typeface="+mn-cs"/>
              </a:rPr>
              <a:t>Go</a:t>
            </a:r>
            <a:r>
              <a:rPr lang="en-US" sz="2933" b="1" kern="1200" dirty="0">
                <a:solidFill>
                  <a:srgbClr val="C0C0C0"/>
                </a:solidFill>
                <a:latin typeface="Segoe UI" panose="020B0502040204020203" pitchFamily="34" charset="0"/>
                <a:ea typeface="+mn-ea"/>
                <a:cs typeface="+mn-cs"/>
              </a:rPr>
              <a:t>.</a:t>
            </a:r>
            <a:r>
              <a:rPr lang="en-US" sz="2933" kern="1200" dirty="0">
                <a:solidFill>
                  <a:prstClr val="black"/>
                </a:solidFill>
                <a:latin typeface="Segoe UI" panose="020B0502040204020203" pitchFamily="34" charset="0"/>
                <a:ea typeface="+mn-ea"/>
                <a:cs typeface="+mn-cs"/>
              </a:rPr>
              <a:t>Grow</a:t>
            </a:r>
            <a:r>
              <a:rPr lang="en-US" sz="2933" b="1" kern="1200" dirty="0">
                <a:solidFill>
                  <a:srgbClr val="C0C0C0"/>
                </a:solidFill>
                <a:latin typeface="Segoe UI" panose="020B0502040204020203" pitchFamily="34" charset="0"/>
                <a:ea typeface="+mn-ea"/>
                <a:cs typeface="+mn-cs"/>
              </a:rPr>
              <a:t>.</a:t>
            </a:r>
            <a:r>
              <a:rPr lang="en-US" sz="2933" kern="1200" dirty="0">
                <a:solidFill>
                  <a:prstClr val="black"/>
                </a:solidFill>
                <a:latin typeface="Segoe UI" panose="020B0502040204020203" pitchFamily="34" charset="0"/>
                <a:ea typeface="+mn-ea"/>
                <a:cs typeface="+mn-cs"/>
              </a:rPr>
              <a:t>Govern</a:t>
            </a:r>
            <a:r>
              <a:rPr lang="en-US" sz="2933" b="1" kern="1200" dirty="0">
                <a:solidFill>
                  <a:srgbClr val="C0C0C0"/>
                </a:solidFill>
                <a:latin typeface="Segoe UI" panose="020B0502040204020203" pitchFamily="34" charset="0"/>
                <a:ea typeface="+mn-ea"/>
                <a:cs typeface="+mn-cs"/>
              </a:rPr>
              <a:t>.</a:t>
            </a:r>
            <a:endParaRPr sz="2933" b="1" kern="1200" dirty="0">
              <a:solidFill>
                <a:srgbClr val="C0C0C0"/>
              </a:solidFill>
              <a:latin typeface="Segoe UI" panose="020B0502040204020203" pitchFamily="34" charset="0"/>
              <a:ea typeface="+mn-ea"/>
              <a:cs typeface="+mn-cs"/>
            </a:endParaRPr>
          </a:p>
        </p:txBody>
      </p:sp>
      <p:sp>
        <p:nvSpPr>
          <p:cNvPr id="18" name="TextBox 17">
            <a:extLst>
              <a:ext uri="{FF2B5EF4-FFF2-40B4-BE49-F238E27FC236}">
                <a16:creationId xmlns:a16="http://schemas.microsoft.com/office/drawing/2014/main" id="{9B079C6B-2B54-6F27-54AA-D7B1480CA8CB}"/>
              </a:ext>
            </a:extLst>
          </p:cNvPr>
          <p:cNvSpPr txBox="1"/>
          <p:nvPr/>
        </p:nvSpPr>
        <p:spPr>
          <a:xfrm>
            <a:off x="1076783" y="1237654"/>
            <a:ext cx="4318000" cy="995209"/>
          </a:xfrm>
          <a:prstGeom prst="rect">
            <a:avLst/>
          </a:prstGeom>
          <a:noFill/>
        </p:spPr>
        <p:txBody>
          <a:bodyPr wrap="square" rtlCol="0">
            <a:spAutoFit/>
          </a:bodyPr>
          <a:lstStyle/>
          <a:p>
            <a:pPr defTabSz="609630">
              <a:buClrTx/>
            </a:pPr>
            <a:r>
              <a:rPr lang="en-US" sz="5867" b="1" kern="1200" spc="-42" dirty="0">
                <a:ln>
                  <a:solidFill>
                    <a:srgbClr val="808184"/>
                  </a:solidFill>
                </a:ln>
                <a:solidFill>
                  <a:srgbClr val="D8031C"/>
                </a:solidFill>
                <a:latin typeface="Segoe UI" panose="020B0502040204020203" pitchFamily="34" charset="0"/>
                <a:ea typeface="Poppins Bold"/>
                <a:cs typeface="Segoe UI" panose="020B0502040204020203" pitchFamily="34" charset="0"/>
                <a:sym typeface="Poppins Bold"/>
              </a:rPr>
              <a:t>IN-PERSON</a:t>
            </a:r>
          </a:p>
        </p:txBody>
      </p:sp>
      <p:sp>
        <p:nvSpPr>
          <p:cNvPr id="7" name="TextBox 12">
            <a:extLst>
              <a:ext uri="{FF2B5EF4-FFF2-40B4-BE49-F238E27FC236}">
                <a16:creationId xmlns:a16="http://schemas.microsoft.com/office/drawing/2014/main" id="{618A0F44-AA66-1F06-7F62-64625736AEAB}"/>
              </a:ext>
            </a:extLst>
          </p:cNvPr>
          <p:cNvSpPr txBox="1"/>
          <p:nvPr/>
        </p:nvSpPr>
        <p:spPr>
          <a:xfrm>
            <a:off x="6106745" y="5228023"/>
            <a:ext cx="6085255" cy="1377108"/>
          </a:xfrm>
          <a:prstGeom prst="rect">
            <a:avLst/>
          </a:prstGeom>
          <a:solidFill>
            <a:schemeClr val="accent1"/>
          </a:solidFill>
        </p:spPr>
        <p:txBody>
          <a:bodyPr lIns="33867" tIns="33867" rIns="33867" bIns="33867" rtlCol="0" anchor="ctr"/>
          <a:lstStyle/>
          <a:p>
            <a:pPr algn="ctr" defTabSz="609630">
              <a:buClrTx/>
            </a:pPr>
            <a:r>
              <a:rPr lang="en-US" sz="2667" kern="1200" dirty="0">
                <a:solidFill>
                  <a:srgbClr val="F5F5F5"/>
                </a:solidFill>
                <a:latin typeface="Segoe UI Black" panose="020B0A02040204020203" pitchFamily="34" charset="0"/>
                <a:ea typeface="Segoe UI Black" panose="020B0A02040204020203" pitchFamily="34" charset="0"/>
                <a:cs typeface="+mn-cs"/>
              </a:rPr>
              <a:t>Atlanta College &amp; Career Academy</a:t>
            </a:r>
          </a:p>
          <a:p>
            <a:pPr algn="ctr" defTabSz="609630">
              <a:buClrTx/>
            </a:pPr>
            <a:r>
              <a:rPr lang="en-US" sz="2400" kern="1200" dirty="0">
                <a:solidFill>
                  <a:prstClr val="black"/>
                </a:solidFill>
                <a:latin typeface="Segoe UI" panose="020B0502040204020203" pitchFamily="34" charset="0"/>
                <a:ea typeface="+mn-ea"/>
                <a:cs typeface="+mn-cs"/>
              </a:rPr>
              <a:t>1090 Windsor St SW</a:t>
            </a:r>
            <a:endParaRPr sz="2400" b="1" kern="1200" dirty="0">
              <a:solidFill>
                <a:srgbClr val="C0C0C0"/>
              </a:solidFill>
              <a:latin typeface="Segoe UI" panose="020B0502040204020203" pitchFamily="34" charset="0"/>
              <a:ea typeface="+mn-ea"/>
              <a:cs typeface="+mn-cs"/>
            </a:endParaRPr>
          </a:p>
        </p:txBody>
      </p:sp>
    </p:spTree>
    <p:extLst>
      <p:ext uri="{BB962C8B-B14F-4D97-AF65-F5344CB8AC3E}">
        <p14:creationId xmlns:p14="http://schemas.microsoft.com/office/powerpoint/2010/main" val="2688670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6EE0-6ACA-7DA8-97BC-A3C65F0B2B0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098E08A-4245-BC1D-E1AE-879E6777CB90}"/>
              </a:ext>
            </a:extLst>
          </p:cNvPr>
          <p:cNvGrpSpPr/>
          <p:nvPr/>
        </p:nvGrpSpPr>
        <p:grpSpPr>
          <a:xfrm>
            <a:off x="1" y="127000"/>
            <a:ext cx="6049159" cy="6731000"/>
            <a:chOff x="0" y="0"/>
            <a:chExt cx="2389791" cy="2709333"/>
          </a:xfrm>
          <a:solidFill>
            <a:schemeClr val="accent5"/>
          </a:solidFill>
        </p:grpSpPr>
        <p:sp>
          <p:nvSpPr>
            <p:cNvPr id="7" name="Freeform 7">
              <a:extLst>
                <a:ext uri="{FF2B5EF4-FFF2-40B4-BE49-F238E27FC236}">
                  <a16:creationId xmlns:a16="http://schemas.microsoft.com/office/drawing/2014/main" id="{FEDAB846-3B73-0926-706B-079D7372CA89}"/>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8" name="TextBox 8">
              <a:extLst>
                <a:ext uri="{FF2B5EF4-FFF2-40B4-BE49-F238E27FC236}">
                  <a16:creationId xmlns:a16="http://schemas.microsoft.com/office/drawing/2014/main" id="{04B14131-0468-2733-585E-0FAA3A8FF2FD}"/>
                </a:ext>
              </a:extLst>
            </p:cNvPr>
            <p:cNvSpPr txBox="1"/>
            <p:nvPr/>
          </p:nvSpPr>
          <p:spPr>
            <a:xfrm>
              <a:off x="0" y="-57150"/>
              <a:ext cx="2389791" cy="2766483"/>
            </a:xfrm>
            <a:prstGeom prst="rect">
              <a:avLst/>
            </a:prstGeom>
            <a:grpFill/>
          </p:spPr>
          <p:txBody>
            <a:bodyPr lIns="33867" tIns="33867" rIns="33867" bIns="33867" rtlCol="0" anchor="ctr"/>
            <a:lstStyle/>
            <a:p>
              <a:pPr algn="ctr" defTabSz="609630">
                <a:lnSpc>
                  <a:spcPts val="1680"/>
                </a:lnSpc>
                <a:buClrTx/>
              </a:pPr>
              <a:endParaRPr sz="1200" kern="1200" dirty="0">
                <a:solidFill>
                  <a:prstClr val="black"/>
                </a:solidFill>
                <a:latin typeface="Segoe UI" panose="020B0502040204020203" pitchFamily="34" charset="0"/>
                <a:ea typeface="+mn-ea"/>
                <a:cs typeface="+mn-cs"/>
              </a:endParaRPr>
            </a:p>
          </p:txBody>
        </p:sp>
      </p:grpSp>
      <p:grpSp>
        <p:nvGrpSpPr>
          <p:cNvPr id="2" name="Group 2">
            <a:extLst>
              <a:ext uri="{FF2B5EF4-FFF2-40B4-BE49-F238E27FC236}">
                <a16:creationId xmlns:a16="http://schemas.microsoft.com/office/drawing/2014/main" id="{A5C6C581-869B-4A39-8AA6-E58899FD426A}"/>
              </a:ext>
            </a:extLst>
          </p:cNvPr>
          <p:cNvGrpSpPr/>
          <p:nvPr/>
        </p:nvGrpSpPr>
        <p:grpSpPr>
          <a:xfrm>
            <a:off x="8280109" y="6176289"/>
            <a:ext cx="3911891" cy="681711"/>
            <a:chOff x="0" y="0"/>
            <a:chExt cx="1684909" cy="269318"/>
          </a:xfrm>
        </p:grpSpPr>
        <p:sp>
          <p:nvSpPr>
            <p:cNvPr id="3" name="Freeform 3">
              <a:extLst>
                <a:ext uri="{FF2B5EF4-FFF2-40B4-BE49-F238E27FC236}">
                  <a16:creationId xmlns:a16="http://schemas.microsoft.com/office/drawing/2014/main" id="{4320577D-05F6-8428-4DD1-12FED084AF8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4" name="TextBox 4">
              <a:extLst>
                <a:ext uri="{FF2B5EF4-FFF2-40B4-BE49-F238E27FC236}">
                  <a16:creationId xmlns:a16="http://schemas.microsoft.com/office/drawing/2014/main" id="{A430C74B-EBF6-A0AE-9BDA-B5CC66429555}"/>
                </a:ext>
              </a:extLst>
            </p:cNvPr>
            <p:cNvSpPr txBox="1"/>
            <p:nvPr/>
          </p:nvSpPr>
          <p:spPr>
            <a:xfrm>
              <a:off x="0" y="-57150"/>
              <a:ext cx="1684909" cy="326468"/>
            </a:xfrm>
            <a:prstGeom prst="rect">
              <a:avLst/>
            </a:prstGeom>
          </p:spPr>
          <p:txBody>
            <a:bodyPr lIns="33867" tIns="33867" rIns="33867" bIns="33867" rtlCol="0" anchor="ctr"/>
            <a:lstStyle/>
            <a:p>
              <a:pPr algn="ctr" defTabSz="609630">
                <a:lnSpc>
                  <a:spcPts val="1680"/>
                </a:lnSpc>
                <a:buClrTx/>
              </a:pPr>
              <a:endParaRPr sz="1200" kern="1200" dirty="0">
                <a:solidFill>
                  <a:prstClr val="black"/>
                </a:solidFill>
                <a:latin typeface="Segoe UI" panose="020B0502040204020203" pitchFamily="34" charset="0"/>
                <a:ea typeface="+mn-ea"/>
                <a:cs typeface="+mn-cs"/>
              </a:endParaRPr>
            </a:p>
          </p:txBody>
        </p:sp>
      </p:grpSp>
      <p:sp>
        <p:nvSpPr>
          <p:cNvPr id="5" name="Freeform 5">
            <a:extLst>
              <a:ext uri="{FF2B5EF4-FFF2-40B4-BE49-F238E27FC236}">
                <a16:creationId xmlns:a16="http://schemas.microsoft.com/office/drawing/2014/main" id="{29910A70-5C96-9697-61F8-9B945AF0AD3D}"/>
              </a:ext>
            </a:extLst>
          </p:cNvPr>
          <p:cNvSpPr/>
          <p:nvPr/>
        </p:nvSpPr>
        <p:spPr>
          <a:xfrm>
            <a:off x="11501704" y="3698552"/>
            <a:ext cx="690297" cy="1910165"/>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9" name="Freeform 9">
            <a:extLst>
              <a:ext uri="{FF2B5EF4-FFF2-40B4-BE49-F238E27FC236}">
                <a16:creationId xmlns:a16="http://schemas.microsoft.com/office/drawing/2014/main" id="{5A16B58D-E43A-CFAB-FC64-6D3E00E25841}"/>
              </a:ext>
            </a:extLst>
          </p:cNvPr>
          <p:cNvSpPr/>
          <p:nvPr/>
        </p:nvSpPr>
        <p:spPr>
          <a:xfrm>
            <a:off x="4020467" y="-14982"/>
            <a:ext cx="2028692" cy="6858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sp>
        <p:nvSpPr>
          <p:cNvPr id="10" name="Freeform 10">
            <a:extLst>
              <a:ext uri="{FF2B5EF4-FFF2-40B4-BE49-F238E27FC236}">
                <a16:creationId xmlns:a16="http://schemas.microsoft.com/office/drawing/2014/main" id="{8E4B89CF-31C2-1F16-5AF7-63801E0F1B0C}"/>
              </a:ext>
            </a:extLst>
          </p:cNvPr>
          <p:cNvSpPr/>
          <p:nvPr/>
        </p:nvSpPr>
        <p:spPr>
          <a:xfrm rot="-5400000" flipH="1">
            <a:off x="652198" y="-652198"/>
            <a:ext cx="1141603" cy="2445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pPr defTabSz="609630">
              <a:buClrTx/>
            </a:pPr>
            <a:endParaRPr lang="en-US" sz="1200" kern="1200" dirty="0">
              <a:solidFill>
                <a:prstClr val="black"/>
              </a:solidFill>
              <a:latin typeface="Segoe UI" panose="020B0502040204020203" pitchFamily="34" charset="0"/>
              <a:ea typeface="+mn-ea"/>
              <a:cs typeface="+mn-cs"/>
            </a:endParaRPr>
          </a:p>
        </p:txBody>
      </p:sp>
      <p:pic>
        <p:nvPicPr>
          <p:cNvPr id="13" name="Graphic 12" descr="Classroom with solid fill">
            <a:extLst>
              <a:ext uri="{FF2B5EF4-FFF2-40B4-BE49-F238E27FC236}">
                <a16:creationId xmlns:a16="http://schemas.microsoft.com/office/drawing/2014/main" id="{EAFA125F-C542-28C5-EA70-08620ADD9D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0400" y="1586460"/>
            <a:ext cx="4622800" cy="4622800"/>
          </a:xfrm>
          <a:prstGeom prst="rect">
            <a:avLst/>
          </a:prstGeom>
        </p:spPr>
      </p:pic>
      <p:sp>
        <p:nvSpPr>
          <p:cNvPr id="14" name="TextBox 13">
            <a:extLst>
              <a:ext uri="{FF2B5EF4-FFF2-40B4-BE49-F238E27FC236}">
                <a16:creationId xmlns:a16="http://schemas.microsoft.com/office/drawing/2014/main" id="{A5887C90-0A87-99B3-91EC-74B918C67C01}"/>
              </a:ext>
            </a:extLst>
          </p:cNvPr>
          <p:cNvSpPr txBox="1"/>
          <p:nvPr/>
        </p:nvSpPr>
        <p:spPr>
          <a:xfrm>
            <a:off x="6466466" y="327918"/>
            <a:ext cx="5035237" cy="5529719"/>
          </a:xfrm>
          <a:prstGeom prst="rect">
            <a:avLst/>
          </a:prstGeom>
          <a:noFill/>
        </p:spPr>
        <p:txBody>
          <a:bodyPr wrap="square" rtlCol="0">
            <a:spAutoFit/>
          </a:bodyPr>
          <a:lstStyle/>
          <a:p>
            <a:pPr algn="ctr" defTabSz="609630">
              <a:buClrTx/>
            </a:pPr>
            <a:r>
              <a:rPr lang="en-US" sz="4000" b="1" u="sng" kern="1200" dirty="0">
                <a:solidFill>
                  <a:srgbClr val="D8031C"/>
                </a:solidFill>
                <a:latin typeface="Calibri"/>
                <a:ea typeface="+mn-ea"/>
                <a:cs typeface="+mn-cs"/>
              </a:rPr>
              <a:t>GO Team Members</a:t>
            </a:r>
          </a:p>
          <a:p>
            <a:pPr defTabSz="609630">
              <a:buClrTx/>
            </a:pPr>
            <a:endParaRPr lang="en-US" sz="1200" kern="1200" dirty="0">
              <a:solidFill>
                <a:prstClr val="black"/>
              </a:solidFill>
              <a:latin typeface="Calibri"/>
              <a:ea typeface="+mn-ea"/>
              <a:cs typeface="+mn-cs"/>
            </a:endParaRPr>
          </a:p>
          <a:p>
            <a:pPr algn="ctr" defTabSz="609630">
              <a:buClrTx/>
            </a:pPr>
            <a:r>
              <a:rPr lang="en-US" sz="2400" b="1" kern="1200" dirty="0">
                <a:solidFill>
                  <a:prstClr val="black"/>
                </a:solidFill>
                <a:latin typeface="Calibri"/>
                <a:ea typeface="+mn-ea"/>
                <a:cs typeface="+mn-cs"/>
              </a:rPr>
              <a:t>Remember to complete your training.</a:t>
            </a:r>
          </a:p>
          <a:p>
            <a:pPr defTabSz="609630">
              <a:buClrTx/>
            </a:pPr>
            <a:endParaRPr lang="en-US" sz="2400" kern="1200" dirty="0">
              <a:solidFill>
                <a:prstClr val="black"/>
              </a:solidFill>
              <a:latin typeface="Calibri"/>
              <a:ea typeface="+mn-ea"/>
              <a:cs typeface="+mn-cs"/>
            </a:endParaRPr>
          </a:p>
          <a:p>
            <a:pPr defTabSz="609630">
              <a:spcAft>
                <a:spcPts val="800"/>
              </a:spcAft>
              <a:buClrTx/>
            </a:pPr>
            <a:r>
              <a:rPr lang="en-US" sz="2400" kern="1200" dirty="0">
                <a:solidFill>
                  <a:prstClr val="black"/>
                </a:solidFill>
                <a:latin typeface="Calibri"/>
                <a:ea typeface="+mn-ea"/>
                <a:cs typeface="+mn-cs"/>
              </a:rPr>
              <a:t>As outlined in Section 2.14 of the GO Team Handbook, GO Team members are </a:t>
            </a:r>
            <a:r>
              <a:rPr lang="en-US" sz="2400" b="1" kern="1200" dirty="0">
                <a:solidFill>
                  <a:srgbClr val="D8031C"/>
                </a:solidFill>
                <a:latin typeface="Calibri"/>
                <a:ea typeface="+mn-ea"/>
                <a:cs typeface="+mn-cs"/>
              </a:rPr>
              <a:t>required to complete</a:t>
            </a:r>
            <a:r>
              <a:rPr lang="en-US" sz="2400" kern="1200" dirty="0">
                <a:solidFill>
                  <a:prstClr val="black"/>
                </a:solidFill>
                <a:latin typeface="Calibri"/>
                <a:ea typeface="+mn-ea"/>
                <a:cs typeface="+mn-cs"/>
              </a:rPr>
              <a:t> orientation within </a:t>
            </a:r>
            <a:r>
              <a:rPr lang="en-US" sz="2400" b="1" kern="1200" dirty="0">
                <a:solidFill>
                  <a:srgbClr val="D8031C"/>
                </a:solidFill>
                <a:latin typeface="Calibri"/>
                <a:ea typeface="+mn-ea"/>
                <a:cs typeface="+mn-cs"/>
              </a:rPr>
              <a:t>one year</a:t>
            </a:r>
            <a:r>
              <a:rPr lang="en-US" sz="2400" kern="1200" dirty="0">
                <a:solidFill>
                  <a:prstClr val="black"/>
                </a:solidFill>
                <a:latin typeface="Calibri"/>
                <a:ea typeface="+mn-ea"/>
                <a:cs typeface="+mn-cs"/>
              </a:rPr>
              <a:t> of joining the team and must be renewed every four years.</a:t>
            </a:r>
          </a:p>
          <a:p>
            <a:pPr defTabSz="609630">
              <a:spcAft>
                <a:spcPts val="800"/>
              </a:spcAft>
              <a:buClrTx/>
            </a:pPr>
            <a:r>
              <a:rPr lang="en-US" sz="2400" kern="1200" dirty="0">
                <a:solidFill>
                  <a:prstClr val="black"/>
                </a:solidFill>
                <a:latin typeface="Calibri"/>
                <a:ea typeface="+mn-ea"/>
                <a:cs typeface="+mn-cs"/>
              </a:rPr>
              <a:t>Failure to complete this training will result in removal from the GO Team</a:t>
            </a:r>
          </a:p>
          <a:p>
            <a:pPr defTabSz="609630">
              <a:buClrTx/>
            </a:pPr>
            <a:endParaRPr lang="en-US" sz="2400" kern="1200" dirty="0">
              <a:solidFill>
                <a:prstClr val="black"/>
              </a:solidFill>
              <a:latin typeface="Calibri"/>
              <a:ea typeface="+mn-ea"/>
              <a:cs typeface="+mn-cs"/>
            </a:endParaRPr>
          </a:p>
          <a:p>
            <a:pPr defTabSz="609630">
              <a:buClrTx/>
            </a:pPr>
            <a:r>
              <a:rPr lang="en-US" sz="2400" kern="1200" dirty="0">
                <a:solidFill>
                  <a:prstClr val="black"/>
                </a:solidFill>
                <a:latin typeface="Calibri"/>
                <a:ea typeface="+mn-ea"/>
                <a:cs typeface="+mn-cs"/>
              </a:rPr>
              <a:t>Contact the GO Team Office if you have any questions.</a:t>
            </a:r>
          </a:p>
        </p:txBody>
      </p:sp>
    </p:spTree>
    <p:extLst>
      <p:ext uri="{BB962C8B-B14F-4D97-AF65-F5344CB8AC3E}">
        <p14:creationId xmlns:p14="http://schemas.microsoft.com/office/powerpoint/2010/main" val="1651440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C837D170-CA51-0A02-5639-BBB74DB8109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9649753-403A-F3A5-59B6-1D5906A8ACE6}"/>
              </a:ext>
            </a:extLst>
          </p:cNvPr>
          <p:cNvSpPr txBox="1">
            <a:spLocks noChangeAspect="1"/>
          </p:cNvSpPr>
          <p:nvPr/>
        </p:nvSpPr>
        <p:spPr>
          <a:xfrm>
            <a:off x="315687" y="-396823"/>
            <a:ext cx="11745684" cy="7768217"/>
          </a:xfrm>
          <a:prstGeom prst="rect">
            <a:avLst/>
          </a:prstGeom>
          <a:noFill/>
        </p:spPr>
        <p:txBody>
          <a:bodyPr wrap="square">
            <a:spAutoFit/>
          </a:bodyPr>
          <a:lstStyle/>
          <a:p>
            <a:pPr marL="0" marR="0" algn="ctr">
              <a:lnSpc>
                <a:spcPct val="107000"/>
              </a:lnSpc>
              <a:buNone/>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buNone/>
            </a:pP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buNone/>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4, 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Public Viewing Link:</a:t>
            </a:r>
            <a:r>
              <a:rPr lang="en-US" sz="1600" i="1" dirty="0">
                <a:effectLst/>
                <a:latin typeface="Calibri" panose="020F0502020204030204" pitchFamily="34" charset="0"/>
                <a:ea typeface="Calibri" panose="020F0502020204030204" pitchFamily="34" charset="0"/>
                <a:cs typeface="Arial" panose="020B0604020202020204" pitchFamily="34" charset="0"/>
              </a:rPr>
              <a:t> </a:t>
            </a:r>
            <a:r>
              <a:rPr lang="en-US" sz="1600" i="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http://www.youtube.com/@accainformation830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Board Meeting Calendar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Discussion Items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APS Strategic Plan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Sparking Student Curiosity - Expand access to high-interest and workforce-ready offerings (e.g. career programs and pathways)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 Principal’s Update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District’s Personal Electronic Device Policy (PED)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 APS Forward 2040 – Comprehensive Long-Range Facilities Plan Task Force Update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pPr>
              <a:buNone/>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808375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6" name="TextBox 5">
            <a:extLst>
              <a:ext uri="{FF2B5EF4-FFF2-40B4-BE49-F238E27FC236}">
                <a16:creationId xmlns:a16="http://schemas.microsoft.com/office/drawing/2014/main" id="{B89ED7FC-228C-FE73-BFBE-7D15CBD19AF2}"/>
              </a:ext>
            </a:extLst>
          </p:cNvPr>
          <p:cNvSpPr txBox="1">
            <a:spLocks noChangeAspect="1"/>
          </p:cNvSpPr>
          <p:nvPr/>
        </p:nvSpPr>
        <p:spPr>
          <a:xfrm>
            <a:off x="315687" y="-396823"/>
            <a:ext cx="11745684" cy="7768217"/>
          </a:xfrm>
          <a:prstGeom prst="rect">
            <a:avLst/>
          </a:prstGeom>
          <a:noFill/>
        </p:spPr>
        <p:txBody>
          <a:bodyPr wrap="square">
            <a:spAutoFit/>
          </a:bodyPr>
          <a:lstStyle/>
          <a:p>
            <a:pPr marL="0" marR="0" algn="ctr">
              <a:lnSpc>
                <a:spcPct val="107000"/>
              </a:lnSpc>
              <a:buNone/>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buNone/>
            </a:pP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buNone/>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4, 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Public Viewing Link:</a:t>
            </a:r>
            <a:r>
              <a:rPr lang="en-US" sz="1600" i="1" dirty="0">
                <a:effectLst/>
                <a:latin typeface="Calibri" panose="020F0502020204030204" pitchFamily="34" charset="0"/>
                <a:ea typeface="Calibri" panose="020F0502020204030204" pitchFamily="34" charset="0"/>
                <a:cs typeface="Arial" panose="020B0604020202020204" pitchFamily="34" charset="0"/>
              </a:rPr>
              <a:t> </a:t>
            </a:r>
            <a:r>
              <a:rPr lang="en-US" sz="1600" i="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http://www.youtube.com/@accainformation830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Board Meeting Calendar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Discussion Items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APS Strategic Plan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Sparking Student Curiosity - Expand access to high-interest and workforce-ready offerings (e.g. career programs and pathways)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 Principal’s Update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District’s Personal Electronic Device Policy (PED)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 APS Forward 2040 – Comprehensive Long-Range Facilities Plan Task Force Update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pPr>
              <a:buNone/>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4977-FEA1-B7AC-4E98-2F0C471A4F9B}"/>
              </a:ext>
            </a:extLst>
          </p:cNvPr>
          <p:cNvSpPr>
            <a:spLocks noGrp="1"/>
          </p:cNvSpPr>
          <p:nvPr>
            <p:ph type="title"/>
          </p:nvPr>
        </p:nvSpPr>
        <p:spPr/>
        <p:txBody>
          <a:bodyPr>
            <a:normAutofit/>
          </a:bodyPr>
          <a:lstStyle/>
          <a:p>
            <a:r>
              <a:rPr lang="en-US" sz="4000" dirty="0"/>
              <a:t>II. Roll Call, Establishment of Quorum</a:t>
            </a:r>
          </a:p>
        </p:txBody>
      </p:sp>
      <p:sp>
        <p:nvSpPr>
          <p:cNvPr id="3" name="Text Placeholder 2">
            <a:extLst>
              <a:ext uri="{FF2B5EF4-FFF2-40B4-BE49-F238E27FC236}">
                <a16:creationId xmlns:a16="http://schemas.microsoft.com/office/drawing/2014/main" id="{7A0DA199-37D0-8292-C9E5-8BCB23C33139}"/>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D65BBC33-23ED-DFEE-19B8-A84FD4F3BE2F}"/>
              </a:ext>
            </a:extLst>
          </p:cNvPr>
          <p:cNvGraphicFramePr>
            <a:graphicFrameLocks noGrp="1" noChangeAspect="1"/>
          </p:cNvGraphicFramePr>
          <p:nvPr>
            <p:extLst>
              <p:ext uri="{D42A27DB-BD31-4B8C-83A1-F6EECF244321}">
                <p14:modId xmlns:p14="http://schemas.microsoft.com/office/powerpoint/2010/main" val="69782697"/>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2331755843"/>
                    </a:ext>
                  </a:extLst>
                </a:gridCol>
                <a:gridCol w="1943100">
                  <a:extLst>
                    <a:ext uri="{9D8B030D-6E8A-4147-A177-3AD203B41FA5}">
                      <a16:colId xmlns:a16="http://schemas.microsoft.com/office/drawing/2014/main" val="2697668384"/>
                    </a:ext>
                  </a:extLst>
                </a:gridCol>
                <a:gridCol w="1711325">
                  <a:extLst>
                    <a:ext uri="{9D8B030D-6E8A-4147-A177-3AD203B41FA5}">
                      <a16:colId xmlns:a16="http://schemas.microsoft.com/office/drawing/2014/main" val="1276242705"/>
                    </a:ext>
                  </a:extLst>
                </a:gridCol>
              </a:tblGrid>
              <a:tr h="0">
                <a:tc>
                  <a:txBody>
                    <a:bodyPr/>
                    <a:lstStyle/>
                    <a:p>
                      <a:pPr marL="0" marR="0" algn="ctr">
                        <a:buNone/>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buNone/>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buNone/>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3484202224"/>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i="1">
                          <a:effectLst/>
                          <a:latin typeface="Calibri" panose="020F0502020204030204" pitchFamily="34" charset="0"/>
                          <a:ea typeface="Calibri" panose="020F0502020204030204" pitchFamily="34" charset="0"/>
                          <a:cs typeface="Arial" panose="020B0604020202020204" pitchFamily="34" charset="0"/>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264652"/>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Sharyl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594817"/>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3078724"/>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dirty="0">
                          <a:effectLst/>
                          <a:latin typeface="Calibri" panose="020F0502020204030204" pitchFamily="34" charset="0"/>
                          <a:ea typeface="Calibri" panose="020F0502020204030204" pitchFamily="34" charset="0"/>
                          <a:cs typeface="Arial" panose="020B0604020202020204" pitchFamily="34" charset="0"/>
                        </a:rPr>
                        <a:t>Sarah Bontrager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8943531"/>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Brian Shea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479820"/>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697112"/>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Tim Cairl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1918687"/>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642359"/>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i="1">
                          <a:effectLst/>
                          <a:latin typeface="Calibri" panose="020F0502020204030204" pitchFamily="34" charset="0"/>
                          <a:ea typeface="Calibri" panose="020F0502020204030204" pitchFamily="34" charset="0"/>
                          <a:cs typeface="Arial" panose="020B0604020202020204" pitchFamily="34" charset="0"/>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793391"/>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4107526"/>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158144"/>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475712"/>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3639564"/>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i="1">
                          <a:effectLst/>
                          <a:latin typeface="Calibri" panose="020F0502020204030204" pitchFamily="34" charset="0"/>
                          <a:ea typeface="Calibri" panose="020F0502020204030204" pitchFamily="34" charset="0"/>
                          <a:cs typeface="Arial" panose="020B0604020202020204" pitchFamily="34" charset="0"/>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7676866"/>
                  </a:ext>
                </a:extLst>
              </a:tr>
              <a:tr h="0">
                <a:tc>
                  <a:txBody>
                    <a:bodyPr/>
                    <a:lstStyle/>
                    <a:p>
                      <a:pPr marL="0" marR="0">
                        <a:buNone/>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i="1">
                          <a:effectLst/>
                          <a:latin typeface="Calibri" panose="020F0502020204030204" pitchFamily="34" charset="0"/>
                          <a:ea typeface="Calibri" panose="020F0502020204030204" pitchFamily="34" charset="0"/>
                          <a:cs typeface="Arial" panose="020B0604020202020204" pitchFamily="34" charset="0"/>
                        </a:rPr>
                        <a:t>Vacant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984209"/>
                  </a:ext>
                </a:extLst>
              </a:tr>
            </a:tbl>
          </a:graphicData>
        </a:graphic>
      </p:graphicFrame>
    </p:spTree>
    <p:extLst>
      <p:ext uri="{BB962C8B-B14F-4D97-AF65-F5344CB8AC3E}">
        <p14:creationId xmlns:p14="http://schemas.microsoft.com/office/powerpoint/2010/main" val="300989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BAB519CE-B4DB-AA61-5AC6-25DB600819A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3B7A3A6-F03C-5211-CCF4-697C6D9714A1}"/>
              </a:ext>
            </a:extLst>
          </p:cNvPr>
          <p:cNvSpPr txBox="1">
            <a:spLocks noChangeAspect="1"/>
          </p:cNvSpPr>
          <p:nvPr/>
        </p:nvSpPr>
        <p:spPr>
          <a:xfrm>
            <a:off x="315687" y="-396823"/>
            <a:ext cx="11745684" cy="7768217"/>
          </a:xfrm>
          <a:prstGeom prst="rect">
            <a:avLst/>
          </a:prstGeom>
          <a:noFill/>
        </p:spPr>
        <p:txBody>
          <a:bodyPr wrap="square">
            <a:spAutoFit/>
          </a:bodyPr>
          <a:lstStyle/>
          <a:p>
            <a:pPr marL="0" marR="0" algn="ctr">
              <a:lnSpc>
                <a:spcPct val="107000"/>
              </a:lnSpc>
              <a:buNone/>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buNone/>
            </a:pPr>
            <a:endParaRPr lang="en-US" sz="1600" b="1"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buNone/>
            </a:pPr>
            <a:r>
              <a:rPr lang="en-US" sz="16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September 4, 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1090 Windsor Street S.W.</a:t>
            </a: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Public Viewing Link:</a:t>
            </a:r>
            <a:r>
              <a:rPr lang="en-US" sz="1600" i="1" dirty="0">
                <a:effectLst/>
                <a:latin typeface="Calibri" panose="020F0502020204030204" pitchFamily="34" charset="0"/>
                <a:ea typeface="Calibri" panose="020F0502020204030204" pitchFamily="34" charset="0"/>
                <a:cs typeface="Arial" panose="020B0604020202020204" pitchFamily="34" charset="0"/>
              </a:rPr>
              <a:t> </a:t>
            </a:r>
            <a:r>
              <a:rPr lang="en-US" sz="1600" i="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http://www.youtube.com/@accainformation830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Fill Vacant Seats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Appoint Student Representatives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Election of Officers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Vice-Chair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Secretary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and Approve Public Comment Format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Approval of Board Meeting Calendar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Discussion Items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APS Strategic Plan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Sparking Student Curiosity - Expand access to high-interest and workforce-ready offerings (e.g. career programs and pathways)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 Principal’s Update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District’s Personal Electronic Device Policy (PED)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200" dirty="0">
                <a:effectLst/>
                <a:latin typeface="Calibri" panose="020F0502020204030204" pitchFamily="34" charset="0"/>
                <a:ea typeface="Calibri" panose="020F0502020204030204" pitchFamily="34" charset="0"/>
                <a:cs typeface="Arial" panose="020B0604020202020204" pitchFamily="34" charset="0"/>
              </a:rPr>
              <a:t>Our PED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 APS Forward 2040 – Comprehensive Long-Range Facilities Plan Task Force Update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2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ED7D31"/>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br>
              <a:rPr lang="en-US" sz="1200" b="1" dirty="0">
                <a:effectLst/>
                <a:latin typeface="Calibri" panose="020F0502020204030204" pitchFamily="34" charset="0"/>
                <a:ea typeface="Calibri" panose="020F0502020204030204" pitchFamily="34" charset="0"/>
                <a:cs typeface="Arial" panose="020B0604020202020204" pitchFamily="34" charset="0"/>
              </a:rPr>
            </a:br>
            <a:endParaRPr lang="en-US" dirty="0">
              <a:effectLst/>
            </a:endParaRPr>
          </a:p>
          <a:p>
            <a:pPr>
              <a:buNone/>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9835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6"/>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a:solidFill>
                  <a:srgbClr val="FFFFFF"/>
                </a:solidFill>
              </a:rPr>
              <a:t>Fill Vacant Seats</a:t>
            </a:r>
            <a:br>
              <a:rPr lang="en-US" sz="3600">
                <a:solidFill>
                  <a:srgbClr val="FFFFFF"/>
                </a:solidFill>
              </a:rPr>
            </a:br>
            <a:endParaRPr sz="3600">
              <a:solidFill>
                <a:srgbClr val="FFFFFF"/>
              </a:solidFill>
            </a:endParaRPr>
          </a:p>
        </p:txBody>
      </p:sp>
      <p:sp>
        <p:nvSpPr>
          <p:cNvPr id="248" name="Google Shape;248;p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6"/>
          <p:cNvGrpSpPr/>
          <p:nvPr/>
        </p:nvGrpSpPr>
        <p:grpSpPr>
          <a:xfrm>
            <a:off x="4741863" y="1283838"/>
            <a:ext cx="6797675" cy="4361761"/>
            <a:chOff x="0" y="644075"/>
            <a:chExt cx="6797675" cy="4361761"/>
          </a:xfrm>
        </p:grpSpPr>
        <p:sp>
          <p:nvSpPr>
            <p:cNvPr id="250" name="Google Shape;250;p6"/>
            <p:cNvSpPr/>
            <p:nvPr/>
          </p:nvSpPr>
          <p:spPr>
            <a:xfrm>
              <a:off x="0" y="644075"/>
              <a:ext cx="6797675" cy="1034280"/>
            </a:xfrm>
            <a:prstGeom prst="roundRect">
              <a:avLst>
                <a:gd name="adj" fmla="val 16667"/>
              </a:avLst>
            </a:prstGeom>
            <a:solidFill>
              <a:srgbClr val="EE7B2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txBox="1"/>
            <p:nvPr/>
          </p:nvSpPr>
          <p:spPr>
            <a:xfrm>
              <a:off x="50489" y="694564"/>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The Principal brings forth the nominations for open parent seats</a:t>
              </a:r>
              <a:endParaRPr sz="2600">
                <a:solidFill>
                  <a:schemeClr val="lt1"/>
                </a:solidFill>
                <a:latin typeface="Calibri"/>
                <a:ea typeface="Calibri"/>
                <a:cs typeface="Calibri"/>
                <a:sym typeface="Calibri"/>
              </a:endParaRPr>
            </a:p>
          </p:txBody>
        </p:sp>
        <p:sp>
          <p:nvSpPr>
            <p:cNvPr id="252" name="Google Shape;252;p6"/>
            <p:cNvSpPr/>
            <p:nvPr/>
          </p:nvSpPr>
          <p:spPr>
            <a:xfrm>
              <a:off x="0" y="1753236"/>
              <a:ext cx="6797675" cy="1034280"/>
            </a:xfrm>
            <a:prstGeom prst="roundRect">
              <a:avLst>
                <a:gd name="adj" fmla="val 16667"/>
              </a:avLst>
            </a:prstGeom>
            <a:solidFill>
              <a:srgbClr val="D0785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txBox="1"/>
            <p:nvPr/>
          </p:nvSpPr>
          <p:spPr>
            <a:xfrm>
              <a:off x="50489" y="180372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dirty="0">
                  <a:solidFill>
                    <a:schemeClr val="lt1"/>
                  </a:solidFill>
                  <a:latin typeface="Calibri"/>
                  <a:ea typeface="Calibri"/>
                  <a:cs typeface="Calibri"/>
                  <a:sym typeface="Calibri"/>
                </a:rPr>
                <a:t>All </a:t>
              </a:r>
              <a:r>
                <a:rPr lang="en-US" sz="2600" dirty="0">
                  <a:solidFill>
                    <a:schemeClr val="lt1"/>
                  </a:solidFill>
                  <a:latin typeface="Calibri"/>
                  <a:ea typeface="Calibri"/>
                  <a:cs typeface="Calibri"/>
                  <a:sym typeface="Calibri"/>
                </a:rPr>
                <a:t>board</a:t>
              </a:r>
              <a:r>
                <a:rPr lang="en-US" sz="2600" b="0" i="0" dirty="0">
                  <a:solidFill>
                    <a:schemeClr val="lt1"/>
                  </a:solidFill>
                  <a:latin typeface="Calibri"/>
                  <a:ea typeface="Calibri"/>
                  <a:cs typeface="Calibri"/>
                  <a:sym typeface="Calibri"/>
                </a:rPr>
                <a:t> members have only one (1) vote per seat.</a:t>
              </a:r>
              <a:endParaRPr sz="2600" dirty="0">
                <a:solidFill>
                  <a:schemeClr val="lt1"/>
                </a:solidFill>
                <a:latin typeface="Calibri"/>
                <a:ea typeface="Calibri"/>
                <a:cs typeface="Calibri"/>
                <a:sym typeface="Calibri"/>
              </a:endParaRPr>
            </a:p>
          </p:txBody>
        </p:sp>
        <p:sp>
          <p:nvSpPr>
            <p:cNvPr id="254" name="Google Shape;254;p6"/>
            <p:cNvSpPr/>
            <p:nvPr/>
          </p:nvSpPr>
          <p:spPr>
            <a:xfrm>
              <a:off x="0" y="2862396"/>
              <a:ext cx="6797675" cy="1034280"/>
            </a:xfrm>
            <a:prstGeom prst="roundRect">
              <a:avLst>
                <a:gd name="adj" fmla="val 16667"/>
              </a:avLst>
            </a:prstGeom>
            <a:solidFill>
              <a:srgbClr val="B8877E"/>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txBox="1"/>
            <p:nvPr/>
          </p:nvSpPr>
          <p:spPr>
            <a:xfrm>
              <a:off x="50489" y="291288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a:solidFill>
                    <a:schemeClr val="lt1"/>
                  </a:solidFill>
                  <a:latin typeface="Calibri"/>
                  <a:ea typeface="Calibri"/>
                  <a:cs typeface="Calibri"/>
                  <a:sym typeface="Calibri"/>
                </a:rPr>
                <a:t>Individuals filling a vacant seat will serve until the conclusion of that seat’s term.</a:t>
              </a:r>
              <a:endParaRPr sz="2600">
                <a:solidFill>
                  <a:schemeClr val="lt1"/>
                </a:solidFill>
                <a:latin typeface="Calibri"/>
                <a:ea typeface="Calibri"/>
                <a:cs typeface="Calibri"/>
                <a:sym typeface="Calibri"/>
              </a:endParaRPr>
            </a:p>
          </p:txBody>
        </p:sp>
        <p:sp>
          <p:nvSpPr>
            <p:cNvPr id="256" name="Google Shape;256;p6"/>
            <p:cNvSpPr/>
            <p:nvPr/>
          </p:nvSpPr>
          <p:spPr>
            <a:xfrm>
              <a:off x="0" y="3971556"/>
              <a:ext cx="6797675" cy="1034280"/>
            </a:xfrm>
            <a:prstGeom prst="roundRect">
              <a:avLst>
                <a:gd name="adj" fmla="val 16667"/>
              </a:avLst>
            </a:prstGeom>
            <a:solidFill>
              <a:srgbClr val="A4A3A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txBox="1"/>
            <p:nvPr/>
          </p:nvSpPr>
          <p:spPr>
            <a:xfrm>
              <a:off x="50489" y="4022045"/>
              <a:ext cx="6696697"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dirty="0">
                  <a:solidFill>
                    <a:schemeClr val="lt1"/>
                  </a:solidFill>
                  <a:latin typeface="Calibri"/>
                  <a:ea typeface="Calibri"/>
                  <a:cs typeface="Calibri"/>
                  <a:sym typeface="Calibri"/>
                </a:rPr>
                <a:t>Upon approval, individuals are </a:t>
              </a:r>
              <a:r>
                <a:rPr lang="en-US" sz="2600" b="1" i="0" dirty="0">
                  <a:solidFill>
                    <a:schemeClr val="lt1"/>
                  </a:solidFill>
                  <a:latin typeface="Calibri"/>
                  <a:ea typeface="Calibri"/>
                  <a:cs typeface="Calibri"/>
                  <a:sym typeface="Calibri"/>
                </a:rPr>
                <a:t>immediately </a:t>
              </a:r>
              <a:r>
                <a:rPr lang="en-US" sz="2600" b="0" i="0" dirty="0">
                  <a:solidFill>
                    <a:schemeClr val="lt1"/>
                  </a:solidFill>
                  <a:latin typeface="Calibri"/>
                  <a:ea typeface="Calibri"/>
                  <a:cs typeface="Calibri"/>
                  <a:sym typeface="Calibri"/>
                </a:rPr>
                <a:t>full </a:t>
              </a:r>
              <a:r>
                <a:rPr lang="en-US" sz="2600" dirty="0">
                  <a:solidFill>
                    <a:schemeClr val="lt1"/>
                  </a:solidFill>
                  <a:latin typeface="Calibri"/>
                  <a:ea typeface="Calibri"/>
                  <a:cs typeface="Calibri"/>
                  <a:sym typeface="Calibri"/>
                </a:rPr>
                <a:t>board</a:t>
              </a:r>
              <a:r>
                <a:rPr lang="en-US" sz="2600" b="0" i="0" dirty="0">
                  <a:solidFill>
                    <a:schemeClr val="lt1"/>
                  </a:solidFill>
                  <a:latin typeface="Calibri"/>
                  <a:ea typeface="Calibri"/>
                  <a:cs typeface="Calibri"/>
                  <a:sym typeface="Calibri"/>
                </a:rPr>
                <a:t> members and may join the meeting.</a:t>
              </a:r>
              <a:endParaRPr sz="2600" dirty="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Nomination	</a:t>
            </a:r>
            <a:endParaRPr/>
          </a:p>
        </p:txBody>
      </p:sp>
      <p:graphicFrame>
        <p:nvGraphicFramePr>
          <p:cNvPr id="264" name="Google Shape;264;p7"/>
          <p:cNvGraphicFramePr/>
          <p:nvPr>
            <p:extLst>
              <p:ext uri="{D42A27DB-BD31-4B8C-83A1-F6EECF244321}">
                <p14:modId xmlns:p14="http://schemas.microsoft.com/office/powerpoint/2010/main" val="2522813788"/>
              </p:ext>
            </p:extLst>
          </p:nvPr>
        </p:nvGraphicFramePr>
        <p:xfrm>
          <a:off x="828577" y="1802535"/>
          <a:ext cx="9236566" cy="741700"/>
        </p:xfrm>
        <a:graphic>
          <a:graphicData uri="http://schemas.openxmlformats.org/drawingml/2006/table">
            <a:tbl>
              <a:tblPr firstRow="1" bandRow="1">
                <a:noFill/>
                <a:tableStyleId>{F28C4BAE-2785-4E79-83B9-0BF0E46751D1}</a:tableStyleId>
              </a:tblPr>
              <a:tblGrid>
                <a:gridCol w="2472974">
                  <a:extLst>
                    <a:ext uri="{9D8B030D-6E8A-4147-A177-3AD203B41FA5}">
                      <a16:colId xmlns:a16="http://schemas.microsoft.com/office/drawing/2014/main" val="20000"/>
                    </a:ext>
                  </a:extLst>
                </a:gridCol>
                <a:gridCol w="2176757">
                  <a:extLst>
                    <a:ext uri="{9D8B030D-6E8A-4147-A177-3AD203B41FA5}">
                      <a16:colId xmlns:a16="http://schemas.microsoft.com/office/drawing/2014/main" val="20001"/>
                    </a:ext>
                  </a:extLst>
                </a:gridCol>
                <a:gridCol w="458683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Seat</a:t>
                      </a:r>
                      <a:endParaRPr dirty="0"/>
                    </a:p>
                  </a:txBody>
                  <a:tcPr marL="91450" marR="91450" marT="45725" marB="45725"/>
                </a:tc>
                <a:tc>
                  <a:txBody>
                    <a:bodyPr/>
                    <a:lstStyle/>
                    <a:p>
                      <a:pPr marL="0" marR="0" lvl="0" indent="0" algn="l" rtl="0">
                        <a:spcBef>
                          <a:spcPts val="0"/>
                        </a:spcBef>
                        <a:spcAft>
                          <a:spcPts val="0"/>
                        </a:spcAft>
                        <a:buNone/>
                      </a:pPr>
                      <a:r>
                        <a:rPr lang="en-US" sz="1800"/>
                        <a:t>Name</a:t>
                      </a:r>
                      <a:endParaRPr/>
                    </a:p>
                  </a:txBody>
                  <a:tcPr marL="91450" marR="91450" marT="45725" marB="45725"/>
                </a:tc>
                <a:tc>
                  <a:txBody>
                    <a:bodyPr/>
                    <a:lstStyle/>
                    <a:p>
                      <a:pPr marL="0" marR="0" lvl="0" indent="0" algn="l" rtl="0">
                        <a:spcBef>
                          <a:spcPts val="0"/>
                        </a:spcBef>
                        <a:spcAft>
                          <a:spcPts val="0"/>
                        </a:spcAft>
                        <a:buNone/>
                      </a:pPr>
                      <a:r>
                        <a:rPr lang="en-US" sz="1800" dirty="0"/>
                        <a:t>Pathway student participates in</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Parent</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Tawanna Roberts</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dirty="0">
                          <a:latin typeface="Calibri" panose="020F0502020204030204" pitchFamily="34" charset="0"/>
                          <a:cs typeface="Calibri" panose="020F0502020204030204" pitchFamily="34" charset="0"/>
                        </a:rPr>
                        <a:t>Dental Science</a:t>
                      </a:r>
                      <a:endParaRPr sz="14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GO Team Org Mtg Template.pptx" id="{CD805C3B-2543-4693-B685-F31EEFAC901E}" vid="{F5514DD4-025F-456B-A4C4-83FBB5E49B20}"/>
    </a:ext>
  </a:ext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3970</Words>
  <Application>Microsoft Office PowerPoint</Application>
  <PresentationFormat>Widescreen</PresentationFormat>
  <Paragraphs>708</Paragraphs>
  <Slides>49</Slides>
  <Notes>27</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49</vt:i4>
      </vt:variant>
    </vt:vector>
  </HeadingPairs>
  <TitlesOfParts>
    <vt:vector size="72" baseType="lpstr">
      <vt:lpstr>Aptos</vt:lpstr>
      <vt:lpstr>Arial</vt:lpstr>
      <vt:lpstr>Times New Roman</vt:lpstr>
      <vt:lpstr>Wingdings</vt:lpstr>
      <vt:lpstr>Trebuchet MS</vt:lpstr>
      <vt:lpstr>Aptos Display</vt:lpstr>
      <vt:lpstr>inherit</vt:lpstr>
      <vt:lpstr>Calibri Light</vt:lpstr>
      <vt:lpstr>Bookman Old Style</vt:lpstr>
      <vt:lpstr>Noto Sans Symbols</vt:lpstr>
      <vt:lpstr>Segoe UI</vt:lpstr>
      <vt:lpstr>Lato</vt:lpstr>
      <vt:lpstr>Cambria</vt:lpstr>
      <vt:lpstr>Segoe UI Black</vt:lpstr>
      <vt:lpstr>Calibri</vt:lpstr>
      <vt:lpstr>Poppins Bold</vt:lpstr>
      <vt:lpstr>Retrospect</vt:lpstr>
      <vt:lpstr>Office Theme</vt:lpstr>
      <vt:lpstr>1_Office Theme</vt:lpstr>
      <vt:lpstr>Office 2013 - 2022 Theme</vt:lpstr>
      <vt:lpstr>2_Office Theme</vt:lpstr>
      <vt:lpstr>3_Office Theme</vt:lpstr>
      <vt:lpstr>4_Office Theme</vt:lpstr>
      <vt:lpstr>Board of Directors Meeting Good evening, everyone!   Thank you for joining us.  We will begin shortly.</vt:lpstr>
      <vt:lpstr>Welcome Board Members &amp; Visitors!</vt:lpstr>
      <vt:lpstr>Virtual Meeting Norms</vt:lpstr>
      <vt:lpstr>Time for introductions!</vt:lpstr>
      <vt:lpstr>PowerPoint Presentation</vt:lpstr>
      <vt:lpstr>II. Roll Call, Establishment of Quorum</vt:lpstr>
      <vt:lpstr>PowerPoint Presentation</vt:lpstr>
      <vt:lpstr>Fill Vacant Seats </vt:lpstr>
      <vt:lpstr>Nomination </vt:lpstr>
      <vt:lpstr>Nomination </vt:lpstr>
      <vt:lpstr>Student Representatives</vt:lpstr>
      <vt:lpstr>Meeting Minutes    03/13/2025</vt:lpstr>
      <vt:lpstr>Election of Officers</vt:lpstr>
      <vt:lpstr>Election of Chair </vt:lpstr>
      <vt:lpstr>Election of Vice-Chair</vt:lpstr>
      <vt:lpstr>Election of Secretary</vt:lpstr>
      <vt:lpstr>Public Comment Format</vt:lpstr>
      <vt:lpstr>Review, Confirm/Update Norms</vt:lpstr>
      <vt:lpstr>PowerPoint Presentation</vt:lpstr>
      <vt:lpstr>Recommended Meeting Dates</vt:lpstr>
      <vt:lpstr>PowerPoint Presentation</vt:lpstr>
      <vt:lpstr>2025-2026 CTAE Pathways</vt:lpstr>
      <vt:lpstr>Programs at ACCA and Atlanta Technical College</vt:lpstr>
      <vt:lpstr>ACCA Programs @ Michael Maze Campus</vt:lpstr>
      <vt:lpstr> Atlanta Technical College Programs APS students are enrolled in the following pathways on the campus  of ATC: </vt:lpstr>
      <vt:lpstr>ACCA Promotes the following high demand pathways as Accelerated Career options on the campus of ATC</vt:lpstr>
      <vt:lpstr>PowerPoint Presentation</vt:lpstr>
      <vt:lpstr>PowerPoint Presentation</vt:lpstr>
      <vt:lpstr>PowerPoint Presentation</vt:lpstr>
      <vt:lpstr>PowerPoint Presentation</vt:lpstr>
      <vt:lpstr>PowerPoint Presentation</vt:lpstr>
      <vt:lpstr>PowerPoint Presentation</vt:lpstr>
      <vt:lpstr>Pathways </vt:lpstr>
      <vt:lpstr>PowerPoint Presentation</vt:lpstr>
      <vt:lpstr>PowerPoint Presentation</vt:lpstr>
      <vt:lpstr>PowerPoint Presentation</vt:lpstr>
      <vt:lpstr>Update – Future Pathways</vt:lpstr>
      <vt:lpstr>PowerPoint Presentation</vt:lpstr>
      <vt:lpstr>PowerPoint Presentation</vt:lpstr>
      <vt:lpstr>PowerPoint Presentation</vt:lpstr>
      <vt:lpstr>PowerPoint Presentation</vt:lpstr>
      <vt:lpstr>ACCA 2025-2026 PED POLICY</vt:lpstr>
      <vt:lpstr>PowerPoint Presentation</vt:lpstr>
      <vt:lpstr>Conflict of Interest Policy </vt:lpstr>
      <vt:lpstr>Announcements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36</cp:revision>
  <cp:lastPrinted>2023-09-06T16:35:28Z</cp:lastPrinted>
  <dcterms:created xsi:type="dcterms:W3CDTF">2020-08-09T18:40:41Z</dcterms:created>
  <dcterms:modified xsi:type="dcterms:W3CDTF">2025-09-04T13:38:01Z</dcterms:modified>
</cp:coreProperties>
</file>