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34"/>
  </p:notesMasterIdLst>
  <p:sldIdLst>
    <p:sldId id="256" r:id="rId3"/>
    <p:sldId id="306" r:id="rId4"/>
    <p:sldId id="257" r:id="rId5"/>
    <p:sldId id="258" r:id="rId6"/>
    <p:sldId id="259" r:id="rId7"/>
    <p:sldId id="260" r:id="rId8"/>
    <p:sldId id="261" r:id="rId9"/>
    <p:sldId id="262" r:id="rId10"/>
    <p:sldId id="263" r:id="rId11"/>
    <p:sldId id="265" r:id="rId12"/>
    <p:sldId id="267" r:id="rId13"/>
    <p:sldId id="268" r:id="rId14"/>
    <p:sldId id="269" r:id="rId15"/>
    <p:sldId id="270" r:id="rId16"/>
    <p:sldId id="272" r:id="rId17"/>
    <p:sldId id="276" r:id="rId18"/>
    <p:sldId id="308" r:id="rId19"/>
    <p:sldId id="309" r:id="rId20"/>
    <p:sldId id="310" r:id="rId21"/>
    <p:sldId id="311" r:id="rId22"/>
    <p:sldId id="312" r:id="rId23"/>
    <p:sldId id="313" r:id="rId24"/>
    <p:sldId id="314" r:id="rId25"/>
    <p:sldId id="296" r:id="rId26"/>
    <p:sldId id="307" r:id="rId27"/>
    <p:sldId id="315" r:id="rId28"/>
    <p:sldId id="298" r:id="rId29"/>
    <p:sldId id="297" r:id="rId30"/>
    <p:sldId id="299" r:id="rId31"/>
    <p:sldId id="295" r:id="rId32"/>
    <p:sldId id="285" r:id="rId33"/>
  </p:sldIdLst>
  <p:sldSz cx="12192000" cy="6858000"/>
  <p:notesSz cx="7010400" cy="9296400"/>
  <p:embeddedFontLst>
    <p:embeddedFont>
      <p:font typeface="Aptos" panose="020B0004020202020204" pitchFamily="34" charset="0"/>
      <p:regular r:id="rId35"/>
      <p:bold r:id="rId36"/>
      <p:italic r:id="rId37"/>
      <p:boldItalic r:id="rId38"/>
    </p:embeddedFont>
    <p:embeddedFont>
      <p:font typeface="Bernard MT Condensed" panose="02050806060905020404" pitchFamily="18"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panose="02040503050406030204" pitchFamily="18" charset="0"/>
      <p:regular r:id="rId46"/>
      <p:bold r:id="rId47"/>
      <p:italic r:id="rId48"/>
      <p:boldItalic r:id="rId49"/>
    </p:embeddedFon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Azi8WU0hKmhd6ohIE4/IL4T+d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AE3E11-6EFA-4B34-9311-972C4EA6A26C}">
  <a:tblStyle styleId="{0FAE3E11-6EFA-4B34-9311-972C4EA6A2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8C4BAE-2785-4E79-83B9-0BF0E46751D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DF1"/>
          </a:solidFill>
        </a:fill>
      </a:tcStyle>
    </a:wholeTbl>
    <a:band1H>
      <a:tcTxStyle/>
      <a:tcStyle>
        <a:tcBdr/>
        <a:fill>
          <a:solidFill>
            <a:srgbClr val="CAD8E2"/>
          </a:solidFill>
        </a:fill>
      </a:tcStyle>
    </a:band1H>
    <a:band2H>
      <a:tcTxStyle/>
      <a:tcStyle>
        <a:tcBdr/>
      </a:tcStyle>
    </a:band2H>
    <a:band1V>
      <a:tcTxStyle/>
      <a:tcStyle>
        <a:tcBdr/>
        <a:fill>
          <a:solidFill>
            <a:srgbClr val="CAD8E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108"/>
      </p:cViewPr>
      <p:guideLst/>
    </p:cSldViewPr>
  </p:slideViewPr>
  <p:notesTextViewPr>
    <p:cViewPr>
      <p:scale>
        <a:sx n="1" d="1"/>
        <a:sy n="1" d="1"/>
      </p:scale>
      <p:origin x="0" y="0"/>
    </p:cViewPr>
  </p:notesTextViewPr>
  <p:sorterViewPr>
    <p:cViewPr>
      <p:scale>
        <a:sx n="100" d="100"/>
        <a:sy n="100" d="100"/>
      </p:scale>
      <p:origin x="0" y="-2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9F0A6A-FA0E-429E-8ED2-D347FFB7006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B636351-70A3-4CF3-8B83-261A6CB9D35B}">
      <dgm:prSet/>
      <dgm:spPr/>
      <dgm:t>
        <a:bodyPr/>
        <a:lstStyle/>
        <a:p>
          <a:r>
            <a:rPr lang="en-US"/>
            <a:t>Addition of Teaching as a Profession Pathway – Ms. Dara Tekolu, Instructor</a:t>
          </a:r>
        </a:p>
      </dgm:t>
    </dgm:pt>
    <dgm:pt modelId="{E452D22D-5ED4-4EEA-BAF6-B798AB6AE16D}" type="parTrans" cxnId="{15DB5836-1897-4DC1-8393-54388B4B03E2}">
      <dgm:prSet/>
      <dgm:spPr/>
      <dgm:t>
        <a:bodyPr/>
        <a:lstStyle/>
        <a:p>
          <a:endParaRPr lang="en-US"/>
        </a:p>
      </dgm:t>
    </dgm:pt>
    <dgm:pt modelId="{B94ACE74-211B-4FA2-8F5D-619674D4BFDA}" type="sibTrans" cxnId="{15DB5836-1897-4DC1-8393-54388B4B03E2}">
      <dgm:prSet/>
      <dgm:spPr/>
      <dgm:t>
        <a:bodyPr/>
        <a:lstStyle/>
        <a:p>
          <a:endParaRPr lang="en-US"/>
        </a:p>
      </dgm:t>
    </dgm:pt>
    <dgm:pt modelId="{7D1CF458-E178-4977-9346-E45141CC8960}">
      <dgm:prSet/>
      <dgm:spPr/>
      <dgm:t>
        <a:bodyPr/>
        <a:lstStyle/>
        <a:p>
          <a:r>
            <a:rPr lang="en-US" dirty="0"/>
            <a:t>New Assistant Principal – Dr. Robert Wingate</a:t>
          </a:r>
        </a:p>
      </dgm:t>
    </dgm:pt>
    <dgm:pt modelId="{DF7A370C-FE26-4259-93E5-D82BA8408D6D}" type="parTrans" cxnId="{2C2E8420-7FF1-4B71-948B-BF9ABCE4DB93}">
      <dgm:prSet/>
      <dgm:spPr/>
      <dgm:t>
        <a:bodyPr/>
        <a:lstStyle/>
        <a:p>
          <a:endParaRPr lang="en-US"/>
        </a:p>
      </dgm:t>
    </dgm:pt>
    <dgm:pt modelId="{07EC17AC-C762-494D-BE27-4BA9C9D89606}" type="sibTrans" cxnId="{2C2E8420-7FF1-4B71-948B-BF9ABCE4DB93}">
      <dgm:prSet/>
      <dgm:spPr/>
      <dgm:t>
        <a:bodyPr/>
        <a:lstStyle/>
        <a:p>
          <a:endParaRPr lang="en-US"/>
        </a:p>
      </dgm:t>
    </dgm:pt>
    <dgm:pt modelId="{F99B7B51-7FA6-432E-A6DE-7DEC69BA8A20}" type="pres">
      <dgm:prSet presAssocID="{339F0A6A-FA0E-429E-8ED2-D347FFB70063}" presName="hierChild1" presStyleCnt="0">
        <dgm:presLayoutVars>
          <dgm:chPref val="1"/>
          <dgm:dir/>
          <dgm:animOne val="branch"/>
          <dgm:animLvl val="lvl"/>
          <dgm:resizeHandles/>
        </dgm:presLayoutVars>
      </dgm:prSet>
      <dgm:spPr/>
    </dgm:pt>
    <dgm:pt modelId="{7ABAE8B2-118A-4421-B9DE-D819D9AC5BE6}" type="pres">
      <dgm:prSet presAssocID="{5B636351-70A3-4CF3-8B83-261A6CB9D35B}" presName="hierRoot1" presStyleCnt="0"/>
      <dgm:spPr/>
    </dgm:pt>
    <dgm:pt modelId="{CB9F039C-9667-438F-80F6-8FA809185622}" type="pres">
      <dgm:prSet presAssocID="{5B636351-70A3-4CF3-8B83-261A6CB9D35B}" presName="composite" presStyleCnt="0"/>
      <dgm:spPr/>
    </dgm:pt>
    <dgm:pt modelId="{5EB4911C-B047-421F-9DDA-03F897DF27DD}" type="pres">
      <dgm:prSet presAssocID="{5B636351-70A3-4CF3-8B83-261A6CB9D35B}" presName="background" presStyleLbl="node0" presStyleIdx="0" presStyleCnt="2"/>
      <dgm:spPr/>
    </dgm:pt>
    <dgm:pt modelId="{5D048914-24B9-495B-8DD4-A8DD584CD1FC}" type="pres">
      <dgm:prSet presAssocID="{5B636351-70A3-4CF3-8B83-261A6CB9D35B}" presName="text" presStyleLbl="fgAcc0" presStyleIdx="0" presStyleCnt="2">
        <dgm:presLayoutVars>
          <dgm:chPref val="3"/>
        </dgm:presLayoutVars>
      </dgm:prSet>
      <dgm:spPr/>
    </dgm:pt>
    <dgm:pt modelId="{96FF95E9-526C-425C-A3BA-C445BD3A774C}" type="pres">
      <dgm:prSet presAssocID="{5B636351-70A3-4CF3-8B83-261A6CB9D35B}" presName="hierChild2" presStyleCnt="0"/>
      <dgm:spPr/>
    </dgm:pt>
    <dgm:pt modelId="{80C9A5E8-C5D6-4593-969F-CF2D3EE3509C}" type="pres">
      <dgm:prSet presAssocID="{7D1CF458-E178-4977-9346-E45141CC8960}" presName="hierRoot1" presStyleCnt="0"/>
      <dgm:spPr/>
    </dgm:pt>
    <dgm:pt modelId="{A93F1AF8-1C91-4364-860D-FA3607BF6A3D}" type="pres">
      <dgm:prSet presAssocID="{7D1CF458-E178-4977-9346-E45141CC8960}" presName="composite" presStyleCnt="0"/>
      <dgm:spPr/>
    </dgm:pt>
    <dgm:pt modelId="{EF3FB2D2-ACE9-45E6-A3F8-C36F1290C598}" type="pres">
      <dgm:prSet presAssocID="{7D1CF458-E178-4977-9346-E45141CC8960}" presName="background" presStyleLbl="node0" presStyleIdx="1" presStyleCnt="2"/>
      <dgm:spPr/>
    </dgm:pt>
    <dgm:pt modelId="{80BDB172-EDFA-41D6-BBBE-CCCBA8BCE3E4}" type="pres">
      <dgm:prSet presAssocID="{7D1CF458-E178-4977-9346-E45141CC8960}" presName="text" presStyleLbl="fgAcc0" presStyleIdx="1" presStyleCnt="2">
        <dgm:presLayoutVars>
          <dgm:chPref val="3"/>
        </dgm:presLayoutVars>
      </dgm:prSet>
      <dgm:spPr/>
    </dgm:pt>
    <dgm:pt modelId="{D839637B-A710-4D8A-98AB-62943C3D8A87}" type="pres">
      <dgm:prSet presAssocID="{7D1CF458-E178-4977-9346-E45141CC8960}" presName="hierChild2" presStyleCnt="0"/>
      <dgm:spPr/>
    </dgm:pt>
  </dgm:ptLst>
  <dgm:cxnLst>
    <dgm:cxn modelId="{2C2E8420-7FF1-4B71-948B-BF9ABCE4DB93}" srcId="{339F0A6A-FA0E-429E-8ED2-D347FFB70063}" destId="{7D1CF458-E178-4977-9346-E45141CC8960}" srcOrd="1" destOrd="0" parTransId="{DF7A370C-FE26-4259-93E5-D82BA8408D6D}" sibTransId="{07EC17AC-C762-494D-BE27-4BA9C9D89606}"/>
    <dgm:cxn modelId="{15DB5836-1897-4DC1-8393-54388B4B03E2}" srcId="{339F0A6A-FA0E-429E-8ED2-D347FFB70063}" destId="{5B636351-70A3-4CF3-8B83-261A6CB9D35B}" srcOrd="0" destOrd="0" parTransId="{E452D22D-5ED4-4EEA-BAF6-B798AB6AE16D}" sibTransId="{B94ACE74-211B-4FA2-8F5D-619674D4BFDA}"/>
    <dgm:cxn modelId="{EF75CB4F-6661-47FD-9588-EA74FDB76B81}" type="presOf" srcId="{339F0A6A-FA0E-429E-8ED2-D347FFB70063}" destId="{F99B7B51-7FA6-432E-A6DE-7DEC69BA8A20}" srcOrd="0" destOrd="0" presId="urn:microsoft.com/office/officeart/2005/8/layout/hierarchy1"/>
    <dgm:cxn modelId="{F631D6DC-DD6E-4779-AAF8-624B74049804}" type="presOf" srcId="{7D1CF458-E178-4977-9346-E45141CC8960}" destId="{80BDB172-EDFA-41D6-BBBE-CCCBA8BCE3E4}" srcOrd="0" destOrd="0" presId="urn:microsoft.com/office/officeart/2005/8/layout/hierarchy1"/>
    <dgm:cxn modelId="{E33199F8-FA2E-4703-9A43-EE117CA1A6EA}" type="presOf" srcId="{5B636351-70A3-4CF3-8B83-261A6CB9D35B}" destId="{5D048914-24B9-495B-8DD4-A8DD584CD1FC}" srcOrd="0" destOrd="0" presId="urn:microsoft.com/office/officeart/2005/8/layout/hierarchy1"/>
    <dgm:cxn modelId="{791EEAEF-0A7B-48EC-9973-EB3083F7D7AD}" type="presParOf" srcId="{F99B7B51-7FA6-432E-A6DE-7DEC69BA8A20}" destId="{7ABAE8B2-118A-4421-B9DE-D819D9AC5BE6}" srcOrd="0" destOrd="0" presId="urn:microsoft.com/office/officeart/2005/8/layout/hierarchy1"/>
    <dgm:cxn modelId="{2C0945C1-141D-46C4-A1EC-63356988EC03}" type="presParOf" srcId="{7ABAE8B2-118A-4421-B9DE-D819D9AC5BE6}" destId="{CB9F039C-9667-438F-80F6-8FA809185622}" srcOrd="0" destOrd="0" presId="urn:microsoft.com/office/officeart/2005/8/layout/hierarchy1"/>
    <dgm:cxn modelId="{1F586365-48B1-4BAF-827A-E890F8F1D943}" type="presParOf" srcId="{CB9F039C-9667-438F-80F6-8FA809185622}" destId="{5EB4911C-B047-421F-9DDA-03F897DF27DD}" srcOrd="0" destOrd="0" presId="urn:microsoft.com/office/officeart/2005/8/layout/hierarchy1"/>
    <dgm:cxn modelId="{C4F97E3E-7FFF-4D31-B2E3-F3AF88F81A92}" type="presParOf" srcId="{CB9F039C-9667-438F-80F6-8FA809185622}" destId="{5D048914-24B9-495B-8DD4-A8DD584CD1FC}" srcOrd="1" destOrd="0" presId="urn:microsoft.com/office/officeart/2005/8/layout/hierarchy1"/>
    <dgm:cxn modelId="{32A26A75-F8AB-4E49-8671-57AF47996C78}" type="presParOf" srcId="{7ABAE8B2-118A-4421-B9DE-D819D9AC5BE6}" destId="{96FF95E9-526C-425C-A3BA-C445BD3A774C}" srcOrd="1" destOrd="0" presId="urn:microsoft.com/office/officeart/2005/8/layout/hierarchy1"/>
    <dgm:cxn modelId="{D97B279F-3DB2-46D1-898F-359F42100314}" type="presParOf" srcId="{F99B7B51-7FA6-432E-A6DE-7DEC69BA8A20}" destId="{80C9A5E8-C5D6-4593-969F-CF2D3EE3509C}" srcOrd="1" destOrd="0" presId="urn:microsoft.com/office/officeart/2005/8/layout/hierarchy1"/>
    <dgm:cxn modelId="{6A692449-34E2-4BF2-8B2F-148E6C3C24A4}" type="presParOf" srcId="{80C9A5E8-C5D6-4593-969F-CF2D3EE3509C}" destId="{A93F1AF8-1C91-4364-860D-FA3607BF6A3D}" srcOrd="0" destOrd="0" presId="urn:microsoft.com/office/officeart/2005/8/layout/hierarchy1"/>
    <dgm:cxn modelId="{33BAEB89-9952-4FAE-B588-5D67188C7C66}" type="presParOf" srcId="{A93F1AF8-1C91-4364-860D-FA3607BF6A3D}" destId="{EF3FB2D2-ACE9-45E6-A3F8-C36F1290C598}" srcOrd="0" destOrd="0" presId="urn:microsoft.com/office/officeart/2005/8/layout/hierarchy1"/>
    <dgm:cxn modelId="{45C0D853-3D1C-49C3-AFF7-927CC13ECF03}" type="presParOf" srcId="{A93F1AF8-1C91-4364-860D-FA3607BF6A3D}" destId="{80BDB172-EDFA-41D6-BBBE-CCCBA8BCE3E4}" srcOrd="1" destOrd="0" presId="urn:microsoft.com/office/officeart/2005/8/layout/hierarchy1"/>
    <dgm:cxn modelId="{36C578BC-B064-40A4-95C2-076809BA5028}" type="presParOf" srcId="{80C9A5E8-C5D6-4593-969F-CF2D3EE3509C}" destId="{D839637B-A710-4D8A-98AB-62943C3D8A8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4911C-B047-421F-9DDA-03F897DF27DD}">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48914-24B9-495B-8DD4-A8DD584CD1FC}">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Addition of Teaching as a Profession Pathway – Ms. Dara Tekolu, Instructor</a:t>
          </a:r>
        </a:p>
      </dsp:txBody>
      <dsp:txXfrm>
        <a:off x="696297" y="538547"/>
        <a:ext cx="4171627" cy="2590157"/>
      </dsp:txXfrm>
    </dsp:sp>
    <dsp:sp modelId="{EF3FB2D2-ACE9-45E6-A3F8-C36F1290C598}">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DB172-EDFA-41D6-BBBE-CCCBA8BCE3E4}">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New Assistant Principal – Dr. Robert Wingate</a:t>
          </a:r>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91" name="Google Shape;19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94" name="Google Shape;29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03" name="Google Shape;30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14" name="Google Shape;314;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25" name="Google Shape;325;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41" name="Google Shape;341;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63" name="Google Shape;363;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8" name="Google Shape;23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792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30" name="Google Shape;430;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97" name="Google Shape;19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03" name="Google Shape;20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28" name="Google Shape;228;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8" name="Google Shape;23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43" name="Google Shape;24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0" name="Google Shape;26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8" name="Google Shape;268;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9" name="Google Shape;27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3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8000"/>
              <a:buFont typeface="Calibri"/>
              <a:buNone/>
              <a:defRPr sz="8000">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rgbClr val="000000"/>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3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32"/>
          <p:cNvCxnSpPr/>
          <p:nvPr/>
        </p:nvCxnSpPr>
        <p:spPr>
          <a:xfrm>
            <a:off x="1207658" y="4343400"/>
            <a:ext cx="9875520" cy="0"/>
          </a:xfrm>
          <a:prstGeom prst="straightConnector1">
            <a:avLst/>
          </a:prstGeom>
          <a:noFill/>
          <a:ln w="9525" cap="flat" cmpd="sng">
            <a:solidFill>
              <a:srgbClr val="0D85AB"/>
            </a:solidFill>
            <a:prstDash val="solid"/>
            <a:round/>
            <a:headEnd type="none" w="sm" len="sm"/>
            <a:tailEnd type="none" w="sm" len="sm"/>
          </a:ln>
        </p:spPr>
      </p:cxnSp>
      <p:pic>
        <p:nvPicPr>
          <p:cNvPr id="27" name="Google Shape;27;p32"/>
          <p:cNvPicPr preferRelativeResize="0"/>
          <p:nvPr/>
        </p:nvPicPr>
        <p:blipFill rotWithShape="1">
          <a:blip r:embed="rId2">
            <a:alphaModFix/>
          </a:blip>
          <a:srcRect/>
          <a:stretch/>
        </p:blipFill>
        <p:spPr>
          <a:xfrm>
            <a:off x="4913274" y="759070"/>
            <a:ext cx="2365453" cy="137171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4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5"/>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5"/>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5" name="Google Shape;95;p4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07BF-4F48-FDF5-AC44-19D5A7E441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C328A-98AF-EAA7-D2CF-A72D3307F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BF1AE-7CE4-B72F-61A2-82E708D436ED}"/>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5" name="Footer Placeholder 4">
            <a:extLst>
              <a:ext uri="{FF2B5EF4-FFF2-40B4-BE49-F238E27FC236}">
                <a16:creationId xmlns:a16="http://schemas.microsoft.com/office/drawing/2014/main" id="{54FC3D0C-B8A1-69FB-042F-4BDDA9D65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4AE78-F5C6-15EA-5A75-26A2AD464158}"/>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244529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DA13-5BD0-957B-3D5F-06B95C5B6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17D80-16CC-5000-99DB-6269BBD3A7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5CC79-7E97-0B9D-014F-34C86E0C28B0}"/>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5" name="Footer Placeholder 4">
            <a:extLst>
              <a:ext uri="{FF2B5EF4-FFF2-40B4-BE49-F238E27FC236}">
                <a16:creationId xmlns:a16="http://schemas.microsoft.com/office/drawing/2014/main" id="{E7A068A3-5A41-3C3F-8B98-2AB1C2A0A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0B69C-1329-7421-4471-89B60191FDAE}"/>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3677598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DF64-2C92-927A-D162-47D9E5CE54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19655-46EE-4B15-B492-D2DC11AC05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8BE59-1A3A-1C96-1B78-453056E4AE52}"/>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5" name="Footer Placeholder 4">
            <a:extLst>
              <a:ext uri="{FF2B5EF4-FFF2-40B4-BE49-F238E27FC236}">
                <a16:creationId xmlns:a16="http://schemas.microsoft.com/office/drawing/2014/main" id="{874A2F50-3163-8522-CE45-C90C49082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A81C1-5420-9A16-1A2D-A22D5DBFA29E}"/>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362760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0D70-4BA2-8E67-4FA8-FE55BB01E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3DD03-B854-AABF-908E-6EAD7C984C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B34929-AAE9-51E7-5F05-C2550D6712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9947F-8451-3CD1-798C-9D8C9A4A17D4}"/>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6" name="Footer Placeholder 5">
            <a:extLst>
              <a:ext uri="{FF2B5EF4-FFF2-40B4-BE49-F238E27FC236}">
                <a16:creationId xmlns:a16="http://schemas.microsoft.com/office/drawing/2014/main" id="{923CB6DA-DEFD-417A-DAE9-C703A269C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8D028-EDA5-ABD4-1DDF-16D1566E0821}"/>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3644432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66F5-4DBE-1AA1-A2D9-79F27143FD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D6AE9-C6C8-27E6-4C72-80C0436532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51519B-0C3B-C102-CC72-E9A29092E3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60DD5F-CA1A-781E-FF24-709868B3D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0ABEA-09F0-D4D7-37DB-D36B1BF7C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8E64A8-CD11-9342-C1ED-F2B9A578F79D}"/>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8" name="Footer Placeholder 7">
            <a:extLst>
              <a:ext uri="{FF2B5EF4-FFF2-40B4-BE49-F238E27FC236}">
                <a16:creationId xmlns:a16="http://schemas.microsoft.com/office/drawing/2014/main" id="{6F1A51AE-F576-BE9E-1D7D-8D4AC6DDEA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859DE6-54D3-3FEE-E101-791C755C19BA}"/>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1852602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252A-F732-2669-FA95-63D05715BD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89C446-781B-5E7E-70DE-B43E8A289855}"/>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4" name="Footer Placeholder 3">
            <a:extLst>
              <a:ext uri="{FF2B5EF4-FFF2-40B4-BE49-F238E27FC236}">
                <a16:creationId xmlns:a16="http://schemas.microsoft.com/office/drawing/2014/main" id="{BD74A625-5093-6168-FE42-7B1C8ED93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EE322B-D55C-91DD-DC3C-9E63B491359C}"/>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381404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E127F-DED4-4CF3-B114-D91F7884C083}"/>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3" name="Footer Placeholder 2">
            <a:extLst>
              <a:ext uri="{FF2B5EF4-FFF2-40B4-BE49-F238E27FC236}">
                <a16:creationId xmlns:a16="http://schemas.microsoft.com/office/drawing/2014/main" id="{FC5A1107-466E-3214-547C-0E22E79BA3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67240D-A60E-1CB1-E5E4-11DE8B636F34}"/>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334333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0E05-CE92-66C2-49B0-94CACEBD7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E6834-D23F-4460-E6FF-FA05C7524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C9079E-7A97-E650-5073-2E0BACD70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228B0-E5B5-5235-29D4-6B2621B4C4F3}"/>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6" name="Footer Placeholder 5">
            <a:extLst>
              <a:ext uri="{FF2B5EF4-FFF2-40B4-BE49-F238E27FC236}">
                <a16:creationId xmlns:a16="http://schemas.microsoft.com/office/drawing/2014/main" id="{2C97C9E7-0F62-D598-98F3-420073DC4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7E4BF-2019-5628-9977-72683736414D}"/>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3468000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311C5-13F3-EC64-7969-1E799DC1C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B2EEB-B853-516F-6D8D-451E84AD0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FD59A9-C16C-2DFF-93D2-D71166DF9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87AFE-1992-B03B-7A75-E34F6A3A3FBD}"/>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6" name="Footer Placeholder 5">
            <a:extLst>
              <a:ext uri="{FF2B5EF4-FFF2-40B4-BE49-F238E27FC236}">
                <a16:creationId xmlns:a16="http://schemas.microsoft.com/office/drawing/2014/main" id="{991F07B6-3222-491A-D16E-D1C2CD0F2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C49EE-5C03-C795-56E8-32451298386E}"/>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181853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4800"/>
              <a:buFont typeface="Calibri"/>
              <a:buNone/>
              <a:defRPr>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33"/>
          <p:cNvPicPr preferRelativeResize="0"/>
          <p:nvPr/>
        </p:nvPicPr>
        <p:blipFill rotWithShape="1">
          <a:blip r:embed="rId2">
            <a:alphaModFix/>
          </a:blip>
          <a:srcRect/>
          <a:stretch/>
        </p:blipFill>
        <p:spPr>
          <a:xfrm>
            <a:off x="9975559" y="689760"/>
            <a:ext cx="1185455" cy="685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86FE-533C-523E-28FB-2C9928C2E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A2DD1-6D16-FBD0-4F5D-D723FC29B5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2F364-77DA-53E9-52C7-C0B96F8391ED}"/>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5" name="Footer Placeholder 4">
            <a:extLst>
              <a:ext uri="{FF2B5EF4-FFF2-40B4-BE49-F238E27FC236}">
                <a16:creationId xmlns:a16="http://schemas.microsoft.com/office/drawing/2014/main" id="{9957D245-5E95-D250-B45A-DAF12F513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54B38-3A5F-C3D5-703C-D26812A230B5}"/>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3654180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36C5F8-67C7-D642-EC4E-6D2377F50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471B76-0738-66DE-3A9F-320EE9B402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0318F-A291-619E-20EB-4302F497B94C}"/>
              </a:ext>
            </a:extLst>
          </p:cNvPr>
          <p:cNvSpPr>
            <a:spLocks noGrp="1"/>
          </p:cNvSpPr>
          <p:nvPr>
            <p:ph type="dt" sz="half" idx="10"/>
          </p:nvPr>
        </p:nvSpPr>
        <p:spPr/>
        <p:txBody>
          <a:bodyPr/>
          <a:lstStyle/>
          <a:p>
            <a:fld id="{C2858191-FB07-47BA-B31B-61558A064729}" type="datetimeFigureOut">
              <a:rPr lang="en-US" smtClean="0"/>
              <a:t>9/6/2023</a:t>
            </a:fld>
            <a:endParaRPr lang="en-US"/>
          </a:p>
        </p:txBody>
      </p:sp>
      <p:sp>
        <p:nvSpPr>
          <p:cNvPr id="5" name="Footer Placeholder 4">
            <a:extLst>
              <a:ext uri="{FF2B5EF4-FFF2-40B4-BE49-F238E27FC236}">
                <a16:creationId xmlns:a16="http://schemas.microsoft.com/office/drawing/2014/main" id="{0C78DF05-8637-EABF-5485-4236889E0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A4363-6C09-042D-700C-9E7AEE94ACED}"/>
              </a:ext>
            </a:extLst>
          </p:cNvPr>
          <p:cNvSpPr>
            <a:spLocks noGrp="1"/>
          </p:cNvSpPr>
          <p:nvPr>
            <p:ph type="sldNum" sz="quarter" idx="12"/>
          </p:nvPr>
        </p:nvSpPr>
        <p:spPr/>
        <p:txBody>
          <a:bodyPr/>
          <a:lstStyle/>
          <a:p>
            <a:fld id="{9675E125-FB15-4B98-86EB-AAC3CCB79465}" type="slidenum">
              <a:rPr lang="en-US" smtClean="0"/>
              <a:t>‹#›</a:t>
            </a:fld>
            <a:endParaRPr lang="en-US"/>
          </a:p>
        </p:txBody>
      </p:sp>
    </p:spTree>
    <p:extLst>
      <p:ext uri="{BB962C8B-B14F-4D97-AF65-F5344CB8AC3E}">
        <p14:creationId xmlns:p14="http://schemas.microsoft.com/office/powerpoint/2010/main" val="273740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8" name="Google Shape;38;p34"/>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3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0" name="Google Shape;40;p3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3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34"/>
          <p:cNvPicPr preferRelativeResize="0"/>
          <p:nvPr/>
        </p:nvPicPr>
        <p:blipFill rotWithShape="1">
          <a:blip r:embed="rId2">
            <a:alphaModFix/>
          </a:blip>
          <a:srcRect/>
          <a:stretch/>
        </p:blipFill>
        <p:spPr>
          <a:xfrm>
            <a:off x="9978127" y="685696"/>
            <a:ext cx="1184565" cy="685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5"/>
        <p:cNvGrpSpPr/>
        <p:nvPr/>
      </p:nvGrpSpPr>
      <p:grpSpPr>
        <a:xfrm>
          <a:off x="0" y="0"/>
          <a:ext cx="0" cy="0"/>
          <a:chOff x="0" y="0"/>
          <a:chExt cx="0" cy="0"/>
        </a:xfrm>
      </p:grpSpPr>
      <p:sp>
        <p:nvSpPr>
          <p:cNvPr id="46" name="Google Shape;46;p3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35" descr="A close up of a sign&#10;&#10;Description automatically generated"/>
          <p:cNvPicPr preferRelativeResize="0"/>
          <p:nvPr/>
        </p:nvPicPr>
        <p:blipFill rotWithShape="1">
          <a:blip r:embed="rId2">
            <a:alphaModFix/>
          </a:blip>
          <a:srcRect/>
          <a:stretch/>
        </p:blipFill>
        <p:spPr>
          <a:xfrm>
            <a:off x="9892246" y="681495"/>
            <a:ext cx="1232510" cy="685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40"/>
          <p:cNvSpPr txBox="1">
            <a:spLocks noGrp="1"/>
          </p:cNvSpPr>
          <p:nvPr>
            <p:ph type="title"/>
          </p:nvPr>
        </p:nvSpPr>
        <p:spPr>
          <a:xfrm>
            <a:off x="1097280" y="252098"/>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4800"/>
              <a:buFont typeface="Calibri"/>
              <a:buNone/>
              <a:defRPr>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0"/>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40"/>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4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40"/>
          <p:cNvPicPr preferRelativeResize="0"/>
          <p:nvPr/>
        </p:nvPicPr>
        <p:blipFill rotWithShape="1">
          <a:blip r:embed="rId2">
            <a:alphaModFix/>
          </a:blip>
          <a:srcRect/>
          <a:stretch/>
        </p:blipFill>
        <p:spPr>
          <a:xfrm>
            <a:off x="9977904" y="689196"/>
            <a:ext cx="1184565" cy="68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4800"/>
              <a:buFont typeface="Calibri"/>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41" descr="A close up of a sign&#10;&#10;Description automatically generated"/>
          <p:cNvPicPr preferRelativeResize="0"/>
          <p:nvPr/>
        </p:nvPicPr>
        <p:blipFill rotWithShape="1">
          <a:blip r:embed="rId2">
            <a:alphaModFix/>
          </a:blip>
          <a:srcRect/>
          <a:stretch/>
        </p:blipFill>
        <p:spPr>
          <a:xfrm>
            <a:off x="9940848" y="689058"/>
            <a:ext cx="1224438" cy="685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6"/>
        <p:cNvGrpSpPr/>
        <p:nvPr/>
      </p:nvGrpSpPr>
      <p:grpSpPr>
        <a:xfrm>
          <a:off x="0" y="0"/>
          <a:ext cx="0" cy="0"/>
          <a:chOff x="0" y="0"/>
          <a:chExt cx="0" cy="0"/>
        </a:xfrm>
      </p:grpSpPr>
      <p:sp>
        <p:nvSpPr>
          <p:cNvPr id="67" name="Google Shape;67;p42"/>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2"/>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2"/>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2"/>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1" name="Google Shape;71;p42"/>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2" name="Google Shape;72;p42"/>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2"/>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5"/>
        <p:cNvGrpSpPr/>
        <p:nvPr/>
      </p:nvGrpSpPr>
      <p:grpSpPr>
        <a:xfrm>
          <a:off x="0" y="0"/>
          <a:ext cx="0" cy="0"/>
          <a:chOff x="0" y="0"/>
          <a:chExt cx="0" cy="0"/>
        </a:xfrm>
      </p:grpSpPr>
      <p:sp>
        <p:nvSpPr>
          <p:cNvPr id="76" name="Google Shape;76;p43"/>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3"/>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3"/>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 name="Google Shape;79;p43"/>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0" name="Google Shape;80;p43"/>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1" name="Google Shape;81;p4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4"/>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4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3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000000"/>
              </a:buClr>
              <a:buSzPts val="4800"/>
              <a:buFont typeface="Calibri"/>
              <a:buNone/>
              <a:defRPr sz="48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9pPr>
          </a:lstStyle>
          <a:p>
            <a:endParaRPr/>
          </a:p>
        </p:txBody>
      </p:sp>
      <p:sp>
        <p:nvSpPr>
          <p:cNvPr id="14" name="Google Shape;14;p3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31"/>
          <p:cNvCxnSpPr/>
          <p:nvPr/>
        </p:nvCxnSpPr>
        <p:spPr>
          <a:xfrm>
            <a:off x="1193532" y="1737845"/>
            <a:ext cx="9966960" cy="0"/>
          </a:xfrm>
          <a:prstGeom prst="straightConnector1">
            <a:avLst/>
          </a:prstGeom>
          <a:noFill/>
          <a:ln w="9525" cap="flat" cmpd="sng">
            <a:solidFill>
              <a:srgbClr val="0D85AB"/>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F7EF7-5410-07A5-E1C3-8D60F3809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20B51B-3702-A0A7-9A37-9C78CAE5F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06DB5-90E6-0325-E518-4EF4691CC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58191-FB07-47BA-B31B-61558A064729}" type="datetimeFigureOut">
              <a:rPr lang="en-US" smtClean="0"/>
              <a:t>9/6/2023</a:t>
            </a:fld>
            <a:endParaRPr lang="en-US"/>
          </a:p>
        </p:txBody>
      </p:sp>
      <p:sp>
        <p:nvSpPr>
          <p:cNvPr id="5" name="Footer Placeholder 4">
            <a:extLst>
              <a:ext uri="{FF2B5EF4-FFF2-40B4-BE49-F238E27FC236}">
                <a16:creationId xmlns:a16="http://schemas.microsoft.com/office/drawing/2014/main" id="{F34ABBD3-97EB-A431-96F6-6A6C89386E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F85579-CC9F-11F5-F838-F05ABA794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5E125-FB15-4B98-86EB-AAC3CCB79465}" type="slidenum">
              <a:rPr lang="en-US" smtClean="0"/>
              <a:t>‹#›</a:t>
            </a:fld>
            <a:endParaRPr lang="en-US"/>
          </a:p>
        </p:txBody>
      </p:sp>
    </p:spTree>
    <p:extLst>
      <p:ext uri="{BB962C8B-B14F-4D97-AF65-F5344CB8AC3E}">
        <p14:creationId xmlns:p14="http://schemas.microsoft.com/office/powerpoint/2010/main" val="16208850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ebstockreview.net/explore/announcement-clipart-anouncement/"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ubscribe.tcsg.edu/gw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6600"/>
              <a:buFont typeface="Calibri"/>
              <a:buNone/>
            </a:pPr>
            <a:r>
              <a:rPr lang="en-US" sz="6600" dirty="0"/>
              <a:t>Board of Directors Meeting</a:t>
            </a:r>
            <a:br>
              <a:rPr lang="en-US" sz="6600" dirty="0"/>
            </a:br>
            <a:r>
              <a:rPr lang="en-US" sz="2800" i="1" dirty="0"/>
              <a:t>Good evening, everyone!  </a:t>
            </a:r>
            <a:br>
              <a:rPr lang="en-US" sz="2800" i="1" dirty="0"/>
            </a:br>
            <a:r>
              <a:rPr lang="en-US" sz="2800" i="1" dirty="0"/>
              <a:t>Thank you for joining us.  We will begin shortly.</a:t>
            </a:r>
            <a:endParaRPr dirty="0"/>
          </a:p>
        </p:txBody>
      </p:sp>
      <p:sp>
        <p:nvSpPr>
          <p:cNvPr id="194" name="Google Shape;194;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US" dirty="0"/>
              <a:t>SEPTEMBER 6, 2023</a:t>
            </a:r>
            <a:endParaRPr dirty="0"/>
          </a:p>
          <a:p>
            <a:pPr marL="0" lvl="0" indent="0" algn="ctr" rtl="0">
              <a:lnSpc>
                <a:spcPct val="90000"/>
              </a:lnSpc>
              <a:spcBef>
                <a:spcPts val="1400"/>
              </a:spcBef>
              <a:spcAft>
                <a:spcPts val="0"/>
              </a:spcAft>
              <a:buSzPts val="2400"/>
              <a:buNone/>
            </a:pPr>
            <a:r>
              <a:rPr lang="en-US" dirty="0"/>
              <a:t>4 P.M.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10"/>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0"/>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txBox="1">
            <a:spLocks noGrp="1"/>
          </p:cNvSpPr>
          <p:nvPr>
            <p:ph type="title"/>
          </p:nvPr>
        </p:nvSpPr>
        <p:spPr>
          <a:xfrm>
            <a:off x="492370" y="516835"/>
            <a:ext cx="3084844" cy="210387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Meeting Minutes </a:t>
            </a:r>
            <a:br>
              <a:rPr lang="en-US" sz="3600" dirty="0">
                <a:solidFill>
                  <a:srgbClr val="FFFFFF"/>
                </a:solidFill>
              </a:rPr>
            </a:br>
            <a:r>
              <a:rPr lang="en-US" sz="3600" dirty="0">
                <a:solidFill>
                  <a:srgbClr val="FFFFFF"/>
                </a:solidFill>
              </a:rPr>
              <a:t> </a:t>
            </a:r>
            <a:br>
              <a:rPr lang="en-US" sz="3600" dirty="0">
                <a:solidFill>
                  <a:srgbClr val="FFFFFF"/>
                </a:solidFill>
              </a:rPr>
            </a:br>
            <a:r>
              <a:rPr lang="en-US" sz="3600" dirty="0">
                <a:solidFill>
                  <a:srgbClr val="FFFFFF"/>
                </a:solidFill>
              </a:rPr>
              <a:t>05/22/2023</a:t>
            </a:r>
            <a:endParaRPr dirty="0"/>
          </a:p>
        </p:txBody>
      </p:sp>
      <p:sp>
        <p:nvSpPr>
          <p:cNvPr id="284" name="Google Shape;284;p10"/>
          <p:cNvSpPr txBox="1">
            <a:spLocks noGrp="1"/>
          </p:cNvSpPr>
          <p:nvPr>
            <p:ph type="body" idx="1"/>
          </p:nvPr>
        </p:nvSpPr>
        <p:spPr>
          <a:xfrm>
            <a:off x="492371" y="2653800"/>
            <a:ext cx="3084844" cy="3335519"/>
          </a:xfrm>
          <a:prstGeom prst="rect">
            <a:avLst/>
          </a:prstGeom>
          <a:noFill/>
          <a:ln>
            <a:noFill/>
          </a:ln>
        </p:spPr>
        <p:txBody>
          <a:bodyPr spcFirstLastPara="1" wrap="square" lIns="0" tIns="45700" rIns="0" bIns="45700" anchor="t" anchorCtr="0">
            <a:normAutofit/>
          </a:bodyPr>
          <a:lstStyle/>
          <a:p>
            <a:pPr marL="233363" lvl="0" indent="-138113" algn="l" rtl="0">
              <a:lnSpc>
                <a:spcPct val="90000"/>
              </a:lnSpc>
              <a:spcBef>
                <a:spcPts val="0"/>
              </a:spcBef>
              <a:spcAft>
                <a:spcPts val="0"/>
              </a:spcAft>
              <a:buSzPts val="1500"/>
              <a:buNone/>
            </a:pPr>
            <a:endParaRPr sz="1500">
              <a:solidFill>
                <a:srgbClr val="FFFFFF"/>
              </a:solidFill>
            </a:endParaRPr>
          </a:p>
          <a:p>
            <a:pPr marL="233363" lvl="0" indent="-138113" algn="l" rtl="0">
              <a:lnSpc>
                <a:spcPct val="90000"/>
              </a:lnSpc>
              <a:spcBef>
                <a:spcPts val="1400"/>
              </a:spcBef>
              <a:spcAft>
                <a:spcPts val="0"/>
              </a:spcAft>
              <a:buSzPts val="1500"/>
              <a:buNone/>
            </a:pPr>
            <a:endParaRPr sz="1500">
              <a:solidFill>
                <a:srgbClr val="FFFFFF"/>
              </a:solidFill>
            </a:endParaRPr>
          </a:p>
        </p:txBody>
      </p:sp>
      <p:sp>
        <p:nvSpPr>
          <p:cNvPr id="285" name="Google Shape;285;p1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6" name="Google Shape;286;p10" descr="Top view of laptop, pen and notebook written with text MEETING MINUTES over brown background. Business concept."/>
          <p:cNvPicPr preferRelativeResize="0"/>
          <p:nvPr/>
        </p:nvPicPr>
        <p:blipFill rotWithShape="1">
          <a:blip r:embed="rId3">
            <a:alphaModFix/>
          </a:blip>
          <a:srcRect b="5109"/>
          <a:stretch/>
        </p:blipFill>
        <p:spPr>
          <a:xfrm>
            <a:off x="4742017" y="1015681"/>
            <a:ext cx="6798082" cy="4580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00000"/>
              </a:buClr>
              <a:buSzPts val="4800"/>
              <a:buFont typeface="Calibri"/>
              <a:buNone/>
            </a:pPr>
            <a:r>
              <a:rPr lang="en-US"/>
              <a:t>Election of Officers</a:t>
            </a:r>
            <a:endParaRPr/>
          </a:p>
        </p:txBody>
      </p:sp>
      <p:sp>
        <p:nvSpPr>
          <p:cNvPr id="297" name="Google Shape;297;p12"/>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en-US"/>
              <a:t>ACCA HANDBOOK 			</a:t>
            </a:r>
            <a:endParaRPr/>
          </a:p>
        </p:txBody>
      </p:sp>
      <p:sp>
        <p:nvSpPr>
          <p:cNvPr id="298" name="Google Shape;298;p12"/>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fontScale="70000" lnSpcReduction="20000"/>
          </a:bodyPr>
          <a:lstStyle/>
          <a:p>
            <a:pPr marL="905510" marR="682625" lvl="0" indent="0" algn="l" rtl="0">
              <a:lnSpc>
                <a:spcPct val="90000"/>
              </a:lnSpc>
              <a:spcBef>
                <a:spcPts val="0"/>
              </a:spcBef>
              <a:spcAft>
                <a:spcPts val="0"/>
              </a:spcAft>
              <a:buSzPct val="100000"/>
              <a:buNone/>
            </a:pPr>
            <a:r>
              <a:rPr lang="en-US" sz="1800">
                <a:solidFill>
                  <a:srgbClr val="1F4D78"/>
                </a:solidFill>
                <a:latin typeface="Arial"/>
                <a:ea typeface="Arial"/>
                <a:cs typeface="Arial"/>
                <a:sym typeface="Arial"/>
              </a:rPr>
              <a:t>Section 4.1. Titles. </a:t>
            </a:r>
            <a:r>
              <a:rPr lang="en-US" sz="1800">
                <a:solidFill>
                  <a:srgbClr val="000000"/>
                </a:solidFill>
                <a:latin typeface="Arial"/>
                <a:ea typeface="Arial"/>
                <a:cs typeface="Arial"/>
                <a:sym typeface="Arial"/>
              </a:rPr>
              <a:t>ACCA Board of Directors will have a Chair, Vice-Chair and Secretary.</a:t>
            </a:r>
            <a:endParaRPr sz="1800">
              <a:latin typeface="Cambria"/>
              <a:ea typeface="Cambria"/>
              <a:cs typeface="Cambria"/>
              <a:sym typeface="Cambria"/>
            </a:endParaRPr>
          </a:p>
          <a:p>
            <a:pPr marL="0" marR="0" lvl="0" indent="0" algn="l" rtl="0">
              <a:lnSpc>
                <a:spcPct val="30555"/>
              </a:lnSpc>
              <a:spcBef>
                <a:spcPts val="45"/>
              </a:spcBef>
              <a:spcAft>
                <a:spcPts val="0"/>
              </a:spcAft>
              <a:buSzPct val="100000"/>
              <a:buChar char=" "/>
            </a:pPr>
            <a:r>
              <a:rPr lang="en-US" sz="1800">
                <a:latin typeface="Arial"/>
                <a:ea typeface="Arial"/>
                <a:cs typeface="Arial"/>
                <a:sym typeface="Arial"/>
              </a:rPr>
              <a:t> </a:t>
            </a:r>
            <a:endParaRPr sz="1800">
              <a:latin typeface="Calibri"/>
              <a:ea typeface="Calibri"/>
              <a:cs typeface="Calibri"/>
              <a:sym typeface="Calibri"/>
            </a:endParaRPr>
          </a:p>
          <a:p>
            <a:pPr marL="0" marR="0" lvl="0" indent="0" algn="l" rtl="0">
              <a:lnSpc>
                <a:spcPct val="55555"/>
              </a:lnSpc>
              <a:spcBef>
                <a:spcPts val="0"/>
              </a:spcBef>
              <a:spcAft>
                <a:spcPts val="0"/>
              </a:spcAft>
              <a:buSzPct val="100000"/>
              <a:buChar char=" "/>
            </a:pPr>
            <a:r>
              <a:rPr lang="en-US" sz="1800">
                <a:latin typeface="Arial"/>
                <a:ea typeface="Arial"/>
                <a:cs typeface="Arial"/>
                <a:sym typeface="Arial"/>
              </a:rPr>
              <a:t> </a:t>
            </a:r>
            <a:endParaRPr sz="1800">
              <a:latin typeface="Calibri"/>
              <a:ea typeface="Calibri"/>
              <a:cs typeface="Calibri"/>
              <a:sym typeface="Calibri"/>
            </a:endParaRPr>
          </a:p>
          <a:p>
            <a:pPr marL="911225" marR="946150" lvl="0" indent="-80010" algn="l" rtl="0">
              <a:lnSpc>
                <a:spcPct val="102000"/>
              </a:lnSpc>
              <a:spcBef>
                <a:spcPts val="0"/>
              </a:spcBef>
              <a:spcAft>
                <a:spcPts val="0"/>
              </a:spcAft>
              <a:buSzPct val="100000"/>
              <a:buChar char=" "/>
            </a:pPr>
            <a:r>
              <a:rPr lang="en-US" sz="1800">
                <a:solidFill>
                  <a:srgbClr val="1F4D78"/>
                </a:solidFill>
                <a:latin typeface="Arial"/>
                <a:ea typeface="Arial"/>
                <a:cs typeface="Arial"/>
                <a:sym typeface="Arial"/>
              </a:rPr>
              <a:t>Section 4.2. Election and Term of Office. </a:t>
            </a:r>
            <a:r>
              <a:rPr lang="en-US" sz="1800">
                <a:solidFill>
                  <a:srgbClr val="000000"/>
                </a:solidFill>
                <a:latin typeface="Arial"/>
                <a:ea typeface="Arial"/>
                <a:cs typeface="Arial"/>
                <a:sym typeface="Arial"/>
              </a:rPr>
              <a:t>Each officer will be elected from among the voting members at the first meeting of each new fiscal year for APS. Non-voting members (students) may not serve in any officer position. Each officer will serve for a term of one year, and may be eligible for one additional term of one year in the same office. Each officer will serve until a successor is elected and qualified, or until said officer resigns or is removed from office. No officer may hold more than one position at the same time. Only one ACCA Board member may occupy an officer position</a:t>
            </a:r>
            <a:r>
              <a:rPr lang="en-US" sz="1800">
                <a:solidFill>
                  <a:srgbClr val="1F4D78"/>
                </a:solidFill>
                <a:latin typeface="Arial"/>
                <a:ea typeface="Arial"/>
                <a:cs typeface="Arial"/>
                <a:sym typeface="Arial"/>
              </a:rPr>
              <a:t> </a:t>
            </a:r>
            <a:r>
              <a:rPr lang="en-US" sz="1800">
                <a:latin typeface="Arial"/>
                <a:ea typeface="Arial"/>
                <a:cs typeface="Arial"/>
                <a:sym typeface="Arial"/>
              </a:rPr>
              <a:t>at any time</a:t>
            </a:r>
            <a:r>
              <a:rPr lang="en-US" sz="1800">
                <a:solidFill>
                  <a:srgbClr val="1F4D78"/>
                </a:solidFill>
                <a:latin typeface="Arial"/>
                <a:ea typeface="Arial"/>
                <a:cs typeface="Arial"/>
                <a:sym typeface="Arial"/>
              </a:rPr>
              <a:t>.</a:t>
            </a:r>
            <a:endParaRPr sz="1800">
              <a:latin typeface="Cambria"/>
              <a:ea typeface="Cambria"/>
              <a:cs typeface="Cambria"/>
              <a:sym typeface="Cambria"/>
            </a:endParaRPr>
          </a:p>
          <a:p>
            <a:pPr marL="233363" lvl="0" indent="-144463" algn="l" rtl="0">
              <a:lnSpc>
                <a:spcPct val="90000"/>
              </a:lnSpc>
              <a:spcBef>
                <a:spcPts val="1200"/>
              </a:spcBef>
              <a:spcAft>
                <a:spcPts val="0"/>
              </a:spcAft>
              <a:buSzPct val="100000"/>
              <a:buNone/>
            </a:pPr>
            <a:endParaRPr/>
          </a:p>
        </p:txBody>
      </p:sp>
      <p:sp>
        <p:nvSpPr>
          <p:cNvPr id="299" name="Google Shape;299;p12"/>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en-US"/>
              <a:t>REMINDERS</a:t>
            </a:r>
            <a:endParaRPr/>
          </a:p>
        </p:txBody>
      </p:sp>
      <p:sp>
        <p:nvSpPr>
          <p:cNvPr id="300" name="Google Shape;300;p12"/>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fontScale="77500" lnSpcReduction="20000"/>
          </a:bodyPr>
          <a:lstStyle/>
          <a:p>
            <a:pPr marL="1143000" marR="0" lvl="2" indent="-228600" algn="l" rtl="0">
              <a:lnSpc>
                <a:spcPct val="84722"/>
              </a:lnSpc>
              <a:spcBef>
                <a:spcPts val="0"/>
              </a:spcBef>
              <a:spcAft>
                <a:spcPts val="0"/>
              </a:spcAft>
              <a:buSzPct val="95238"/>
              <a:buFont typeface="Noto Sans Symbols"/>
              <a:buChar char="∙"/>
            </a:pPr>
            <a:r>
              <a:rPr lang="en-US" sz="1800">
                <a:latin typeface="Calibri"/>
                <a:ea typeface="Calibri"/>
                <a:cs typeface="Calibri"/>
                <a:sym typeface="Calibri"/>
              </a:rPr>
              <a:t>Nominations do not have to be seconded.</a:t>
            </a:r>
            <a:endParaRPr/>
          </a:p>
          <a:p>
            <a:pPr marL="1143000" marR="0" lvl="2" indent="-228600" algn="l" rtl="0">
              <a:lnSpc>
                <a:spcPct val="84722"/>
              </a:lnSpc>
              <a:spcBef>
                <a:spcPts val="0"/>
              </a:spcBef>
              <a:spcAft>
                <a:spcPts val="0"/>
              </a:spcAft>
              <a:buSzPct val="95238"/>
              <a:buFont typeface="Noto Sans Symbols"/>
              <a:buChar char="∙"/>
            </a:pPr>
            <a:r>
              <a:rPr lang="en-US" sz="1800">
                <a:latin typeface="Calibri"/>
                <a:ea typeface="Calibri"/>
                <a:cs typeface="Calibri"/>
                <a:sym typeface="Calibri"/>
              </a:rPr>
              <a:t>A member may nominate themselves.</a:t>
            </a:r>
            <a:endParaRPr/>
          </a:p>
          <a:p>
            <a:pPr marL="1143000" marR="0" lvl="2" indent="-228600" algn="l" rtl="0">
              <a:lnSpc>
                <a:spcPct val="84722"/>
              </a:lnSpc>
              <a:spcBef>
                <a:spcPts val="10"/>
              </a:spcBef>
              <a:spcAft>
                <a:spcPts val="0"/>
              </a:spcAft>
              <a:buSzPct val="95238"/>
              <a:buFont typeface="Noto Sans Symbols"/>
              <a:buChar char="∙"/>
            </a:pPr>
            <a:r>
              <a:rPr lang="en-US" sz="1800">
                <a:latin typeface="Calibri"/>
                <a:ea typeface="Calibri"/>
                <a:cs typeface="Calibri"/>
                <a:sym typeface="Calibri"/>
              </a:rPr>
              <a:t>A member may nominate more than one person for any position.</a:t>
            </a:r>
            <a:endParaRPr/>
          </a:p>
          <a:p>
            <a:pPr marL="1143000" marR="0" lvl="2" indent="-228600" algn="l" rtl="0">
              <a:lnSpc>
                <a:spcPct val="84722"/>
              </a:lnSpc>
              <a:spcBef>
                <a:spcPts val="0"/>
              </a:spcBef>
              <a:spcAft>
                <a:spcPts val="0"/>
              </a:spcAft>
              <a:buSzPct val="95238"/>
              <a:buFont typeface="Noto Sans Symbols"/>
              <a:buChar char="∙"/>
            </a:pPr>
            <a:r>
              <a:rPr lang="en-US" sz="1800">
                <a:latin typeface="Calibri"/>
                <a:ea typeface="Calibri"/>
                <a:cs typeface="Calibri"/>
                <a:sym typeface="Calibri"/>
              </a:rPr>
              <a:t>A member may decline a nomination during the nomination process.</a:t>
            </a:r>
            <a:endParaRPr/>
          </a:p>
          <a:p>
            <a:pPr marL="1143000" marR="0" lvl="2" indent="-228600" algn="l" rtl="0">
              <a:lnSpc>
                <a:spcPct val="84722"/>
              </a:lnSpc>
              <a:spcBef>
                <a:spcPts val="5"/>
              </a:spcBef>
              <a:spcAft>
                <a:spcPts val="0"/>
              </a:spcAft>
              <a:buSzPct val="95238"/>
              <a:buFont typeface="Noto Sans Symbols"/>
              <a:buChar char="∙"/>
            </a:pPr>
            <a:r>
              <a:rPr lang="en-US" sz="1800">
                <a:latin typeface="Calibri"/>
                <a:ea typeface="Calibri"/>
                <a:cs typeface="Calibri"/>
                <a:sym typeface="Calibri"/>
              </a:rPr>
              <a:t>(</a:t>
            </a:r>
            <a:r>
              <a:rPr lang="en-US" sz="1800" i="1">
                <a:latin typeface="Calibri"/>
                <a:ea typeface="Calibri"/>
                <a:cs typeface="Calibri"/>
                <a:sym typeface="Calibri"/>
              </a:rPr>
              <a:t>high schools</a:t>
            </a:r>
            <a:r>
              <a:rPr lang="en-US" sz="1800">
                <a:latin typeface="Calibri"/>
                <a:ea typeface="Calibri"/>
                <a:cs typeface="Calibri"/>
                <a:sym typeface="Calibri"/>
              </a:rPr>
              <a:t>) Students may fill any officer position.</a:t>
            </a:r>
            <a:endParaRPr/>
          </a:p>
          <a:p>
            <a:pPr marL="1143000" marR="396240" lvl="2" indent="-228600" algn="l" rtl="0">
              <a:lnSpc>
                <a:spcPct val="90000"/>
              </a:lnSpc>
              <a:spcBef>
                <a:spcPts val="0"/>
              </a:spcBef>
              <a:spcAft>
                <a:spcPts val="0"/>
              </a:spcAft>
              <a:buSzPct val="95238"/>
              <a:buFont typeface="Noto Sans Symbols"/>
              <a:buChar char="∙"/>
            </a:pPr>
            <a:r>
              <a:rPr lang="en-US" sz="1800">
                <a:latin typeface="Calibri"/>
                <a:ea typeface="Calibri"/>
                <a:cs typeface="Calibri"/>
                <a:sym typeface="Calibri"/>
              </a:rPr>
              <a:t>Members may not serve more than two (2) consecutive terms (i.e.- 2 years) in the same officer position at the same school.</a:t>
            </a:r>
            <a:endParaRPr/>
          </a:p>
          <a:p>
            <a:pPr marL="1143000" marR="94615" lvl="2" indent="-228600" algn="l" rtl="0">
              <a:lnSpc>
                <a:spcPct val="90000"/>
              </a:lnSpc>
              <a:spcBef>
                <a:spcPts val="5"/>
              </a:spcBef>
              <a:spcAft>
                <a:spcPts val="0"/>
              </a:spcAft>
              <a:buSzPct val="95238"/>
              <a:buFont typeface="Noto Sans Symbols"/>
              <a:buChar char="∙"/>
            </a:pPr>
            <a:r>
              <a:rPr lang="en-US" sz="1800">
                <a:latin typeface="Calibri"/>
                <a:ea typeface="Calibri"/>
                <a:cs typeface="Calibri"/>
                <a:sym typeface="Calibri"/>
              </a:rPr>
              <a:t>Nominees do not have to leave the room during the nomination period or when a vote is taken.</a:t>
            </a:r>
            <a:endParaRPr/>
          </a:p>
          <a:p>
            <a:pPr marL="1143000" marR="158750" lvl="2" indent="-228600" algn="l" rtl="0">
              <a:lnSpc>
                <a:spcPct val="90000"/>
              </a:lnSpc>
              <a:spcBef>
                <a:spcPts val="0"/>
              </a:spcBef>
              <a:spcAft>
                <a:spcPts val="0"/>
              </a:spcAft>
              <a:buSzPct val="95238"/>
              <a:buFont typeface="Noto Sans Symbols"/>
              <a:buChar char="∙"/>
            </a:pPr>
            <a:r>
              <a:rPr lang="en-US" sz="1800">
                <a:latin typeface="Calibri"/>
                <a:ea typeface="Calibri"/>
                <a:cs typeface="Calibri"/>
                <a:sym typeface="Calibri"/>
              </a:rPr>
              <a:t>If there is more than one nominee per elected office, each nominee will be offered an opportunity to share why they should be elected to the seat.</a:t>
            </a:r>
            <a:endParaRPr/>
          </a:p>
          <a:p>
            <a:pPr marL="1143000" marR="200660" lvl="2" indent="-228600" algn="l" rtl="0">
              <a:lnSpc>
                <a:spcPct val="100000"/>
              </a:lnSpc>
              <a:spcBef>
                <a:spcPts val="0"/>
              </a:spcBef>
              <a:spcAft>
                <a:spcPts val="0"/>
              </a:spcAft>
              <a:buSzPct val="95238"/>
              <a:buFont typeface="Noto Sans Symbols"/>
              <a:buChar char="∙"/>
            </a:pPr>
            <a:r>
              <a:rPr lang="en-US" sz="1800">
                <a:latin typeface="Calibri"/>
                <a:ea typeface="Calibri"/>
                <a:cs typeface="Calibri"/>
                <a:sym typeface="Calibri"/>
              </a:rPr>
              <a:t>The newly elected officers will assume their position starting at the conclusion of this meeting and serve for one (1) year or until a new officer is elected.</a:t>
            </a:r>
            <a:endParaRPr/>
          </a:p>
          <a:p>
            <a:pPr marL="1143000" marR="0" lvl="2" indent="-228600" algn="l" rtl="0">
              <a:lnSpc>
                <a:spcPct val="83611"/>
              </a:lnSpc>
              <a:spcBef>
                <a:spcPts val="0"/>
              </a:spcBef>
              <a:spcAft>
                <a:spcPts val="0"/>
              </a:spcAft>
              <a:buSzPct val="95238"/>
              <a:buFont typeface="Noto Sans Symbols"/>
              <a:buChar char="∙"/>
            </a:pPr>
            <a:r>
              <a:rPr lang="en-US" sz="1800">
                <a:latin typeface="Calibri"/>
                <a:ea typeface="Calibri"/>
                <a:cs typeface="Calibri"/>
                <a:sym typeface="Calibri"/>
              </a:rPr>
              <a:t>All voting members have only one vote per seat.</a:t>
            </a:r>
            <a:endParaRPr/>
          </a:p>
          <a:p>
            <a:pPr marL="233363" lvl="0" indent="-144463" algn="l" rtl="0">
              <a:lnSpc>
                <a:spcPct val="90000"/>
              </a:lnSpc>
              <a:spcBef>
                <a:spcPts val="1200"/>
              </a:spcBef>
              <a:spcAft>
                <a:spcPts val="0"/>
              </a:spcAft>
              <a:buSzPct val="1000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1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7" name="Google Shape;307;p13"/>
          <p:cNvCxnSpPr/>
          <p:nvPr/>
        </p:nvCxnSpPr>
        <p:spPr>
          <a:xfrm>
            <a:off x="1207658" y="4343400"/>
            <a:ext cx="9875520" cy="0"/>
          </a:xfrm>
          <a:prstGeom prst="straightConnector1">
            <a:avLst/>
          </a:prstGeom>
          <a:noFill/>
          <a:ln w="9525" cap="flat" cmpd="sng">
            <a:solidFill>
              <a:srgbClr val="42BDFE"/>
            </a:solidFill>
            <a:prstDash val="solid"/>
            <a:round/>
            <a:headEnd type="none" w="sm" len="sm"/>
            <a:tailEnd type="none" w="sm" len="sm"/>
          </a:ln>
        </p:spPr>
      </p:cxnSp>
      <p:sp>
        <p:nvSpPr>
          <p:cNvPr id="308" name="Google Shape;308;p13"/>
          <p:cNvSpPr/>
          <p:nvPr/>
        </p:nvSpPr>
        <p:spPr>
          <a:xfrm>
            <a:off x="1507"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13"/>
          <p:cNvSpPr txBox="1">
            <a:spLocks noGrp="1"/>
          </p:cNvSpPr>
          <p:nvPr>
            <p:ph type="title"/>
          </p:nvPr>
        </p:nvSpPr>
        <p:spPr>
          <a:xfrm>
            <a:off x="1097280" y="758952"/>
            <a:ext cx="10058400" cy="389216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07ABD"/>
              </a:buClr>
              <a:buSzPts val="8000"/>
              <a:buFont typeface="Calibri"/>
              <a:buNone/>
            </a:pPr>
            <a:r>
              <a:rPr lang="en-US" sz="8000">
                <a:solidFill>
                  <a:srgbClr val="007ABD"/>
                </a:solidFill>
              </a:rPr>
              <a:t>Election of </a:t>
            </a:r>
            <a:r>
              <a:rPr lang="en-US" sz="8000" b="1">
                <a:solidFill>
                  <a:srgbClr val="007ABD"/>
                </a:solidFill>
              </a:rPr>
              <a:t>Chair</a:t>
            </a:r>
            <a:r>
              <a:rPr lang="en-US" sz="8000">
                <a:solidFill>
                  <a:srgbClr val="007ABD"/>
                </a:solidFill>
              </a:rPr>
              <a:t> </a:t>
            </a:r>
            <a:endParaRPr/>
          </a:p>
        </p:txBody>
      </p:sp>
      <p:sp>
        <p:nvSpPr>
          <p:cNvPr id="310" name="Google Shape;310;p13"/>
          <p:cNvSpPr/>
          <p:nvPr/>
        </p:nvSpPr>
        <p:spPr>
          <a:xfrm>
            <a:off x="1507" y="4953000"/>
            <a:ext cx="12188952"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1507" y="4906176"/>
            <a:ext cx="12188952"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1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8" name="Google Shape;318;p14"/>
          <p:cNvCxnSpPr/>
          <p:nvPr/>
        </p:nvCxnSpPr>
        <p:spPr>
          <a:xfrm>
            <a:off x="1207658" y="4343400"/>
            <a:ext cx="9875520" cy="0"/>
          </a:xfrm>
          <a:prstGeom prst="straightConnector1">
            <a:avLst/>
          </a:prstGeom>
          <a:noFill/>
          <a:ln w="9525" cap="flat" cmpd="sng">
            <a:solidFill>
              <a:srgbClr val="42BDFE"/>
            </a:solidFill>
            <a:prstDash val="solid"/>
            <a:round/>
            <a:headEnd type="none" w="sm" len="sm"/>
            <a:tailEnd type="none" w="sm" len="sm"/>
          </a:ln>
        </p:spPr>
      </p:cxnSp>
      <p:sp>
        <p:nvSpPr>
          <p:cNvPr id="319" name="Google Shape;319;p14"/>
          <p:cNvSpPr/>
          <p:nvPr/>
        </p:nvSpPr>
        <p:spPr>
          <a:xfrm>
            <a:off x="1507"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14"/>
          <p:cNvSpPr txBox="1">
            <a:spLocks noGrp="1"/>
          </p:cNvSpPr>
          <p:nvPr>
            <p:ph type="title"/>
          </p:nvPr>
        </p:nvSpPr>
        <p:spPr>
          <a:xfrm>
            <a:off x="1097280" y="758952"/>
            <a:ext cx="10058400" cy="389216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07ABD"/>
              </a:buClr>
              <a:buSzPts val="8000"/>
              <a:buFont typeface="Calibri"/>
              <a:buNone/>
            </a:pPr>
            <a:r>
              <a:rPr lang="en-US" sz="8000">
                <a:solidFill>
                  <a:srgbClr val="007ABD"/>
                </a:solidFill>
              </a:rPr>
              <a:t>Election of </a:t>
            </a:r>
            <a:r>
              <a:rPr lang="en-US" sz="8000" b="1">
                <a:solidFill>
                  <a:srgbClr val="007ABD"/>
                </a:solidFill>
              </a:rPr>
              <a:t>Vice-Chair</a:t>
            </a:r>
            <a:endParaRPr/>
          </a:p>
        </p:txBody>
      </p:sp>
      <p:sp>
        <p:nvSpPr>
          <p:cNvPr id="321" name="Google Shape;321;p14"/>
          <p:cNvSpPr/>
          <p:nvPr/>
        </p:nvSpPr>
        <p:spPr>
          <a:xfrm>
            <a:off x="1507" y="4953000"/>
            <a:ext cx="12188952"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1507" y="4906176"/>
            <a:ext cx="12188952"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1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15"/>
          <p:cNvCxnSpPr/>
          <p:nvPr/>
        </p:nvCxnSpPr>
        <p:spPr>
          <a:xfrm>
            <a:off x="1207658" y="4343400"/>
            <a:ext cx="9875520" cy="0"/>
          </a:xfrm>
          <a:prstGeom prst="straightConnector1">
            <a:avLst/>
          </a:prstGeom>
          <a:noFill/>
          <a:ln w="9525" cap="flat" cmpd="sng">
            <a:solidFill>
              <a:srgbClr val="42BDFE"/>
            </a:solidFill>
            <a:prstDash val="solid"/>
            <a:round/>
            <a:headEnd type="none" w="sm" len="sm"/>
            <a:tailEnd type="none" w="sm" len="sm"/>
          </a:ln>
        </p:spPr>
      </p:cxnSp>
      <p:sp>
        <p:nvSpPr>
          <p:cNvPr id="330" name="Google Shape;330;p15"/>
          <p:cNvSpPr/>
          <p:nvPr/>
        </p:nvSpPr>
        <p:spPr>
          <a:xfrm>
            <a:off x="1507"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15"/>
          <p:cNvSpPr txBox="1">
            <a:spLocks noGrp="1"/>
          </p:cNvSpPr>
          <p:nvPr>
            <p:ph type="title"/>
          </p:nvPr>
        </p:nvSpPr>
        <p:spPr>
          <a:xfrm>
            <a:off x="1097280" y="758952"/>
            <a:ext cx="10058400" cy="389216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07ABD"/>
              </a:buClr>
              <a:buSzPts val="8000"/>
              <a:buFont typeface="Calibri"/>
              <a:buNone/>
            </a:pPr>
            <a:r>
              <a:rPr lang="en-US" sz="8000">
                <a:solidFill>
                  <a:srgbClr val="007ABD"/>
                </a:solidFill>
              </a:rPr>
              <a:t>Election of </a:t>
            </a:r>
            <a:r>
              <a:rPr lang="en-US" sz="8000" b="1">
                <a:solidFill>
                  <a:srgbClr val="007ABD"/>
                </a:solidFill>
              </a:rPr>
              <a:t>Secretary</a:t>
            </a:r>
            <a:endParaRPr/>
          </a:p>
        </p:txBody>
      </p:sp>
      <p:sp>
        <p:nvSpPr>
          <p:cNvPr id="332" name="Google Shape;332;p15"/>
          <p:cNvSpPr/>
          <p:nvPr/>
        </p:nvSpPr>
        <p:spPr>
          <a:xfrm>
            <a:off x="1507" y="4953000"/>
            <a:ext cx="12188952"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1507" y="4906176"/>
            <a:ext cx="12188952"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a:t>Public Comment Format</a:t>
            </a:r>
            <a:endParaRPr/>
          </a:p>
        </p:txBody>
      </p:sp>
      <p:sp>
        <p:nvSpPr>
          <p:cNvPr id="344" name="Google Shape;344;p1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98220" marR="97790" lvl="0" indent="-233362" algn="l" rtl="0">
              <a:lnSpc>
                <a:spcPct val="90000"/>
              </a:lnSpc>
              <a:spcBef>
                <a:spcPts val="0"/>
              </a:spcBef>
              <a:spcAft>
                <a:spcPts val="0"/>
              </a:spcAft>
              <a:buSzPts val="2000"/>
              <a:buChar char=" "/>
            </a:pPr>
            <a:r>
              <a:rPr lang="en-US" sz="2000" dirty="0">
                <a:latin typeface="Calibri"/>
                <a:ea typeface="Calibri"/>
                <a:cs typeface="Calibri"/>
                <a:sym typeface="Calibri"/>
              </a:rPr>
              <a:t>“For those of you wishing to provide comment, there is time allotted on the agenda for the final twenty minutes of the meeting. The sign-up sheet is by the door. Each member of the public will have 2 minutes to speak at which time we will ask you to have a seat to allow others to speak. The Public Comment period is designed to gain input from the public and not for immediate responses by the GO Team to the public comment presented. At the end of the 20 minutes we will close public comment and move on to the next agenda item. If there are questions or information that you have for the GO Team, you may also contact one or more of the GO Team members after this meeting. You can find GO Team member contact information and meeting dates and agendas on the GO Team page of the school’s website.”</a:t>
            </a:r>
            <a:endParaRPr dirty="0"/>
          </a:p>
          <a:p>
            <a:pPr marL="233363" lvl="0" indent="-106363" algn="l" rtl="0">
              <a:lnSpc>
                <a:spcPct val="90000"/>
              </a:lnSpc>
              <a:spcBef>
                <a:spcPts val="1200"/>
              </a:spcBef>
              <a:spcAft>
                <a:spcPts val="0"/>
              </a:spcAft>
              <a:buSzPts val="20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a:t>Review, Confirm/Update Norms</a:t>
            </a:r>
            <a:endParaRPr/>
          </a:p>
        </p:txBody>
      </p:sp>
      <p:sp>
        <p:nvSpPr>
          <p:cNvPr id="366" name="Google Shape;366;p2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342900" marR="301625" lvl="0" indent="-342900" algn="l" rtl="0">
              <a:lnSpc>
                <a:spcPct val="107000"/>
              </a:lnSpc>
              <a:spcBef>
                <a:spcPts val="0"/>
              </a:spcBef>
              <a:spcAft>
                <a:spcPts val="0"/>
              </a:spcAft>
              <a:buSzPts val="1600"/>
              <a:buFont typeface="Noto Sans Symbols"/>
              <a:buChar char="∙"/>
            </a:pPr>
            <a:r>
              <a:rPr lang="en-US" sz="1800" dirty="0">
                <a:latin typeface="Calibri"/>
                <a:ea typeface="Calibri"/>
                <a:cs typeface="Calibri"/>
                <a:sym typeface="Calibri"/>
              </a:rPr>
              <a:t>This is a meeting of the GO Team. Only members of the team may participate in the discussion. Any members of the public present are here to quietly observe.</a:t>
            </a:r>
            <a:endParaRPr dirty="0"/>
          </a:p>
          <a:p>
            <a:pPr marL="342900" marR="0" lvl="0" indent="-342900" algn="l" rtl="0">
              <a:lnSpc>
                <a:spcPct val="112777"/>
              </a:lnSpc>
              <a:spcBef>
                <a:spcPts val="0"/>
              </a:spcBef>
              <a:spcAft>
                <a:spcPts val="0"/>
              </a:spcAft>
              <a:buSzPts val="1600"/>
              <a:buFont typeface="Noto Sans Symbols"/>
              <a:buChar char="∙"/>
            </a:pPr>
            <a:r>
              <a:rPr lang="en-US" sz="1800" dirty="0">
                <a:latin typeface="Calibri"/>
                <a:ea typeface="Calibri"/>
                <a:cs typeface="Calibri"/>
                <a:sym typeface="Calibri"/>
              </a:rPr>
              <a:t>We will be fully present.</a:t>
            </a:r>
            <a:endParaRPr dirty="0"/>
          </a:p>
          <a:p>
            <a:pPr marL="342900" marR="615950" lvl="0" indent="-342900" algn="l" rtl="0">
              <a:lnSpc>
                <a:spcPct val="107000"/>
              </a:lnSpc>
              <a:spcBef>
                <a:spcPts val="160"/>
              </a:spcBef>
              <a:spcAft>
                <a:spcPts val="0"/>
              </a:spcAft>
              <a:buSzPts val="1600"/>
              <a:buFont typeface="Noto Sans Symbols"/>
              <a:buChar char="∙"/>
            </a:pPr>
            <a:r>
              <a:rPr lang="en-US" sz="1800" dirty="0">
                <a:latin typeface="Calibri"/>
                <a:ea typeface="Calibri"/>
                <a:cs typeface="Calibri"/>
                <a:sym typeface="Calibri"/>
              </a:rPr>
              <a:t>We will follow the agenda as noticed to the public and stay on task.</a:t>
            </a:r>
            <a:endParaRPr dirty="0"/>
          </a:p>
          <a:p>
            <a:pPr marL="342900" marR="0" lvl="0" indent="-342900" algn="l" rtl="0">
              <a:lnSpc>
                <a:spcPct val="112777"/>
              </a:lnSpc>
              <a:spcBef>
                <a:spcPts val="0"/>
              </a:spcBef>
              <a:spcAft>
                <a:spcPts val="0"/>
              </a:spcAft>
              <a:buSzPts val="1600"/>
              <a:buFont typeface="Noto Sans Symbols"/>
              <a:buChar char="∙"/>
            </a:pPr>
            <a:r>
              <a:rPr lang="en-US" sz="1800" dirty="0">
                <a:latin typeface="Calibri"/>
                <a:ea typeface="Calibri"/>
                <a:cs typeface="Calibri"/>
                <a:sym typeface="Calibri"/>
              </a:rPr>
              <a:t>We will be respectful of each other at all times.</a:t>
            </a:r>
            <a:endParaRPr dirty="0"/>
          </a:p>
          <a:p>
            <a:pPr marL="342900" marR="0" lvl="0" indent="-342900" algn="l" rtl="0">
              <a:lnSpc>
                <a:spcPct val="90000"/>
              </a:lnSpc>
              <a:spcBef>
                <a:spcPts val="160"/>
              </a:spcBef>
              <a:spcAft>
                <a:spcPts val="0"/>
              </a:spcAft>
              <a:buSzPts val="1600"/>
              <a:buFont typeface="Noto Sans Symbols"/>
              <a:buChar char="∙"/>
            </a:pPr>
            <a:r>
              <a:rPr lang="en-US" sz="1800" dirty="0">
                <a:latin typeface="Calibri"/>
                <a:ea typeface="Calibri"/>
                <a:cs typeface="Calibri"/>
                <a:sym typeface="Calibri"/>
              </a:rPr>
              <a:t>We will be open-minded.</a:t>
            </a:r>
            <a:endParaRPr dirty="0"/>
          </a:p>
          <a:p>
            <a:pPr marL="342900" marR="322580" lvl="0" indent="-342900" algn="l" rtl="0">
              <a:lnSpc>
                <a:spcPct val="107000"/>
              </a:lnSpc>
              <a:spcBef>
                <a:spcPts val="155"/>
              </a:spcBef>
              <a:spcAft>
                <a:spcPts val="0"/>
              </a:spcAft>
              <a:buSzPts val="1600"/>
              <a:buFont typeface="Noto Sans Symbols"/>
              <a:buChar char="∙"/>
            </a:pPr>
            <a:r>
              <a:rPr lang="en-US" sz="1800" dirty="0">
                <a:latin typeface="Calibri"/>
                <a:ea typeface="Calibri"/>
                <a:cs typeface="Calibri"/>
                <a:sym typeface="Calibri"/>
              </a:rPr>
              <a:t>We invite and welcome contributions of every member and listen  to each other.</a:t>
            </a:r>
            <a:endParaRPr dirty="0"/>
          </a:p>
          <a:p>
            <a:pPr marL="342900" marR="0" lvl="0" indent="-342900" algn="l" rtl="0">
              <a:lnSpc>
                <a:spcPct val="112777"/>
              </a:lnSpc>
              <a:spcBef>
                <a:spcPts val="0"/>
              </a:spcBef>
              <a:spcAft>
                <a:spcPts val="0"/>
              </a:spcAft>
              <a:buSzPts val="1600"/>
              <a:buFont typeface="Noto Sans Symbols"/>
              <a:buChar char="∙"/>
            </a:pPr>
            <a:r>
              <a:rPr lang="en-US" sz="1800" dirty="0">
                <a:latin typeface="Calibri"/>
                <a:ea typeface="Calibri"/>
                <a:cs typeface="Calibri"/>
                <a:sym typeface="Calibri"/>
              </a:rPr>
              <a:t>We will respect all ideas and assume good intentions.</a:t>
            </a:r>
            <a:endParaRPr dirty="0"/>
          </a:p>
          <a:p>
            <a:pPr marL="342900" marR="0" lvl="0" indent="-342900" algn="l" rtl="0">
              <a:lnSpc>
                <a:spcPct val="90000"/>
              </a:lnSpc>
              <a:spcBef>
                <a:spcPts val="160"/>
              </a:spcBef>
              <a:spcAft>
                <a:spcPts val="0"/>
              </a:spcAft>
              <a:buSzPts val="1600"/>
              <a:buFont typeface="Noto Sans Symbols"/>
              <a:buChar char="∙"/>
            </a:pPr>
            <a:r>
              <a:rPr lang="en-US" sz="1800" dirty="0">
                <a:latin typeface="Calibri"/>
                <a:ea typeface="Calibri"/>
                <a:cs typeface="Calibri"/>
                <a:sym typeface="Calibri"/>
              </a:rPr>
              <a:t>We will approach differences of opinion with curiosity.</a:t>
            </a:r>
            <a:endParaRPr dirty="0"/>
          </a:p>
          <a:p>
            <a:pPr marL="233363" lvl="0" indent="-106363" algn="l" rtl="0">
              <a:lnSpc>
                <a:spcPct val="90000"/>
              </a:lnSpc>
              <a:spcBef>
                <a:spcPts val="1200"/>
              </a:spcBef>
              <a:spcAft>
                <a:spcPts val="0"/>
              </a:spcAft>
              <a:buSzPts val="20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Teacher">
            <a:extLst>
              <a:ext uri="{FF2B5EF4-FFF2-40B4-BE49-F238E27FC236}">
                <a16:creationId xmlns:a16="http://schemas.microsoft.com/office/drawing/2014/main" id="{711681C4-932A-89CA-9B72-044E2A6359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239" y="1525536"/>
            <a:ext cx="3775459" cy="3775459"/>
          </a:xfrm>
          <a:prstGeom prst="rect">
            <a:avLst/>
          </a:prstGeom>
        </p:spPr>
      </p:pic>
      <p:sp>
        <p:nvSpPr>
          <p:cNvPr id="23" name="Freeform: Shape 22">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Triangle 2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96A09B-10FB-5F82-11DA-97643AE8E537}"/>
              </a:ext>
            </a:extLst>
          </p:cNvPr>
          <p:cNvSpPr>
            <a:spLocks noGrp="1"/>
          </p:cNvSpPr>
          <p:nvPr>
            <p:ph type="title"/>
          </p:nvPr>
        </p:nvSpPr>
        <p:spPr>
          <a:xfrm>
            <a:off x="5775961" y="962526"/>
            <a:ext cx="5384800" cy="3210689"/>
          </a:xfrm>
        </p:spPr>
        <p:txBody>
          <a:bodyPr vert="horz" lIns="91440" tIns="45720" rIns="91440" bIns="45720" rtlCol="0" anchor="b">
            <a:normAutofit/>
          </a:bodyPr>
          <a:lstStyle/>
          <a:p>
            <a:r>
              <a:rPr lang="en-US" sz="7200" kern="1200">
                <a:solidFill>
                  <a:schemeClr val="tx1"/>
                </a:solidFill>
                <a:latin typeface="+mj-lt"/>
                <a:ea typeface="+mj-ea"/>
                <a:cs typeface="+mj-cs"/>
              </a:rPr>
              <a:t>Principal’s Report</a:t>
            </a:r>
          </a:p>
        </p:txBody>
      </p:sp>
    </p:spTree>
    <p:extLst>
      <p:ext uri="{BB962C8B-B14F-4D97-AF65-F5344CB8AC3E}">
        <p14:creationId xmlns:p14="http://schemas.microsoft.com/office/powerpoint/2010/main" val="206672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D05309-F26D-AD05-DDA5-11C6BEDB4BAF}"/>
              </a:ext>
            </a:extLst>
          </p:cNvPr>
          <p:cNvSpPr>
            <a:spLocks noGrp="1"/>
          </p:cNvSpPr>
          <p:nvPr>
            <p:ph type="title"/>
          </p:nvPr>
        </p:nvSpPr>
        <p:spPr>
          <a:xfrm>
            <a:off x="1043631" y="809898"/>
            <a:ext cx="10173010" cy="1554480"/>
          </a:xfrm>
        </p:spPr>
        <p:txBody>
          <a:bodyPr anchor="ctr">
            <a:normAutofit/>
          </a:bodyPr>
          <a:lstStyle/>
          <a:p>
            <a:r>
              <a:rPr lang="en-US" sz="4800"/>
              <a:t>New for FY 2024</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F96844E-BFF5-E165-4851-BDF1C55C8D3E}"/>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4211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753847-1BD8-0711-76AA-DCB133834B7A}"/>
              </a:ext>
            </a:extLst>
          </p:cNvPr>
          <p:cNvSpPr>
            <a:spLocks noGrp="1"/>
          </p:cNvSpPr>
          <p:nvPr>
            <p:ph type="title"/>
          </p:nvPr>
        </p:nvSpPr>
        <p:spPr>
          <a:xfrm>
            <a:off x="5297762" y="329184"/>
            <a:ext cx="6251110" cy="1783080"/>
          </a:xfrm>
        </p:spPr>
        <p:txBody>
          <a:bodyPr anchor="b">
            <a:normAutofit/>
          </a:bodyPr>
          <a:lstStyle/>
          <a:p>
            <a:r>
              <a:rPr lang="en-US" sz="5400"/>
              <a:t>Great News</a:t>
            </a:r>
          </a:p>
        </p:txBody>
      </p:sp>
      <p:pic>
        <p:nvPicPr>
          <p:cNvPr id="5" name="Picture 4" descr="Large skydiving group mid-air">
            <a:extLst>
              <a:ext uri="{FF2B5EF4-FFF2-40B4-BE49-F238E27FC236}">
                <a16:creationId xmlns:a16="http://schemas.microsoft.com/office/drawing/2014/main" id="{787E3DD4-7278-DDEE-D830-670B9195B4C5}"/>
              </a:ext>
            </a:extLst>
          </p:cNvPr>
          <p:cNvPicPr>
            <a:picLocks noChangeAspect="1"/>
          </p:cNvPicPr>
          <p:nvPr/>
        </p:nvPicPr>
        <p:blipFill rotWithShape="1">
          <a:blip r:embed="rId2"/>
          <a:srcRect l="28003" r="2683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CCBD7C-9D40-6A79-863E-DD029DCBC6E5}"/>
              </a:ext>
            </a:extLst>
          </p:cNvPr>
          <p:cNvSpPr>
            <a:spLocks noGrp="1"/>
          </p:cNvSpPr>
          <p:nvPr>
            <p:ph idx="1"/>
          </p:nvPr>
        </p:nvSpPr>
        <p:spPr>
          <a:xfrm>
            <a:off x="4765963" y="2706624"/>
            <a:ext cx="7324437" cy="3483864"/>
          </a:xfrm>
        </p:spPr>
        <p:txBody>
          <a:bodyPr>
            <a:normAutofit/>
          </a:bodyPr>
          <a:lstStyle/>
          <a:p>
            <a:pPr marL="0" indent="0">
              <a:buNone/>
            </a:pPr>
            <a:r>
              <a:rPr lang="en-US" dirty="0"/>
              <a:t>Total Enrollment 2022-23 		</a:t>
            </a:r>
            <a:r>
              <a:rPr lang="en-US" b="1" dirty="0">
                <a:solidFill>
                  <a:srgbClr val="FF0000"/>
                </a:solidFill>
              </a:rPr>
              <a:t>430</a:t>
            </a:r>
          </a:p>
          <a:p>
            <a:pPr marL="0" indent="0">
              <a:buNone/>
            </a:pPr>
            <a:r>
              <a:rPr lang="en-US" sz="3200" b="1" dirty="0"/>
              <a:t>Total Enrollment 2023-24  </a:t>
            </a:r>
            <a:r>
              <a:rPr lang="en-US" sz="3200" dirty="0"/>
              <a:t>		</a:t>
            </a:r>
            <a:r>
              <a:rPr lang="en-US" sz="3200" b="1" dirty="0">
                <a:solidFill>
                  <a:srgbClr val="FF0000"/>
                </a:solidFill>
              </a:rPr>
              <a:t>532*</a:t>
            </a:r>
          </a:p>
          <a:p>
            <a:endParaRPr lang="en-US" sz="2200" dirty="0"/>
          </a:p>
          <a:p>
            <a:pPr marL="0" indent="0">
              <a:buNone/>
            </a:pPr>
            <a:r>
              <a:rPr lang="en-US" sz="1000" i="1" dirty="0">
                <a:solidFill>
                  <a:srgbClr val="FF0000"/>
                </a:solidFill>
              </a:rPr>
              <a:t>* These numbers include the students taking dual enrollment classes on the campus of Atlanta Technical College</a:t>
            </a:r>
          </a:p>
        </p:txBody>
      </p:sp>
    </p:spTree>
    <p:extLst>
      <p:ext uri="{BB962C8B-B14F-4D97-AF65-F5344CB8AC3E}">
        <p14:creationId xmlns:p14="http://schemas.microsoft.com/office/powerpoint/2010/main" val="26196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1B67-66F8-5701-42BC-93B592F2B15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2BBA059-8461-27C5-96D4-CB9B583AA22C}"/>
              </a:ext>
            </a:extLst>
          </p:cNvPr>
          <p:cNvSpPr>
            <a:spLocks noGrp="1"/>
          </p:cNvSpPr>
          <p:nvPr>
            <p:ph type="body" idx="1"/>
          </p:nvPr>
        </p:nvSpPr>
        <p:spPr/>
        <p:txBody>
          <a:bodyPr/>
          <a:lstStyle/>
          <a:p>
            <a:endParaRPr lang="en-US" dirty="0"/>
          </a:p>
        </p:txBody>
      </p:sp>
      <p:pic>
        <p:nvPicPr>
          <p:cNvPr id="4" name="aps_-_innovation.mp4 (1080p)">
            <a:hlinkClick r:id="" action="ppaction://media"/>
            <a:extLst>
              <a:ext uri="{FF2B5EF4-FFF2-40B4-BE49-F238E27FC236}">
                <a16:creationId xmlns:a16="http://schemas.microsoft.com/office/drawing/2014/main" id="{642EDAF9-79D2-1D55-901D-A7FAFB709A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473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5DAEF6-5A6F-976A-3F97-CE73298B0420}"/>
              </a:ext>
            </a:extLst>
          </p:cNvPr>
          <p:cNvSpPr>
            <a:spLocks noGrp="1"/>
          </p:cNvSpPr>
          <p:nvPr>
            <p:ph type="title"/>
          </p:nvPr>
        </p:nvSpPr>
        <p:spPr>
          <a:xfrm>
            <a:off x="599608" y="679731"/>
            <a:ext cx="3612173" cy="3736540"/>
          </a:xfrm>
        </p:spPr>
        <p:txBody>
          <a:bodyPr vert="horz" lIns="91440" tIns="45720" rIns="91440" bIns="45720" rtlCol="0" anchor="b">
            <a:normAutofit/>
          </a:bodyPr>
          <a:lstStyle/>
          <a:p>
            <a:r>
              <a:rPr lang="en-US" sz="6000" b="1" kern="1200" dirty="0">
                <a:solidFill>
                  <a:schemeClr val="tx1"/>
                </a:solidFill>
                <a:latin typeface="+mj-lt"/>
                <a:ea typeface="+mj-ea"/>
                <a:cs typeface="+mj-cs"/>
              </a:rPr>
              <a:t>Enrollment by School</a:t>
            </a: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E20F348B-7551-FFF0-070D-CBAA3A0E8EA2}"/>
              </a:ext>
            </a:extLst>
          </p:cNvPr>
          <p:cNvGraphicFramePr>
            <a:graphicFrameLocks noGrp="1"/>
          </p:cNvGraphicFramePr>
          <p:nvPr>
            <p:ph idx="1"/>
            <p:extLst>
              <p:ext uri="{D42A27DB-BD31-4B8C-83A1-F6EECF244321}">
                <p14:modId xmlns:p14="http://schemas.microsoft.com/office/powerpoint/2010/main" val="2714059589"/>
              </p:ext>
            </p:extLst>
          </p:nvPr>
        </p:nvGraphicFramePr>
        <p:xfrm>
          <a:off x="5712977" y="557360"/>
          <a:ext cx="5473066" cy="5660098"/>
        </p:xfrm>
        <a:graphic>
          <a:graphicData uri="http://schemas.openxmlformats.org/drawingml/2006/table">
            <a:tbl>
              <a:tblPr firstRow="1" bandRow="1">
                <a:tableStyleId>{5C22544A-7EE6-4342-B048-85BDC9FD1C3A}</a:tableStyleId>
              </a:tblPr>
              <a:tblGrid>
                <a:gridCol w="2335371">
                  <a:extLst>
                    <a:ext uri="{9D8B030D-6E8A-4147-A177-3AD203B41FA5}">
                      <a16:colId xmlns:a16="http://schemas.microsoft.com/office/drawing/2014/main" val="4282158296"/>
                    </a:ext>
                  </a:extLst>
                </a:gridCol>
                <a:gridCol w="3137695">
                  <a:extLst>
                    <a:ext uri="{9D8B030D-6E8A-4147-A177-3AD203B41FA5}">
                      <a16:colId xmlns:a16="http://schemas.microsoft.com/office/drawing/2014/main" val="2135835092"/>
                    </a:ext>
                  </a:extLst>
                </a:gridCol>
              </a:tblGrid>
              <a:tr h="352044">
                <a:tc>
                  <a:txBody>
                    <a:bodyPr/>
                    <a:lstStyle/>
                    <a:p>
                      <a:r>
                        <a:rPr lang="en-US" sz="1600"/>
                        <a:t>School</a:t>
                      </a:r>
                    </a:p>
                  </a:txBody>
                  <a:tcPr marL="80010" marR="80010" marT="40005" marB="40005"/>
                </a:tc>
                <a:tc>
                  <a:txBody>
                    <a:bodyPr/>
                    <a:lstStyle/>
                    <a:p>
                      <a:r>
                        <a:rPr lang="en-US" sz="1600"/>
                        <a:t>Number of Students</a:t>
                      </a:r>
                    </a:p>
                  </a:txBody>
                  <a:tcPr marL="80010" marR="80010" marT="40005" marB="40005"/>
                </a:tc>
                <a:extLst>
                  <a:ext uri="{0D108BD9-81ED-4DB2-BD59-A6C34878D82A}">
                    <a16:rowId xmlns:a16="http://schemas.microsoft.com/office/drawing/2014/main" val="268240171"/>
                  </a:ext>
                </a:extLst>
              </a:tr>
              <a:tr h="352044">
                <a:tc>
                  <a:txBody>
                    <a:bodyPr/>
                    <a:lstStyle/>
                    <a:p>
                      <a:r>
                        <a:rPr lang="en-US" sz="1600"/>
                        <a:t>BEST Academy</a:t>
                      </a:r>
                    </a:p>
                  </a:txBody>
                  <a:tcPr marL="80010" marR="80010" marT="40005" marB="40005"/>
                </a:tc>
                <a:tc>
                  <a:txBody>
                    <a:bodyPr/>
                    <a:lstStyle/>
                    <a:p>
                      <a:r>
                        <a:rPr lang="en-US" sz="1600"/>
                        <a:t>20</a:t>
                      </a:r>
                    </a:p>
                  </a:txBody>
                  <a:tcPr marL="80010" marR="80010" marT="40005" marB="40005"/>
                </a:tc>
                <a:extLst>
                  <a:ext uri="{0D108BD9-81ED-4DB2-BD59-A6C34878D82A}">
                    <a16:rowId xmlns:a16="http://schemas.microsoft.com/office/drawing/2014/main" val="178938983"/>
                  </a:ext>
                </a:extLst>
              </a:tr>
              <a:tr h="352044">
                <a:tc>
                  <a:txBody>
                    <a:bodyPr/>
                    <a:lstStyle/>
                    <a:p>
                      <a:r>
                        <a:rPr lang="en-US" sz="1600"/>
                        <a:t>Carver Early</a:t>
                      </a:r>
                    </a:p>
                  </a:txBody>
                  <a:tcPr marL="80010" marR="80010" marT="40005" marB="40005"/>
                </a:tc>
                <a:tc>
                  <a:txBody>
                    <a:bodyPr/>
                    <a:lstStyle/>
                    <a:p>
                      <a:r>
                        <a:rPr lang="en-US" sz="1600"/>
                        <a:t>10</a:t>
                      </a:r>
                    </a:p>
                  </a:txBody>
                  <a:tcPr marL="80010" marR="80010" marT="40005" marB="40005"/>
                </a:tc>
                <a:extLst>
                  <a:ext uri="{0D108BD9-81ED-4DB2-BD59-A6C34878D82A}">
                    <a16:rowId xmlns:a16="http://schemas.microsoft.com/office/drawing/2014/main" val="4227180032"/>
                  </a:ext>
                </a:extLst>
              </a:tr>
              <a:tr h="352044">
                <a:tc>
                  <a:txBody>
                    <a:bodyPr/>
                    <a:lstStyle/>
                    <a:p>
                      <a:r>
                        <a:rPr lang="en-US" sz="1600"/>
                        <a:t>Carver Steam</a:t>
                      </a:r>
                    </a:p>
                  </a:txBody>
                  <a:tcPr marL="80010" marR="80010" marT="40005" marB="40005"/>
                </a:tc>
                <a:tc>
                  <a:txBody>
                    <a:bodyPr/>
                    <a:lstStyle/>
                    <a:p>
                      <a:r>
                        <a:rPr lang="en-US" sz="1600"/>
                        <a:t>18</a:t>
                      </a:r>
                    </a:p>
                  </a:txBody>
                  <a:tcPr marL="80010" marR="80010" marT="40005" marB="40005"/>
                </a:tc>
                <a:extLst>
                  <a:ext uri="{0D108BD9-81ED-4DB2-BD59-A6C34878D82A}">
                    <a16:rowId xmlns:a16="http://schemas.microsoft.com/office/drawing/2014/main" val="1193038724"/>
                  </a:ext>
                </a:extLst>
              </a:tr>
              <a:tr h="352044">
                <a:tc>
                  <a:txBody>
                    <a:bodyPr/>
                    <a:lstStyle/>
                    <a:p>
                      <a:r>
                        <a:rPr lang="en-US" sz="1600"/>
                        <a:t>CSK</a:t>
                      </a:r>
                    </a:p>
                  </a:txBody>
                  <a:tcPr marL="80010" marR="80010" marT="40005" marB="40005"/>
                </a:tc>
                <a:tc>
                  <a:txBody>
                    <a:bodyPr/>
                    <a:lstStyle/>
                    <a:p>
                      <a:r>
                        <a:rPr lang="en-US" sz="1600"/>
                        <a:t>6</a:t>
                      </a:r>
                    </a:p>
                  </a:txBody>
                  <a:tcPr marL="80010" marR="80010" marT="40005" marB="40005"/>
                </a:tc>
                <a:extLst>
                  <a:ext uri="{0D108BD9-81ED-4DB2-BD59-A6C34878D82A}">
                    <a16:rowId xmlns:a16="http://schemas.microsoft.com/office/drawing/2014/main" val="530643866"/>
                  </a:ext>
                </a:extLst>
              </a:tr>
              <a:tr h="379438">
                <a:tc>
                  <a:txBody>
                    <a:bodyPr/>
                    <a:lstStyle/>
                    <a:p>
                      <a:r>
                        <a:rPr lang="en-US" sz="1600"/>
                        <a:t>Douglass</a:t>
                      </a:r>
                    </a:p>
                  </a:txBody>
                  <a:tcPr marL="80010" marR="80010" marT="40005" marB="40005"/>
                </a:tc>
                <a:tc>
                  <a:txBody>
                    <a:bodyPr/>
                    <a:lstStyle/>
                    <a:p>
                      <a:r>
                        <a:rPr lang="en-US" sz="1600"/>
                        <a:t>67</a:t>
                      </a:r>
                    </a:p>
                  </a:txBody>
                  <a:tcPr marL="80010" marR="80010" marT="40005" marB="40005"/>
                </a:tc>
                <a:extLst>
                  <a:ext uri="{0D108BD9-81ED-4DB2-BD59-A6C34878D82A}">
                    <a16:rowId xmlns:a16="http://schemas.microsoft.com/office/drawing/2014/main" val="3944038574"/>
                  </a:ext>
                </a:extLst>
              </a:tr>
              <a:tr h="352044">
                <a:tc>
                  <a:txBody>
                    <a:bodyPr/>
                    <a:lstStyle/>
                    <a:p>
                      <a:r>
                        <a:rPr lang="en-US" sz="1600"/>
                        <a:t>Drew</a:t>
                      </a:r>
                    </a:p>
                  </a:txBody>
                  <a:tcPr marL="80010" marR="80010" marT="40005" marB="40005">
                    <a:solidFill>
                      <a:srgbClr val="FFC000"/>
                    </a:solidFill>
                  </a:tcPr>
                </a:tc>
                <a:tc>
                  <a:txBody>
                    <a:bodyPr/>
                    <a:lstStyle/>
                    <a:p>
                      <a:r>
                        <a:rPr lang="en-US" sz="1600" dirty="0"/>
                        <a:t>17</a:t>
                      </a:r>
                    </a:p>
                  </a:txBody>
                  <a:tcPr marL="80010" marR="80010" marT="40005" marB="40005">
                    <a:solidFill>
                      <a:srgbClr val="FFC000"/>
                    </a:solidFill>
                  </a:tcPr>
                </a:tc>
                <a:extLst>
                  <a:ext uri="{0D108BD9-81ED-4DB2-BD59-A6C34878D82A}">
                    <a16:rowId xmlns:a16="http://schemas.microsoft.com/office/drawing/2014/main" val="947499432"/>
                  </a:ext>
                </a:extLst>
              </a:tr>
              <a:tr h="352044">
                <a:tc>
                  <a:txBody>
                    <a:bodyPr/>
                    <a:lstStyle/>
                    <a:p>
                      <a:r>
                        <a:rPr lang="en-US" sz="1600"/>
                        <a:t>Jackson</a:t>
                      </a:r>
                    </a:p>
                  </a:txBody>
                  <a:tcPr marL="80010" marR="80010" marT="40005" marB="40005"/>
                </a:tc>
                <a:tc>
                  <a:txBody>
                    <a:bodyPr/>
                    <a:lstStyle/>
                    <a:p>
                      <a:r>
                        <a:rPr lang="en-US" sz="1600" dirty="0"/>
                        <a:t>43</a:t>
                      </a:r>
                    </a:p>
                  </a:txBody>
                  <a:tcPr marL="80010" marR="80010" marT="40005" marB="40005"/>
                </a:tc>
                <a:extLst>
                  <a:ext uri="{0D108BD9-81ED-4DB2-BD59-A6C34878D82A}">
                    <a16:rowId xmlns:a16="http://schemas.microsoft.com/office/drawing/2014/main" val="1767585463"/>
                  </a:ext>
                </a:extLst>
              </a:tr>
              <a:tr h="352044">
                <a:tc>
                  <a:txBody>
                    <a:bodyPr/>
                    <a:lstStyle/>
                    <a:p>
                      <a:r>
                        <a:rPr lang="en-US" sz="1600"/>
                        <a:t>KIPP</a:t>
                      </a:r>
                    </a:p>
                  </a:txBody>
                  <a:tcPr marL="80010" marR="80010" marT="40005" marB="40005"/>
                </a:tc>
                <a:tc>
                  <a:txBody>
                    <a:bodyPr/>
                    <a:lstStyle/>
                    <a:p>
                      <a:r>
                        <a:rPr lang="en-US" sz="1600"/>
                        <a:t>27</a:t>
                      </a:r>
                    </a:p>
                  </a:txBody>
                  <a:tcPr marL="80010" marR="80010" marT="40005" marB="40005"/>
                </a:tc>
                <a:extLst>
                  <a:ext uri="{0D108BD9-81ED-4DB2-BD59-A6C34878D82A}">
                    <a16:rowId xmlns:a16="http://schemas.microsoft.com/office/drawing/2014/main" val="2898436132"/>
                  </a:ext>
                </a:extLst>
              </a:tr>
              <a:tr h="352044">
                <a:tc>
                  <a:txBody>
                    <a:bodyPr/>
                    <a:lstStyle/>
                    <a:p>
                      <a:r>
                        <a:rPr lang="en-US" sz="1600"/>
                        <a:t>Mays</a:t>
                      </a:r>
                    </a:p>
                  </a:txBody>
                  <a:tcPr marL="80010" marR="80010" marT="40005" marB="40005"/>
                </a:tc>
                <a:tc>
                  <a:txBody>
                    <a:bodyPr/>
                    <a:lstStyle/>
                    <a:p>
                      <a:r>
                        <a:rPr lang="en-US" sz="1600"/>
                        <a:t>20</a:t>
                      </a:r>
                    </a:p>
                  </a:txBody>
                  <a:tcPr marL="80010" marR="80010" marT="40005" marB="40005"/>
                </a:tc>
                <a:extLst>
                  <a:ext uri="{0D108BD9-81ED-4DB2-BD59-A6C34878D82A}">
                    <a16:rowId xmlns:a16="http://schemas.microsoft.com/office/drawing/2014/main" val="2039154118"/>
                  </a:ext>
                </a:extLst>
              </a:tr>
              <a:tr h="352044">
                <a:tc>
                  <a:txBody>
                    <a:bodyPr/>
                    <a:lstStyle/>
                    <a:p>
                      <a:r>
                        <a:rPr lang="en-US" sz="1600"/>
                        <a:t>Midtown</a:t>
                      </a:r>
                    </a:p>
                  </a:txBody>
                  <a:tcPr marL="80010" marR="80010" marT="40005" marB="40005"/>
                </a:tc>
                <a:tc>
                  <a:txBody>
                    <a:bodyPr/>
                    <a:lstStyle/>
                    <a:p>
                      <a:r>
                        <a:rPr lang="en-US" sz="1600"/>
                        <a:t>18</a:t>
                      </a:r>
                    </a:p>
                  </a:txBody>
                  <a:tcPr marL="80010" marR="80010" marT="40005" marB="40005"/>
                </a:tc>
                <a:extLst>
                  <a:ext uri="{0D108BD9-81ED-4DB2-BD59-A6C34878D82A}">
                    <a16:rowId xmlns:a16="http://schemas.microsoft.com/office/drawing/2014/main" val="1551471870"/>
                  </a:ext>
                </a:extLst>
              </a:tr>
              <a:tr h="352044">
                <a:tc>
                  <a:txBody>
                    <a:bodyPr/>
                    <a:lstStyle/>
                    <a:p>
                      <a:r>
                        <a:rPr lang="en-US" sz="1600"/>
                        <a:t>North Atlanta</a:t>
                      </a:r>
                    </a:p>
                  </a:txBody>
                  <a:tcPr marL="80010" marR="80010" marT="40005" marB="40005"/>
                </a:tc>
                <a:tc>
                  <a:txBody>
                    <a:bodyPr/>
                    <a:lstStyle/>
                    <a:p>
                      <a:r>
                        <a:rPr lang="en-US" sz="1600"/>
                        <a:t>124</a:t>
                      </a:r>
                    </a:p>
                  </a:txBody>
                  <a:tcPr marL="80010" marR="80010" marT="40005" marB="40005"/>
                </a:tc>
                <a:extLst>
                  <a:ext uri="{0D108BD9-81ED-4DB2-BD59-A6C34878D82A}">
                    <a16:rowId xmlns:a16="http://schemas.microsoft.com/office/drawing/2014/main" val="166247519"/>
                  </a:ext>
                </a:extLst>
              </a:tr>
              <a:tr h="352044">
                <a:tc>
                  <a:txBody>
                    <a:bodyPr/>
                    <a:lstStyle/>
                    <a:p>
                      <a:r>
                        <a:rPr lang="en-US" sz="1600"/>
                        <a:t>South Atlanta</a:t>
                      </a:r>
                    </a:p>
                  </a:txBody>
                  <a:tcPr marL="80010" marR="80010" marT="40005" marB="40005"/>
                </a:tc>
                <a:tc>
                  <a:txBody>
                    <a:bodyPr/>
                    <a:lstStyle/>
                    <a:p>
                      <a:r>
                        <a:rPr lang="en-US" sz="1600"/>
                        <a:t>54</a:t>
                      </a:r>
                    </a:p>
                  </a:txBody>
                  <a:tcPr marL="80010" marR="80010" marT="40005" marB="40005"/>
                </a:tc>
                <a:extLst>
                  <a:ext uri="{0D108BD9-81ED-4DB2-BD59-A6C34878D82A}">
                    <a16:rowId xmlns:a16="http://schemas.microsoft.com/office/drawing/2014/main" val="3423741892"/>
                  </a:ext>
                </a:extLst>
              </a:tr>
              <a:tr h="352044">
                <a:tc>
                  <a:txBody>
                    <a:bodyPr/>
                    <a:lstStyle/>
                    <a:p>
                      <a:r>
                        <a:rPr lang="en-US" sz="1600"/>
                        <a:t>Therrell</a:t>
                      </a:r>
                    </a:p>
                  </a:txBody>
                  <a:tcPr marL="80010" marR="80010" marT="40005" marB="40005"/>
                </a:tc>
                <a:tc>
                  <a:txBody>
                    <a:bodyPr/>
                    <a:lstStyle/>
                    <a:p>
                      <a:r>
                        <a:rPr lang="en-US" sz="1600"/>
                        <a:t>45</a:t>
                      </a:r>
                    </a:p>
                  </a:txBody>
                  <a:tcPr marL="80010" marR="80010" marT="40005" marB="40005"/>
                </a:tc>
                <a:extLst>
                  <a:ext uri="{0D108BD9-81ED-4DB2-BD59-A6C34878D82A}">
                    <a16:rowId xmlns:a16="http://schemas.microsoft.com/office/drawing/2014/main" val="829061570"/>
                  </a:ext>
                </a:extLst>
              </a:tr>
              <a:tr h="352044">
                <a:tc>
                  <a:txBody>
                    <a:bodyPr/>
                    <a:lstStyle/>
                    <a:p>
                      <a:r>
                        <a:rPr lang="en-US" sz="1600"/>
                        <a:t>Washington</a:t>
                      </a:r>
                    </a:p>
                  </a:txBody>
                  <a:tcPr marL="80010" marR="80010" marT="40005" marB="40005"/>
                </a:tc>
                <a:tc>
                  <a:txBody>
                    <a:bodyPr/>
                    <a:lstStyle/>
                    <a:p>
                      <a:r>
                        <a:rPr lang="en-US" sz="1600"/>
                        <a:t>22</a:t>
                      </a:r>
                    </a:p>
                  </a:txBody>
                  <a:tcPr marL="80010" marR="80010" marT="40005" marB="40005"/>
                </a:tc>
                <a:extLst>
                  <a:ext uri="{0D108BD9-81ED-4DB2-BD59-A6C34878D82A}">
                    <a16:rowId xmlns:a16="http://schemas.microsoft.com/office/drawing/2014/main" val="2521007943"/>
                  </a:ext>
                </a:extLst>
              </a:tr>
              <a:tr h="352044">
                <a:tc>
                  <a:txBody>
                    <a:bodyPr/>
                    <a:lstStyle/>
                    <a:p>
                      <a:endParaRPr lang="en-US" sz="1600" b="1" dirty="0"/>
                    </a:p>
                  </a:txBody>
                  <a:tcPr marL="80010" marR="80010" marT="40005" marB="40005"/>
                </a:tc>
                <a:tc>
                  <a:txBody>
                    <a:bodyPr/>
                    <a:lstStyle/>
                    <a:p>
                      <a:endParaRPr lang="en-US" sz="1600" b="1" dirty="0"/>
                    </a:p>
                  </a:txBody>
                  <a:tcPr marL="80010" marR="80010" marT="40005" marB="40005"/>
                </a:tc>
                <a:extLst>
                  <a:ext uri="{0D108BD9-81ED-4DB2-BD59-A6C34878D82A}">
                    <a16:rowId xmlns:a16="http://schemas.microsoft.com/office/drawing/2014/main" val="922455574"/>
                  </a:ext>
                </a:extLst>
              </a:tr>
            </a:tbl>
          </a:graphicData>
        </a:graphic>
      </p:graphicFrame>
    </p:spTree>
    <p:extLst>
      <p:ext uri="{BB962C8B-B14F-4D97-AF65-F5344CB8AC3E}">
        <p14:creationId xmlns:p14="http://schemas.microsoft.com/office/powerpoint/2010/main" val="3567969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0" name="Rectangle 9">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D5DAEF6-5A6F-976A-3F97-CE73298B0420}"/>
              </a:ext>
            </a:extLst>
          </p:cNvPr>
          <p:cNvSpPr>
            <a:spLocks noGrp="1"/>
          </p:cNvSpPr>
          <p:nvPr>
            <p:ph type="title"/>
          </p:nvPr>
        </p:nvSpPr>
        <p:spPr>
          <a:xfrm>
            <a:off x="876691" y="301843"/>
            <a:ext cx="10477109" cy="1003532"/>
          </a:xfrm>
        </p:spPr>
        <p:txBody>
          <a:bodyPr anchor="ctr">
            <a:normAutofit/>
          </a:bodyPr>
          <a:lstStyle/>
          <a:p>
            <a:r>
              <a:rPr lang="en-US" sz="3200">
                <a:solidFill>
                  <a:srgbClr val="FFFFFF"/>
                </a:solidFill>
              </a:rPr>
              <a:t>Enrollment by Pathway</a:t>
            </a:r>
          </a:p>
        </p:txBody>
      </p:sp>
      <p:graphicFrame>
        <p:nvGraphicFramePr>
          <p:cNvPr id="4" name="Table 4">
            <a:extLst>
              <a:ext uri="{FF2B5EF4-FFF2-40B4-BE49-F238E27FC236}">
                <a16:creationId xmlns:a16="http://schemas.microsoft.com/office/drawing/2014/main" id="{E20F348B-7551-FFF0-070D-CBAA3A0E8EA2}"/>
              </a:ext>
            </a:extLst>
          </p:cNvPr>
          <p:cNvGraphicFramePr>
            <a:graphicFrameLocks noGrp="1"/>
          </p:cNvGraphicFramePr>
          <p:nvPr>
            <p:ph idx="1"/>
            <p:extLst>
              <p:ext uri="{D42A27DB-BD31-4B8C-83A1-F6EECF244321}">
                <p14:modId xmlns:p14="http://schemas.microsoft.com/office/powerpoint/2010/main" val="594642053"/>
              </p:ext>
            </p:extLst>
          </p:nvPr>
        </p:nvGraphicFramePr>
        <p:xfrm>
          <a:off x="2110563" y="1039542"/>
          <a:ext cx="7306245" cy="5434920"/>
        </p:xfrm>
        <a:graphic>
          <a:graphicData uri="http://schemas.openxmlformats.org/drawingml/2006/table">
            <a:tbl>
              <a:tblPr firstRow="1" bandRow="1">
                <a:tableStyleId>{5C22544A-7EE6-4342-B048-85BDC9FD1C3A}</a:tableStyleId>
              </a:tblPr>
              <a:tblGrid>
                <a:gridCol w="4391837">
                  <a:extLst>
                    <a:ext uri="{9D8B030D-6E8A-4147-A177-3AD203B41FA5}">
                      <a16:colId xmlns:a16="http://schemas.microsoft.com/office/drawing/2014/main" val="4282158296"/>
                    </a:ext>
                  </a:extLst>
                </a:gridCol>
                <a:gridCol w="2914408">
                  <a:extLst>
                    <a:ext uri="{9D8B030D-6E8A-4147-A177-3AD203B41FA5}">
                      <a16:colId xmlns:a16="http://schemas.microsoft.com/office/drawing/2014/main" val="2135835092"/>
                    </a:ext>
                  </a:extLst>
                </a:gridCol>
              </a:tblGrid>
              <a:tr h="253124">
                <a:tc>
                  <a:txBody>
                    <a:bodyPr/>
                    <a:lstStyle/>
                    <a:p>
                      <a:r>
                        <a:rPr lang="en-US" sz="2000"/>
                        <a:t>Pathway</a:t>
                      </a:r>
                    </a:p>
                  </a:txBody>
                  <a:tcPr marL="57528" marR="57528" marT="28764" marB="28764"/>
                </a:tc>
                <a:tc>
                  <a:txBody>
                    <a:bodyPr/>
                    <a:lstStyle/>
                    <a:p>
                      <a:r>
                        <a:rPr lang="en-US" sz="2000"/>
                        <a:t>Number of Students</a:t>
                      </a:r>
                    </a:p>
                  </a:txBody>
                  <a:tcPr marL="57528" marR="57528" marT="28764" marB="28764"/>
                </a:tc>
                <a:extLst>
                  <a:ext uri="{0D108BD9-81ED-4DB2-BD59-A6C34878D82A}">
                    <a16:rowId xmlns:a16="http://schemas.microsoft.com/office/drawing/2014/main" val="268240171"/>
                  </a:ext>
                </a:extLst>
              </a:tr>
              <a:tr h="253124">
                <a:tc>
                  <a:txBody>
                    <a:bodyPr/>
                    <a:lstStyle/>
                    <a:p>
                      <a:r>
                        <a:rPr lang="en-US" sz="2000"/>
                        <a:t>Automotive Technology</a:t>
                      </a:r>
                    </a:p>
                  </a:txBody>
                  <a:tcPr marL="57528" marR="57528" marT="28764" marB="28764"/>
                </a:tc>
                <a:tc>
                  <a:txBody>
                    <a:bodyPr/>
                    <a:lstStyle/>
                    <a:p>
                      <a:r>
                        <a:rPr lang="en-US" sz="2000"/>
                        <a:t>34</a:t>
                      </a:r>
                    </a:p>
                  </a:txBody>
                  <a:tcPr marL="57528" marR="57528" marT="28764" marB="28764"/>
                </a:tc>
                <a:extLst>
                  <a:ext uri="{0D108BD9-81ED-4DB2-BD59-A6C34878D82A}">
                    <a16:rowId xmlns:a16="http://schemas.microsoft.com/office/drawing/2014/main" val="178938983"/>
                  </a:ext>
                </a:extLst>
              </a:tr>
              <a:tr h="253124">
                <a:tc>
                  <a:txBody>
                    <a:bodyPr/>
                    <a:lstStyle/>
                    <a:p>
                      <a:r>
                        <a:rPr lang="en-US" sz="2000"/>
                        <a:t>Criminal Investigations </a:t>
                      </a:r>
                    </a:p>
                  </a:txBody>
                  <a:tcPr marL="57528" marR="57528" marT="28764" marB="28764"/>
                </a:tc>
                <a:tc>
                  <a:txBody>
                    <a:bodyPr/>
                    <a:lstStyle/>
                    <a:p>
                      <a:r>
                        <a:rPr lang="en-US" sz="2000"/>
                        <a:t>44</a:t>
                      </a:r>
                    </a:p>
                  </a:txBody>
                  <a:tcPr marL="57528" marR="57528" marT="28764" marB="28764"/>
                </a:tc>
                <a:extLst>
                  <a:ext uri="{0D108BD9-81ED-4DB2-BD59-A6C34878D82A}">
                    <a16:rowId xmlns:a16="http://schemas.microsoft.com/office/drawing/2014/main" val="1164279255"/>
                  </a:ext>
                </a:extLst>
              </a:tr>
              <a:tr h="253124">
                <a:tc>
                  <a:txBody>
                    <a:bodyPr/>
                    <a:lstStyle/>
                    <a:p>
                      <a:r>
                        <a:rPr lang="en-US" sz="2000"/>
                        <a:t>Culinary Arts</a:t>
                      </a:r>
                    </a:p>
                  </a:txBody>
                  <a:tcPr marL="57528" marR="57528" marT="28764" marB="28764"/>
                </a:tc>
                <a:tc>
                  <a:txBody>
                    <a:bodyPr/>
                    <a:lstStyle/>
                    <a:p>
                      <a:r>
                        <a:rPr lang="en-US" sz="2000"/>
                        <a:t>42</a:t>
                      </a:r>
                    </a:p>
                  </a:txBody>
                  <a:tcPr marL="57528" marR="57528" marT="28764" marB="28764"/>
                </a:tc>
                <a:extLst>
                  <a:ext uri="{0D108BD9-81ED-4DB2-BD59-A6C34878D82A}">
                    <a16:rowId xmlns:a16="http://schemas.microsoft.com/office/drawing/2014/main" val="4227180032"/>
                  </a:ext>
                </a:extLst>
              </a:tr>
              <a:tr h="253124">
                <a:tc>
                  <a:txBody>
                    <a:bodyPr/>
                    <a:lstStyle/>
                    <a:p>
                      <a:r>
                        <a:rPr lang="en-US" sz="2000"/>
                        <a:t>Cybersecurity</a:t>
                      </a:r>
                    </a:p>
                  </a:txBody>
                  <a:tcPr marL="57528" marR="57528" marT="28764" marB="28764"/>
                </a:tc>
                <a:tc>
                  <a:txBody>
                    <a:bodyPr/>
                    <a:lstStyle/>
                    <a:p>
                      <a:r>
                        <a:rPr lang="en-US" sz="2000"/>
                        <a:t>32</a:t>
                      </a:r>
                    </a:p>
                  </a:txBody>
                  <a:tcPr marL="57528" marR="57528" marT="28764" marB="28764"/>
                </a:tc>
                <a:extLst>
                  <a:ext uri="{0D108BD9-81ED-4DB2-BD59-A6C34878D82A}">
                    <a16:rowId xmlns:a16="http://schemas.microsoft.com/office/drawing/2014/main" val="1193038724"/>
                  </a:ext>
                </a:extLst>
              </a:tr>
              <a:tr h="253124">
                <a:tc>
                  <a:txBody>
                    <a:bodyPr/>
                    <a:lstStyle/>
                    <a:p>
                      <a:r>
                        <a:rPr lang="en-US" sz="2000"/>
                        <a:t>Dental Science</a:t>
                      </a:r>
                    </a:p>
                  </a:txBody>
                  <a:tcPr marL="57528" marR="57528" marT="28764" marB="28764"/>
                </a:tc>
                <a:tc>
                  <a:txBody>
                    <a:bodyPr/>
                    <a:lstStyle/>
                    <a:p>
                      <a:r>
                        <a:rPr lang="en-US" sz="2000"/>
                        <a:t>41</a:t>
                      </a:r>
                    </a:p>
                  </a:txBody>
                  <a:tcPr marL="57528" marR="57528" marT="28764" marB="28764"/>
                </a:tc>
                <a:extLst>
                  <a:ext uri="{0D108BD9-81ED-4DB2-BD59-A6C34878D82A}">
                    <a16:rowId xmlns:a16="http://schemas.microsoft.com/office/drawing/2014/main" val="530643866"/>
                  </a:ext>
                </a:extLst>
              </a:tr>
              <a:tr h="253124">
                <a:tc>
                  <a:txBody>
                    <a:bodyPr/>
                    <a:lstStyle/>
                    <a:p>
                      <a:r>
                        <a:rPr lang="en-US" sz="2000"/>
                        <a:t>Early College (TCC)</a:t>
                      </a:r>
                    </a:p>
                  </a:txBody>
                  <a:tcPr marL="57528" marR="57528" marT="28764" marB="28764">
                    <a:solidFill>
                      <a:srgbClr val="FFC000"/>
                    </a:solidFill>
                  </a:tcPr>
                </a:tc>
                <a:tc>
                  <a:txBody>
                    <a:bodyPr/>
                    <a:lstStyle/>
                    <a:p>
                      <a:r>
                        <a:rPr lang="en-US" sz="2000" dirty="0"/>
                        <a:t>59</a:t>
                      </a:r>
                    </a:p>
                  </a:txBody>
                  <a:tcPr marL="57528" marR="57528" marT="28764" marB="28764">
                    <a:solidFill>
                      <a:srgbClr val="FFC000"/>
                    </a:solidFill>
                  </a:tcPr>
                </a:tc>
                <a:extLst>
                  <a:ext uri="{0D108BD9-81ED-4DB2-BD59-A6C34878D82A}">
                    <a16:rowId xmlns:a16="http://schemas.microsoft.com/office/drawing/2014/main" val="3944038574"/>
                  </a:ext>
                </a:extLst>
              </a:tr>
              <a:tr h="253124">
                <a:tc>
                  <a:txBody>
                    <a:bodyPr/>
                    <a:lstStyle/>
                    <a:p>
                      <a:r>
                        <a:rPr lang="en-US" sz="2000"/>
                        <a:t>Graphic Design</a:t>
                      </a:r>
                    </a:p>
                  </a:txBody>
                  <a:tcPr marL="57528" marR="57528" marT="28764" marB="28764"/>
                </a:tc>
                <a:tc>
                  <a:txBody>
                    <a:bodyPr/>
                    <a:lstStyle/>
                    <a:p>
                      <a:r>
                        <a:rPr lang="en-US" sz="2000" dirty="0"/>
                        <a:t>45</a:t>
                      </a:r>
                    </a:p>
                  </a:txBody>
                  <a:tcPr marL="57528" marR="57528" marT="28764" marB="28764"/>
                </a:tc>
                <a:extLst>
                  <a:ext uri="{0D108BD9-81ED-4DB2-BD59-A6C34878D82A}">
                    <a16:rowId xmlns:a16="http://schemas.microsoft.com/office/drawing/2014/main" val="1767585463"/>
                  </a:ext>
                </a:extLst>
              </a:tr>
              <a:tr h="253124">
                <a:tc>
                  <a:txBody>
                    <a:bodyPr/>
                    <a:lstStyle/>
                    <a:p>
                      <a:r>
                        <a:rPr lang="en-US" sz="2000"/>
                        <a:t>Hospitality, Tourism and Recreation</a:t>
                      </a:r>
                    </a:p>
                  </a:txBody>
                  <a:tcPr marL="57528" marR="57528" marT="28764" marB="28764"/>
                </a:tc>
                <a:tc>
                  <a:txBody>
                    <a:bodyPr/>
                    <a:lstStyle/>
                    <a:p>
                      <a:r>
                        <a:rPr lang="en-US" sz="2000"/>
                        <a:t>21</a:t>
                      </a:r>
                    </a:p>
                  </a:txBody>
                  <a:tcPr marL="57528" marR="57528" marT="28764" marB="28764"/>
                </a:tc>
                <a:extLst>
                  <a:ext uri="{0D108BD9-81ED-4DB2-BD59-A6C34878D82A}">
                    <a16:rowId xmlns:a16="http://schemas.microsoft.com/office/drawing/2014/main" val="2898436132"/>
                  </a:ext>
                </a:extLst>
              </a:tr>
              <a:tr h="253124">
                <a:tc>
                  <a:txBody>
                    <a:bodyPr/>
                    <a:lstStyle/>
                    <a:p>
                      <a:r>
                        <a:rPr lang="en-US" sz="2000"/>
                        <a:t>HVAC-Refrigeration</a:t>
                      </a:r>
                    </a:p>
                  </a:txBody>
                  <a:tcPr marL="57528" marR="57528" marT="28764" marB="28764"/>
                </a:tc>
                <a:tc>
                  <a:txBody>
                    <a:bodyPr/>
                    <a:lstStyle/>
                    <a:p>
                      <a:r>
                        <a:rPr lang="en-US" sz="2000"/>
                        <a:t>28</a:t>
                      </a:r>
                    </a:p>
                  </a:txBody>
                  <a:tcPr marL="57528" marR="57528" marT="28764" marB="28764"/>
                </a:tc>
                <a:extLst>
                  <a:ext uri="{0D108BD9-81ED-4DB2-BD59-A6C34878D82A}">
                    <a16:rowId xmlns:a16="http://schemas.microsoft.com/office/drawing/2014/main" val="3485008710"/>
                  </a:ext>
                </a:extLst>
              </a:tr>
              <a:tr h="253124">
                <a:tc>
                  <a:txBody>
                    <a:bodyPr/>
                    <a:lstStyle/>
                    <a:p>
                      <a:r>
                        <a:rPr lang="en-US" sz="2000"/>
                        <a:t>Infant Toddler Childcare (TCC)</a:t>
                      </a:r>
                    </a:p>
                  </a:txBody>
                  <a:tcPr marL="57528" marR="57528" marT="28764" marB="28764"/>
                </a:tc>
                <a:tc>
                  <a:txBody>
                    <a:bodyPr/>
                    <a:lstStyle/>
                    <a:p>
                      <a:r>
                        <a:rPr lang="en-US" sz="2000"/>
                        <a:t>25</a:t>
                      </a:r>
                    </a:p>
                  </a:txBody>
                  <a:tcPr marL="57528" marR="57528" marT="28764" marB="28764"/>
                </a:tc>
                <a:extLst>
                  <a:ext uri="{0D108BD9-81ED-4DB2-BD59-A6C34878D82A}">
                    <a16:rowId xmlns:a16="http://schemas.microsoft.com/office/drawing/2014/main" val="1551471870"/>
                  </a:ext>
                </a:extLst>
              </a:tr>
              <a:tr h="253124">
                <a:tc>
                  <a:txBody>
                    <a:bodyPr/>
                    <a:lstStyle/>
                    <a:p>
                      <a:r>
                        <a:rPr lang="en-US" sz="2000"/>
                        <a:t>Patient Care</a:t>
                      </a:r>
                    </a:p>
                  </a:txBody>
                  <a:tcPr marL="57528" marR="57528" marT="28764" marB="28764"/>
                </a:tc>
                <a:tc>
                  <a:txBody>
                    <a:bodyPr/>
                    <a:lstStyle/>
                    <a:p>
                      <a:r>
                        <a:rPr lang="en-US" sz="2000"/>
                        <a:t>50</a:t>
                      </a:r>
                    </a:p>
                  </a:txBody>
                  <a:tcPr marL="57528" marR="57528" marT="28764" marB="28764"/>
                </a:tc>
                <a:extLst>
                  <a:ext uri="{0D108BD9-81ED-4DB2-BD59-A6C34878D82A}">
                    <a16:rowId xmlns:a16="http://schemas.microsoft.com/office/drawing/2014/main" val="166247519"/>
                  </a:ext>
                </a:extLst>
              </a:tr>
              <a:tr h="253124">
                <a:tc>
                  <a:txBody>
                    <a:bodyPr/>
                    <a:lstStyle/>
                    <a:p>
                      <a:r>
                        <a:rPr lang="en-US" sz="2000"/>
                        <a:t>Programming (Game Design)</a:t>
                      </a:r>
                    </a:p>
                  </a:txBody>
                  <a:tcPr marL="57528" marR="57528" marT="28764" marB="28764"/>
                </a:tc>
                <a:tc>
                  <a:txBody>
                    <a:bodyPr/>
                    <a:lstStyle/>
                    <a:p>
                      <a:r>
                        <a:rPr lang="en-US" sz="2000" dirty="0"/>
                        <a:t>39</a:t>
                      </a:r>
                    </a:p>
                  </a:txBody>
                  <a:tcPr marL="57528" marR="57528" marT="28764" marB="28764"/>
                </a:tc>
                <a:extLst>
                  <a:ext uri="{0D108BD9-81ED-4DB2-BD59-A6C34878D82A}">
                    <a16:rowId xmlns:a16="http://schemas.microsoft.com/office/drawing/2014/main" val="3423741892"/>
                  </a:ext>
                </a:extLst>
              </a:tr>
              <a:tr h="253124">
                <a:tc>
                  <a:txBody>
                    <a:bodyPr/>
                    <a:lstStyle/>
                    <a:p>
                      <a:r>
                        <a:rPr lang="en-US" sz="2000"/>
                        <a:t>Teaching as a Profession</a:t>
                      </a:r>
                    </a:p>
                  </a:txBody>
                  <a:tcPr marL="57528" marR="57528" marT="28764" marB="28764"/>
                </a:tc>
                <a:tc>
                  <a:txBody>
                    <a:bodyPr/>
                    <a:lstStyle/>
                    <a:p>
                      <a:r>
                        <a:rPr lang="en-US" sz="2000"/>
                        <a:t>31</a:t>
                      </a:r>
                    </a:p>
                  </a:txBody>
                  <a:tcPr marL="57528" marR="57528" marT="28764" marB="28764"/>
                </a:tc>
                <a:extLst>
                  <a:ext uri="{0D108BD9-81ED-4DB2-BD59-A6C34878D82A}">
                    <a16:rowId xmlns:a16="http://schemas.microsoft.com/office/drawing/2014/main" val="829061570"/>
                  </a:ext>
                </a:extLst>
              </a:tr>
              <a:tr h="253124">
                <a:tc>
                  <a:txBody>
                    <a:bodyPr/>
                    <a:lstStyle/>
                    <a:p>
                      <a:endParaRPr lang="en-US" sz="2000" b="1" dirty="0"/>
                    </a:p>
                  </a:txBody>
                  <a:tcPr marL="57528" marR="57528" marT="28764" marB="28764"/>
                </a:tc>
                <a:tc>
                  <a:txBody>
                    <a:bodyPr/>
                    <a:lstStyle/>
                    <a:p>
                      <a:endParaRPr lang="en-US" sz="2000" b="1" dirty="0"/>
                    </a:p>
                  </a:txBody>
                  <a:tcPr marL="57528" marR="57528" marT="28764" marB="28764"/>
                </a:tc>
                <a:extLst>
                  <a:ext uri="{0D108BD9-81ED-4DB2-BD59-A6C34878D82A}">
                    <a16:rowId xmlns:a16="http://schemas.microsoft.com/office/drawing/2014/main" val="50159655"/>
                  </a:ext>
                </a:extLst>
              </a:tr>
            </a:tbl>
          </a:graphicData>
        </a:graphic>
      </p:graphicFrame>
    </p:spTree>
    <p:extLst>
      <p:ext uri="{BB962C8B-B14F-4D97-AF65-F5344CB8AC3E}">
        <p14:creationId xmlns:p14="http://schemas.microsoft.com/office/powerpoint/2010/main" val="2445528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ECFE409-8CC2-51F4-14F6-E09F8E50B283}"/>
              </a:ext>
            </a:extLst>
          </p:cNvPr>
          <p:cNvSpPr>
            <a:spLocks noGrp="1"/>
          </p:cNvSpPr>
          <p:nvPr>
            <p:ph type="title"/>
          </p:nvPr>
        </p:nvSpPr>
        <p:spPr>
          <a:xfrm>
            <a:off x="581646" y="349664"/>
            <a:ext cx="5845571" cy="1638377"/>
          </a:xfrm>
        </p:spPr>
        <p:txBody>
          <a:bodyPr anchor="b">
            <a:normAutofit/>
          </a:bodyPr>
          <a:lstStyle/>
          <a:p>
            <a:r>
              <a:rPr lang="en-US" sz="4800" dirty="0"/>
              <a:t>Additional Enrollment Updates</a:t>
            </a:r>
          </a:p>
        </p:txBody>
      </p:sp>
      <p:sp>
        <p:nvSpPr>
          <p:cNvPr id="9" name="Content Placeholder 3">
            <a:extLst>
              <a:ext uri="{FF2B5EF4-FFF2-40B4-BE49-F238E27FC236}">
                <a16:creationId xmlns:a16="http://schemas.microsoft.com/office/drawing/2014/main" id="{9E1845CB-FB87-E9FC-458F-D39F7D4C956F}"/>
              </a:ext>
            </a:extLst>
          </p:cNvPr>
          <p:cNvSpPr>
            <a:spLocks noGrp="1"/>
          </p:cNvSpPr>
          <p:nvPr>
            <p:ph idx="1"/>
          </p:nvPr>
        </p:nvSpPr>
        <p:spPr>
          <a:xfrm>
            <a:off x="230736" y="1897166"/>
            <a:ext cx="6905216" cy="4245015"/>
          </a:xfrm>
        </p:spPr>
        <p:txBody>
          <a:bodyPr anchor="ctr">
            <a:normAutofit fontScale="92500" lnSpcReduction="10000"/>
          </a:bodyPr>
          <a:lstStyle/>
          <a:p>
            <a:r>
              <a:rPr lang="en-US" sz="3200" dirty="0"/>
              <a:t>ACCA supports students on the Atlanta Technical College campus 	   </a:t>
            </a:r>
            <a:r>
              <a:rPr lang="en-US" sz="3200" b="1" u="sng" dirty="0"/>
              <a:t>41 students</a:t>
            </a:r>
          </a:p>
          <a:p>
            <a:pPr lvl="1"/>
            <a:r>
              <a:rPr lang="en-US" sz="2800" dirty="0"/>
              <a:t>Cosmetology</a:t>
            </a:r>
          </a:p>
          <a:p>
            <a:pPr lvl="1"/>
            <a:r>
              <a:rPr lang="en-US" sz="2800" dirty="0"/>
              <a:t>EMR</a:t>
            </a:r>
          </a:p>
          <a:p>
            <a:pPr lvl="1"/>
            <a:r>
              <a:rPr lang="en-US" sz="2800" dirty="0"/>
              <a:t>Small Business Management</a:t>
            </a:r>
          </a:p>
          <a:p>
            <a:pPr lvl="1"/>
            <a:r>
              <a:rPr lang="en-US" sz="2800" dirty="0"/>
              <a:t>Cybersecurity/CISCO</a:t>
            </a:r>
          </a:p>
          <a:p>
            <a:pPr lvl="1"/>
            <a:r>
              <a:rPr lang="en-US" sz="2800" dirty="0"/>
              <a:t>Automotive </a:t>
            </a:r>
          </a:p>
          <a:p>
            <a:pPr lvl="1"/>
            <a:r>
              <a:rPr lang="en-US" sz="2800" dirty="0"/>
              <a:t>Prep Cook</a:t>
            </a:r>
          </a:p>
          <a:p>
            <a:pPr lvl="1"/>
            <a:r>
              <a:rPr lang="en-US" sz="2800" dirty="0"/>
              <a:t>Nurse Aide </a:t>
            </a:r>
          </a:p>
          <a:p>
            <a:r>
              <a:rPr lang="en-US" sz="3200" b="1" dirty="0"/>
              <a:t>Early College Cohort Year 2  </a:t>
            </a:r>
            <a:r>
              <a:rPr lang="en-US" sz="3200" dirty="0"/>
              <a:t>  </a:t>
            </a:r>
            <a:r>
              <a:rPr lang="en-US" sz="3200" b="1" u="sng" dirty="0"/>
              <a:t>13 students</a:t>
            </a:r>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Books">
            <a:extLst>
              <a:ext uri="{FF2B5EF4-FFF2-40B4-BE49-F238E27FC236}">
                <a16:creationId xmlns:a16="http://schemas.microsoft.com/office/drawing/2014/main" id="{A0AB2D6D-FEF8-BC79-4620-9CE63741B5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21373" y="1186882"/>
            <a:ext cx="4235516" cy="4235516"/>
          </a:xfrm>
          <a:prstGeom prst="rect">
            <a:avLst/>
          </a:prstGeom>
        </p:spPr>
      </p:pic>
      <p:sp>
        <p:nvSpPr>
          <p:cNvPr id="19" name="Rectangle 1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53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2AE8DAC-E9C6-685C-92D8-8E31CA21B35E}"/>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Thank you for your attention. </a:t>
            </a:r>
          </a:p>
        </p:txBody>
      </p:sp>
      <p:sp>
        <p:nvSpPr>
          <p:cNvPr id="1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525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9693-C26A-A088-171D-05B6677C6AE0}"/>
              </a:ext>
            </a:extLst>
          </p:cNvPr>
          <p:cNvSpPr>
            <a:spLocks noGrp="1"/>
          </p:cNvSpPr>
          <p:nvPr>
            <p:ph type="title"/>
          </p:nvPr>
        </p:nvSpPr>
        <p:spPr/>
        <p:txBody>
          <a:bodyPr/>
          <a:lstStyle/>
          <a:p>
            <a:r>
              <a:rPr lang="en-US" dirty="0"/>
              <a:t>Aviation Maintenance Pathway	</a:t>
            </a:r>
          </a:p>
        </p:txBody>
      </p:sp>
      <p:sp>
        <p:nvSpPr>
          <p:cNvPr id="3" name="Text Placeholder 2">
            <a:extLst>
              <a:ext uri="{FF2B5EF4-FFF2-40B4-BE49-F238E27FC236}">
                <a16:creationId xmlns:a16="http://schemas.microsoft.com/office/drawing/2014/main" id="{D89AE70A-2DCC-723A-2FD5-D454A312A37D}"/>
              </a:ext>
            </a:extLst>
          </p:cNvPr>
          <p:cNvSpPr>
            <a:spLocks noGrp="1"/>
          </p:cNvSpPr>
          <p:nvPr>
            <p:ph type="body" idx="1"/>
          </p:nvPr>
        </p:nvSpPr>
        <p:spPr>
          <a:xfrm>
            <a:off x="1210569" y="1845734"/>
            <a:ext cx="10058400" cy="4023360"/>
          </a:xfrm>
        </p:spPr>
        <p:txBody>
          <a:bodyPr>
            <a:normAutofit/>
          </a:bodyPr>
          <a:lstStyle/>
          <a:p>
            <a:endParaRPr lang="en-US" dirty="0"/>
          </a:p>
          <a:p>
            <a:endParaRPr lang="en-US" dirty="0"/>
          </a:p>
          <a:p>
            <a:endParaRPr lang="en-US" dirty="0"/>
          </a:p>
          <a:p>
            <a:endParaRPr lang="en-US" dirty="0"/>
          </a:p>
          <a:p>
            <a:endParaRPr lang="en-US" dirty="0"/>
          </a:p>
          <a:p>
            <a:endParaRPr lang="en-US" dirty="0"/>
          </a:p>
          <a:p>
            <a:r>
              <a:rPr lang="en-US" dirty="0"/>
              <a:t>Caroline Angelo</a:t>
            </a:r>
          </a:p>
          <a:p>
            <a:r>
              <a:rPr lang="en-US" dirty="0"/>
              <a:t>Executive Vice President for Academic and Student Affairs</a:t>
            </a:r>
          </a:p>
          <a:p>
            <a:r>
              <a:rPr lang="en-US" dirty="0"/>
              <a:t>Atlanta Technical College</a:t>
            </a:r>
          </a:p>
          <a:p>
            <a:endParaRPr lang="en-US" dirty="0"/>
          </a:p>
        </p:txBody>
      </p:sp>
      <p:pic>
        <p:nvPicPr>
          <p:cNvPr id="1026" name="Picture 2" descr="Leadership Team - Atlanta Technical College">
            <a:extLst>
              <a:ext uri="{FF2B5EF4-FFF2-40B4-BE49-F238E27FC236}">
                <a16:creationId xmlns:a16="http://schemas.microsoft.com/office/drawing/2014/main" id="{F10A113B-3CD2-68BB-7D46-D0D2B5996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281" y="2045126"/>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3AC759-A40C-D97F-16CC-BF20D2A134AF}"/>
              </a:ext>
            </a:extLst>
          </p:cNvPr>
          <p:cNvPicPr>
            <a:picLocks noChangeAspect="1"/>
          </p:cNvPicPr>
          <p:nvPr/>
        </p:nvPicPr>
        <p:blipFill>
          <a:blip r:embed="rId3"/>
          <a:stretch>
            <a:fillRect/>
          </a:stretch>
        </p:blipFill>
        <p:spPr>
          <a:xfrm>
            <a:off x="820044" y="4486492"/>
            <a:ext cx="781050" cy="1200150"/>
          </a:xfrm>
          <a:prstGeom prst="rect">
            <a:avLst/>
          </a:prstGeom>
        </p:spPr>
      </p:pic>
    </p:spTree>
    <p:extLst>
      <p:ext uri="{BB962C8B-B14F-4D97-AF65-F5344CB8AC3E}">
        <p14:creationId xmlns:p14="http://schemas.microsoft.com/office/powerpoint/2010/main" val="128098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6D0C-2694-19F5-51F1-C46EA54ECF2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BF9066A-5361-E93A-5BB9-E3C8BD40E239}"/>
              </a:ext>
            </a:extLst>
          </p:cNvPr>
          <p:cNvSpPr>
            <a:spLocks noGrp="1"/>
          </p:cNvSpPr>
          <p:nvPr>
            <p:ph type="body" idx="1"/>
          </p:nvPr>
        </p:nvSpPr>
        <p:spPr/>
        <p:txBody>
          <a:bodyPr/>
          <a:lstStyle/>
          <a:p>
            <a:endParaRPr lang="en-US" dirty="0"/>
          </a:p>
        </p:txBody>
      </p:sp>
      <p:pic>
        <p:nvPicPr>
          <p:cNvPr id="11" name="Picture 10" descr="A close-up of a loudspeaker&#10;&#10;Description automatically generated">
            <a:extLst>
              <a:ext uri="{FF2B5EF4-FFF2-40B4-BE49-F238E27FC236}">
                <a16:creationId xmlns:a16="http://schemas.microsoft.com/office/drawing/2014/main" id="{29C82A6B-9B6B-FFEB-D799-147D562477E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378336"/>
            <a:ext cx="12192000" cy="6479664"/>
          </a:xfrm>
          <a:prstGeom prst="rect">
            <a:avLst/>
          </a:prstGeom>
        </p:spPr>
      </p:pic>
    </p:spTree>
    <p:extLst>
      <p:ext uri="{BB962C8B-B14F-4D97-AF65-F5344CB8AC3E}">
        <p14:creationId xmlns:p14="http://schemas.microsoft.com/office/powerpoint/2010/main" val="3541120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F91E-572E-E6B8-FC1F-520857F47939}"/>
              </a:ext>
            </a:extLst>
          </p:cNvPr>
          <p:cNvSpPr>
            <a:spLocks noGrp="1"/>
          </p:cNvSpPr>
          <p:nvPr>
            <p:ph type="title"/>
          </p:nvPr>
        </p:nvSpPr>
        <p:spPr/>
        <p:txBody>
          <a:bodyPr/>
          <a:lstStyle/>
          <a:p>
            <a:r>
              <a:rPr lang="en-US" dirty="0"/>
              <a:t>Approved Meeting Dates</a:t>
            </a:r>
          </a:p>
        </p:txBody>
      </p:sp>
      <p:sp>
        <p:nvSpPr>
          <p:cNvPr id="3" name="Text Placeholder 2">
            <a:extLst>
              <a:ext uri="{FF2B5EF4-FFF2-40B4-BE49-F238E27FC236}">
                <a16:creationId xmlns:a16="http://schemas.microsoft.com/office/drawing/2014/main" id="{F180ABE3-F085-B681-A473-47100AD80D25}"/>
              </a:ext>
            </a:extLst>
          </p:cNvPr>
          <p:cNvSpPr>
            <a:spLocks noGrp="1"/>
          </p:cNvSpPr>
          <p:nvPr>
            <p:ph type="body" idx="1"/>
          </p:nvPr>
        </p:nvSpPr>
        <p:spPr/>
        <p:txBody>
          <a:bodyPr/>
          <a:lstStyle/>
          <a:p>
            <a:pPr algn="l">
              <a:buFont typeface="Arial" panose="020B0604020202020204" pitchFamily="34" charset="0"/>
              <a:buChar char="•"/>
            </a:pPr>
            <a:r>
              <a:rPr lang="en-US" b="0" i="0" dirty="0">
                <a:solidFill>
                  <a:srgbClr val="424242"/>
                </a:solidFill>
                <a:effectLst/>
                <a:latin typeface="Calibri" panose="020F0502020204030204" pitchFamily="34" charset="0"/>
              </a:rPr>
              <a:t> Wednesday, 9/06/23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Thursday, 11/30/23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Thursday, 1/25/24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Thursday, 2/08/24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Thursday, 2/29/24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Monday, 3/04/24  4 p.m.  </a:t>
            </a:r>
          </a:p>
          <a:p>
            <a:pPr marL="0" marR="0" algn="l">
              <a:buFont typeface="Arial" panose="020B0604020202020204" pitchFamily="34" charset="0"/>
              <a:buChar char="•"/>
            </a:pPr>
            <a:r>
              <a:rPr lang="en-US" b="0" i="0" dirty="0">
                <a:solidFill>
                  <a:srgbClr val="424242"/>
                </a:solidFill>
                <a:effectLst/>
                <a:latin typeface="Calibri" panose="020F0502020204030204" pitchFamily="34" charset="0"/>
              </a:rPr>
              <a:t>   Thursday, 5/16/23  4 p.m.</a:t>
            </a:r>
          </a:p>
          <a:p>
            <a:endParaRPr lang="en-US" dirty="0"/>
          </a:p>
        </p:txBody>
      </p:sp>
    </p:spTree>
    <p:extLst>
      <p:ext uri="{BB962C8B-B14F-4D97-AF65-F5344CB8AC3E}">
        <p14:creationId xmlns:p14="http://schemas.microsoft.com/office/powerpoint/2010/main" val="3538868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DD2C-79A3-564F-27CA-6D5970871AC0}"/>
              </a:ext>
            </a:extLst>
          </p:cNvPr>
          <p:cNvSpPr>
            <a:spLocks noGrp="1"/>
          </p:cNvSpPr>
          <p:nvPr>
            <p:ph type="title"/>
          </p:nvPr>
        </p:nvSpPr>
        <p:spPr>
          <a:xfrm>
            <a:off x="4018505" y="286603"/>
            <a:ext cx="10058400" cy="1450757"/>
          </a:xfrm>
        </p:spPr>
        <p:txBody>
          <a:bodyPr>
            <a:normAutofit/>
          </a:bodyPr>
          <a:lstStyle/>
          <a:p>
            <a:r>
              <a:rPr lang="en-US" sz="2400" dirty="0"/>
              <a:t>Online Learning with </a:t>
            </a:r>
            <a:r>
              <a:rPr lang="en-US" sz="2400" dirty="0" err="1"/>
              <a:t>ELiS</a:t>
            </a:r>
            <a:endParaRPr lang="en-US" sz="2400" dirty="0"/>
          </a:p>
        </p:txBody>
      </p:sp>
      <p:sp>
        <p:nvSpPr>
          <p:cNvPr id="5" name="Text Placeholder 4">
            <a:extLst>
              <a:ext uri="{FF2B5EF4-FFF2-40B4-BE49-F238E27FC236}">
                <a16:creationId xmlns:a16="http://schemas.microsoft.com/office/drawing/2014/main" id="{0CD9EEFB-2AEE-6E73-3EFC-4F512D091196}"/>
              </a:ext>
            </a:extLst>
          </p:cNvPr>
          <p:cNvSpPr>
            <a:spLocks noGrp="1"/>
          </p:cNvSpPr>
          <p:nvPr>
            <p:ph type="body" idx="1"/>
          </p:nvPr>
        </p:nvSpPr>
        <p:spPr>
          <a:xfrm>
            <a:off x="813912" y="1065847"/>
            <a:ext cx="10058400" cy="4023360"/>
          </a:xfrm>
        </p:spPr>
        <p:txBody>
          <a:bodyPr>
            <a:normAutofit fontScale="77500" lnSpcReduction="20000"/>
          </a:bodyPr>
          <a:lstStyle/>
          <a:p>
            <a:endParaRPr lang="en-US" dirty="0"/>
          </a:p>
          <a:p>
            <a:r>
              <a:rPr lang="en-US" dirty="0"/>
              <a:t>  </a:t>
            </a:r>
          </a:p>
          <a:p>
            <a:endParaRPr lang="en-US" dirty="0"/>
          </a:p>
          <a:p>
            <a:r>
              <a:rPr lang="en-US" dirty="0"/>
              <a:t>We're excited that all GO Team members have access to our learning and resource platform, </a:t>
            </a:r>
            <a:r>
              <a:rPr lang="en-US" dirty="0" err="1"/>
              <a:t>ELiS</a:t>
            </a:r>
            <a:r>
              <a:rPr lang="en-US" dirty="0"/>
              <a:t>!  This is where GO Team members will find required trainings, resources, and other items to help you with your governance work. </a:t>
            </a:r>
          </a:p>
          <a:p>
            <a:endParaRPr lang="en-US" dirty="0"/>
          </a:p>
          <a:p>
            <a:r>
              <a:rPr lang="en-US" dirty="0"/>
              <a:t>Non-APS staff members have been sent an email with their credentials; if you need your login information, please email us. APS staff members will use their APS credentials to access the platform. </a:t>
            </a:r>
          </a:p>
          <a:p>
            <a:endParaRPr lang="en-US" dirty="0"/>
          </a:p>
          <a:p>
            <a:r>
              <a:rPr lang="en-US" dirty="0"/>
              <a:t>To start off, all members will need to ensure they have completed their New Member Orientation. All members will also need to complete an annual Ethics training (APS Staff will complete the District's training and non-staff will complete the GO Team Ethics course). We will enroll non-APS staff members in August.</a:t>
            </a:r>
          </a:p>
          <a:p>
            <a:endParaRPr lang="en-US" dirty="0"/>
          </a:p>
          <a:p>
            <a:r>
              <a:rPr lang="en-US" dirty="0"/>
              <a:t>Be sure to check the site often, as we will continue to add support items and training opportunities!</a:t>
            </a:r>
          </a:p>
        </p:txBody>
      </p:sp>
      <p:pic>
        <p:nvPicPr>
          <p:cNvPr id="3074" name="Picture 2">
            <a:extLst>
              <a:ext uri="{FF2B5EF4-FFF2-40B4-BE49-F238E27FC236}">
                <a16:creationId xmlns:a16="http://schemas.microsoft.com/office/drawing/2014/main" id="{970F0090-30A8-D069-35F9-7B2D340DD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20" y="394335"/>
            <a:ext cx="2857500"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368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7140-69C5-4A09-7BD9-5AE59BD921C8}"/>
              </a:ext>
            </a:extLst>
          </p:cNvPr>
          <p:cNvSpPr>
            <a:spLocks noGrp="1"/>
          </p:cNvSpPr>
          <p:nvPr>
            <p:ph type="title"/>
          </p:nvPr>
        </p:nvSpPr>
        <p:spPr/>
        <p:txBody>
          <a:bodyPr/>
          <a:lstStyle/>
          <a:p>
            <a:r>
              <a:rPr lang="en-US" dirty="0"/>
              <a:t>Announcements</a:t>
            </a:r>
          </a:p>
        </p:txBody>
      </p:sp>
      <p:sp>
        <p:nvSpPr>
          <p:cNvPr id="4" name="Text Placeholder 3">
            <a:extLst>
              <a:ext uri="{FF2B5EF4-FFF2-40B4-BE49-F238E27FC236}">
                <a16:creationId xmlns:a16="http://schemas.microsoft.com/office/drawing/2014/main" id="{8ABE7A38-95CF-6F8F-80B9-06CCA6EC43D5}"/>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E773A027-9172-D1C4-B512-DBBA646FEA73}"/>
              </a:ext>
            </a:extLst>
          </p:cNvPr>
          <p:cNvSpPr>
            <a:spLocks noGrp="1"/>
          </p:cNvSpPr>
          <p:nvPr>
            <p:ph type="body" idx="2"/>
          </p:nvPr>
        </p:nvSpPr>
        <p:spPr/>
        <p:txBody>
          <a:bodyPr>
            <a:normAutofit fontScale="92500" lnSpcReduction="10000"/>
          </a:bodyPr>
          <a:lstStyle/>
          <a:p>
            <a:r>
              <a:rPr lang="en-US" b="1" u="sng" dirty="0">
                <a:latin typeface="Bernard MT Condensed" panose="02050806060905020404" pitchFamily="18" charset="0"/>
              </a:rPr>
              <a:t>Save the Date</a:t>
            </a:r>
          </a:p>
          <a:p>
            <a:endParaRPr lang="en-US" dirty="0"/>
          </a:p>
          <a:p>
            <a:r>
              <a:rPr lang="en-US" dirty="0"/>
              <a:t>5th Annual G3 Summit</a:t>
            </a:r>
          </a:p>
          <a:p>
            <a:r>
              <a:rPr lang="en-US" b="1" dirty="0">
                <a:latin typeface="Bernard MT Condensed" panose="02050806060905020404" pitchFamily="18" charset="0"/>
              </a:rPr>
              <a:t>Power of Connections</a:t>
            </a:r>
          </a:p>
          <a:p>
            <a:r>
              <a:rPr lang="en-US" dirty="0"/>
              <a:t>Saturday, September 23, 2023</a:t>
            </a:r>
          </a:p>
          <a:p>
            <a:r>
              <a:rPr lang="en-US" dirty="0"/>
              <a:t>8:30 AM - 2:30 PM</a:t>
            </a:r>
          </a:p>
          <a:p>
            <a:r>
              <a:rPr lang="en-US" dirty="0"/>
              <a:t>Phoenix Academy</a:t>
            </a:r>
          </a:p>
          <a:p>
            <a:endParaRPr lang="en-US" dirty="0"/>
          </a:p>
          <a:p>
            <a:r>
              <a:rPr lang="en-US" dirty="0"/>
              <a:t>Plan for at least three (3) of your GO Team members to attend for this day of learning and leading!</a:t>
            </a:r>
          </a:p>
          <a:p>
            <a:endParaRPr lang="en-US" dirty="0"/>
          </a:p>
        </p:txBody>
      </p:sp>
      <p:pic>
        <p:nvPicPr>
          <p:cNvPr id="2050" name="Picture 2">
            <a:extLst>
              <a:ext uri="{FF2B5EF4-FFF2-40B4-BE49-F238E27FC236}">
                <a16:creationId xmlns:a16="http://schemas.microsoft.com/office/drawing/2014/main" id="{43717BD7-EF2E-05DA-3386-EA1EA2B0E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751" y="2485814"/>
            <a:ext cx="275209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6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995A-AC43-1070-7FAF-0531B872EB31}"/>
              </a:ext>
            </a:extLst>
          </p:cNvPr>
          <p:cNvSpPr>
            <a:spLocks noGrp="1"/>
          </p:cNvSpPr>
          <p:nvPr>
            <p:ph type="title"/>
          </p:nvPr>
        </p:nvSpPr>
        <p:spPr/>
        <p:txBody>
          <a:bodyPr/>
          <a:lstStyle/>
          <a:p>
            <a:r>
              <a:rPr lang="en-US" dirty="0"/>
              <a:t>Governor’s Workforce Summit</a:t>
            </a:r>
          </a:p>
        </p:txBody>
      </p:sp>
      <p:sp>
        <p:nvSpPr>
          <p:cNvPr id="3" name="Text Placeholder 2">
            <a:extLst>
              <a:ext uri="{FF2B5EF4-FFF2-40B4-BE49-F238E27FC236}">
                <a16:creationId xmlns:a16="http://schemas.microsoft.com/office/drawing/2014/main" id="{E47A1072-2E5C-25CF-2130-4C720085E769}"/>
              </a:ext>
            </a:extLst>
          </p:cNvPr>
          <p:cNvSpPr>
            <a:spLocks noGrp="1"/>
          </p:cNvSpPr>
          <p:nvPr>
            <p:ph type="body" idx="1"/>
          </p:nvPr>
        </p:nvSpPr>
        <p:spPr/>
        <p:txBody>
          <a:bodyPr>
            <a:normAutofit/>
          </a:bodyPr>
          <a:lstStyle/>
          <a:p>
            <a:r>
              <a:rPr lang="en-US" dirty="0"/>
              <a:t>Registration</a:t>
            </a:r>
          </a:p>
        </p:txBody>
      </p:sp>
      <p:sp>
        <p:nvSpPr>
          <p:cNvPr id="4" name="Text Placeholder 3">
            <a:extLst>
              <a:ext uri="{FF2B5EF4-FFF2-40B4-BE49-F238E27FC236}">
                <a16:creationId xmlns:a16="http://schemas.microsoft.com/office/drawing/2014/main" id="{DDBF0751-0050-6B69-EB1F-10DA2FFA306B}"/>
              </a:ext>
            </a:extLst>
          </p:cNvPr>
          <p:cNvSpPr>
            <a:spLocks noGrp="1"/>
          </p:cNvSpPr>
          <p:nvPr>
            <p:ph type="body" idx="2"/>
          </p:nvPr>
        </p:nvSpPr>
        <p:spPr/>
        <p:txBody>
          <a:bodyPr>
            <a:normAutofit fontScale="77500" lnSpcReduction="20000"/>
          </a:bodyPr>
          <a:lstStyle/>
          <a:p>
            <a:r>
              <a:rPr lang="en-US" dirty="0"/>
              <a:t>Registration for Governor Kemp's Workforce Summit is now open! The Summit will take place at the Georgia Freight Depot in Atlanta on Thursday October 5th  followed by our </a:t>
            </a:r>
            <a:r>
              <a:rPr lang="en-US" dirty="0">
                <a:highlight>
                  <a:srgbClr val="FFFF00"/>
                </a:highlight>
              </a:rPr>
              <a:t>College and Career Academy Day at Atlanta Technical College on Friday October 6th. </a:t>
            </a:r>
            <a:r>
              <a:rPr lang="en-US" dirty="0"/>
              <a:t> Both days will provide wonderful opportunities to learn about current workforce initiatives and best practices as well as network. </a:t>
            </a:r>
          </a:p>
          <a:p>
            <a:r>
              <a:rPr lang="en-US" dirty="0"/>
              <a:t>GCCAN has been given early access to the registration form for one week prior to opening to the general public so please register as soon as possible. </a:t>
            </a:r>
          </a:p>
          <a:p>
            <a:endParaRPr lang="en-US" dirty="0"/>
          </a:p>
          <a:p>
            <a:r>
              <a:rPr lang="en-US" dirty="0"/>
              <a:t>Registration link: </a:t>
            </a:r>
          </a:p>
          <a:p>
            <a:r>
              <a:rPr lang="en-US" dirty="0">
                <a:hlinkClick r:id="rId2"/>
              </a:rPr>
              <a:t>https://subscribe.tcsg.edu/gws</a:t>
            </a:r>
            <a:endParaRPr lang="en-US" dirty="0"/>
          </a:p>
          <a:p>
            <a:endParaRPr lang="en-US" dirty="0"/>
          </a:p>
          <a:p>
            <a:endParaRPr lang="en-US" dirty="0"/>
          </a:p>
        </p:txBody>
      </p:sp>
      <p:sp>
        <p:nvSpPr>
          <p:cNvPr id="5" name="Text Placeholder 4">
            <a:extLst>
              <a:ext uri="{FF2B5EF4-FFF2-40B4-BE49-F238E27FC236}">
                <a16:creationId xmlns:a16="http://schemas.microsoft.com/office/drawing/2014/main" id="{21D60614-D0F6-C3B3-BCD9-9AE76286E858}"/>
              </a:ext>
            </a:extLst>
          </p:cNvPr>
          <p:cNvSpPr>
            <a:spLocks noGrp="1"/>
          </p:cNvSpPr>
          <p:nvPr>
            <p:ph type="body" idx="3"/>
          </p:nvPr>
        </p:nvSpPr>
        <p:spPr/>
        <p:txBody>
          <a:bodyPr>
            <a:normAutofit/>
          </a:bodyPr>
          <a:lstStyle/>
          <a:p>
            <a:r>
              <a:rPr lang="en-US" dirty="0"/>
              <a:t>Business Panel</a:t>
            </a:r>
          </a:p>
        </p:txBody>
      </p:sp>
      <p:sp>
        <p:nvSpPr>
          <p:cNvPr id="7" name="Rectangle 1">
            <a:extLst>
              <a:ext uri="{FF2B5EF4-FFF2-40B4-BE49-F238E27FC236}">
                <a16:creationId xmlns:a16="http://schemas.microsoft.com/office/drawing/2014/main" id="{076C7E27-5473-4D36-48E8-196BD3F06AA4}"/>
              </a:ext>
            </a:extLst>
          </p:cNvPr>
          <p:cNvSpPr>
            <a:spLocks noGrp="1" noChangeArrowheads="1"/>
          </p:cNvSpPr>
          <p:nvPr>
            <p:ph type="body" idx="4"/>
          </p:nvPr>
        </p:nvSpPr>
        <p:spPr bwMode="auto">
          <a:xfrm>
            <a:off x="6217920" y="2918973"/>
            <a:ext cx="5454031" cy="33855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ptos" panose="020B0004020202020204" pitchFamily="34" charset="0"/>
            </a:endParaRPr>
          </a:p>
          <a:p>
            <a:pPr marL="0" indent="0" eaLnBrk="0" fontAlgn="base" hangingPunct="0">
              <a:lnSpc>
                <a:spcPct val="100000"/>
              </a:lnSpc>
              <a:spcBef>
                <a:spcPct val="0"/>
              </a:spcBef>
              <a:spcAft>
                <a:spcPct val="0"/>
              </a:spcAft>
              <a:buClrTx/>
              <a:buSzTx/>
              <a:buNone/>
            </a:pPr>
            <a:r>
              <a:rPr lang="en-US" sz="1200" dirty="0"/>
              <a:t>Shout out to William Bill Smith for volunteering to serve on this year’s Business Panel on October 6</a:t>
            </a:r>
            <a:r>
              <a:rPr lang="en-US" sz="1200" baseline="30000" dirty="0"/>
              <a:t>th</a:t>
            </a:r>
            <a:r>
              <a:rPr lang="en-US" sz="1200" dirty="0"/>
              <a:t>.  </a:t>
            </a:r>
          </a:p>
          <a:p>
            <a:pPr marL="0" indent="0" eaLnBrk="0" fontAlgn="base" hangingPunct="0">
              <a:lnSpc>
                <a:spcPct val="100000"/>
              </a:lnSpc>
              <a:spcBef>
                <a:spcPct val="0"/>
              </a:spcBef>
              <a:spcAft>
                <a:spcPct val="0"/>
              </a:spcAft>
              <a:buClrTx/>
              <a:buSzTx/>
              <a:buNone/>
            </a:pPr>
            <a:endParaRPr lang="en-US" sz="12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ptos" panose="020B0004020202020204" pitchFamily="34" charset="0"/>
              </a:rPr>
              <a:t>The topic is </a:t>
            </a:r>
            <a:r>
              <a:rPr kumimoji="0" lang="en-US" altLang="en-US" sz="11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business and industry providing expertise and resources to CCAs and students to meet the needs of high-demand careers. The panel is the third session starting at 11 a.m. </a:t>
            </a:r>
            <a:br>
              <a:rPr kumimoji="0" lang="en-US" altLang="en-US" sz="1200" b="0" i="0" u="none" strike="noStrike" cap="none" normalizeH="0" baseline="0" dirty="0">
                <a:ln>
                  <a:noFill/>
                </a:ln>
                <a:solidFill>
                  <a:srgbClr val="000000"/>
                </a:solidFill>
                <a:effectLst/>
                <a:latin typeface="inherit"/>
              </a:rPr>
            </a:br>
            <a:endParaRPr kumimoji="0" lang="en-US" altLang="en-US" sz="1200" b="0" i="0" u="none"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rgbClr val="000000"/>
                </a:solidFill>
                <a:effectLst/>
                <a:latin typeface="inherit"/>
                <a:cs typeface="Calibri" panose="020F0502020204030204" pitchFamily="34" charset="0"/>
              </a:rPr>
              <a:t>Questions the business panel will address</a:t>
            </a: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dirty="0">
              <a:ln>
                <a:noFill/>
              </a:ln>
              <a:solidFill>
                <a:srgbClr val="00000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Who are you/what services do you provide?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What makes an outstanding business partner? </a:t>
            </a:r>
            <a:br>
              <a:rPr kumimoji="0" lang="en-US" altLang="en-US" sz="11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What are your workforce needs today and in the next five years (skills, education/credentials/experience)?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What compensations do you offer at all levels, including entry?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What are your plans for growth/recruitment in Georgia?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How will you involve your company in k-12, and post-secondary education?</a:t>
            </a:r>
            <a:endParaRPr kumimoji="0" lang="en-US" altLang="en-US" sz="1000" b="0" i="0" u="none" strike="noStrike" cap="none" normalizeH="0" baseline="0" dirty="0">
              <a:ln>
                <a:noFill/>
              </a:ln>
              <a:solidFill>
                <a:srgbClr val="00000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D9485AFF-E254-DFD5-43DE-92CA618131C3}"/>
              </a:ext>
            </a:extLst>
          </p:cNvPr>
          <p:cNvPicPr>
            <a:picLocks noChangeAspect="1"/>
          </p:cNvPicPr>
          <p:nvPr/>
        </p:nvPicPr>
        <p:blipFill rotWithShape="1">
          <a:blip r:embed="rId3"/>
          <a:srcRect r="2792" b="12422"/>
          <a:stretch/>
        </p:blipFill>
        <p:spPr>
          <a:xfrm>
            <a:off x="8688556" y="1952106"/>
            <a:ext cx="2487216" cy="1260456"/>
          </a:xfrm>
          <a:prstGeom prst="rect">
            <a:avLst/>
          </a:prstGeom>
        </p:spPr>
      </p:pic>
    </p:spTree>
    <p:extLst>
      <p:ext uri="{BB962C8B-B14F-4D97-AF65-F5344CB8AC3E}">
        <p14:creationId xmlns:p14="http://schemas.microsoft.com/office/powerpoint/2010/main" val="4111337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
          <p:cNvSpPr txBox="1">
            <a:spLocks noGrp="1"/>
          </p:cNvSpPr>
          <p:nvPr>
            <p:ph type="title"/>
          </p:nvPr>
        </p:nvSpPr>
        <p:spPr>
          <a:xfrm>
            <a:off x="612371" y="395506"/>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a:t>Welcome Board Members &amp; Visitors!</a:t>
            </a:r>
            <a:endParaRPr/>
          </a:p>
        </p:txBody>
      </p:sp>
      <p:pic>
        <p:nvPicPr>
          <p:cNvPr id="200" name="Google Shape;200;p2" descr="A picture containing sitting, drawing&#10;&#10;Description automatically generated"/>
          <p:cNvPicPr preferRelativeResize="0">
            <a:picLocks noGrp="1"/>
          </p:cNvPicPr>
          <p:nvPr>
            <p:ph type="body" idx="1"/>
          </p:nvPr>
        </p:nvPicPr>
        <p:blipFill rotWithShape="1">
          <a:blip r:embed="rId3">
            <a:alphaModFix/>
          </a:blip>
          <a:srcRect/>
          <a:stretch/>
        </p:blipFill>
        <p:spPr>
          <a:xfrm>
            <a:off x="2907983" y="1846263"/>
            <a:ext cx="6436360" cy="4022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4" name="TextBox 3">
            <a:extLst>
              <a:ext uri="{FF2B5EF4-FFF2-40B4-BE49-F238E27FC236}">
                <a16:creationId xmlns:a16="http://schemas.microsoft.com/office/drawing/2014/main" id="{C0B9551C-D662-D501-8594-1889C41F147F}"/>
              </a:ext>
            </a:extLst>
          </p:cNvPr>
          <p:cNvSpPr txBox="1"/>
          <p:nvPr/>
        </p:nvSpPr>
        <p:spPr>
          <a:xfrm>
            <a:off x="2959661" y="871912"/>
            <a:ext cx="6097348" cy="6348213"/>
          </a:xfrm>
          <a:prstGeom prst="rect">
            <a:avLst/>
          </a:prstGeom>
          <a:noFill/>
        </p:spPr>
        <p:txBody>
          <a:bodyPr wrap="square">
            <a:spAutoFit/>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Atlanta College and Career Academy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Date: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September 6, 2023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Time: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4 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Location: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1090 Windsor Street S.W.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Call to Order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Roll Call; Establish Quorum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Action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Agenda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Fill Vacant Seats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Appoint Student Representatives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Previous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Election of Officers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Arial" panose="020B0604020202020204" pitchFamily="34" charset="0"/>
              </a:rPr>
              <a:t>Chair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Arial" panose="020B0604020202020204" pitchFamily="34" charset="0"/>
              </a:rPr>
              <a:t>Vice-Chair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Arial" panose="020B0604020202020204" pitchFamily="34" charset="0"/>
              </a:rPr>
              <a:t>Secretary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Review and Approve Public Comment Format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Review, Confirm/Update, and Adopt GO Team Meeting Norms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Information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Aviation Maintenance Pathway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Announcements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dirty="0">
                <a:effectLst/>
                <a:latin typeface="Calibri" panose="020F0502020204030204" pitchFamily="34" charset="0"/>
                <a:ea typeface="Calibri" panose="020F0502020204030204" pitchFamily="34" charset="0"/>
                <a:cs typeface="Arial" panose="020B0604020202020204" pitchFamily="34" charset="0"/>
              </a:rPr>
              <a:t>New GO Team Member Training and Orientation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5</a:t>
            </a:r>
            <a:r>
              <a:rPr lang="en-US" sz="1200" baseline="30000" dirty="0">
                <a:effectLst/>
                <a:latin typeface="Calibri" panose="020F0502020204030204" pitchFamily="34" charset="0"/>
                <a:ea typeface="Calibri" panose="020F0502020204030204" pitchFamily="34" charset="0"/>
                <a:cs typeface="Arial" panose="020B0604020202020204" pitchFamily="34" charset="0"/>
              </a:rPr>
              <a:t>th</a:t>
            </a:r>
            <a:r>
              <a:rPr lang="en-US" sz="1200" dirty="0">
                <a:effectLst/>
                <a:latin typeface="Calibri" panose="020F0502020204030204" pitchFamily="34" charset="0"/>
                <a:ea typeface="Calibri" panose="020F0502020204030204" pitchFamily="34" charset="0"/>
                <a:cs typeface="Arial" panose="020B0604020202020204" pitchFamily="34" charset="0"/>
              </a:rPr>
              <a:t> Annual G3 Summit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Governor’s Workforce Summit - College and Career Academy Day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ED7D31"/>
              </a:buClr>
              <a:buFont typeface="+mj-lt"/>
              <a:buAutoNum type="romanUcPeriod"/>
            </a:pPr>
            <a:r>
              <a:rPr lang="en-US" sz="12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Adjournment</a:t>
            </a: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br>
              <a:rPr lang="en-US" sz="1200" b="1" dirty="0">
                <a:effectLst/>
                <a:latin typeface="Calibri" panose="020F0502020204030204" pitchFamily="34" charset="0"/>
                <a:ea typeface="Calibri" panose="020F0502020204030204" pitchFamily="34" charset="0"/>
                <a:cs typeface="Arial" panose="020B0604020202020204" pitchFamily="34" charset="0"/>
              </a:rPr>
            </a:br>
            <a:endParaRPr lang="en-US" dirty="0">
              <a:effectLst/>
            </a:endParaRPr>
          </a:p>
          <a:p>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691299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4800"/>
              <a:buFont typeface="Calibri"/>
              <a:buNone/>
            </a:pPr>
            <a:r>
              <a:rPr lang="en-US"/>
              <a:t>Thank you!</a:t>
            </a:r>
            <a:endParaRPr/>
          </a:p>
        </p:txBody>
      </p:sp>
      <p:pic>
        <p:nvPicPr>
          <p:cNvPr id="433" name="Google Shape;433;p30" descr="Team-Based Learning: 2016 JGME-ALiEM Hot Topics in Medical ..."/>
          <p:cNvPicPr preferRelativeResize="0">
            <a:picLocks noGrp="1"/>
          </p:cNvPicPr>
          <p:nvPr>
            <p:ph type="body" idx="1"/>
          </p:nvPr>
        </p:nvPicPr>
        <p:blipFill rotWithShape="1">
          <a:blip r:embed="rId3">
            <a:alphaModFix/>
          </a:blip>
          <a:srcRect/>
          <a:stretch/>
        </p:blipFill>
        <p:spPr>
          <a:xfrm>
            <a:off x="2907983" y="1846263"/>
            <a:ext cx="6436360" cy="4022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txBox="1">
            <a:spLocks noGrp="1"/>
          </p:cNvSpPr>
          <p:nvPr>
            <p:ph type="title"/>
          </p:nvPr>
        </p:nvSpPr>
        <p:spPr>
          <a:xfrm>
            <a:off x="492370" y="516835"/>
            <a:ext cx="3084844" cy="577284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Virtual Meeting Norms</a:t>
            </a:r>
            <a:endParaRPr dirty="0"/>
          </a:p>
        </p:txBody>
      </p:sp>
      <p:sp>
        <p:nvSpPr>
          <p:cNvPr id="208" name="Google Shape;208;p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3"/>
          <p:cNvGrpSpPr/>
          <p:nvPr/>
        </p:nvGrpSpPr>
        <p:grpSpPr>
          <a:xfrm>
            <a:off x="4741863" y="643210"/>
            <a:ext cx="6797675" cy="5643017"/>
            <a:chOff x="0" y="3447"/>
            <a:chExt cx="6797675" cy="5643017"/>
          </a:xfrm>
        </p:grpSpPr>
        <p:sp>
          <p:nvSpPr>
            <p:cNvPr id="210" name="Google Shape;210;p3"/>
            <p:cNvSpPr/>
            <p:nvPr/>
          </p:nvSpPr>
          <p:spPr>
            <a:xfrm>
              <a:off x="0" y="3447"/>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60746" y="271771"/>
              <a:ext cx="656543" cy="65590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378035" y="3447"/>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txBox="1"/>
            <p:nvPr/>
          </p:nvSpPr>
          <p:spPr>
            <a:xfrm>
              <a:off x="1378035" y="3447"/>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Mics on Mute</a:t>
              </a:r>
              <a:endParaRPr/>
            </a:p>
          </p:txBody>
        </p:sp>
        <p:sp>
          <p:nvSpPr>
            <p:cNvPr id="214" name="Google Shape;214;p3"/>
            <p:cNvSpPr/>
            <p:nvPr/>
          </p:nvSpPr>
          <p:spPr>
            <a:xfrm>
              <a:off x="0" y="14865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60746" y="1754871"/>
              <a:ext cx="656543" cy="65590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378035" y="14865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txBox="1"/>
            <p:nvPr/>
          </p:nvSpPr>
          <p:spPr>
            <a:xfrm>
              <a:off x="1378035" y="14865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Actively Engage</a:t>
              </a:r>
              <a:endParaRPr/>
            </a:p>
          </p:txBody>
        </p:sp>
        <p:sp>
          <p:nvSpPr>
            <p:cNvPr id="218" name="Google Shape;218;p3"/>
            <p:cNvSpPr/>
            <p:nvPr/>
          </p:nvSpPr>
          <p:spPr>
            <a:xfrm>
              <a:off x="0" y="29696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60746" y="3237972"/>
              <a:ext cx="656543" cy="65590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378035" y="29696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txBox="1"/>
            <p:nvPr/>
          </p:nvSpPr>
          <p:spPr>
            <a:xfrm>
              <a:off x="1378035" y="29696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Cameras On</a:t>
              </a:r>
              <a:endParaRPr/>
            </a:p>
          </p:txBody>
        </p:sp>
        <p:sp>
          <p:nvSpPr>
            <p:cNvPr id="222" name="Google Shape;222;p3"/>
            <p:cNvSpPr/>
            <p:nvPr/>
          </p:nvSpPr>
          <p:spPr>
            <a:xfrm>
              <a:off x="0" y="4452749"/>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61098" y="4721072"/>
              <a:ext cx="656543" cy="65590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378740" y="4452749"/>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txBox="1"/>
            <p:nvPr/>
          </p:nvSpPr>
          <p:spPr>
            <a:xfrm>
              <a:off x="1378740" y="4452749"/>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100" b="1" i="0" u="sng" strike="noStrike" cap="none" dirty="0">
                  <a:solidFill>
                    <a:schemeClr val="dk1"/>
                  </a:solidFill>
                  <a:latin typeface="Calibri"/>
                  <a:ea typeface="Calibri"/>
                  <a:cs typeface="Calibri"/>
                  <a:sym typeface="Calibri"/>
                </a:rPr>
                <a:t>Non-ACCA Board Members:  </a:t>
              </a:r>
            </a:p>
            <a:p>
              <a:pPr marL="0" marR="0" lvl="0" indent="0" algn="l" rtl="0">
                <a:lnSpc>
                  <a:spcPct val="90000"/>
                </a:lnSpc>
                <a:spcBef>
                  <a:spcPts val="0"/>
                </a:spcBef>
                <a:spcAft>
                  <a:spcPts val="0"/>
                </a:spcAft>
                <a:buClr>
                  <a:schemeClr val="dk1"/>
                </a:buClr>
                <a:buSzPts val="1400"/>
                <a:buFont typeface="Calibri"/>
                <a:buNone/>
              </a:pPr>
              <a:r>
                <a:rPr lang="en-US" sz="1100" dirty="0">
                  <a:solidFill>
                    <a:schemeClr val="dk1"/>
                  </a:solidFill>
                  <a:latin typeface="Calibri"/>
                  <a:ea typeface="Calibri"/>
                  <a:cs typeface="Calibri"/>
                  <a:sym typeface="Calibri"/>
                </a:rPr>
                <a:t>Thank you for taking time out </a:t>
              </a:r>
              <a:r>
                <a:rPr lang="en-US" sz="1100" b="0" i="0" u="none" strike="noStrike" cap="none" dirty="0">
                  <a:solidFill>
                    <a:schemeClr val="dk1"/>
                  </a:solidFill>
                  <a:latin typeface="Calibri"/>
                  <a:ea typeface="Calibri"/>
                  <a:cs typeface="Calibri"/>
                  <a:sym typeface="Calibri"/>
                </a:rPr>
                <a:t>of your schedules to support the great work happening at ACCA.  We appreciate you! </a:t>
              </a:r>
              <a:endParaRPr sz="1100"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00000"/>
              </a:buClr>
              <a:buSzPts val="4800"/>
              <a:buFont typeface="Calibri"/>
              <a:buNone/>
            </a:pPr>
            <a:r>
              <a:rPr lang="en-US" dirty="0"/>
              <a:t>Time for introductions!</a:t>
            </a:r>
            <a:endParaRPr dirty="0"/>
          </a:p>
        </p:txBody>
      </p:sp>
      <p:sp>
        <p:nvSpPr>
          <p:cNvPr id="231" name="Google Shape;231;p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endParaRPr/>
          </a:p>
        </p:txBody>
      </p:sp>
      <p:pic>
        <p:nvPicPr>
          <p:cNvPr id="232" name="Google Shape;232;p4" descr="A picture containing shape&#10;&#10;Description automatically generated"/>
          <p:cNvPicPr preferRelativeResize="0">
            <a:picLocks noGrp="1"/>
          </p:cNvPicPr>
          <p:nvPr>
            <p:ph type="body" idx="2"/>
          </p:nvPr>
        </p:nvPicPr>
        <p:blipFill rotWithShape="1">
          <a:blip r:embed="rId3">
            <a:alphaModFix/>
          </a:blip>
          <a:srcRect/>
          <a:stretch/>
        </p:blipFill>
        <p:spPr>
          <a:xfrm>
            <a:off x="891893" y="2653904"/>
            <a:ext cx="3938357" cy="2670279"/>
          </a:xfrm>
          <a:prstGeom prst="rect">
            <a:avLst/>
          </a:prstGeom>
          <a:noFill/>
          <a:ln>
            <a:noFill/>
          </a:ln>
        </p:spPr>
      </p:pic>
      <p:sp>
        <p:nvSpPr>
          <p:cNvPr id="233" name="Google Shape;233;p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endParaRPr dirty="0"/>
          </a:p>
        </p:txBody>
      </p:sp>
      <p:sp>
        <p:nvSpPr>
          <p:cNvPr id="234" name="Google Shape;234;p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p>
            <a:pPr marL="233363" lvl="0" indent="-106363" algn="l" rtl="0">
              <a:lnSpc>
                <a:spcPct val="90000"/>
              </a:lnSpc>
              <a:spcBef>
                <a:spcPts val="0"/>
              </a:spcBef>
              <a:spcAft>
                <a:spcPts val="0"/>
              </a:spcAft>
              <a:buSzPts val="2000"/>
              <a:buNone/>
            </a:pPr>
            <a:endParaRPr/>
          </a:p>
          <a:p>
            <a:pPr marL="233363" lvl="0" indent="-106363" algn="l" rtl="0">
              <a:lnSpc>
                <a:spcPct val="90000"/>
              </a:lnSpc>
              <a:spcBef>
                <a:spcPts val="1400"/>
              </a:spcBef>
              <a:spcAft>
                <a:spcPts val="0"/>
              </a:spcAft>
              <a:buSzPts val="2000"/>
              <a:buNone/>
            </a:pPr>
            <a:endParaRPr/>
          </a:p>
          <a:p>
            <a:pPr marL="233363" lvl="0" indent="-106363" algn="l" rtl="0">
              <a:lnSpc>
                <a:spcPct val="90000"/>
              </a:lnSpc>
              <a:spcBef>
                <a:spcPts val="1400"/>
              </a:spcBef>
              <a:spcAft>
                <a:spcPts val="0"/>
              </a:spcAft>
              <a:buSzPts val="2000"/>
              <a:buNone/>
            </a:pPr>
            <a:endParaRPr/>
          </a:p>
        </p:txBody>
      </p:sp>
      <p:graphicFrame>
        <p:nvGraphicFramePr>
          <p:cNvPr id="2" name="Table 1">
            <a:extLst>
              <a:ext uri="{FF2B5EF4-FFF2-40B4-BE49-F238E27FC236}">
                <a16:creationId xmlns:a16="http://schemas.microsoft.com/office/drawing/2014/main" id="{89077E41-5421-AF38-A071-E725C7FBE443}"/>
              </a:ext>
            </a:extLst>
          </p:cNvPr>
          <p:cNvGraphicFramePr>
            <a:graphicFrameLocks noGrp="1"/>
          </p:cNvGraphicFramePr>
          <p:nvPr>
            <p:extLst>
              <p:ext uri="{D42A27DB-BD31-4B8C-83A1-F6EECF244321}">
                <p14:modId xmlns:p14="http://schemas.microsoft.com/office/powerpoint/2010/main" val="276190778"/>
              </p:ext>
            </p:extLst>
          </p:nvPr>
        </p:nvGraphicFramePr>
        <p:xfrm>
          <a:off x="4830250" y="2473642"/>
          <a:ext cx="6975469" cy="3039916"/>
        </p:xfrm>
        <a:graphic>
          <a:graphicData uri="http://schemas.openxmlformats.org/drawingml/2006/table">
            <a:tbl>
              <a:tblPr firstRow="1" firstCol="1" bandRow="1">
                <a:tableStyleId>{0FAE3E11-6EFA-4B34-9311-972C4EA6A26C}</a:tableStyleId>
              </a:tblPr>
              <a:tblGrid>
                <a:gridCol w="2282825">
                  <a:extLst>
                    <a:ext uri="{9D8B030D-6E8A-4147-A177-3AD203B41FA5}">
                      <a16:colId xmlns:a16="http://schemas.microsoft.com/office/drawing/2014/main" val="3367356276"/>
                    </a:ext>
                  </a:extLst>
                </a:gridCol>
                <a:gridCol w="1543325">
                  <a:extLst>
                    <a:ext uri="{9D8B030D-6E8A-4147-A177-3AD203B41FA5}">
                      <a16:colId xmlns:a16="http://schemas.microsoft.com/office/drawing/2014/main" val="2025917054"/>
                    </a:ext>
                  </a:extLst>
                </a:gridCol>
                <a:gridCol w="3149319">
                  <a:extLst>
                    <a:ext uri="{9D8B030D-6E8A-4147-A177-3AD203B41FA5}">
                      <a16:colId xmlns:a16="http://schemas.microsoft.com/office/drawing/2014/main" val="34304043"/>
                    </a:ext>
                  </a:extLst>
                </a:gridCol>
              </a:tblGrid>
              <a:tr h="219376">
                <a:tc>
                  <a:txBody>
                    <a:bodyPr/>
                    <a:lstStyle/>
                    <a:p>
                      <a:pPr marL="0" marR="0" algn="ctr">
                        <a:spcBef>
                          <a:spcPts val="0"/>
                        </a:spcBef>
                        <a:spcAft>
                          <a:spcPts val="0"/>
                        </a:spcAft>
                      </a:pPr>
                      <a:r>
                        <a:rPr lang="en-US" sz="1400">
                          <a:effectLst/>
                        </a:rPr>
                        <a:t>Role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Name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3695144"/>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Parent/Guardian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cs typeface="Calibri" panose="020F0502020204030204" pitchFamily="34" charset="0"/>
                        </a:rPr>
                        <a:t>Vacant</a:t>
                      </a:r>
                      <a:endPar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9744607"/>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Business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Vacant</a:t>
                      </a: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09089002"/>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Business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William Smith</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Delta Airlines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05528488"/>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Business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Vacant</a:t>
                      </a: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64725675"/>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Business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cs typeface="Calibri" panose="020F0502020204030204" pitchFamily="34" charset="0"/>
                        </a:rPr>
                        <a:t>Vacant</a:t>
                      </a:r>
                      <a:endPar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43939217"/>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Business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Patricia Horton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Georgia Center for Nursing Excellence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057114458"/>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Metro RESA</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Tim </a:t>
                      </a:r>
                      <a:r>
                        <a:rPr lang="en-US" sz="1200" dirty="0" err="1">
                          <a:effectLst/>
                          <a:latin typeface="Calibri" panose="020F0502020204030204" pitchFamily="34" charset="0"/>
                          <a:cs typeface="Calibri" panose="020F0502020204030204" pitchFamily="34" charset="0"/>
                        </a:rPr>
                        <a:t>Cairl</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Metro Atlanta Chamber of Commerce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77986878"/>
                  </a:ext>
                </a:extLst>
              </a:tr>
              <a:tr h="188036">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Secondary</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Dwionne Freeman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APS - CTAE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0203451"/>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Secondary</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Vacant</a:t>
                      </a: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APS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80011090"/>
                  </a:ext>
                </a:extLst>
              </a:tr>
              <a:tr h="188036">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Post-Secondary Representative</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Vacant</a:t>
                      </a: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Atlanta Technical College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23026857"/>
                  </a:ext>
                </a:extLst>
              </a:tr>
              <a:tr h="188036">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Post-Secondary Representative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Niya Eady</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Atlanta Technical College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36720175"/>
                  </a:ext>
                </a:extLst>
              </a:tr>
              <a:tr h="188036">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Ex-Officio</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Eshe’ Collins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APS - Board of Education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33237577"/>
                  </a:ext>
                </a:extLst>
              </a:tr>
              <a:tr h="188036">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Ex-Officio</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Tasharah Wilson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APS  -  ACCA CEO/Principal</a:t>
                      </a:r>
                    </a:p>
                  </a:txBody>
                  <a:tcPr marL="68580" marR="68580" marT="0" marB="0"/>
                </a:tc>
                <a:extLst>
                  <a:ext uri="{0D108BD9-81ED-4DB2-BD59-A6C34878D82A}">
                    <a16:rowId xmlns:a16="http://schemas.microsoft.com/office/drawing/2014/main" val="3660765048"/>
                  </a:ext>
                </a:extLst>
              </a:tr>
              <a:tr h="188036">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Student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cs typeface="Calibri" panose="020F0502020204030204" pitchFamily="34" charset="0"/>
                        </a:rPr>
                        <a:t>Vacant</a:t>
                      </a:r>
                      <a:endPar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588864747"/>
                  </a:ext>
                </a:extLst>
              </a:tr>
              <a:tr h="188036">
                <a:tc>
                  <a:txBody>
                    <a:bodyPr/>
                    <a:lstStyle/>
                    <a:p>
                      <a:pPr marL="0" marR="0">
                        <a:spcBef>
                          <a:spcPts val="0"/>
                        </a:spcBef>
                        <a:spcAft>
                          <a:spcPts val="0"/>
                        </a:spcAft>
                      </a:pPr>
                      <a:r>
                        <a:rPr lang="en-US" sz="1200">
                          <a:effectLst/>
                          <a:latin typeface="Calibri" panose="020F0502020204030204" pitchFamily="34" charset="0"/>
                          <a:cs typeface="Calibri" panose="020F0502020204030204" pitchFamily="34" charset="0"/>
                        </a:rPr>
                        <a:t>Student</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i="1" dirty="0">
                          <a:effectLst/>
                          <a:highlight>
                            <a:srgbClr val="FFFF00"/>
                          </a:highlight>
                          <a:latin typeface="Calibri" panose="020F0502020204030204" pitchFamily="34" charset="0"/>
                          <a:cs typeface="Calibri" panose="020F0502020204030204" pitchFamily="34" charset="0"/>
                        </a:rPr>
                        <a:t>Vacant</a:t>
                      </a:r>
                      <a:endParaRPr lang="en-US" sz="1200" i="1"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364693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4" name="TextBox 3">
            <a:extLst>
              <a:ext uri="{FF2B5EF4-FFF2-40B4-BE49-F238E27FC236}">
                <a16:creationId xmlns:a16="http://schemas.microsoft.com/office/drawing/2014/main" id="{C0B9551C-D662-D501-8594-1889C41F147F}"/>
              </a:ext>
            </a:extLst>
          </p:cNvPr>
          <p:cNvSpPr txBox="1"/>
          <p:nvPr/>
        </p:nvSpPr>
        <p:spPr>
          <a:xfrm>
            <a:off x="2959661" y="871912"/>
            <a:ext cx="6097348" cy="6348213"/>
          </a:xfrm>
          <a:prstGeom prst="rect">
            <a:avLst/>
          </a:prstGeom>
          <a:noFill/>
        </p:spPr>
        <p:txBody>
          <a:bodyPr wrap="square">
            <a:spAutoFit/>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Atlanta College and Career Academy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Date: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September 6, 2023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Time: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4 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Location: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1090 Windsor Street S.W.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Call to Order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Roll Call; Establish Quorum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Action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Agenda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Fill Vacant Seats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Appoint Student Representatives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Previous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Election of Officers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Arial" panose="020B0604020202020204" pitchFamily="34" charset="0"/>
              </a:rPr>
              <a:t>Chair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Arial" panose="020B0604020202020204" pitchFamily="34" charset="0"/>
              </a:rPr>
              <a:t>Vice-Chair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Arial" panose="020B0604020202020204" pitchFamily="34" charset="0"/>
              </a:rPr>
              <a:t>Secretary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Review and Approve Public Comment Format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Review, Confirm/Update, and Adopt GO Team Meeting Norms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Information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Aviation Maintenance Pathway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Announcements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dirty="0">
                <a:effectLst/>
                <a:latin typeface="Calibri" panose="020F0502020204030204" pitchFamily="34" charset="0"/>
                <a:ea typeface="Calibri" panose="020F0502020204030204" pitchFamily="34" charset="0"/>
                <a:cs typeface="Arial" panose="020B0604020202020204" pitchFamily="34" charset="0"/>
              </a:rPr>
              <a:t>New GO Team Member Training and Orientation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5</a:t>
            </a:r>
            <a:r>
              <a:rPr lang="en-US" sz="1200" baseline="30000" dirty="0">
                <a:effectLst/>
                <a:latin typeface="Calibri" panose="020F0502020204030204" pitchFamily="34" charset="0"/>
                <a:ea typeface="Calibri" panose="020F0502020204030204" pitchFamily="34" charset="0"/>
                <a:cs typeface="Arial" panose="020B0604020202020204" pitchFamily="34" charset="0"/>
              </a:rPr>
              <a:t>th</a:t>
            </a:r>
            <a:r>
              <a:rPr lang="en-US" sz="1200" dirty="0">
                <a:effectLst/>
                <a:latin typeface="Calibri" panose="020F0502020204030204" pitchFamily="34" charset="0"/>
                <a:ea typeface="Calibri" panose="020F0502020204030204" pitchFamily="34" charset="0"/>
                <a:cs typeface="Arial" panose="020B0604020202020204" pitchFamily="34" charset="0"/>
              </a:rPr>
              <a:t> Annual G3 Summit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Governor’s Workforce Summit - College and Career Academy Day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Adjournment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200" b="1" dirty="0">
                <a:effectLst/>
                <a:latin typeface="Calibri" panose="020F0502020204030204" pitchFamily="34" charset="0"/>
                <a:ea typeface="Calibri" panose="020F0502020204030204" pitchFamily="34" charset="0"/>
                <a:cs typeface="Arial" panose="020B0604020202020204" pitchFamily="34" charset="0"/>
              </a:rPr>
            </a:br>
            <a:endParaRPr lang="en-US" dirty="0">
              <a:effectLst/>
            </a:endParaRPr>
          </a:p>
          <a:p>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6"/>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txBox="1">
            <a:spLocks noGrp="1"/>
          </p:cNvSpPr>
          <p:nvPr>
            <p:ph type="title"/>
          </p:nvPr>
        </p:nvSpPr>
        <p:spPr>
          <a:xfrm>
            <a:off x="492370" y="516835"/>
            <a:ext cx="3084844" cy="577284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a:solidFill>
                  <a:srgbClr val="FFFFFF"/>
                </a:solidFill>
              </a:rPr>
              <a:t>Fill Vacant Seats</a:t>
            </a:r>
            <a:br>
              <a:rPr lang="en-US" sz="3600">
                <a:solidFill>
                  <a:srgbClr val="FFFFFF"/>
                </a:solidFill>
              </a:rPr>
            </a:br>
            <a:endParaRPr sz="3600">
              <a:solidFill>
                <a:srgbClr val="FFFFFF"/>
              </a:solidFill>
            </a:endParaRPr>
          </a:p>
        </p:txBody>
      </p:sp>
      <p:sp>
        <p:nvSpPr>
          <p:cNvPr id="248" name="Google Shape;248;p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6"/>
          <p:cNvGrpSpPr/>
          <p:nvPr/>
        </p:nvGrpSpPr>
        <p:grpSpPr>
          <a:xfrm>
            <a:off x="4741863" y="1283838"/>
            <a:ext cx="6797675" cy="4361761"/>
            <a:chOff x="0" y="644075"/>
            <a:chExt cx="6797675" cy="4361761"/>
          </a:xfrm>
        </p:grpSpPr>
        <p:sp>
          <p:nvSpPr>
            <p:cNvPr id="250" name="Google Shape;250;p6"/>
            <p:cNvSpPr/>
            <p:nvPr/>
          </p:nvSpPr>
          <p:spPr>
            <a:xfrm>
              <a:off x="0" y="644075"/>
              <a:ext cx="6797675" cy="1034280"/>
            </a:xfrm>
            <a:prstGeom prst="roundRect">
              <a:avLst>
                <a:gd name="adj" fmla="val 16667"/>
              </a:avLst>
            </a:prstGeom>
            <a:solidFill>
              <a:srgbClr val="EE7B26"/>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txBox="1"/>
            <p:nvPr/>
          </p:nvSpPr>
          <p:spPr>
            <a:xfrm>
              <a:off x="50489" y="694564"/>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b="0" i="0">
                  <a:solidFill>
                    <a:schemeClr val="lt1"/>
                  </a:solidFill>
                  <a:latin typeface="Calibri"/>
                  <a:ea typeface="Calibri"/>
                  <a:cs typeface="Calibri"/>
                  <a:sym typeface="Calibri"/>
                </a:rPr>
                <a:t>The Principal brings forth the nominations for open parent seats</a:t>
              </a:r>
              <a:endParaRPr sz="2600">
                <a:solidFill>
                  <a:schemeClr val="lt1"/>
                </a:solidFill>
                <a:latin typeface="Calibri"/>
                <a:ea typeface="Calibri"/>
                <a:cs typeface="Calibri"/>
                <a:sym typeface="Calibri"/>
              </a:endParaRPr>
            </a:p>
          </p:txBody>
        </p:sp>
        <p:sp>
          <p:nvSpPr>
            <p:cNvPr id="252" name="Google Shape;252;p6"/>
            <p:cNvSpPr/>
            <p:nvPr/>
          </p:nvSpPr>
          <p:spPr>
            <a:xfrm>
              <a:off x="0" y="1753236"/>
              <a:ext cx="6797675" cy="1034280"/>
            </a:xfrm>
            <a:prstGeom prst="roundRect">
              <a:avLst>
                <a:gd name="adj" fmla="val 16667"/>
              </a:avLst>
            </a:prstGeom>
            <a:solidFill>
              <a:srgbClr val="D07855"/>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txBox="1"/>
            <p:nvPr/>
          </p:nvSpPr>
          <p:spPr>
            <a:xfrm>
              <a:off x="50489" y="1803725"/>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b="0" i="0">
                  <a:solidFill>
                    <a:schemeClr val="lt1"/>
                  </a:solidFill>
                  <a:latin typeface="Calibri"/>
                  <a:ea typeface="Calibri"/>
                  <a:cs typeface="Calibri"/>
                  <a:sym typeface="Calibri"/>
                </a:rPr>
                <a:t>All GO Team members have only one (1) vote per seat.</a:t>
              </a:r>
              <a:endParaRPr sz="2600">
                <a:solidFill>
                  <a:schemeClr val="lt1"/>
                </a:solidFill>
                <a:latin typeface="Calibri"/>
                <a:ea typeface="Calibri"/>
                <a:cs typeface="Calibri"/>
                <a:sym typeface="Calibri"/>
              </a:endParaRPr>
            </a:p>
          </p:txBody>
        </p:sp>
        <p:sp>
          <p:nvSpPr>
            <p:cNvPr id="254" name="Google Shape;254;p6"/>
            <p:cNvSpPr/>
            <p:nvPr/>
          </p:nvSpPr>
          <p:spPr>
            <a:xfrm>
              <a:off x="0" y="2862396"/>
              <a:ext cx="6797675" cy="1034280"/>
            </a:xfrm>
            <a:prstGeom prst="roundRect">
              <a:avLst>
                <a:gd name="adj" fmla="val 16667"/>
              </a:avLst>
            </a:prstGeom>
            <a:solidFill>
              <a:srgbClr val="B8877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txBox="1"/>
            <p:nvPr/>
          </p:nvSpPr>
          <p:spPr>
            <a:xfrm>
              <a:off x="50489" y="2912885"/>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b="0" i="0">
                  <a:solidFill>
                    <a:schemeClr val="lt1"/>
                  </a:solidFill>
                  <a:latin typeface="Calibri"/>
                  <a:ea typeface="Calibri"/>
                  <a:cs typeface="Calibri"/>
                  <a:sym typeface="Calibri"/>
                </a:rPr>
                <a:t>Individuals filling a vacant seat will serve until the conclusion of that seat’s term.</a:t>
              </a:r>
              <a:endParaRPr sz="2600">
                <a:solidFill>
                  <a:schemeClr val="lt1"/>
                </a:solidFill>
                <a:latin typeface="Calibri"/>
                <a:ea typeface="Calibri"/>
                <a:cs typeface="Calibri"/>
                <a:sym typeface="Calibri"/>
              </a:endParaRPr>
            </a:p>
          </p:txBody>
        </p:sp>
        <p:sp>
          <p:nvSpPr>
            <p:cNvPr id="256" name="Google Shape;256;p6"/>
            <p:cNvSpPr/>
            <p:nvPr/>
          </p:nvSpPr>
          <p:spPr>
            <a:xfrm>
              <a:off x="0" y="3971556"/>
              <a:ext cx="6797675" cy="1034280"/>
            </a:xfrm>
            <a:prstGeom prst="roundRect">
              <a:avLst>
                <a:gd name="adj" fmla="val 16667"/>
              </a:avLst>
            </a:prstGeom>
            <a:solidFill>
              <a:srgbClr val="A4A3A3"/>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txBox="1"/>
            <p:nvPr/>
          </p:nvSpPr>
          <p:spPr>
            <a:xfrm>
              <a:off x="50489" y="4022045"/>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b="0" i="0">
                  <a:solidFill>
                    <a:schemeClr val="lt1"/>
                  </a:solidFill>
                  <a:latin typeface="Calibri"/>
                  <a:ea typeface="Calibri"/>
                  <a:cs typeface="Calibri"/>
                  <a:sym typeface="Calibri"/>
                </a:rPr>
                <a:t>Upon approval, individuals are </a:t>
              </a:r>
              <a:r>
                <a:rPr lang="en-US" sz="2600" b="1" i="0">
                  <a:solidFill>
                    <a:schemeClr val="lt1"/>
                  </a:solidFill>
                  <a:latin typeface="Calibri"/>
                  <a:ea typeface="Calibri"/>
                  <a:cs typeface="Calibri"/>
                  <a:sym typeface="Calibri"/>
                </a:rPr>
                <a:t>immediately </a:t>
              </a:r>
              <a:r>
                <a:rPr lang="en-US" sz="2600" b="0" i="0">
                  <a:solidFill>
                    <a:schemeClr val="lt1"/>
                  </a:solidFill>
                  <a:latin typeface="Calibri"/>
                  <a:ea typeface="Calibri"/>
                  <a:cs typeface="Calibri"/>
                  <a:sym typeface="Calibri"/>
                </a:rPr>
                <a:t>full GO Team members and may join the meeting.</a:t>
              </a:r>
              <a:endParaRPr sz="2600">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a:t>Nomination	</a:t>
            </a:r>
            <a:endParaRPr/>
          </a:p>
        </p:txBody>
      </p:sp>
      <p:graphicFrame>
        <p:nvGraphicFramePr>
          <p:cNvPr id="264" name="Google Shape;264;p7"/>
          <p:cNvGraphicFramePr/>
          <p:nvPr>
            <p:extLst>
              <p:ext uri="{D42A27DB-BD31-4B8C-83A1-F6EECF244321}">
                <p14:modId xmlns:p14="http://schemas.microsoft.com/office/powerpoint/2010/main" val="4057435799"/>
              </p:ext>
            </p:extLst>
          </p:nvPr>
        </p:nvGraphicFramePr>
        <p:xfrm>
          <a:off x="828577" y="1802535"/>
          <a:ext cx="9236566" cy="741700"/>
        </p:xfrm>
        <a:graphic>
          <a:graphicData uri="http://schemas.openxmlformats.org/drawingml/2006/table">
            <a:tbl>
              <a:tblPr firstRow="1" bandRow="1">
                <a:noFill/>
                <a:tableStyleId>{F28C4BAE-2785-4E79-83B9-0BF0E46751D1}</a:tableStyleId>
              </a:tblPr>
              <a:tblGrid>
                <a:gridCol w="2472974">
                  <a:extLst>
                    <a:ext uri="{9D8B030D-6E8A-4147-A177-3AD203B41FA5}">
                      <a16:colId xmlns:a16="http://schemas.microsoft.com/office/drawing/2014/main" val="20000"/>
                    </a:ext>
                  </a:extLst>
                </a:gridCol>
                <a:gridCol w="2176757">
                  <a:extLst>
                    <a:ext uri="{9D8B030D-6E8A-4147-A177-3AD203B41FA5}">
                      <a16:colId xmlns:a16="http://schemas.microsoft.com/office/drawing/2014/main" val="20001"/>
                    </a:ext>
                  </a:extLst>
                </a:gridCol>
                <a:gridCol w="458683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a:t>Name</a:t>
                      </a:r>
                      <a:endParaRPr/>
                    </a:p>
                  </a:txBody>
                  <a:tcPr marL="91450" marR="91450" marT="45725" marB="45725"/>
                </a:tc>
                <a:tc>
                  <a:txBody>
                    <a:bodyPr/>
                    <a:lstStyle/>
                    <a:p>
                      <a:pPr marL="0" marR="0" lvl="0" indent="0" algn="l" rtl="0">
                        <a:spcBef>
                          <a:spcPts val="0"/>
                        </a:spcBef>
                        <a:spcAft>
                          <a:spcPts val="0"/>
                        </a:spcAft>
                        <a:buNone/>
                      </a:pPr>
                      <a:r>
                        <a:rPr lang="en-US" sz="1800"/>
                        <a:t>Pathway son participates in</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latin typeface="Calibri" panose="020F0502020204030204" pitchFamily="34" charset="0"/>
                          <a:cs typeface="Calibri" panose="020F0502020204030204" pitchFamily="34" charset="0"/>
                        </a:rPr>
                        <a:t>Parent</a:t>
                      </a:r>
                      <a:endParaRPr sz="14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1400" dirty="0">
                          <a:latin typeface="Calibri" panose="020F0502020204030204" pitchFamily="34" charset="0"/>
                          <a:cs typeface="Calibri" panose="020F0502020204030204" pitchFamily="34" charset="0"/>
                        </a:rPr>
                        <a:t>Alexandria Robinson</a:t>
                      </a:r>
                      <a:endParaRPr sz="14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1400" dirty="0">
                          <a:latin typeface="Calibri" panose="020F0502020204030204" pitchFamily="34" charset="0"/>
                          <a:cs typeface="Calibri" panose="020F0502020204030204" pitchFamily="34" charset="0"/>
                        </a:rPr>
                        <a:t>Culinary Arts/Work-Based Learning</a:t>
                      </a:r>
                      <a:endParaRPr sz="1400"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265" name="Google Shape;265;p7"/>
          <p:cNvGraphicFramePr/>
          <p:nvPr>
            <p:extLst>
              <p:ext uri="{D42A27DB-BD31-4B8C-83A1-F6EECF244321}">
                <p14:modId xmlns:p14="http://schemas.microsoft.com/office/powerpoint/2010/main" val="2939582735"/>
              </p:ext>
            </p:extLst>
          </p:nvPr>
        </p:nvGraphicFramePr>
        <p:xfrm>
          <a:off x="828576" y="3563605"/>
          <a:ext cx="11057275" cy="74170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59534">
                  <a:extLst>
                    <a:ext uri="{9D8B030D-6E8A-4147-A177-3AD203B41FA5}">
                      <a16:colId xmlns:a16="http://schemas.microsoft.com/office/drawing/2014/main" val="20002"/>
                    </a:ext>
                  </a:extLst>
                </a:gridCol>
                <a:gridCol w="4149866">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a:t>Name</a:t>
                      </a:r>
                      <a:endParaRPr/>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dirty="0"/>
                        <a:t>Title</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Business</a:t>
                      </a:r>
                      <a:endParaRPr sz="1400" dirty="0"/>
                    </a:p>
                  </a:txBody>
                  <a:tcPr marL="91450" marR="91450" marT="45725" marB="45725"/>
                </a:tc>
                <a:tc>
                  <a:txBody>
                    <a:bodyPr/>
                    <a:lstStyle/>
                    <a:p>
                      <a:pPr marL="0" marR="0" lvl="0" indent="0" algn="l" rtl="0">
                        <a:spcBef>
                          <a:spcPts val="0"/>
                        </a:spcBef>
                        <a:spcAft>
                          <a:spcPts val="0"/>
                        </a:spcAft>
                        <a:buNone/>
                      </a:pPr>
                      <a:r>
                        <a:rPr lang="en-US" sz="1400" dirty="0"/>
                        <a:t>Dr. Yolanda Wimberly</a:t>
                      </a:r>
                      <a:endParaRPr sz="1400" dirty="0"/>
                    </a:p>
                  </a:txBody>
                  <a:tcPr marL="91450" marR="91450" marT="45725" marB="45725"/>
                </a:tc>
                <a:tc>
                  <a:txBody>
                    <a:bodyPr/>
                    <a:lstStyle/>
                    <a:p>
                      <a:pPr marL="0" marR="0" lvl="0" indent="0" algn="l" rtl="0">
                        <a:spcBef>
                          <a:spcPts val="0"/>
                        </a:spcBef>
                        <a:spcAft>
                          <a:spcPts val="0"/>
                        </a:spcAft>
                        <a:buNone/>
                      </a:pPr>
                      <a:r>
                        <a:rPr lang="en-US" sz="1400" dirty="0"/>
                        <a:t>Grady Health System</a:t>
                      </a:r>
                      <a:endParaRPr sz="1400" dirty="0"/>
                    </a:p>
                  </a:txBody>
                  <a:tcPr marL="91450" marR="91450" marT="45725" marB="45725"/>
                </a:tc>
                <a:tc>
                  <a:txBody>
                    <a:bodyPr/>
                    <a:lstStyle/>
                    <a:p>
                      <a:r>
                        <a:rPr lang="en-US" sz="1400" b="0" i="0" u="none" strike="noStrike" cap="none" dirty="0">
                          <a:solidFill>
                            <a:schemeClr val="dk1"/>
                          </a:solidFill>
                          <a:effectLst/>
                          <a:latin typeface="Calibri"/>
                          <a:ea typeface="Calibri"/>
                          <a:cs typeface="Calibri"/>
                          <a:sym typeface="Arial"/>
                        </a:rPr>
                        <a:t>Senior Vice President and Chief Health Equity Officer</a:t>
                      </a: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2" name="Google Shape;265;p7">
            <a:extLst>
              <a:ext uri="{FF2B5EF4-FFF2-40B4-BE49-F238E27FC236}">
                <a16:creationId xmlns:a16="http://schemas.microsoft.com/office/drawing/2014/main" id="{CDFB5814-BC5F-FF16-9F65-B8B3C830ED7D}"/>
              </a:ext>
            </a:extLst>
          </p:cNvPr>
          <p:cNvGraphicFramePr/>
          <p:nvPr>
            <p:extLst>
              <p:ext uri="{D42A27DB-BD31-4B8C-83A1-F6EECF244321}">
                <p14:modId xmlns:p14="http://schemas.microsoft.com/office/powerpoint/2010/main" val="1328230311"/>
              </p:ext>
            </p:extLst>
          </p:nvPr>
        </p:nvGraphicFramePr>
        <p:xfrm>
          <a:off x="828577" y="2609410"/>
          <a:ext cx="11057275" cy="88902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43349">
                  <a:extLst>
                    <a:ext uri="{9D8B030D-6E8A-4147-A177-3AD203B41FA5}">
                      <a16:colId xmlns:a16="http://schemas.microsoft.com/office/drawing/2014/main" val="20002"/>
                    </a:ext>
                  </a:extLst>
                </a:gridCol>
                <a:gridCol w="4166051">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a:t>Name</a:t>
                      </a:r>
                      <a:endParaRPr/>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a:t>Title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Business</a:t>
                      </a:r>
                      <a:endParaRPr sz="1400" dirty="0"/>
                    </a:p>
                  </a:txBody>
                  <a:tcPr marL="91450" marR="91450" marT="45725" marB="45725"/>
                </a:tc>
                <a:tc>
                  <a:txBody>
                    <a:bodyPr/>
                    <a:lstStyle/>
                    <a:p>
                      <a:pPr marL="0" marR="0" lvl="0" indent="0" algn="l" rtl="0">
                        <a:spcBef>
                          <a:spcPts val="0"/>
                        </a:spcBef>
                        <a:spcAft>
                          <a:spcPts val="0"/>
                        </a:spcAft>
                        <a:buNone/>
                      </a:pPr>
                      <a:r>
                        <a:rPr lang="en-US" sz="1400" dirty="0"/>
                        <a:t>Dr. Patricia Horton</a:t>
                      </a:r>
                      <a:endParaRPr sz="1400" dirty="0"/>
                    </a:p>
                  </a:txBody>
                  <a:tcPr marL="91450" marR="91450" marT="45725" marB="45725"/>
                </a:tc>
                <a:tc>
                  <a:txBody>
                    <a:bodyPr/>
                    <a:lstStyle/>
                    <a:p>
                      <a:pPr marL="0" marR="0" lvl="0" indent="0" algn="l" rtl="0">
                        <a:spcBef>
                          <a:spcPts val="0"/>
                        </a:spcBef>
                        <a:spcAft>
                          <a:spcPts val="0"/>
                        </a:spcAft>
                        <a:buNone/>
                      </a:pPr>
                      <a:r>
                        <a:rPr lang="en-US" sz="1400" dirty="0">
                          <a:effectLst/>
                        </a:rPr>
                        <a:t>Georgia Center for Nursing Excellence </a:t>
                      </a:r>
                      <a:endParaRPr sz="1400" dirty="0"/>
                    </a:p>
                  </a:txBody>
                  <a:tcPr marL="91450" marR="91450" marT="45725" marB="45725"/>
                </a:tc>
                <a:tc>
                  <a:txBody>
                    <a:bodyPr/>
                    <a:lstStyle/>
                    <a:p>
                      <a:r>
                        <a:rPr lang="en-US" sz="1400" b="0" i="0" u="none" strike="noStrike" cap="none" dirty="0">
                          <a:solidFill>
                            <a:schemeClr val="dk1"/>
                          </a:solidFill>
                          <a:effectLst/>
                          <a:latin typeface="Calibri"/>
                          <a:ea typeface="Calibri"/>
                          <a:cs typeface="Calibri"/>
                          <a:sym typeface="Arial"/>
                        </a:rPr>
                        <a:t>Chief Executive Officer</a:t>
                      </a: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 name="Google Shape;265;p7">
            <a:extLst>
              <a:ext uri="{FF2B5EF4-FFF2-40B4-BE49-F238E27FC236}">
                <a16:creationId xmlns:a16="http://schemas.microsoft.com/office/drawing/2014/main" id="{59442DA7-395B-79A1-3DA1-AA5B43956044}"/>
              </a:ext>
            </a:extLst>
          </p:cNvPr>
          <p:cNvGraphicFramePr/>
          <p:nvPr>
            <p:extLst>
              <p:ext uri="{D42A27DB-BD31-4B8C-83A1-F6EECF244321}">
                <p14:modId xmlns:p14="http://schemas.microsoft.com/office/powerpoint/2010/main" val="4199627509"/>
              </p:ext>
            </p:extLst>
          </p:nvPr>
        </p:nvGraphicFramePr>
        <p:xfrm>
          <a:off x="828576" y="4370480"/>
          <a:ext cx="11057275" cy="88902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43349">
                  <a:extLst>
                    <a:ext uri="{9D8B030D-6E8A-4147-A177-3AD203B41FA5}">
                      <a16:colId xmlns:a16="http://schemas.microsoft.com/office/drawing/2014/main" val="20002"/>
                    </a:ext>
                  </a:extLst>
                </a:gridCol>
                <a:gridCol w="4166051">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a:t>Name</a:t>
                      </a:r>
                      <a:endParaRPr/>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a:t>Title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Post-Secondary Education</a:t>
                      </a:r>
                      <a:endParaRPr sz="1400" dirty="0"/>
                    </a:p>
                  </a:txBody>
                  <a:tcPr marL="91450" marR="91450" marT="45725" marB="45725"/>
                </a:tc>
                <a:tc>
                  <a:txBody>
                    <a:bodyPr/>
                    <a:lstStyle/>
                    <a:p>
                      <a:pPr marL="0" marR="0" lvl="0" indent="0" algn="l" rtl="0">
                        <a:spcBef>
                          <a:spcPts val="0"/>
                        </a:spcBef>
                        <a:spcAft>
                          <a:spcPts val="0"/>
                        </a:spcAft>
                        <a:buNone/>
                      </a:pPr>
                      <a:r>
                        <a:rPr lang="en-US" sz="1400" dirty="0"/>
                        <a:t>Dr. Dr. Sonya McCoy-Wilson </a:t>
                      </a:r>
                    </a:p>
                  </a:txBody>
                  <a:tcPr marL="91450" marR="91450" marT="45725" marB="45725"/>
                </a:tc>
                <a:tc>
                  <a:txBody>
                    <a:bodyPr/>
                    <a:lstStyle/>
                    <a:p>
                      <a:pPr marL="0" marR="0" lvl="0" indent="0" algn="l" rtl="0">
                        <a:spcBef>
                          <a:spcPts val="0"/>
                        </a:spcBef>
                        <a:spcAft>
                          <a:spcPts val="0"/>
                        </a:spcAft>
                        <a:buNone/>
                      </a:pPr>
                      <a:r>
                        <a:rPr lang="en-US" sz="1400" dirty="0"/>
                        <a:t>Atlanta Technical College</a:t>
                      </a:r>
                      <a:endParaRPr sz="1400" dirty="0"/>
                    </a:p>
                  </a:txBody>
                  <a:tcPr marL="91450" marR="91450" marT="45725" marB="45725"/>
                </a:tc>
                <a:tc>
                  <a:txBody>
                    <a:bodyPr/>
                    <a:lstStyle/>
                    <a:p>
                      <a:r>
                        <a:rPr lang="en-US" sz="1400" b="0" i="0" u="none" strike="noStrike" cap="none" dirty="0">
                          <a:solidFill>
                            <a:schemeClr val="dk1"/>
                          </a:solidFill>
                          <a:effectLst/>
                          <a:latin typeface="Calibri"/>
                          <a:ea typeface="Calibri"/>
                          <a:cs typeface="Calibri"/>
                          <a:sym typeface="Arial"/>
                        </a:rPr>
                        <a:t>Associate Vice President of Learning</a:t>
                      </a: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dirty="0"/>
              <a:t>Student Representatives</a:t>
            </a:r>
            <a:endParaRPr dirty="0"/>
          </a:p>
        </p:txBody>
      </p:sp>
      <p:graphicFrame>
        <p:nvGraphicFramePr>
          <p:cNvPr id="271" name="Google Shape;271;p8"/>
          <p:cNvGraphicFramePr/>
          <p:nvPr>
            <p:extLst>
              <p:ext uri="{D42A27DB-BD31-4B8C-83A1-F6EECF244321}">
                <p14:modId xmlns:p14="http://schemas.microsoft.com/office/powerpoint/2010/main" val="2708097174"/>
              </p:ext>
            </p:extLst>
          </p:nvPr>
        </p:nvGraphicFramePr>
        <p:xfrm>
          <a:off x="1097280" y="1919091"/>
          <a:ext cx="10058375" cy="1407190"/>
        </p:xfrm>
        <a:graphic>
          <a:graphicData uri="http://schemas.openxmlformats.org/drawingml/2006/table">
            <a:tbl>
              <a:tblPr firstRow="1" bandRow="1">
                <a:noFill/>
                <a:tableStyleId>{F28C4BAE-2785-4E79-83B9-0BF0E46751D1}</a:tableStyleId>
              </a:tblPr>
              <a:tblGrid>
                <a:gridCol w="2011675">
                  <a:extLst>
                    <a:ext uri="{9D8B030D-6E8A-4147-A177-3AD203B41FA5}">
                      <a16:colId xmlns:a16="http://schemas.microsoft.com/office/drawing/2014/main" val="20000"/>
                    </a:ext>
                  </a:extLst>
                </a:gridCol>
                <a:gridCol w="2011675">
                  <a:extLst>
                    <a:ext uri="{9D8B030D-6E8A-4147-A177-3AD203B41FA5}">
                      <a16:colId xmlns:a16="http://schemas.microsoft.com/office/drawing/2014/main" val="20001"/>
                    </a:ext>
                  </a:extLst>
                </a:gridCol>
                <a:gridCol w="2385010">
                  <a:extLst>
                    <a:ext uri="{9D8B030D-6E8A-4147-A177-3AD203B41FA5}">
                      <a16:colId xmlns:a16="http://schemas.microsoft.com/office/drawing/2014/main" val="20002"/>
                    </a:ext>
                  </a:extLst>
                </a:gridCol>
                <a:gridCol w="1638340">
                  <a:extLst>
                    <a:ext uri="{9D8B030D-6E8A-4147-A177-3AD203B41FA5}">
                      <a16:colId xmlns:a16="http://schemas.microsoft.com/office/drawing/2014/main" val="20003"/>
                    </a:ext>
                  </a:extLst>
                </a:gridCol>
                <a:gridCol w="2011675">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800"/>
                        <a:t>Seat</a:t>
                      </a:r>
                      <a:endParaRPr/>
                    </a:p>
                  </a:txBody>
                  <a:tcPr marL="91450" marR="91450" marT="45725" marB="45725"/>
                </a:tc>
                <a:tc>
                  <a:txBody>
                    <a:bodyPr/>
                    <a:lstStyle/>
                    <a:p>
                      <a:pPr marL="0" marR="0" lvl="0" indent="0" algn="l" rtl="0">
                        <a:spcBef>
                          <a:spcPts val="0"/>
                        </a:spcBef>
                        <a:spcAft>
                          <a:spcPts val="0"/>
                        </a:spcAft>
                        <a:buNone/>
                      </a:pPr>
                      <a:r>
                        <a:rPr lang="en-US" sz="1800"/>
                        <a:t>Name</a:t>
                      </a:r>
                      <a:endParaRPr/>
                    </a:p>
                  </a:txBody>
                  <a:tcPr marL="91450" marR="91450" marT="45725" marB="45725"/>
                </a:tc>
                <a:tc>
                  <a:txBody>
                    <a:bodyPr/>
                    <a:lstStyle/>
                    <a:p>
                      <a:pPr marL="0" marR="0" lvl="0" indent="0" algn="l" rtl="0">
                        <a:spcBef>
                          <a:spcPts val="0"/>
                        </a:spcBef>
                        <a:spcAft>
                          <a:spcPts val="0"/>
                        </a:spcAft>
                        <a:buNone/>
                      </a:pPr>
                      <a:r>
                        <a:rPr lang="en-US" sz="1800"/>
                        <a:t>Pathway</a:t>
                      </a:r>
                      <a:endParaRPr/>
                    </a:p>
                  </a:txBody>
                  <a:tcPr marL="91450" marR="91450" marT="45725" marB="45725"/>
                </a:tc>
                <a:tc>
                  <a:txBody>
                    <a:bodyPr/>
                    <a:lstStyle/>
                    <a:p>
                      <a:pPr marL="0" marR="0" lvl="0" indent="0" algn="l" rtl="0">
                        <a:spcBef>
                          <a:spcPts val="0"/>
                        </a:spcBef>
                        <a:spcAft>
                          <a:spcPts val="0"/>
                        </a:spcAft>
                        <a:buNone/>
                      </a:pPr>
                      <a:r>
                        <a:rPr lang="en-US" sz="1800"/>
                        <a:t>Grade</a:t>
                      </a:r>
                      <a:endParaRPr/>
                    </a:p>
                  </a:txBody>
                  <a:tcPr marL="91450" marR="91450" marT="45725" marB="45725"/>
                </a:tc>
                <a:tc>
                  <a:txBody>
                    <a:bodyPr/>
                    <a:lstStyle/>
                    <a:p>
                      <a:pPr marL="0" marR="0" lvl="0" indent="0" algn="l" rtl="0">
                        <a:spcBef>
                          <a:spcPts val="0"/>
                        </a:spcBef>
                        <a:spcAft>
                          <a:spcPts val="0"/>
                        </a:spcAft>
                        <a:buNone/>
                      </a:pPr>
                      <a:r>
                        <a:rPr lang="en-US" sz="1800"/>
                        <a:t>Home School</a:t>
                      </a:r>
                      <a:endParaRPr/>
                    </a:p>
                  </a:txBody>
                  <a:tcPr marL="91450" marR="91450" marT="45725" marB="45725"/>
                </a:tc>
                <a:extLst>
                  <a:ext uri="{0D108BD9-81ED-4DB2-BD59-A6C34878D82A}">
                    <a16:rowId xmlns:a16="http://schemas.microsoft.com/office/drawing/2014/main" val="10000"/>
                  </a:ext>
                </a:extLst>
              </a:tr>
              <a:tr h="0">
                <a:tc>
                  <a:txBody>
                    <a:bodyPr/>
                    <a:lstStyle/>
                    <a:p>
                      <a:pPr marL="0" marR="0" lvl="0" indent="0" algn="l" rtl="0">
                        <a:spcBef>
                          <a:spcPts val="0"/>
                        </a:spcBef>
                        <a:spcAft>
                          <a:spcPts val="0"/>
                        </a:spcAft>
                        <a:buNone/>
                      </a:pPr>
                      <a:r>
                        <a:rPr lang="en-US" sz="1400" dirty="0"/>
                        <a:t>Student</a:t>
                      </a:r>
                      <a:endParaRPr sz="1400" dirty="0"/>
                    </a:p>
                  </a:txBody>
                  <a:tcPr marL="91450" marR="91450" marT="45725" marB="45725"/>
                </a:tc>
                <a:tc>
                  <a:txBody>
                    <a:bodyPr/>
                    <a:lstStyle/>
                    <a:p>
                      <a:pPr marL="0" marR="0" lvl="0" indent="0" algn="l" rtl="0">
                        <a:spcBef>
                          <a:spcPts val="0"/>
                        </a:spcBef>
                        <a:spcAft>
                          <a:spcPts val="0"/>
                        </a:spcAft>
                        <a:buNone/>
                      </a:pPr>
                      <a:r>
                        <a:rPr lang="en-US" sz="1400" dirty="0"/>
                        <a:t>Wesley Gilliard</a:t>
                      </a:r>
                      <a:endParaRPr sz="1400" dirty="0"/>
                    </a:p>
                  </a:txBody>
                  <a:tcPr marL="91450" marR="91450" marT="45725" marB="45725"/>
                </a:tc>
                <a:tc>
                  <a:txBody>
                    <a:bodyPr/>
                    <a:lstStyle/>
                    <a:p>
                      <a:pPr marL="0" marR="0" lvl="0" indent="0" algn="l" rtl="0">
                        <a:spcBef>
                          <a:spcPts val="0"/>
                        </a:spcBef>
                        <a:spcAft>
                          <a:spcPts val="0"/>
                        </a:spcAft>
                        <a:buNone/>
                      </a:pPr>
                      <a:r>
                        <a:rPr lang="en-US" sz="1400" dirty="0"/>
                        <a:t>Early College Essentials TCC</a:t>
                      </a:r>
                      <a:endParaRPr sz="1400" dirty="0"/>
                    </a:p>
                  </a:txBody>
                  <a:tcPr marL="91450" marR="91450" marT="45725" marB="45725"/>
                </a:tc>
                <a:tc>
                  <a:txBody>
                    <a:bodyPr/>
                    <a:lstStyle/>
                    <a:p>
                      <a:pPr marL="0" marR="0" lvl="0" indent="0" algn="l" rtl="0">
                        <a:spcBef>
                          <a:spcPts val="0"/>
                        </a:spcBef>
                        <a:spcAft>
                          <a:spcPts val="0"/>
                        </a:spcAft>
                        <a:buNone/>
                      </a:pPr>
                      <a:r>
                        <a:rPr lang="en-US" sz="1400" dirty="0"/>
                        <a:t>11</a:t>
                      </a:r>
                      <a:endParaRPr sz="1400" dirty="0"/>
                    </a:p>
                  </a:txBody>
                  <a:tcPr marL="91450" marR="91450" marT="45725" marB="45725"/>
                </a:tc>
                <a:tc>
                  <a:txBody>
                    <a:bodyPr/>
                    <a:lstStyle/>
                    <a:p>
                      <a:pPr marL="0" marR="0" lvl="0" indent="0" algn="l" rtl="0">
                        <a:spcBef>
                          <a:spcPts val="0"/>
                        </a:spcBef>
                        <a:spcAft>
                          <a:spcPts val="0"/>
                        </a:spcAft>
                        <a:buNone/>
                      </a:pPr>
                      <a:r>
                        <a:rPr lang="en-US" sz="1400" dirty="0"/>
                        <a:t>BEST Academy</a:t>
                      </a:r>
                    </a:p>
                    <a:p>
                      <a:pPr marL="0" marR="0" lvl="0" indent="0" algn="l" rtl="0">
                        <a:spcBef>
                          <a:spcPts val="0"/>
                        </a:spcBef>
                        <a:spcAft>
                          <a:spcPts val="0"/>
                        </a:spcAft>
                        <a:buNone/>
                      </a:pPr>
                      <a:endParaRPr sz="14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400" dirty="0"/>
                        <a:t>Student</a:t>
                      </a:r>
                      <a:endParaRPr sz="1400" dirty="0"/>
                    </a:p>
                  </a:txBody>
                  <a:tcPr marL="91450" marR="91450" marT="45725" marB="45725"/>
                </a:tc>
                <a:tc>
                  <a:txBody>
                    <a:bodyPr/>
                    <a:lstStyle/>
                    <a:p>
                      <a:pPr marL="0" marR="0" lvl="0" indent="0" algn="l" rtl="0">
                        <a:spcBef>
                          <a:spcPts val="0"/>
                        </a:spcBef>
                        <a:spcAft>
                          <a:spcPts val="0"/>
                        </a:spcAft>
                        <a:buNone/>
                      </a:pPr>
                      <a:r>
                        <a:rPr lang="en-US" sz="1400" dirty="0"/>
                        <a:t>Kyla Moore</a:t>
                      </a:r>
                      <a:endParaRPr sz="1400" dirty="0"/>
                    </a:p>
                  </a:txBody>
                  <a:tcPr marL="91450" marR="91450" marT="45725" marB="45725"/>
                </a:tc>
                <a:tc>
                  <a:txBody>
                    <a:bodyPr/>
                    <a:lstStyle/>
                    <a:p>
                      <a:pPr marL="0" marR="0" lvl="0" indent="0" algn="l" rtl="0">
                        <a:spcBef>
                          <a:spcPts val="0"/>
                        </a:spcBef>
                        <a:spcAft>
                          <a:spcPts val="0"/>
                        </a:spcAft>
                        <a:buNone/>
                      </a:pPr>
                      <a:r>
                        <a:rPr lang="en-US" sz="1400" dirty="0"/>
                        <a:t>Early College Essentials TCC</a:t>
                      </a:r>
                      <a:endParaRPr sz="1400" dirty="0"/>
                    </a:p>
                  </a:txBody>
                  <a:tcPr marL="91450" marR="91450" marT="45725" marB="45725"/>
                </a:tc>
                <a:tc>
                  <a:txBody>
                    <a:bodyPr/>
                    <a:lstStyle/>
                    <a:p>
                      <a:pPr marL="0" marR="0" lvl="0" indent="0" algn="l" rtl="0">
                        <a:spcBef>
                          <a:spcPts val="0"/>
                        </a:spcBef>
                        <a:spcAft>
                          <a:spcPts val="0"/>
                        </a:spcAft>
                        <a:buNone/>
                      </a:pPr>
                      <a:r>
                        <a:rPr lang="en-US" sz="1400" dirty="0"/>
                        <a:t> 12</a:t>
                      </a:r>
                      <a:endParaRPr sz="1400" dirty="0"/>
                    </a:p>
                  </a:txBody>
                  <a:tcPr marL="91450" marR="91450" marT="45725" marB="45725"/>
                </a:tc>
                <a:tc>
                  <a:txBody>
                    <a:bodyPr/>
                    <a:lstStyle/>
                    <a:p>
                      <a:pPr marL="0" marR="0" lvl="0" indent="0" algn="l" rtl="0">
                        <a:spcBef>
                          <a:spcPts val="0"/>
                        </a:spcBef>
                        <a:spcAft>
                          <a:spcPts val="0"/>
                        </a:spcAft>
                        <a:buNone/>
                      </a:pPr>
                      <a:r>
                        <a:rPr lang="en-US" sz="1400" dirty="0"/>
                        <a:t>Mays High School</a:t>
                      </a:r>
                    </a:p>
                    <a:p>
                      <a:pPr marL="0" marR="0" lvl="0" indent="0" algn="l" rtl="0">
                        <a:spcBef>
                          <a:spcPts val="0"/>
                        </a:spcBef>
                        <a:spcAft>
                          <a:spcPts val="0"/>
                        </a:spcAft>
                        <a:buNone/>
                      </a:pPr>
                      <a:endParaRPr sz="1400" dirty="0"/>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Retrospect">
  <a:themeElements>
    <a:clrScheme name="CCAES">
      <a:dk1>
        <a:srgbClr val="005685"/>
      </a:dk1>
      <a:lt1>
        <a:srgbClr val="FFFFFF"/>
      </a:lt1>
      <a:dk2>
        <a:srgbClr val="44546A"/>
      </a:dk2>
      <a:lt2>
        <a:srgbClr val="E7E6E6"/>
      </a:lt2>
      <a:accent1>
        <a:srgbClr val="0D85AB"/>
      </a:accent1>
      <a:accent2>
        <a:srgbClr val="EE7C29"/>
      </a:accent2>
      <a:accent3>
        <a:srgbClr val="A5A5A5"/>
      </a:accent3>
      <a:accent4>
        <a:srgbClr val="EE7C29"/>
      </a:accent4>
      <a:accent5>
        <a:srgbClr val="0D85AB"/>
      </a:accent5>
      <a:accent6>
        <a:srgbClr val="0D85AB"/>
      </a:accent6>
      <a:hlink>
        <a:srgbClr val="EE7C29"/>
      </a:hlink>
      <a:folHlink>
        <a:srgbClr val="0D8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TotalTime>
  <Words>1892</Words>
  <Application>Microsoft Office PowerPoint</Application>
  <PresentationFormat>Widescreen</PresentationFormat>
  <Paragraphs>340</Paragraphs>
  <Slides>31</Slides>
  <Notes>17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 Light</vt:lpstr>
      <vt:lpstr>Noto Sans Symbols</vt:lpstr>
      <vt:lpstr>Cambria</vt:lpstr>
      <vt:lpstr>Verdana</vt:lpstr>
      <vt:lpstr>Bernard MT Condensed</vt:lpstr>
      <vt:lpstr>Aptos</vt:lpstr>
      <vt:lpstr>Calibri</vt:lpstr>
      <vt:lpstr>inherit</vt:lpstr>
      <vt:lpstr>Retrospect</vt:lpstr>
      <vt:lpstr>Office Theme</vt:lpstr>
      <vt:lpstr>Board of Directors Meeting Good evening, everyone!   Thank you for joining us.  We will begin shortly.</vt:lpstr>
      <vt:lpstr>PowerPoint Presentation</vt:lpstr>
      <vt:lpstr>Welcome Board Members &amp; Visitors!</vt:lpstr>
      <vt:lpstr>Virtual Meeting Norms</vt:lpstr>
      <vt:lpstr>Time for introductions!</vt:lpstr>
      <vt:lpstr>PowerPoint Presentation</vt:lpstr>
      <vt:lpstr>Fill Vacant Seats </vt:lpstr>
      <vt:lpstr>Nomination </vt:lpstr>
      <vt:lpstr>Student Representatives</vt:lpstr>
      <vt:lpstr>Meeting Minutes    05/22/2023</vt:lpstr>
      <vt:lpstr>Election of Officers</vt:lpstr>
      <vt:lpstr>Election of Chair </vt:lpstr>
      <vt:lpstr>Election of Vice-Chair</vt:lpstr>
      <vt:lpstr>Election of Secretary</vt:lpstr>
      <vt:lpstr>Public Comment Format</vt:lpstr>
      <vt:lpstr>Review, Confirm/Update Norms</vt:lpstr>
      <vt:lpstr>Principal’s Report</vt:lpstr>
      <vt:lpstr>New for FY 2024</vt:lpstr>
      <vt:lpstr>Great News</vt:lpstr>
      <vt:lpstr>Enrollment by School</vt:lpstr>
      <vt:lpstr>Enrollment by Pathway</vt:lpstr>
      <vt:lpstr>Additional Enrollment Updates</vt:lpstr>
      <vt:lpstr>Thank you for your attention. </vt:lpstr>
      <vt:lpstr>Aviation Maintenance Pathway </vt:lpstr>
      <vt:lpstr>PowerPoint Presentation</vt:lpstr>
      <vt:lpstr>Approved Meeting Dates</vt:lpstr>
      <vt:lpstr>Online Learning with ELiS</vt:lpstr>
      <vt:lpstr>Announcements</vt:lpstr>
      <vt:lpstr>Governor’s Workforce Summit</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 Good morning everyone!   Thank you for joining us today.  We will begin shortly.</dc:title>
  <dc:creator>Fears, Shaundra</dc:creator>
  <cp:lastModifiedBy>Wilson, Tasharah</cp:lastModifiedBy>
  <cp:revision>20</cp:revision>
  <cp:lastPrinted>2023-09-06T16:35:28Z</cp:lastPrinted>
  <dcterms:created xsi:type="dcterms:W3CDTF">2020-08-09T18:40:41Z</dcterms:created>
  <dcterms:modified xsi:type="dcterms:W3CDTF">2023-09-06T19:00:34Z</dcterms:modified>
</cp:coreProperties>
</file>