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 id="2147483684" r:id="rId6"/>
    <p:sldMasterId id="2147483696" r:id="rId7"/>
    <p:sldMasterId id="2147483709" r:id="rId8"/>
    <p:sldMasterId id="2147483722" r:id="rId9"/>
    <p:sldMasterId id="2147483735" r:id="rId10"/>
    <p:sldMasterId id="2147483760" r:id="rId11"/>
    <p:sldMasterId id="2147483784" r:id="rId12"/>
    <p:sldMasterId id="2147483797" r:id="rId13"/>
    <p:sldMasterId id="2147483821" r:id="rId14"/>
  </p:sldMasterIdLst>
  <p:notesMasterIdLst>
    <p:notesMasterId r:id="rId32"/>
  </p:notesMasterIdLst>
  <p:handoutMasterIdLst>
    <p:handoutMasterId r:id="rId33"/>
  </p:handoutMasterIdLst>
  <p:sldIdLst>
    <p:sldId id="556" r:id="rId15"/>
    <p:sldId id="555" r:id="rId16"/>
    <p:sldId id="558" r:id="rId17"/>
    <p:sldId id="279" r:id="rId18"/>
    <p:sldId id="553" r:id="rId19"/>
    <p:sldId id="518" r:id="rId20"/>
    <p:sldId id="505" r:id="rId21"/>
    <p:sldId id="559" r:id="rId22"/>
    <p:sldId id="474" r:id="rId23"/>
    <p:sldId id="509" r:id="rId24"/>
    <p:sldId id="561" r:id="rId25"/>
    <p:sldId id="560" r:id="rId26"/>
    <p:sldId id="562" r:id="rId27"/>
    <p:sldId id="563" r:id="rId28"/>
    <p:sldId id="534" r:id="rId29"/>
    <p:sldId id="314" r:id="rId30"/>
    <p:sldId id="552" r:id="rId31"/>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0"/>
    <a:srgbClr val="33CCFF"/>
    <a:srgbClr val="F5ECDB"/>
    <a:srgbClr val="F1E4CB"/>
    <a:srgbClr val="009999"/>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9" autoAdjust="0"/>
    <p:restoredTop sz="82734" autoAdjust="0"/>
  </p:normalViewPr>
  <p:slideViewPr>
    <p:cSldViewPr snapToGrid="0" snapToObjects="1">
      <p:cViewPr varScale="1">
        <p:scale>
          <a:sx n="103" d="100"/>
          <a:sy n="103" d="100"/>
        </p:scale>
        <p:origin x="2220" y="11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99E59-7F2A-41B2-A3F7-9E7754AAD286}"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0F44B89A-9762-4261-BA82-4A12CF73E426}">
      <dgm:prSet custT="1"/>
      <dgm:spPr/>
      <dgm:t>
        <a:bodyPr/>
        <a:lstStyle/>
        <a:p>
          <a:pPr>
            <a:lnSpc>
              <a:spcPct val="100000"/>
            </a:lnSpc>
          </a:pPr>
          <a:r>
            <a:rPr lang="en-US" sz="3600" dirty="0"/>
            <a:t>Mics on Mute</a:t>
          </a:r>
        </a:p>
      </dgm:t>
    </dgm:pt>
    <dgm:pt modelId="{1C8100EC-4B41-457D-B7A5-DD193801DAAD}" type="parTrans" cxnId="{CB705D17-D22A-46A9-B020-FF67BE0D62E7}">
      <dgm:prSet/>
      <dgm:spPr/>
      <dgm:t>
        <a:bodyPr/>
        <a:lstStyle/>
        <a:p>
          <a:endParaRPr lang="en-US"/>
        </a:p>
      </dgm:t>
    </dgm:pt>
    <dgm:pt modelId="{4E5C7170-3A96-4D71-A301-4552CFF104E0}" type="sibTrans" cxnId="{CB705D17-D22A-46A9-B020-FF67BE0D62E7}">
      <dgm:prSet/>
      <dgm:spPr/>
      <dgm:t>
        <a:bodyPr/>
        <a:lstStyle/>
        <a:p>
          <a:endParaRPr lang="en-US"/>
        </a:p>
      </dgm:t>
    </dgm:pt>
    <dgm:pt modelId="{08621BC0-2557-48D4-9CDF-0C22A2F7FAA5}">
      <dgm:prSet custT="1"/>
      <dgm:spPr/>
      <dgm:t>
        <a:bodyPr/>
        <a:lstStyle/>
        <a:p>
          <a:pPr>
            <a:lnSpc>
              <a:spcPct val="100000"/>
            </a:lnSpc>
          </a:pPr>
          <a:r>
            <a:rPr lang="en-US" sz="3600" dirty="0"/>
            <a:t>Actively Engage</a:t>
          </a:r>
        </a:p>
      </dgm:t>
    </dgm:pt>
    <dgm:pt modelId="{CB95B680-2D39-4BF4-887A-194E38AF09B0}" type="parTrans" cxnId="{207FA6E4-37A5-4507-B4C1-37D8E72083DC}">
      <dgm:prSet/>
      <dgm:spPr/>
      <dgm:t>
        <a:bodyPr/>
        <a:lstStyle/>
        <a:p>
          <a:endParaRPr lang="en-US"/>
        </a:p>
      </dgm:t>
    </dgm:pt>
    <dgm:pt modelId="{4EC25350-BC3B-4859-896E-1DFDE26909B3}" type="sibTrans" cxnId="{207FA6E4-37A5-4507-B4C1-37D8E72083DC}">
      <dgm:prSet/>
      <dgm:spPr/>
      <dgm:t>
        <a:bodyPr/>
        <a:lstStyle/>
        <a:p>
          <a:endParaRPr lang="en-US"/>
        </a:p>
      </dgm:t>
    </dgm:pt>
    <dgm:pt modelId="{EDBEE39E-D3EF-469B-85A1-F46036F40D19}">
      <dgm:prSet custT="1"/>
      <dgm:spPr/>
      <dgm:t>
        <a:bodyPr/>
        <a:lstStyle/>
        <a:p>
          <a:pPr>
            <a:lnSpc>
              <a:spcPct val="100000"/>
            </a:lnSpc>
          </a:pPr>
          <a:r>
            <a:rPr lang="en-US" sz="3600" dirty="0"/>
            <a:t>Cameras On</a:t>
          </a:r>
        </a:p>
      </dgm:t>
    </dgm:pt>
    <dgm:pt modelId="{3D17FCB7-3ECD-4855-8231-46221205DF27}" type="parTrans" cxnId="{F7A7F353-0D44-4CB4-8562-95B5E6C0E546}">
      <dgm:prSet/>
      <dgm:spPr/>
      <dgm:t>
        <a:bodyPr/>
        <a:lstStyle/>
        <a:p>
          <a:endParaRPr lang="en-US"/>
        </a:p>
      </dgm:t>
    </dgm:pt>
    <dgm:pt modelId="{CD2EB933-559C-44EE-BB20-8B14F2D03DB4}" type="sibTrans" cxnId="{F7A7F353-0D44-4CB4-8562-95B5E6C0E546}">
      <dgm:prSet/>
      <dgm:spPr/>
      <dgm:t>
        <a:bodyPr/>
        <a:lstStyle/>
        <a:p>
          <a:endParaRPr lang="en-US"/>
        </a:p>
      </dgm:t>
    </dgm:pt>
    <dgm:pt modelId="{CF3E8B96-66C8-4463-AB69-D47DC9876FAF}" type="pres">
      <dgm:prSet presAssocID="{2B899E59-7F2A-41B2-A3F7-9E7754AAD286}" presName="diagram" presStyleCnt="0">
        <dgm:presLayoutVars>
          <dgm:dir/>
          <dgm:resizeHandles val="exact"/>
        </dgm:presLayoutVars>
      </dgm:prSet>
      <dgm:spPr/>
    </dgm:pt>
    <dgm:pt modelId="{8955A43B-2415-4C3B-B6CD-EEBA2BFF5448}" type="pres">
      <dgm:prSet presAssocID="{0F44B89A-9762-4261-BA82-4A12CF73E426}" presName="node" presStyleLbl="node1" presStyleIdx="0" presStyleCnt="3">
        <dgm:presLayoutVars>
          <dgm:bulletEnabled val="1"/>
        </dgm:presLayoutVars>
      </dgm:prSet>
      <dgm:spPr/>
    </dgm:pt>
    <dgm:pt modelId="{D9376744-9528-44DE-A653-5C43789A0762}" type="pres">
      <dgm:prSet presAssocID="{4E5C7170-3A96-4D71-A301-4552CFF104E0}" presName="sibTrans" presStyleCnt="0"/>
      <dgm:spPr/>
    </dgm:pt>
    <dgm:pt modelId="{B401C1EB-237C-4BD1-A12D-C817DB63C2F9}" type="pres">
      <dgm:prSet presAssocID="{08621BC0-2557-48D4-9CDF-0C22A2F7FAA5}" presName="node" presStyleLbl="node1" presStyleIdx="1" presStyleCnt="3">
        <dgm:presLayoutVars>
          <dgm:bulletEnabled val="1"/>
        </dgm:presLayoutVars>
      </dgm:prSet>
      <dgm:spPr/>
    </dgm:pt>
    <dgm:pt modelId="{F2AB7E40-2CD5-4856-9C0B-912FB0647D24}" type="pres">
      <dgm:prSet presAssocID="{4EC25350-BC3B-4859-896E-1DFDE26909B3}" presName="sibTrans" presStyleCnt="0"/>
      <dgm:spPr/>
    </dgm:pt>
    <dgm:pt modelId="{A0A32649-281B-4BE6-AAD1-F4F8F90FBC84}" type="pres">
      <dgm:prSet presAssocID="{EDBEE39E-D3EF-469B-85A1-F46036F40D19}" presName="node" presStyleLbl="node1" presStyleIdx="2" presStyleCnt="3">
        <dgm:presLayoutVars>
          <dgm:bulletEnabled val="1"/>
        </dgm:presLayoutVars>
      </dgm:prSet>
      <dgm:spPr/>
    </dgm:pt>
  </dgm:ptLst>
  <dgm:cxnLst>
    <dgm:cxn modelId="{CB705D17-D22A-46A9-B020-FF67BE0D62E7}" srcId="{2B899E59-7F2A-41B2-A3F7-9E7754AAD286}" destId="{0F44B89A-9762-4261-BA82-4A12CF73E426}" srcOrd="0" destOrd="0" parTransId="{1C8100EC-4B41-457D-B7A5-DD193801DAAD}" sibTransId="{4E5C7170-3A96-4D71-A301-4552CFF104E0}"/>
    <dgm:cxn modelId="{F7A7F353-0D44-4CB4-8562-95B5E6C0E546}" srcId="{2B899E59-7F2A-41B2-A3F7-9E7754AAD286}" destId="{EDBEE39E-D3EF-469B-85A1-F46036F40D19}" srcOrd="2" destOrd="0" parTransId="{3D17FCB7-3ECD-4855-8231-46221205DF27}" sibTransId="{CD2EB933-559C-44EE-BB20-8B14F2D03DB4}"/>
    <dgm:cxn modelId="{A0CCCA79-1E45-49E4-8C26-9007C8F3B562}" type="presOf" srcId="{0F44B89A-9762-4261-BA82-4A12CF73E426}" destId="{8955A43B-2415-4C3B-B6CD-EEBA2BFF5448}" srcOrd="0" destOrd="0" presId="urn:microsoft.com/office/officeart/2005/8/layout/default"/>
    <dgm:cxn modelId="{6357F07C-E7B0-46B1-8F48-340D6C9567AA}" type="presOf" srcId="{08621BC0-2557-48D4-9CDF-0C22A2F7FAA5}" destId="{B401C1EB-237C-4BD1-A12D-C817DB63C2F9}" srcOrd="0" destOrd="0" presId="urn:microsoft.com/office/officeart/2005/8/layout/default"/>
    <dgm:cxn modelId="{8EAEEF88-3DD3-48A5-A4E4-1C2615B7794D}" type="presOf" srcId="{EDBEE39E-D3EF-469B-85A1-F46036F40D19}" destId="{A0A32649-281B-4BE6-AAD1-F4F8F90FBC84}" srcOrd="0" destOrd="0" presId="urn:microsoft.com/office/officeart/2005/8/layout/default"/>
    <dgm:cxn modelId="{A8602F9C-3073-49B6-B598-807895FCA86E}" type="presOf" srcId="{2B899E59-7F2A-41B2-A3F7-9E7754AAD286}" destId="{CF3E8B96-66C8-4463-AB69-D47DC9876FAF}" srcOrd="0" destOrd="0" presId="urn:microsoft.com/office/officeart/2005/8/layout/default"/>
    <dgm:cxn modelId="{207FA6E4-37A5-4507-B4C1-37D8E72083DC}" srcId="{2B899E59-7F2A-41B2-A3F7-9E7754AAD286}" destId="{08621BC0-2557-48D4-9CDF-0C22A2F7FAA5}" srcOrd="1" destOrd="0" parTransId="{CB95B680-2D39-4BF4-887A-194E38AF09B0}" sibTransId="{4EC25350-BC3B-4859-896E-1DFDE26909B3}"/>
    <dgm:cxn modelId="{B4374350-600D-468E-B276-BBB2B0D83AA0}" type="presParOf" srcId="{CF3E8B96-66C8-4463-AB69-D47DC9876FAF}" destId="{8955A43B-2415-4C3B-B6CD-EEBA2BFF5448}" srcOrd="0" destOrd="0" presId="urn:microsoft.com/office/officeart/2005/8/layout/default"/>
    <dgm:cxn modelId="{9CD419AB-6B49-40A6-919F-C5C57F535C8C}" type="presParOf" srcId="{CF3E8B96-66C8-4463-AB69-D47DC9876FAF}" destId="{D9376744-9528-44DE-A653-5C43789A0762}" srcOrd="1" destOrd="0" presId="urn:microsoft.com/office/officeart/2005/8/layout/default"/>
    <dgm:cxn modelId="{1351095B-6BE4-47D7-A19B-FBAA3C01229F}" type="presParOf" srcId="{CF3E8B96-66C8-4463-AB69-D47DC9876FAF}" destId="{B401C1EB-237C-4BD1-A12D-C817DB63C2F9}" srcOrd="2" destOrd="0" presId="urn:microsoft.com/office/officeart/2005/8/layout/default"/>
    <dgm:cxn modelId="{3920FF5B-96C5-410D-B418-4138358C4643}" type="presParOf" srcId="{CF3E8B96-66C8-4463-AB69-D47DC9876FAF}" destId="{F2AB7E40-2CD5-4856-9C0B-912FB0647D24}" srcOrd="3" destOrd="0" presId="urn:microsoft.com/office/officeart/2005/8/layout/default"/>
    <dgm:cxn modelId="{A61ED75B-A515-4118-A1F5-DED4CAFF36A1}" type="presParOf" srcId="{CF3E8B96-66C8-4463-AB69-D47DC9876FAF}" destId="{A0A32649-281B-4BE6-AAD1-F4F8F90FBC8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14F0ED-E1AB-410C-8EB7-DC9D8C0BC03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17DC220-E97F-4EDA-81B5-D71FC836D616}">
      <dgm:prSet/>
      <dgm:spPr/>
      <dgm:t>
        <a:bodyPr/>
        <a:lstStyle/>
        <a:p>
          <a:r>
            <a:rPr lang="en-US" dirty="0"/>
            <a:t>#1</a:t>
          </a:r>
        </a:p>
        <a:p>
          <a:r>
            <a:rPr lang="en-US" dirty="0"/>
            <a:t>Economic and Workforce Development	</a:t>
          </a:r>
        </a:p>
      </dgm:t>
    </dgm:pt>
    <dgm:pt modelId="{E7D9D46B-7B0C-4A64-AA6A-6421490367BD}" type="parTrans" cxnId="{68747464-B957-49ED-A4D3-812936CB2389}">
      <dgm:prSet/>
      <dgm:spPr/>
      <dgm:t>
        <a:bodyPr/>
        <a:lstStyle/>
        <a:p>
          <a:endParaRPr lang="en-US"/>
        </a:p>
      </dgm:t>
    </dgm:pt>
    <dgm:pt modelId="{9E25E2CD-7B05-43AC-800C-EFB6A56829B5}" type="sibTrans" cxnId="{68747464-B957-49ED-A4D3-812936CB2389}">
      <dgm:prSet/>
      <dgm:spPr/>
      <dgm:t>
        <a:bodyPr/>
        <a:lstStyle/>
        <a:p>
          <a:endParaRPr lang="en-US"/>
        </a:p>
      </dgm:t>
    </dgm:pt>
    <dgm:pt modelId="{3DD34EFF-59BE-419E-BD7F-F7A7FC7D84AC}">
      <dgm:prSet/>
      <dgm:spPr/>
      <dgm:t>
        <a:bodyPr/>
        <a:lstStyle/>
        <a:p>
          <a:r>
            <a:rPr lang="en-US" dirty="0"/>
            <a:t>#2</a:t>
          </a:r>
        </a:p>
        <a:p>
          <a:r>
            <a:rPr lang="en-US" dirty="0"/>
            <a:t>Teaching and Assessing for Learning</a:t>
          </a:r>
        </a:p>
      </dgm:t>
    </dgm:pt>
    <dgm:pt modelId="{330786E7-3046-42D9-9B8F-C26A293F9CC8}" type="parTrans" cxnId="{839CA1A4-CB00-400E-AB1C-795DFF00A398}">
      <dgm:prSet/>
      <dgm:spPr/>
      <dgm:t>
        <a:bodyPr/>
        <a:lstStyle/>
        <a:p>
          <a:endParaRPr lang="en-US"/>
        </a:p>
      </dgm:t>
    </dgm:pt>
    <dgm:pt modelId="{96BA47C9-E0D5-4F4A-82D2-3A07B28E23A7}" type="sibTrans" cxnId="{839CA1A4-CB00-400E-AB1C-795DFF00A398}">
      <dgm:prSet/>
      <dgm:spPr/>
      <dgm:t>
        <a:bodyPr/>
        <a:lstStyle/>
        <a:p>
          <a:endParaRPr lang="en-US"/>
        </a:p>
      </dgm:t>
    </dgm:pt>
    <dgm:pt modelId="{88FBC3D7-C61F-480C-AF21-AD89DA4267AD}">
      <dgm:prSet/>
      <dgm:spPr/>
      <dgm:t>
        <a:bodyPr/>
        <a:lstStyle/>
        <a:p>
          <a:r>
            <a:rPr lang="en-US" dirty="0"/>
            <a:t>#3</a:t>
          </a:r>
        </a:p>
        <a:p>
          <a:r>
            <a:rPr lang="en-US" dirty="0"/>
            <a:t>Strategic Planning and Sustainability</a:t>
          </a:r>
        </a:p>
      </dgm:t>
    </dgm:pt>
    <dgm:pt modelId="{8D58301F-20C8-48E4-8948-486EAF5059DD}" type="parTrans" cxnId="{B22B70F3-67E3-43CA-AD4B-2EC44CA0623C}">
      <dgm:prSet/>
      <dgm:spPr/>
      <dgm:t>
        <a:bodyPr/>
        <a:lstStyle/>
        <a:p>
          <a:endParaRPr lang="en-US"/>
        </a:p>
      </dgm:t>
    </dgm:pt>
    <dgm:pt modelId="{1E6D18D7-DA35-4203-8A70-6C5CEA25C75B}" type="sibTrans" cxnId="{B22B70F3-67E3-43CA-AD4B-2EC44CA0623C}">
      <dgm:prSet/>
      <dgm:spPr/>
      <dgm:t>
        <a:bodyPr/>
        <a:lstStyle/>
        <a:p>
          <a:endParaRPr lang="en-US"/>
        </a:p>
      </dgm:t>
    </dgm:pt>
    <dgm:pt modelId="{492E938C-11A2-4F3A-8F1C-99C84C5B1048}">
      <dgm:prSet/>
      <dgm:spPr/>
      <dgm:t>
        <a:bodyPr/>
        <a:lstStyle/>
        <a:p>
          <a:r>
            <a:rPr lang="en-US" dirty="0"/>
            <a:t>#4</a:t>
          </a:r>
        </a:p>
        <a:p>
          <a:r>
            <a:rPr lang="en-US" dirty="0"/>
            <a:t>Governance and Leadership</a:t>
          </a:r>
        </a:p>
      </dgm:t>
    </dgm:pt>
    <dgm:pt modelId="{86EB6EDC-403A-4779-9B40-30B01192CBE2}" type="parTrans" cxnId="{F443EBC3-51D1-4822-9DB6-8104B35502DA}">
      <dgm:prSet/>
      <dgm:spPr/>
      <dgm:t>
        <a:bodyPr/>
        <a:lstStyle/>
        <a:p>
          <a:endParaRPr lang="en-US"/>
        </a:p>
      </dgm:t>
    </dgm:pt>
    <dgm:pt modelId="{7402FF4E-24C6-437B-AA93-0F8833A2C4BB}" type="sibTrans" cxnId="{F443EBC3-51D1-4822-9DB6-8104B35502DA}">
      <dgm:prSet/>
      <dgm:spPr/>
      <dgm:t>
        <a:bodyPr/>
        <a:lstStyle/>
        <a:p>
          <a:endParaRPr lang="en-US"/>
        </a:p>
      </dgm:t>
    </dgm:pt>
    <dgm:pt modelId="{78726636-04FF-46BD-AA10-879977726CF7}" type="pres">
      <dgm:prSet presAssocID="{7714F0ED-E1AB-410C-8EB7-DC9D8C0BC038}" presName="vert0" presStyleCnt="0">
        <dgm:presLayoutVars>
          <dgm:dir/>
          <dgm:animOne val="branch"/>
          <dgm:animLvl val="lvl"/>
        </dgm:presLayoutVars>
      </dgm:prSet>
      <dgm:spPr/>
    </dgm:pt>
    <dgm:pt modelId="{CEB0600B-451A-42DB-AB85-D5D76A97F59C}" type="pres">
      <dgm:prSet presAssocID="{B17DC220-E97F-4EDA-81B5-D71FC836D616}" presName="thickLine" presStyleLbl="alignNode1" presStyleIdx="0" presStyleCnt="4"/>
      <dgm:spPr/>
    </dgm:pt>
    <dgm:pt modelId="{AB38C534-D205-4910-B50F-17744B576279}" type="pres">
      <dgm:prSet presAssocID="{B17DC220-E97F-4EDA-81B5-D71FC836D616}" presName="horz1" presStyleCnt="0"/>
      <dgm:spPr/>
    </dgm:pt>
    <dgm:pt modelId="{F3D888D0-BBE0-436D-9054-14A09A06DBEB}" type="pres">
      <dgm:prSet presAssocID="{B17DC220-E97F-4EDA-81B5-D71FC836D616}" presName="tx1" presStyleLbl="revTx" presStyleIdx="0" presStyleCnt="4"/>
      <dgm:spPr/>
    </dgm:pt>
    <dgm:pt modelId="{3EF28433-9370-491E-8A6E-991313D196E5}" type="pres">
      <dgm:prSet presAssocID="{B17DC220-E97F-4EDA-81B5-D71FC836D616}" presName="vert1" presStyleCnt="0"/>
      <dgm:spPr/>
    </dgm:pt>
    <dgm:pt modelId="{ED9F9C8F-4E0F-4EB9-A1E7-F72757CE5B4B}" type="pres">
      <dgm:prSet presAssocID="{3DD34EFF-59BE-419E-BD7F-F7A7FC7D84AC}" presName="thickLine" presStyleLbl="alignNode1" presStyleIdx="1" presStyleCnt="4"/>
      <dgm:spPr/>
    </dgm:pt>
    <dgm:pt modelId="{5FEE5002-0AF9-46ED-8D19-B05F90D40D3D}" type="pres">
      <dgm:prSet presAssocID="{3DD34EFF-59BE-419E-BD7F-F7A7FC7D84AC}" presName="horz1" presStyleCnt="0"/>
      <dgm:spPr/>
    </dgm:pt>
    <dgm:pt modelId="{CEFDF714-5071-419D-A57A-13F2B82F09BA}" type="pres">
      <dgm:prSet presAssocID="{3DD34EFF-59BE-419E-BD7F-F7A7FC7D84AC}" presName="tx1" presStyleLbl="revTx" presStyleIdx="1" presStyleCnt="4"/>
      <dgm:spPr/>
    </dgm:pt>
    <dgm:pt modelId="{ABD2AC7D-EB6A-4298-A2B9-33009FE95BBD}" type="pres">
      <dgm:prSet presAssocID="{3DD34EFF-59BE-419E-BD7F-F7A7FC7D84AC}" presName="vert1" presStyleCnt="0"/>
      <dgm:spPr/>
    </dgm:pt>
    <dgm:pt modelId="{6B4E9D7A-1172-4CEA-B3C2-D6C1664DF6CF}" type="pres">
      <dgm:prSet presAssocID="{88FBC3D7-C61F-480C-AF21-AD89DA4267AD}" presName="thickLine" presStyleLbl="alignNode1" presStyleIdx="2" presStyleCnt="4"/>
      <dgm:spPr/>
    </dgm:pt>
    <dgm:pt modelId="{605C1815-D085-4FE6-8824-9690E65DD001}" type="pres">
      <dgm:prSet presAssocID="{88FBC3D7-C61F-480C-AF21-AD89DA4267AD}" presName="horz1" presStyleCnt="0"/>
      <dgm:spPr/>
    </dgm:pt>
    <dgm:pt modelId="{D1926799-09B6-41B4-9EFE-F48157025387}" type="pres">
      <dgm:prSet presAssocID="{88FBC3D7-C61F-480C-AF21-AD89DA4267AD}" presName="tx1" presStyleLbl="revTx" presStyleIdx="2" presStyleCnt="4"/>
      <dgm:spPr/>
    </dgm:pt>
    <dgm:pt modelId="{17946F08-53B4-4408-8468-C1EC84408D19}" type="pres">
      <dgm:prSet presAssocID="{88FBC3D7-C61F-480C-AF21-AD89DA4267AD}" presName="vert1" presStyleCnt="0"/>
      <dgm:spPr/>
    </dgm:pt>
    <dgm:pt modelId="{67EF20D0-44F6-40FB-AEAB-24A765B1AF5A}" type="pres">
      <dgm:prSet presAssocID="{492E938C-11A2-4F3A-8F1C-99C84C5B1048}" presName="thickLine" presStyleLbl="alignNode1" presStyleIdx="3" presStyleCnt="4"/>
      <dgm:spPr/>
    </dgm:pt>
    <dgm:pt modelId="{C2A57B0E-2852-4DC6-9BA7-A9C378252391}" type="pres">
      <dgm:prSet presAssocID="{492E938C-11A2-4F3A-8F1C-99C84C5B1048}" presName="horz1" presStyleCnt="0"/>
      <dgm:spPr/>
    </dgm:pt>
    <dgm:pt modelId="{41493777-3708-497C-AAEF-C88837361541}" type="pres">
      <dgm:prSet presAssocID="{492E938C-11A2-4F3A-8F1C-99C84C5B1048}" presName="tx1" presStyleLbl="revTx" presStyleIdx="3" presStyleCnt="4"/>
      <dgm:spPr/>
    </dgm:pt>
    <dgm:pt modelId="{84335E60-501A-4484-A3D4-4CA25D2B5556}" type="pres">
      <dgm:prSet presAssocID="{492E938C-11A2-4F3A-8F1C-99C84C5B1048}" presName="vert1" presStyleCnt="0"/>
      <dgm:spPr/>
    </dgm:pt>
  </dgm:ptLst>
  <dgm:cxnLst>
    <dgm:cxn modelId="{68747464-B957-49ED-A4D3-812936CB2389}" srcId="{7714F0ED-E1AB-410C-8EB7-DC9D8C0BC038}" destId="{B17DC220-E97F-4EDA-81B5-D71FC836D616}" srcOrd="0" destOrd="0" parTransId="{E7D9D46B-7B0C-4A64-AA6A-6421490367BD}" sibTransId="{9E25E2CD-7B05-43AC-800C-EFB6A56829B5}"/>
    <dgm:cxn modelId="{839CA1A4-CB00-400E-AB1C-795DFF00A398}" srcId="{7714F0ED-E1AB-410C-8EB7-DC9D8C0BC038}" destId="{3DD34EFF-59BE-419E-BD7F-F7A7FC7D84AC}" srcOrd="1" destOrd="0" parTransId="{330786E7-3046-42D9-9B8F-C26A293F9CC8}" sibTransId="{96BA47C9-E0D5-4F4A-82D2-3A07B28E23A7}"/>
    <dgm:cxn modelId="{A6D68EBA-6930-449E-8976-7F96E7561193}" type="presOf" srcId="{7714F0ED-E1AB-410C-8EB7-DC9D8C0BC038}" destId="{78726636-04FF-46BD-AA10-879977726CF7}" srcOrd="0" destOrd="0" presId="urn:microsoft.com/office/officeart/2008/layout/LinedList"/>
    <dgm:cxn modelId="{F443EBC3-51D1-4822-9DB6-8104B35502DA}" srcId="{7714F0ED-E1AB-410C-8EB7-DC9D8C0BC038}" destId="{492E938C-11A2-4F3A-8F1C-99C84C5B1048}" srcOrd="3" destOrd="0" parTransId="{86EB6EDC-403A-4779-9B40-30B01192CBE2}" sibTransId="{7402FF4E-24C6-437B-AA93-0F8833A2C4BB}"/>
    <dgm:cxn modelId="{6605EFD0-BD77-4B0A-BB9C-26AC5E5751DA}" type="presOf" srcId="{B17DC220-E97F-4EDA-81B5-D71FC836D616}" destId="{F3D888D0-BBE0-436D-9054-14A09A06DBEB}" srcOrd="0" destOrd="0" presId="urn:microsoft.com/office/officeart/2008/layout/LinedList"/>
    <dgm:cxn modelId="{647708E4-8CFF-40A3-B98D-89552E204ABB}" type="presOf" srcId="{88FBC3D7-C61F-480C-AF21-AD89DA4267AD}" destId="{D1926799-09B6-41B4-9EFE-F48157025387}" srcOrd="0" destOrd="0" presId="urn:microsoft.com/office/officeart/2008/layout/LinedList"/>
    <dgm:cxn modelId="{BF1861E6-DE47-437F-8BCE-15419B52636E}" type="presOf" srcId="{3DD34EFF-59BE-419E-BD7F-F7A7FC7D84AC}" destId="{CEFDF714-5071-419D-A57A-13F2B82F09BA}" srcOrd="0" destOrd="0" presId="urn:microsoft.com/office/officeart/2008/layout/LinedList"/>
    <dgm:cxn modelId="{B22B70F3-67E3-43CA-AD4B-2EC44CA0623C}" srcId="{7714F0ED-E1AB-410C-8EB7-DC9D8C0BC038}" destId="{88FBC3D7-C61F-480C-AF21-AD89DA4267AD}" srcOrd="2" destOrd="0" parTransId="{8D58301F-20C8-48E4-8948-486EAF5059DD}" sibTransId="{1E6D18D7-DA35-4203-8A70-6C5CEA25C75B}"/>
    <dgm:cxn modelId="{4AE42FF7-8F3C-4744-B841-3E614C85A8DC}" type="presOf" srcId="{492E938C-11A2-4F3A-8F1C-99C84C5B1048}" destId="{41493777-3708-497C-AAEF-C88837361541}" srcOrd="0" destOrd="0" presId="urn:microsoft.com/office/officeart/2008/layout/LinedList"/>
    <dgm:cxn modelId="{BA4870B9-E4DC-4EBE-886F-F207A80F73F6}" type="presParOf" srcId="{78726636-04FF-46BD-AA10-879977726CF7}" destId="{CEB0600B-451A-42DB-AB85-D5D76A97F59C}" srcOrd="0" destOrd="0" presId="urn:microsoft.com/office/officeart/2008/layout/LinedList"/>
    <dgm:cxn modelId="{0C86F89A-5533-40CB-ABE9-5A9D4F2EEFD1}" type="presParOf" srcId="{78726636-04FF-46BD-AA10-879977726CF7}" destId="{AB38C534-D205-4910-B50F-17744B576279}" srcOrd="1" destOrd="0" presId="urn:microsoft.com/office/officeart/2008/layout/LinedList"/>
    <dgm:cxn modelId="{F0CE32F4-F36E-46DD-AA16-DFE147BC658E}" type="presParOf" srcId="{AB38C534-D205-4910-B50F-17744B576279}" destId="{F3D888D0-BBE0-436D-9054-14A09A06DBEB}" srcOrd="0" destOrd="0" presId="urn:microsoft.com/office/officeart/2008/layout/LinedList"/>
    <dgm:cxn modelId="{A2F5960E-F760-40B2-9129-57C700DB9D17}" type="presParOf" srcId="{AB38C534-D205-4910-B50F-17744B576279}" destId="{3EF28433-9370-491E-8A6E-991313D196E5}" srcOrd="1" destOrd="0" presId="urn:microsoft.com/office/officeart/2008/layout/LinedList"/>
    <dgm:cxn modelId="{3EC97FF0-4A8F-44E1-B95C-EF236D1C9E75}" type="presParOf" srcId="{78726636-04FF-46BD-AA10-879977726CF7}" destId="{ED9F9C8F-4E0F-4EB9-A1E7-F72757CE5B4B}" srcOrd="2" destOrd="0" presId="urn:microsoft.com/office/officeart/2008/layout/LinedList"/>
    <dgm:cxn modelId="{F8EEBAAA-BFD5-4FD5-BB67-C9D893BA2B30}" type="presParOf" srcId="{78726636-04FF-46BD-AA10-879977726CF7}" destId="{5FEE5002-0AF9-46ED-8D19-B05F90D40D3D}" srcOrd="3" destOrd="0" presId="urn:microsoft.com/office/officeart/2008/layout/LinedList"/>
    <dgm:cxn modelId="{9DE8970A-ED1B-4223-888B-1046E85A9942}" type="presParOf" srcId="{5FEE5002-0AF9-46ED-8D19-B05F90D40D3D}" destId="{CEFDF714-5071-419D-A57A-13F2B82F09BA}" srcOrd="0" destOrd="0" presId="urn:microsoft.com/office/officeart/2008/layout/LinedList"/>
    <dgm:cxn modelId="{532B1C6E-77BE-4543-B669-685BFB4B4F4D}" type="presParOf" srcId="{5FEE5002-0AF9-46ED-8D19-B05F90D40D3D}" destId="{ABD2AC7D-EB6A-4298-A2B9-33009FE95BBD}" srcOrd="1" destOrd="0" presId="urn:microsoft.com/office/officeart/2008/layout/LinedList"/>
    <dgm:cxn modelId="{BD2F58B2-FED0-49E4-8479-690F95D4655D}" type="presParOf" srcId="{78726636-04FF-46BD-AA10-879977726CF7}" destId="{6B4E9D7A-1172-4CEA-B3C2-D6C1664DF6CF}" srcOrd="4" destOrd="0" presId="urn:microsoft.com/office/officeart/2008/layout/LinedList"/>
    <dgm:cxn modelId="{2B2F670A-03BF-4F84-A6C3-D90CFCF85A00}" type="presParOf" srcId="{78726636-04FF-46BD-AA10-879977726CF7}" destId="{605C1815-D085-4FE6-8824-9690E65DD001}" srcOrd="5" destOrd="0" presId="urn:microsoft.com/office/officeart/2008/layout/LinedList"/>
    <dgm:cxn modelId="{2C84B781-0853-458A-8B2F-77CB26606C2C}" type="presParOf" srcId="{605C1815-D085-4FE6-8824-9690E65DD001}" destId="{D1926799-09B6-41B4-9EFE-F48157025387}" srcOrd="0" destOrd="0" presId="urn:microsoft.com/office/officeart/2008/layout/LinedList"/>
    <dgm:cxn modelId="{20B78D83-956E-4B18-9208-9CB1617E4EC9}" type="presParOf" srcId="{605C1815-D085-4FE6-8824-9690E65DD001}" destId="{17946F08-53B4-4408-8468-C1EC84408D19}" srcOrd="1" destOrd="0" presId="urn:microsoft.com/office/officeart/2008/layout/LinedList"/>
    <dgm:cxn modelId="{45AAFD0C-22CD-4E22-BAB3-30D1BCB7E53A}" type="presParOf" srcId="{78726636-04FF-46BD-AA10-879977726CF7}" destId="{67EF20D0-44F6-40FB-AEAB-24A765B1AF5A}" srcOrd="6" destOrd="0" presId="urn:microsoft.com/office/officeart/2008/layout/LinedList"/>
    <dgm:cxn modelId="{FF0EE8F3-8B7D-426F-BF98-8FF8D4246108}" type="presParOf" srcId="{78726636-04FF-46BD-AA10-879977726CF7}" destId="{C2A57B0E-2852-4DC6-9BA7-A9C378252391}" srcOrd="7" destOrd="0" presId="urn:microsoft.com/office/officeart/2008/layout/LinedList"/>
    <dgm:cxn modelId="{6F94CB0C-7772-4738-AA29-89472F178B9C}" type="presParOf" srcId="{C2A57B0E-2852-4DC6-9BA7-A9C378252391}" destId="{41493777-3708-497C-AAEF-C88837361541}" srcOrd="0" destOrd="0" presId="urn:microsoft.com/office/officeart/2008/layout/LinedList"/>
    <dgm:cxn modelId="{E5D87859-EC87-4743-8E73-56B298427FF8}" type="presParOf" srcId="{C2A57B0E-2852-4DC6-9BA7-A9C378252391}" destId="{84335E60-501A-4484-A3D4-4CA25D2B555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5A43B-2415-4C3B-B6CD-EEBA2BFF5448}">
      <dsp:nvSpPr>
        <dsp:cNvPr id="0" name=""/>
        <dsp:cNvSpPr/>
      </dsp:nvSpPr>
      <dsp:spPr>
        <a:xfrm>
          <a:off x="460905" y="1047"/>
          <a:ext cx="3479899" cy="2087939"/>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100000"/>
            </a:lnSpc>
            <a:spcBef>
              <a:spcPct val="0"/>
            </a:spcBef>
            <a:spcAft>
              <a:spcPct val="35000"/>
            </a:spcAft>
            <a:buNone/>
          </a:pPr>
          <a:r>
            <a:rPr lang="en-US" sz="3600" kern="1200" dirty="0"/>
            <a:t>Mics on Mute</a:t>
          </a:r>
        </a:p>
      </dsp:txBody>
      <dsp:txXfrm>
        <a:off x="460905" y="1047"/>
        <a:ext cx="3479899" cy="2087939"/>
      </dsp:txXfrm>
    </dsp:sp>
    <dsp:sp modelId="{B401C1EB-237C-4BD1-A12D-C817DB63C2F9}">
      <dsp:nvSpPr>
        <dsp:cNvPr id="0" name=""/>
        <dsp:cNvSpPr/>
      </dsp:nvSpPr>
      <dsp:spPr>
        <a:xfrm>
          <a:off x="4288794" y="1047"/>
          <a:ext cx="3479899" cy="2087939"/>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100000"/>
            </a:lnSpc>
            <a:spcBef>
              <a:spcPct val="0"/>
            </a:spcBef>
            <a:spcAft>
              <a:spcPct val="35000"/>
            </a:spcAft>
            <a:buNone/>
          </a:pPr>
          <a:r>
            <a:rPr lang="en-US" sz="3600" kern="1200" dirty="0"/>
            <a:t>Actively Engage</a:t>
          </a:r>
        </a:p>
      </dsp:txBody>
      <dsp:txXfrm>
        <a:off x="4288794" y="1047"/>
        <a:ext cx="3479899" cy="2087939"/>
      </dsp:txXfrm>
    </dsp:sp>
    <dsp:sp modelId="{A0A32649-281B-4BE6-AAD1-F4F8F90FBC84}">
      <dsp:nvSpPr>
        <dsp:cNvPr id="0" name=""/>
        <dsp:cNvSpPr/>
      </dsp:nvSpPr>
      <dsp:spPr>
        <a:xfrm>
          <a:off x="2374850" y="2436976"/>
          <a:ext cx="3479899" cy="2087939"/>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100000"/>
            </a:lnSpc>
            <a:spcBef>
              <a:spcPct val="0"/>
            </a:spcBef>
            <a:spcAft>
              <a:spcPct val="35000"/>
            </a:spcAft>
            <a:buNone/>
          </a:pPr>
          <a:r>
            <a:rPr lang="en-US" sz="3600" kern="1200" dirty="0"/>
            <a:t>Cameras On</a:t>
          </a:r>
        </a:p>
      </dsp:txBody>
      <dsp:txXfrm>
        <a:off x="2374850" y="2436976"/>
        <a:ext cx="3479899" cy="2087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0600B-451A-42DB-AB85-D5D76A97F59C}">
      <dsp:nvSpPr>
        <dsp:cNvPr id="0" name=""/>
        <dsp:cNvSpPr/>
      </dsp:nvSpPr>
      <dsp:spPr>
        <a:xfrm>
          <a:off x="0" y="0"/>
          <a:ext cx="4686300"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D888D0-BBE0-436D-9054-14A09A06DBEB}">
      <dsp:nvSpPr>
        <dsp:cNvPr id="0" name=""/>
        <dsp:cNvSpPr/>
      </dsp:nvSpPr>
      <dsp:spPr>
        <a:xfrm>
          <a:off x="0" y="0"/>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#1</a:t>
          </a:r>
        </a:p>
        <a:p>
          <a:pPr marL="0" lvl="0" indent="0" algn="l" defTabSz="1111250">
            <a:lnSpc>
              <a:spcPct val="90000"/>
            </a:lnSpc>
            <a:spcBef>
              <a:spcPct val="0"/>
            </a:spcBef>
            <a:spcAft>
              <a:spcPct val="35000"/>
            </a:spcAft>
            <a:buNone/>
          </a:pPr>
          <a:r>
            <a:rPr lang="en-US" sz="2500" kern="1200" dirty="0"/>
            <a:t>Economic and Workforce Development	</a:t>
          </a:r>
        </a:p>
      </dsp:txBody>
      <dsp:txXfrm>
        <a:off x="0" y="0"/>
        <a:ext cx="4686300" cy="1414065"/>
      </dsp:txXfrm>
    </dsp:sp>
    <dsp:sp modelId="{ED9F9C8F-4E0F-4EB9-A1E7-F72757CE5B4B}">
      <dsp:nvSpPr>
        <dsp:cNvPr id="0" name=""/>
        <dsp:cNvSpPr/>
      </dsp:nvSpPr>
      <dsp:spPr>
        <a:xfrm>
          <a:off x="0" y="1414065"/>
          <a:ext cx="4686300" cy="0"/>
        </a:xfrm>
        <a:prstGeom prst="line">
          <a:avLst/>
        </a:prstGeom>
        <a:solidFill>
          <a:schemeClr val="accent2">
            <a:hueOff val="421546"/>
            <a:satOff val="-1239"/>
            <a:lumOff val="-915"/>
            <a:alphaOff val="0"/>
          </a:schemeClr>
        </a:solidFill>
        <a:ln w="12700" cap="flat" cmpd="sng" algn="in">
          <a:solidFill>
            <a:schemeClr val="accent2">
              <a:hueOff val="421546"/>
              <a:satOff val="-1239"/>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DF714-5071-419D-A57A-13F2B82F09BA}">
      <dsp:nvSpPr>
        <dsp:cNvPr id="0" name=""/>
        <dsp:cNvSpPr/>
      </dsp:nvSpPr>
      <dsp:spPr>
        <a:xfrm>
          <a:off x="0" y="1414065"/>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#2</a:t>
          </a:r>
        </a:p>
        <a:p>
          <a:pPr marL="0" lvl="0" indent="0" algn="l" defTabSz="1111250">
            <a:lnSpc>
              <a:spcPct val="90000"/>
            </a:lnSpc>
            <a:spcBef>
              <a:spcPct val="0"/>
            </a:spcBef>
            <a:spcAft>
              <a:spcPct val="35000"/>
            </a:spcAft>
            <a:buNone/>
          </a:pPr>
          <a:r>
            <a:rPr lang="en-US" sz="2500" kern="1200" dirty="0"/>
            <a:t>Teaching and Assessing for Learning</a:t>
          </a:r>
        </a:p>
      </dsp:txBody>
      <dsp:txXfrm>
        <a:off x="0" y="1414065"/>
        <a:ext cx="4686300" cy="1414065"/>
      </dsp:txXfrm>
    </dsp:sp>
    <dsp:sp modelId="{6B4E9D7A-1172-4CEA-B3C2-D6C1664DF6CF}">
      <dsp:nvSpPr>
        <dsp:cNvPr id="0" name=""/>
        <dsp:cNvSpPr/>
      </dsp:nvSpPr>
      <dsp:spPr>
        <a:xfrm>
          <a:off x="0" y="2828131"/>
          <a:ext cx="4686300" cy="0"/>
        </a:xfrm>
        <a:prstGeom prst="line">
          <a:avLst/>
        </a:prstGeom>
        <a:solidFill>
          <a:schemeClr val="accent2">
            <a:hueOff val="843091"/>
            <a:satOff val="-2479"/>
            <a:lumOff val="-1830"/>
            <a:alphaOff val="0"/>
          </a:schemeClr>
        </a:solidFill>
        <a:ln w="12700" cap="flat" cmpd="sng" algn="in">
          <a:solidFill>
            <a:schemeClr val="accent2">
              <a:hueOff val="843091"/>
              <a:satOff val="-2479"/>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926799-09B6-41B4-9EFE-F48157025387}">
      <dsp:nvSpPr>
        <dsp:cNvPr id="0" name=""/>
        <dsp:cNvSpPr/>
      </dsp:nvSpPr>
      <dsp:spPr>
        <a:xfrm>
          <a:off x="0" y="2828131"/>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#3</a:t>
          </a:r>
        </a:p>
        <a:p>
          <a:pPr marL="0" lvl="0" indent="0" algn="l" defTabSz="1111250">
            <a:lnSpc>
              <a:spcPct val="90000"/>
            </a:lnSpc>
            <a:spcBef>
              <a:spcPct val="0"/>
            </a:spcBef>
            <a:spcAft>
              <a:spcPct val="35000"/>
            </a:spcAft>
            <a:buNone/>
          </a:pPr>
          <a:r>
            <a:rPr lang="en-US" sz="2500" kern="1200" dirty="0"/>
            <a:t>Strategic Planning and Sustainability</a:t>
          </a:r>
        </a:p>
      </dsp:txBody>
      <dsp:txXfrm>
        <a:off x="0" y="2828131"/>
        <a:ext cx="4686300" cy="1414065"/>
      </dsp:txXfrm>
    </dsp:sp>
    <dsp:sp modelId="{67EF20D0-44F6-40FB-AEAB-24A765B1AF5A}">
      <dsp:nvSpPr>
        <dsp:cNvPr id="0" name=""/>
        <dsp:cNvSpPr/>
      </dsp:nvSpPr>
      <dsp:spPr>
        <a:xfrm>
          <a:off x="0" y="4242197"/>
          <a:ext cx="4686300" cy="0"/>
        </a:xfrm>
        <a:prstGeom prst="line">
          <a:avLst/>
        </a:prstGeom>
        <a:solidFill>
          <a:schemeClr val="accent2">
            <a:hueOff val="1264637"/>
            <a:satOff val="-3718"/>
            <a:lumOff val="-2745"/>
            <a:alphaOff val="0"/>
          </a:schemeClr>
        </a:solidFill>
        <a:ln w="12700" cap="flat" cmpd="sng" algn="in">
          <a:solidFill>
            <a:schemeClr val="accent2">
              <a:hueOff val="1264637"/>
              <a:satOff val="-3718"/>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93777-3708-497C-AAEF-C88837361541}">
      <dsp:nvSpPr>
        <dsp:cNvPr id="0" name=""/>
        <dsp:cNvSpPr/>
      </dsp:nvSpPr>
      <dsp:spPr>
        <a:xfrm>
          <a:off x="0" y="4242197"/>
          <a:ext cx="4686300" cy="141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#4</a:t>
          </a:r>
        </a:p>
        <a:p>
          <a:pPr marL="0" lvl="0" indent="0" algn="l" defTabSz="1111250">
            <a:lnSpc>
              <a:spcPct val="90000"/>
            </a:lnSpc>
            <a:spcBef>
              <a:spcPct val="0"/>
            </a:spcBef>
            <a:spcAft>
              <a:spcPct val="35000"/>
            </a:spcAft>
            <a:buNone/>
          </a:pPr>
          <a:r>
            <a:rPr lang="en-US" sz="2500" kern="1200" dirty="0"/>
            <a:t>Governance and Leadership</a:t>
          </a:r>
        </a:p>
      </dsp:txBody>
      <dsp:txXfrm>
        <a:off x="0" y="4242197"/>
        <a:ext cx="4686300" cy="14140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3044154" cy="467363"/>
          </a:xfrm>
          <a:prstGeom prst="rect">
            <a:avLst/>
          </a:prstGeom>
        </p:spPr>
        <p:txBody>
          <a:bodyPr vert="horz" lIns="92519" tIns="46259" rIns="92519" bIns="46259" rtlCol="0"/>
          <a:lstStyle>
            <a:lvl1pPr algn="l">
              <a:defRPr sz="1200"/>
            </a:lvl1pPr>
          </a:lstStyle>
          <a:p>
            <a:endParaRPr lang="en-US" dirty="0"/>
          </a:p>
        </p:txBody>
      </p:sp>
      <p:sp>
        <p:nvSpPr>
          <p:cNvPr id="3" name="Date Placeholder 2"/>
          <p:cNvSpPr>
            <a:spLocks noGrp="1"/>
          </p:cNvSpPr>
          <p:nvPr>
            <p:ph type="dt" sz="quarter" idx="1"/>
          </p:nvPr>
        </p:nvSpPr>
        <p:spPr>
          <a:xfrm>
            <a:off x="3977333" y="4"/>
            <a:ext cx="3044153" cy="467363"/>
          </a:xfrm>
          <a:prstGeom prst="rect">
            <a:avLst/>
          </a:prstGeom>
        </p:spPr>
        <p:txBody>
          <a:bodyPr vert="horz" lIns="92519" tIns="46259" rIns="92519" bIns="46259" rtlCol="0"/>
          <a:lstStyle>
            <a:lvl1pPr algn="r">
              <a:defRPr sz="1200"/>
            </a:lvl1pPr>
          </a:lstStyle>
          <a:p>
            <a:fld id="{059F52E2-F1DE-46D3-BACC-78119557B962}" type="datetimeFigureOut">
              <a:rPr lang="en-US" smtClean="0"/>
              <a:t>2/24/2022</a:t>
            </a:fld>
            <a:endParaRPr lang="en-US" dirty="0"/>
          </a:p>
        </p:txBody>
      </p:sp>
      <p:sp>
        <p:nvSpPr>
          <p:cNvPr id="4" name="Footer Placeholder 3"/>
          <p:cNvSpPr>
            <a:spLocks noGrp="1"/>
          </p:cNvSpPr>
          <p:nvPr>
            <p:ph type="ftr" sz="quarter" idx="2"/>
          </p:nvPr>
        </p:nvSpPr>
        <p:spPr>
          <a:xfrm>
            <a:off x="6" y="8841740"/>
            <a:ext cx="3044154" cy="467363"/>
          </a:xfrm>
          <a:prstGeom prst="rect">
            <a:avLst/>
          </a:prstGeom>
        </p:spPr>
        <p:txBody>
          <a:bodyPr vert="horz" lIns="92519" tIns="46259" rIns="92519" bIns="462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333" y="8841740"/>
            <a:ext cx="3044153" cy="467363"/>
          </a:xfrm>
          <a:prstGeom prst="rect">
            <a:avLst/>
          </a:prstGeom>
        </p:spPr>
        <p:txBody>
          <a:bodyPr vert="horz" lIns="92519" tIns="46259" rIns="92519" bIns="46259" rtlCol="0" anchor="b"/>
          <a:lstStyle>
            <a:lvl1pPr algn="r">
              <a:defRPr sz="1200"/>
            </a:lvl1pPr>
          </a:lstStyle>
          <a:p>
            <a:fld id="{4FE15C78-6CC8-4FB4-9DD6-3BEF9917CD66}" type="slidenum">
              <a:rPr lang="en-US" smtClean="0"/>
              <a:t>‹#›</a:t>
            </a:fld>
            <a:endParaRPr lang="en-US" dirty="0"/>
          </a:p>
        </p:txBody>
      </p:sp>
    </p:spTree>
    <p:extLst>
      <p:ext uri="{BB962C8B-B14F-4D97-AF65-F5344CB8AC3E}">
        <p14:creationId xmlns:p14="http://schemas.microsoft.com/office/powerpoint/2010/main" val="3259347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43344" cy="467071"/>
          </a:xfrm>
          <a:prstGeom prst="rect">
            <a:avLst/>
          </a:prstGeom>
        </p:spPr>
        <p:txBody>
          <a:bodyPr vert="horz" lIns="93537" tIns="46768" rIns="93537" bIns="46768" rtlCol="0"/>
          <a:lstStyle>
            <a:lvl1pPr algn="l">
              <a:defRPr sz="1200"/>
            </a:lvl1pPr>
          </a:lstStyle>
          <a:p>
            <a:endParaRPr lang="en-US" dirty="0"/>
          </a:p>
        </p:txBody>
      </p:sp>
      <p:sp>
        <p:nvSpPr>
          <p:cNvPr id="3" name="Date Placeholder 2"/>
          <p:cNvSpPr>
            <a:spLocks noGrp="1"/>
          </p:cNvSpPr>
          <p:nvPr>
            <p:ph type="dt" idx="1"/>
          </p:nvPr>
        </p:nvSpPr>
        <p:spPr>
          <a:xfrm>
            <a:off x="3978133" y="0"/>
            <a:ext cx="3043344" cy="467071"/>
          </a:xfrm>
          <a:prstGeom prst="rect">
            <a:avLst/>
          </a:prstGeom>
        </p:spPr>
        <p:txBody>
          <a:bodyPr vert="horz" lIns="93537" tIns="46768" rIns="93537" bIns="46768" rtlCol="0"/>
          <a:lstStyle>
            <a:lvl1pPr algn="r">
              <a:defRPr sz="1200"/>
            </a:lvl1pPr>
          </a:lstStyle>
          <a:p>
            <a:fld id="{7B299F97-F58F-4790-8A4D-46307B570D7F}" type="datetimeFigureOut">
              <a:rPr lang="en-US" smtClean="0"/>
              <a:t>2/24/2022</a:t>
            </a:fld>
            <a:endParaRPr lang="en-US" dirty="0"/>
          </a:p>
        </p:txBody>
      </p:sp>
      <p:sp>
        <p:nvSpPr>
          <p:cNvPr id="4" name="Slide Image Placeholder 3"/>
          <p:cNvSpPr>
            <a:spLocks noGrp="1" noRot="1" noChangeAspect="1"/>
          </p:cNvSpPr>
          <p:nvPr>
            <p:ph type="sldImg" idx="2"/>
          </p:nvPr>
        </p:nvSpPr>
        <p:spPr>
          <a:xfrm>
            <a:off x="1417638" y="1165225"/>
            <a:ext cx="4187825" cy="3140075"/>
          </a:xfrm>
          <a:prstGeom prst="rect">
            <a:avLst/>
          </a:prstGeom>
          <a:noFill/>
          <a:ln w="12700">
            <a:solidFill>
              <a:prstClr val="black"/>
            </a:solidFill>
          </a:ln>
        </p:spPr>
        <p:txBody>
          <a:bodyPr vert="horz" lIns="93537" tIns="46768" rIns="93537" bIns="46768" rtlCol="0" anchor="ctr"/>
          <a:lstStyle/>
          <a:p>
            <a:endParaRPr lang="en-US" dirty="0"/>
          </a:p>
        </p:txBody>
      </p:sp>
      <p:sp>
        <p:nvSpPr>
          <p:cNvPr id="5" name="Notes Placeholder 4"/>
          <p:cNvSpPr>
            <a:spLocks noGrp="1"/>
          </p:cNvSpPr>
          <p:nvPr>
            <p:ph type="body" sz="quarter" idx="3"/>
          </p:nvPr>
        </p:nvSpPr>
        <p:spPr>
          <a:xfrm>
            <a:off x="702311" y="4480004"/>
            <a:ext cx="5618480" cy="3665458"/>
          </a:xfrm>
          <a:prstGeom prst="rect">
            <a:avLst/>
          </a:prstGeom>
        </p:spPr>
        <p:txBody>
          <a:bodyPr vert="horz" lIns="93537" tIns="46768" rIns="93537" bIns="467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8842034"/>
            <a:ext cx="3043344" cy="467070"/>
          </a:xfrm>
          <a:prstGeom prst="rect">
            <a:avLst/>
          </a:prstGeom>
        </p:spPr>
        <p:txBody>
          <a:bodyPr vert="horz" lIns="93537" tIns="46768" rIns="93537" bIns="467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4"/>
            <a:ext cx="3043344" cy="467070"/>
          </a:xfrm>
          <a:prstGeom prst="rect">
            <a:avLst/>
          </a:prstGeom>
        </p:spPr>
        <p:txBody>
          <a:bodyPr vert="horz" lIns="93537" tIns="46768" rIns="93537" bIns="46768" rtlCol="0" anchor="b"/>
          <a:lstStyle>
            <a:lvl1pPr algn="r">
              <a:defRPr sz="1200"/>
            </a:lvl1pPr>
          </a:lstStyle>
          <a:p>
            <a:fld id="{06FECA5B-CB69-434F-96AB-1E7E18E86F8F}" type="slidenum">
              <a:rPr lang="en-US" smtClean="0"/>
              <a:t>‹#›</a:t>
            </a:fld>
            <a:endParaRPr lang="en-US" dirty="0"/>
          </a:p>
        </p:txBody>
      </p:sp>
    </p:spTree>
    <p:extLst>
      <p:ext uri="{BB962C8B-B14F-4D97-AF65-F5344CB8AC3E}">
        <p14:creationId xmlns:p14="http://schemas.microsoft.com/office/powerpoint/2010/main" val="20732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FECA5B-CB69-434F-96AB-1E7E18E86F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5295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190">
              <a:defRPr/>
            </a:pPr>
            <a:r>
              <a:rPr lang="en-US" dirty="0"/>
              <a:t>Good evening everyone.  Here we have the ranking of our priorities that were approved during our January 27</a:t>
            </a:r>
            <a:r>
              <a:rPr lang="en-US" baseline="30000" dirty="0"/>
              <a:t>th</a:t>
            </a:r>
            <a:r>
              <a:rPr lang="en-US" dirty="0"/>
              <a:t> meeting. </a:t>
            </a:r>
          </a:p>
        </p:txBody>
      </p:sp>
      <p:sp>
        <p:nvSpPr>
          <p:cNvPr id="4" name="Slide Number Placeholder 3"/>
          <p:cNvSpPr>
            <a:spLocks noGrp="1"/>
          </p:cNvSpPr>
          <p:nvPr>
            <p:ph type="sldNum" sz="quarter" idx="5"/>
          </p:nvPr>
        </p:nvSpPr>
        <p:spPr/>
        <p:txBody>
          <a:bodyPr/>
          <a:lstStyle/>
          <a:p>
            <a:fld id="{06FECA5B-CB69-434F-96AB-1E7E18E86F8F}" type="slidenum">
              <a:rPr lang="en-US" smtClean="0"/>
              <a:t>6</a:t>
            </a:fld>
            <a:endParaRPr lang="en-US" dirty="0"/>
          </a:p>
        </p:txBody>
      </p:sp>
    </p:spTree>
    <p:extLst>
      <p:ext uri="{BB962C8B-B14F-4D97-AF65-F5344CB8AC3E}">
        <p14:creationId xmlns:p14="http://schemas.microsoft.com/office/powerpoint/2010/main" val="410371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190">
              <a:defRPr/>
            </a:pPr>
            <a:r>
              <a:rPr lang="en-US" dirty="0"/>
              <a:t>Here are our top two ranked School Priorities and rationale statements.</a:t>
            </a:r>
          </a:p>
          <a:p>
            <a:pPr defTabSz="925190">
              <a:defRPr/>
            </a:pPr>
            <a:endParaRPr lang="en-US" dirty="0"/>
          </a:p>
          <a:p>
            <a:pPr defTabSz="925190">
              <a:defRPr/>
            </a:pPr>
            <a:endParaRPr lang="en-US" dirty="0"/>
          </a:p>
        </p:txBody>
      </p:sp>
      <p:sp>
        <p:nvSpPr>
          <p:cNvPr id="4" name="Slide Number Placeholder 3"/>
          <p:cNvSpPr>
            <a:spLocks noGrp="1"/>
          </p:cNvSpPr>
          <p:nvPr>
            <p:ph type="sldNum" sz="quarter" idx="10"/>
          </p:nvPr>
        </p:nvSpPr>
        <p:spPr/>
        <p:txBody>
          <a:bodyPr/>
          <a:lstStyle/>
          <a:p>
            <a:fld id="{06FECA5B-CB69-434F-96AB-1E7E18E86F8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08533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our allocation.  There no changes since our last meeting.</a:t>
            </a:r>
          </a:p>
        </p:txBody>
      </p:sp>
      <p:sp>
        <p:nvSpPr>
          <p:cNvPr id="4" name="Slide Number Placeholder 3"/>
          <p:cNvSpPr>
            <a:spLocks noGrp="1"/>
          </p:cNvSpPr>
          <p:nvPr>
            <p:ph type="sldNum" sz="quarter" idx="5"/>
          </p:nvPr>
        </p:nvSpPr>
        <p:spPr/>
        <p:txBody>
          <a:bodyPr/>
          <a:lstStyle/>
          <a:p>
            <a:fld id="{06FECA5B-CB69-434F-96AB-1E7E18E86F8F}" type="slidenum">
              <a:rPr lang="en-US" smtClean="0"/>
              <a:t>8</a:t>
            </a:fld>
            <a:endParaRPr lang="en-US" dirty="0"/>
          </a:p>
        </p:txBody>
      </p:sp>
    </p:spTree>
    <p:extLst>
      <p:ext uri="{BB962C8B-B14F-4D97-AF65-F5344CB8AC3E}">
        <p14:creationId xmlns:p14="http://schemas.microsoft.com/office/powerpoint/2010/main" val="272086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190">
              <a:defRPr/>
            </a:pPr>
            <a:r>
              <a:rPr lang="en-US" dirty="0"/>
              <a:t>So here are the asks.  There are no changes from the previous meeting.  Are there any questions or comments?  Any discussion?</a:t>
            </a:r>
          </a:p>
        </p:txBody>
      </p:sp>
      <p:sp>
        <p:nvSpPr>
          <p:cNvPr id="4" name="Slide Number Placeholder 3"/>
          <p:cNvSpPr>
            <a:spLocks noGrp="1"/>
          </p:cNvSpPr>
          <p:nvPr>
            <p:ph type="sldNum" sz="quarter" idx="10"/>
          </p:nvPr>
        </p:nvSpPr>
        <p:spPr/>
        <p:txBody>
          <a:bodyPr/>
          <a:lstStyle/>
          <a:p>
            <a:fld id="{06FECA5B-CB69-434F-96AB-1E7E18E86F8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22032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represents the priorities we will fund </a:t>
            </a:r>
            <a:r>
              <a:rPr lang="en-US" b="1" dirty="0">
                <a:solidFill>
                  <a:srgbClr val="FF0000"/>
                </a:solidFill>
              </a:rPr>
              <a:t>during FY23 with our CARES 3 allotment</a:t>
            </a:r>
            <a:r>
              <a:rPr lang="en-US" b="1" baseline="0" dirty="0">
                <a:solidFill>
                  <a:srgbClr val="FF0000"/>
                </a:solidFill>
              </a:rPr>
              <a:t>.  There are no changes from the last meeting.  Are there any questions or comments? Any discussion?  If there are no questions or comments, I’ll turn it back over to the Chair for final approval.</a:t>
            </a:r>
            <a:endParaRPr lang="en-US" dirty="0"/>
          </a:p>
        </p:txBody>
      </p:sp>
      <p:sp>
        <p:nvSpPr>
          <p:cNvPr id="4" name="Slide Number Placeholder 3"/>
          <p:cNvSpPr>
            <a:spLocks noGrp="1"/>
          </p:cNvSpPr>
          <p:nvPr>
            <p:ph type="sldNum" sz="quarter" idx="10"/>
          </p:nvPr>
        </p:nvSpPr>
        <p:spPr/>
        <p:txBody>
          <a:bodyPr/>
          <a:lstStyle/>
          <a:p>
            <a:fld id="{06FECA5B-CB69-434F-96AB-1E7E18E86F8F}" type="slidenum">
              <a:rPr lang="en-US" smtClean="0"/>
              <a:t>10</a:t>
            </a:fld>
            <a:endParaRPr lang="en-US" dirty="0"/>
          </a:p>
        </p:txBody>
      </p:sp>
    </p:spTree>
    <p:extLst>
      <p:ext uri="{BB962C8B-B14F-4D97-AF65-F5344CB8AC3E}">
        <p14:creationId xmlns:p14="http://schemas.microsoft.com/office/powerpoint/2010/main" val="570922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have a quick update regarding the number of applications we have received for next school year as of last Wednesday, Feb. 16.  We are excited to share that we have received 972 applications!!!</a:t>
            </a:r>
          </a:p>
        </p:txBody>
      </p:sp>
      <p:sp>
        <p:nvSpPr>
          <p:cNvPr id="4" name="Slide Number Placeholder 3"/>
          <p:cNvSpPr>
            <a:spLocks noGrp="1"/>
          </p:cNvSpPr>
          <p:nvPr>
            <p:ph type="sldNum" sz="quarter" idx="5"/>
          </p:nvPr>
        </p:nvSpPr>
        <p:spPr/>
        <p:txBody>
          <a:bodyPr/>
          <a:lstStyle/>
          <a:p>
            <a:fld id="{06FECA5B-CB69-434F-96AB-1E7E18E86F8F}" type="slidenum">
              <a:rPr lang="en-US" smtClean="0"/>
              <a:t>13</a:t>
            </a:fld>
            <a:endParaRPr lang="en-US" dirty="0"/>
          </a:p>
        </p:txBody>
      </p:sp>
    </p:spTree>
    <p:extLst>
      <p:ext uri="{BB962C8B-B14F-4D97-AF65-F5344CB8AC3E}">
        <p14:creationId xmlns:p14="http://schemas.microsoft.com/office/powerpoint/2010/main" val="3365564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closer look at the applications we’ve received.  This slide breaks down the number of applications received for each pathway. The application window closes on March 15</a:t>
            </a:r>
            <a:r>
              <a:rPr lang="en-US" baseline="30000" dirty="0"/>
              <a:t>th</a:t>
            </a:r>
            <a:r>
              <a:rPr lang="en-US" dirty="0"/>
              <a:t>.  </a:t>
            </a:r>
          </a:p>
          <a:p>
            <a:r>
              <a:rPr lang="en-US" dirty="0"/>
              <a:t>A few disclaimers:  we are working with students that signed up for Aviation Maintenance to ensure they are provided an opportunity to participate in this pathway Fall 2023.  We are also aggressively recruiting to increase the number of students interested in HVAC. </a:t>
            </a:r>
          </a:p>
        </p:txBody>
      </p:sp>
      <p:sp>
        <p:nvSpPr>
          <p:cNvPr id="4" name="Slide Number Placeholder 3"/>
          <p:cNvSpPr>
            <a:spLocks noGrp="1"/>
          </p:cNvSpPr>
          <p:nvPr>
            <p:ph type="sldNum" sz="quarter" idx="5"/>
          </p:nvPr>
        </p:nvSpPr>
        <p:spPr/>
        <p:txBody>
          <a:bodyPr/>
          <a:lstStyle/>
          <a:p>
            <a:fld id="{06FECA5B-CB69-434F-96AB-1E7E18E86F8F}" type="slidenum">
              <a:rPr lang="en-US" smtClean="0"/>
              <a:t>14</a:t>
            </a:fld>
            <a:endParaRPr lang="en-US" dirty="0"/>
          </a:p>
        </p:txBody>
      </p:sp>
    </p:spTree>
    <p:extLst>
      <p:ext uri="{BB962C8B-B14F-4D97-AF65-F5344CB8AC3E}">
        <p14:creationId xmlns:p14="http://schemas.microsoft.com/office/powerpoint/2010/main" val="1234453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FECA5B-CB69-434F-96AB-1E7E18E86F8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901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74069C-88F8-48B5-8814-06317A2067C5}"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435322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F1F2A2-C67B-4981-AD94-747309F8D8E6}"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408993567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52BF9E-6463-434D-8EF8-081B1BFE5BE9}"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6961825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C80A95-A9DB-48DF-B9E4-FADC0CCD30A9}"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5167302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D3C5BBF-013D-49A0-8299-37EBF36C5305}"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3053031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userDrawn="1">
  <p:cSld name="Audience Participatio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28600" y="1447800"/>
            <a:ext cx="86868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122238" y="234950"/>
            <a:ext cx="8869362" cy="369332"/>
          </a:xfrm>
        </p:spPr>
        <p:txBody>
          <a:bodyPr/>
          <a:lstStyle>
            <a:lvl1pPr>
              <a:defRPr sz="2400">
                <a:effectLst>
                  <a:outerShdw blurRad="38100" dist="38100" dir="2700000" algn="tl">
                    <a:srgbClr val="000000">
                      <a:alpha val="43137"/>
                    </a:srgbClr>
                  </a:outerShdw>
                </a:effectLst>
              </a:defRPr>
            </a:lvl1pPr>
          </a:lstStyle>
          <a:p>
            <a:r>
              <a:rPr lang="en-US" dirty="0"/>
              <a:t>Click to edit Master title style</a:t>
            </a:r>
          </a:p>
        </p:txBody>
      </p:sp>
      <p:cxnSp>
        <p:nvCxnSpPr>
          <p:cNvPr id="8" name="Straight Connector 7"/>
          <p:cNvCxnSpPr/>
          <p:nvPr userDrawn="1"/>
        </p:nvCxnSpPr>
        <p:spPr>
          <a:xfrm>
            <a:off x="76200" y="609600"/>
            <a:ext cx="89154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28474219"/>
      </p:ext>
    </p:extLst>
  </p:cSld>
  <p:clrMapOvr>
    <a:masterClrMapping/>
  </p:clrMapOvr>
  <p:transition>
    <p:wipe dir="d"/>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87B7B8F-86C7-4C7A-AA7F-EC09E19F55AE}"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1719345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669E4A-BB4D-432F-9FA6-725EF4346736}"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5556532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82442A-9025-4A2E-8FC3-0DFF0A621E88}"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9762121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785101B-11CE-40A1-AE5E-9F6D3B2CFF41}"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3187457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A4DEB6-440D-4911-9FBD-1CECBD72598A}" type="datetime1">
              <a:rPr lang="en-US" smtClean="0">
                <a:solidFill>
                  <a:prstClr val="black">
                    <a:tint val="75000"/>
                  </a:prstClr>
                </a:solidFill>
              </a:rPr>
              <a:t>2/24/2022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3717253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D1032CB-A36F-4489-A2C4-739711ECE5E7}" type="datetime1">
              <a:rPr lang="en-US" smtClean="0">
                <a:solidFill>
                  <a:prstClr val="black">
                    <a:tint val="75000"/>
                  </a:prstClr>
                </a:solidFill>
              </a:rPr>
              <a:t>2/24/2022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0011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D2483BC-6651-4318-8D04-A985A876A93E}"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64862166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35991B1-7D70-40C5-8E46-901602DB1270}" type="datetime1">
              <a:rPr lang="en-US" smtClean="0">
                <a:solidFill>
                  <a:prstClr val="black">
                    <a:tint val="75000"/>
                  </a:prstClr>
                </a:solidFill>
              </a:rPr>
              <a:t>2/24/2022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14582636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15F06A-3FA2-4788-9C33-08857C3AB286}"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444542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AFDC10-3F74-43CA-A902-2A4A3CC80EA6}"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4157674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49D47B-53B8-4593-A521-8FDE420F3C5A}"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5870707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63B803-55C8-49D7-81F8-3C22BF5D689F}"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476995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435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1350" b="0" i="1" baseline="0">
                <a:solidFill>
                  <a:schemeClr val="tx2"/>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4" name="Date Placeholder 3"/>
          <p:cNvSpPr>
            <a:spLocks noGrp="1"/>
          </p:cNvSpPr>
          <p:nvPr>
            <p:ph type="dt" sz="half" idx="10"/>
          </p:nvPr>
        </p:nvSpPr>
        <p:spPr>
          <a:xfrm>
            <a:off x="816686" y="6314443"/>
            <a:ext cx="1197467" cy="365125"/>
          </a:xfrm>
        </p:spPr>
        <p:txBody>
          <a:bodyPr/>
          <a:lstStyle>
            <a:lvl1pPr algn="l">
              <a:defRPr sz="675">
                <a:solidFill>
                  <a:schemeClr val="tx2"/>
                </a:solidFill>
              </a:defRPr>
            </a:lvl1pPr>
          </a:lstStyle>
          <a:p>
            <a:fld id="{98E2C0A2-D32E-4C59-B7FD-5D0714CA0ACF}" type="datetime1">
              <a:rPr lang="en-US" smtClean="0">
                <a:solidFill>
                  <a:srgbClr val="F5F5F5"/>
                </a:solidFill>
              </a:rPr>
              <a:t>2/24/2022</a:t>
            </a:fld>
            <a:endParaRPr lang="en-US" dirty="0">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dirty="0">
              <a:solidFill>
                <a:srgbClr val="F5F5F5"/>
              </a:solidFill>
            </a:endParaRPr>
          </a:p>
        </p:txBody>
      </p:sp>
      <p:sp>
        <p:nvSpPr>
          <p:cNvPr id="6" name="Slide Number Placeholder 5"/>
          <p:cNvSpPr>
            <a:spLocks noGrp="1"/>
          </p:cNvSpPr>
          <p:nvPr>
            <p:ph type="sldNum" sz="quarter" idx="12"/>
          </p:nvPr>
        </p:nvSpPr>
        <p:spPr>
          <a:xfrm>
            <a:off x="8736013" y="1416219"/>
            <a:ext cx="407987" cy="365125"/>
          </a:xfrm>
        </p:spPr>
        <p:txBody>
          <a:bodyPr/>
          <a:lstStyle>
            <a:lvl1pPr algn="r">
              <a:defRPr>
                <a:solidFill>
                  <a:schemeClr val="accent6">
                    <a:lumMod val="50000"/>
                  </a:schemeClr>
                </a:solidFill>
              </a:defRPr>
            </a:lvl1pPr>
          </a:lstStyle>
          <a:p>
            <a:fld id="{3D6C3DC6-EF6E-8948-BFE6-808D46D584D8}" type="slidenum">
              <a:rPr lang="en-US" smtClean="0">
                <a:solidFill>
                  <a:srgbClr val="645135">
                    <a:lumMod val="50000"/>
                  </a:srgbClr>
                </a:solidFill>
              </a:rPr>
              <a:pPr/>
              <a:t>‹#›</a:t>
            </a:fld>
            <a:endParaRPr lang="en-US" dirty="0">
              <a:solidFill>
                <a:srgbClr val="645135">
                  <a:lumMod val="50000"/>
                </a:srgbClr>
              </a:solidFill>
            </a:endParaRPr>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46016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E9EA38-37FD-484A-A7EC-6F8800F8F267}"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11610231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435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350" b="0" i="1" baseline="0">
                <a:solidFill>
                  <a:schemeClr val="tx1">
                    <a:lumMod val="85000"/>
                    <a:lumOff val="1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675">
                <a:solidFill>
                  <a:schemeClr val="tx1">
                    <a:lumMod val="85000"/>
                    <a:lumOff val="15000"/>
                  </a:schemeClr>
                </a:solidFill>
              </a:defRPr>
            </a:lvl1pPr>
          </a:lstStyle>
          <a:p>
            <a:fld id="{83B1F8C1-AB10-4268-8A83-FC403CC8AE13}"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8736013" y="1620763"/>
            <a:ext cx="407987" cy="365125"/>
          </a:xfrm>
        </p:spPr>
        <p:txBody>
          <a:bodyPr/>
          <a:lstStyle>
            <a:lvl1pPr>
              <a:defRPr>
                <a:solidFill>
                  <a:schemeClr val="bg2"/>
                </a:solidFill>
              </a:defRPr>
            </a:lvl1pPr>
          </a:lstStyle>
          <a:p>
            <a:fld id="{3D6C3DC6-EF6E-8948-BFE6-808D46D584D8}" type="slidenum">
              <a:rPr lang="en-US" smtClean="0">
                <a:solidFill>
                  <a:srgbClr val="F5F5F5"/>
                </a:solidFill>
              </a:rPr>
              <a:pPr/>
              <a:t>‹#›</a:t>
            </a:fld>
            <a:endParaRPr lang="en-US" dirty="0">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446940"/>
      </p:ext>
    </p:extLst>
  </p:cSld>
  <p:clrMapOvr>
    <a:masterClrMapping/>
  </p:clrMapOvr>
  <p:extLst>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1167C4-75BA-4C6B-B80F-60FFD19F788A}"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59674147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1800" b="0" i="1" baseline="0">
                <a:solidFill>
                  <a:schemeClr val="tx1">
                    <a:lumMod val="85000"/>
                    <a:lumOff val="15000"/>
                  </a:schemeClr>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3886200" y="1526124"/>
            <a:ext cx="4690872" cy="175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30"/>
            <a:ext cx="4690872" cy="913759"/>
          </a:xfrm>
        </p:spPr>
        <p:txBody>
          <a:bodyPr anchor="b">
            <a:normAutofit/>
          </a:bodyPr>
          <a:lstStyle>
            <a:lvl1pPr marL="0" indent="0">
              <a:buNone/>
              <a:defRPr sz="1800" b="0" i="1" baseline="0">
                <a:solidFill>
                  <a:schemeClr val="tx1">
                    <a:lumMod val="85000"/>
                    <a:lumOff val="15000"/>
                  </a:schemeClr>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198645-5B5E-45EA-A2FA-4288E302D485}"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452993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8E1913-9345-4E9A-9FCB-5729BA9224F7}"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322282238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378437-6BB8-424B-AB0F-7597240F88A9}"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213772649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232DD-9F83-4984-8665-1447695AB811}"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90927848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225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1500"/>
            </a:lvl1pPr>
            <a:lvl2pPr>
              <a:lnSpc>
                <a:spcPct val="112000"/>
              </a:lnSpc>
              <a:defRPr sz="1350"/>
            </a:lvl2pPr>
            <a:lvl3pPr>
              <a:lnSpc>
                <a:spcPct val="112000"/>
              </a:lnSpc>
              <a:defRPr sz="1200"/>
            </a:lvl3pPr>
            <a:lvl4pPr>
              <a:lnSpc>
                <a:spcPct val="112000"/>
              </a:lnSpc>
              <a:defRPr sz="1050"/>
            </a:lvl4pPr>
            <a:lvl5pPr>
              <a:lnSpc>
                <a:spcPct val="112000"/>
              </a:lnSpc>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5"/>
            <a:ext cx="2879082" cy="3239537"/>
          </a:xfrm>
        </p:spPr>
        <p:txBody>
          <a:bodyPr>
            <a:normAutofit/>
          </a:bodyPr>
          <a:lstStyle>
            <a:lvl1pPr marL="0" indent="0" algn="r">
              <a:lnSpc>
                <a:spcPct val="125000"/>
              </a:lnSpc>
              <a:spcBef>
                <a:spcPts val="900"/>
              </a:spcBef>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6BB91FBB-D5DC-45BD-94AE-282FF0A079D7}"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63542025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4"/>
            <a:ext cx="2882528" cy="1919239"/>
          </a:xfrm>
        </p:spPr>
        <p:txBody>
          <a:bodyPr anchor="t">
            <a:noAutofit/>
          </a:bodyPr>
          <a:lstStyle>
            <a:lvl1pPr>
              <a:lnSpc>
                <a:spcPct val="93000"/>
              </a:lnSpc>
              <a:defRPr sz="22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900"/>
              </a:spcBef>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2F98115B-A3D5-46C5-9414-FCAA74552CCF}"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70601725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829A76-12C9-4836-A266-521EFEA5A738}"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3D6C3DC6-EF6E-8948-BFE6-808D46D584D8}" type="slidenum">
              <a:rPr lang="en-US" smtClean="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60908070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4"/>
            <a:ext cx="2861142" cy="365125"/>
          </a:xfrm>
        </p:spPr>
        <p:txBody>
          <a:bodyPr/>
          <a:lstStyle/>
          <a:p>
            <a:fld id="{A94FF692-782C-4AC0-B237-547D771BAD3A}"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8736013" y="5607595"/>
            <a:ext cx="407987" cy="365125"/>
          </a:xfrm>
        </p:spPr>
        <p:txBody>
          <a:bodyPr/>
          <a:lstStyle/>
          <a:p>
            <a:fld id="{3D6C3DC6-EF6E-8948-BFE6-808D46D584D8}" type="slidenum">
              <a:rPr lang="en-US" smtClean="0">
                <a:solidFill>
                  <a:srgbClr val="F5F5F5"/>
                </a:solidFill>
              </a:rPr>
              <a:pPr/>
              <a:t>‹#›</a:t>
            </a:fld>
            <a:endParaRPr lang="en-US" dirty="0">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936484"/>
      </p:ext>
    </p:extLst>
  </p:cSld>
  <p:clrMapOvr>
    <a:masterClrMapping/>
  </p:clrMapOvr>
  <p:extLst>
    <p:ext uri="{DCECCB84-F9BA-43D5-87BE-67443E8EF086}">
      <p15:sldGuideLst xmlns:p15="http://schemas.microsoft.com/office/powerpoint/2012/main">
        <p15:guide id="1" pos="6456">
          <p15:clr>
            <a:srgbClr val="FBAE40"/>
          </p15:clr>
        </p15:guide>
        <p15:guide id="2" pos="484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D5BDE8-FE5A-4FA4-AA9D-5132DC699435}"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69628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97A603-9F58-4668-BE71-248724430663}"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1884220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725F51-049C-4F09-985E-88373BC58708}"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3925239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E462E8-5B08-4F90-A429-1AF4E7113FA1}" type="datetime1">
              <a:rPr lang="en-US" smtClean="0"/>
              <a:t>2/24/2022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737892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9EFB51-FD0A-4911-843D-29D3378DC883}" type="datetime1">
              <a:rPr lang="en-US" smtClean="0"/>
              <a:t>2/24/2022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625338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8342D-9088-4396-8C29-95D34B3E713D}" type="datetime1">
              <a:rPr lang="en-US" smtClean="0"/>
              <a:t>2/24/2022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163774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B6013E-4F04-4D1B-A048-D9B2B59CFC28}"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356051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589E54D-4525-4B19-92AB-1F1CDA793166}"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0150383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0C9F20-B75A-49AB-8B88-1D5EA6DABFF5}"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531193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B4907C-8252-455A-BC65-F61580EA8D73}"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2175223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0726DA-A5B5-49D7-9B12-735498950DA3}"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C10A0C-BB77-FD4A-8FA4-D4334D01E3A4}" type="slidenum">
              <a:rPr lang="en-US" smtClean="0"/>
              <a:t>‹#›</a:t>
            </a:fld>
            <a:endParaRPr lang="en-US" dirty="0"/>
          </a:p>
        </p:txBody>
      </p:sp>
    </p:spTree>
    <p:extLst>
      <p:ext uri="{BB962C8B-B14F-4D97-AF65-F5344CB8AC3E}">
        <p14:creationId xmlns:p14="http://schemas.microsoft.com/office/powerpoint/2010/main" val="878283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2BE29BA-F8F0-4508-A4BE-7F72180E3ABB}"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2141145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F865CF-A9DB-43E3-ADF8-28E5B1685A28}"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821112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FE91807-D38D-4528-8CF2-63D388DD1A23}"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28588151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46390AC-3BCF-4C22-A2DB-7990E5A54FFD}"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4215991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259FE0-F886-4177-8680-0087672F0DBD}" type="datetime1">
              <a:rPr lang="en-US" smtClean="0"/>
              <a:t>2/24/2022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3348794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C4881A-3753-44FC-9558-4D53EA0B3115}" type="datetime1">
              <a:rPr lang="en-US" smtClean="0"/>
              <a:t>2/24/2022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6469479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F6DDC96-0A56-4EC2-A351-5C197C9B424C}" type="datetime1">
              <a:rPr lang="en-US" smtClean="0"/>
              <a:t>2/24/2022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96001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AF637B1-5A12-4E31-807A-45ED99814C6F}"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262965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E122329-9D6C-4DB8-AB35-E1ADA78AF0CC}"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3853465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44F7ADF-1314-41CB-AC5F-F8E1A67EBEF8}"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674617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7ED441-B249-441C-A420-69A916E4CC25}"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1967323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E0800E-34A0-4176-B5D0-FB4E9EA59786}" type="datetime1">
              <a:rPr lang="en-US" smtClean="0"/>
              <a:t>2/24/2022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t>‹#›</a:t>
            </a:fld>
            <a:endParaRPr lang="en-US" dirty="0"/>
          </a:p>
        </p:txBody>
      </p:sp>
    </p:spTree>
    <p:extLst>
      <p:ext uri="{BB962C8B-B14F-4D97-AF65-F5344CB8AC3E}">
        <p14:creationId xmlns:p14="http://schemas.microsoft.com/office/powerpoint/2010/main" val="564686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4121760-A27C-4DBB-AB7C-A323C9DF147C}"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387526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CEC284-E82C-4EB1-809B-E5E849B6D56D}"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926534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C43ED1A-5296-484D-A834-AA97962CCE19}"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88455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C47BC4-0B73-4253-A4D6-DC9E2833E7C7}"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571688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CF0D6C6-7B23-40CA-8C37-357F0B28F17F}" type="datetime1">
              <a:rPr lang="en-US" smtClean="0">
                <a:solidFill>
                  <a:prstClr val="black">
                    <a:tint val="75000"/>
                  </a:prstClr>
                </a:solidFill>
              </a:rPr>
              <a:t>2/24/2022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824270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E312639-AC78-455B-B901-74D8D19387DC}" type="datetime1">
              <a:rPr lang="en-US" smtClean="0">
                <a:solidFill>
                  <a:prstClr val="black">
                    <a:tint val="75000"/>
                  </a:prstClr>
                </a:solidFill>
              </a:rPr>
              <a:t>2/24/2022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6149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E86F04-3EBE-40B7-8C0D-DE4CA9498539}"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7627725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04ADB85-7F9B-44BF-BB0E-F147399C7D42}" type="datetime1">
              <a:rPr lang="en-US" smtClean="0">
                <a:solidFill>
                  <a:prstClr val="black">
                    <a:tint val="75000"/>
                  </a:prstClr>
                </a:solidFill>
              </a:rPr>
              <a:t>2/24/2022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236286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756FDB1-E957-4F26-8C5A-1C001FA301F0}"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232229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51D37E9-2468-4ABE-AB05-DD18207AE817}"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804632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E94586-3ABD-4339-9426-2C512D9BFF87}"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08461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B1B063-4B04-465A-84B9-A1A68F3F6BB8}"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BF5E7ED-A812-8C43-A596-A43FDF3257C5}"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604112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3A9849B-CD2E-4E9A-9587-F3F251325C02}"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120917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8FFE9E-47B5-4A17-A7F9-AF64B538EA52}"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463248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E3EED7F-1822-414D-AE25-767B43A35B84}"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977516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2D7628-275D-482F-ABB5-41123B29C2F4}"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824976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D445A7E-C664-4423-A8D8-F765FD3071AC}" type="datetime1">
              <a:rPr lang="en-US" smtClean="0">
                <a:solidFill>
                  <a:prstClr val="black">
                    <a:tint val="75000"/>
                  </a:prstClr>
                </a:solidFill>
              </a:rPr>
              <a:t>2/24/2022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4050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C9C85D9-6FB7-40EF-965F-A1046ADCDD99}" type="datetime1">
              <a:rPr lang="en-US" smtClean="0"/>
              <a:t>2/24/2022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2856240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D7168DB-C706-4D24-9A6B-123E9909724B}" type="datetime1">
              <a:rPr lang="en-US" smtClean="0">
                <a:solidFill>
                  <a:prstClr val="black">
                    <a:tint val="75000"/>
                  </a:prstClr>
                </a:solidFill>
              </a:rPr>
              <a:t>2/24/2022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721823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A59D34F-2793-4406-82CF-547094FF3F4D}" type="datetime1">
              <a:rPr lang="en-US" smtClean="0">
                <a:solidFill>
                  <a:prstClr val="black">
                    <a:tint val="75000"/>
                  </a:prstClr>
                </a:solidFill>
              </a:rPr>
              <a:t>2/24/2022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93925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358F5B-D33E-4151-8A46-504F0DB90E30}"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401703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AFBC2A3-340E-45FA-9D33-A59BE5081A73}"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504247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44F5625-F982-431E-A022-A96D7C87C6D3}"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616067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A7A11B-55A9-45EA-90B0-A48BEC44034E}"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868535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14649266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8A169FF-9855-4085-96FF-D8006A565684}"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5663142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3A57310-EF70-44D4-8755-F5A9BF3F5FB7}"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204293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0D2178-DE1E-4031-94CD-7C7C8C61643A}"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455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63ACDC9-FBCE-4943-A3AE-873EA06A62B4}" type="datetime1">
              <a:rPr lang="en-US" smtClean="0"/>
              <a:t>2/24/2022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9387485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8DE7A6D-AB74-49C2-82DA-B4AC59E23162}"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109424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36B372D-AC5E-4D5B-B3F2-A70A0CAA81F2}" type="datetime1">
              <a:rPr lang="en-US" smtClean="0">
                <a:solidFill>
                  <a:prstClr val="black">
                    <a:tint val="75000"/>
                  </a:prstClr>
                </a:solidFill>
              </a:rPr>
              <a:t>2/24/2022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234234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DB02DD4-E8CC-4D08-B942-242171DDD275}" type="datetime1">
              <a:rPr lang="en-US" smtClean="0">
                <a:solidFill>
                  <a:prstClr val="black">
                    <a:tint val="75000"/>
                  </a:prstClr>
                </a:solidFill>
              </a:rPr>
              <a:t>2/24/2022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1729457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E2615F5-B4C4-48EB-B9DA-7522D3DBDE3E}" type="datetime1">
              <a:rPr lang="en-US" smtClean="0">
                <a:solidFill>
                  <a:prstClr val="black">
                    <a:tint val="75000"/>
                  </a:prstClr>
                </a:solidFill>
              </a:rPr>
              <a:t>2/24/2022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379133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2EFCE1-E2AF-483A-A70C-E1A97266A18B}"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421751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DCD0D3E-316B-4065-9453-5D37D5564A50}"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590935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0AF82F7-5E20-4C6A-BE77-BD17BA6AC5B3}"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909543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A78B7D-F33D-4B0C-AAB5-A99EF4B061F3}"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8400771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118940703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1014F03-35A4-40AF-A349-9B8AF4F0DD07}"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25617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CE6E390-EA1F-4B3E-A94B-FC0331EB7320}" type="datetime1">
              <a:rPr lang="en-US" smtClean="0"/>
              <a:t>2/24/2022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3847841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FDB2166-B2EC-49A3-A264-B90D608ECC0E}"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0317379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AE68F33-01E8-4DD1-9A4E-D6564E76E6E8}"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555180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32D34AD-3563-473D-A8A8-A376547390BB}"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6975685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0AC7994-9298-42FE-BB9D-BC4569096611}" type="datetime1">
              <a:rPr lang="en-US" smtClean="0">
                <a:solidFill>
                  <a:prstClr val="black">
                    <a:tint val="75000"/>
                  </a:prstClr>
                </a:solidFill>
              </a:rPr>
              <a:t>2/24/2022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3609277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852DB28-30B8-44E1-BD08-851F10F89E25}" type="datetime1">
              <a:rPr lang="en-US" smtClean="0">
                <a:solidFill>
                  <a:prstClr val="black">
                    <a:tint val="75000"/>
                  </a:prstClr>
                </a:solidFill>
              </a:rPr>
              <a:t>2/24/2022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855074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D818289-C2F5-45E3-B624-666C07A3F316}" type="datetime1">
              <a:rPr lang="en-US" smtClean="0">
                <a:solidFill>
                  <a:prstClr val="black">
                    <a:tint val="75000"/>
                  </a:prstClr>
                </a:solidFill>
              </a:rPr>
              <a:t>2/24/2022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293531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1DB3F4B-CC9E-4DFB-95DD-A50AB4DE1843}"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30817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546DEA0-F4F7-496F-ABC8-2328DC678B8C}"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4562260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8E37FB-30A6-4BD8-A37A-0850494C84AF}"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912499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FB1C7F-EBD1-4FCD-A718-1422D33EB0F8}"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03804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31ECF6-EA9B-4FA1-8F7A-1BED46621E92}"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23166120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295281792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A2D10BE-8B15-4DDB-A88F-E01F45911DF4}"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0963202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46AE6E9-0A2D-4C01-9E2D-294BA86EFE68}"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860614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22DB33F-94B9-4D41-91A6-6CD01CF2974E}"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08145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B6BFD3-FA1A-43DB-A2AB-7D4E92E4AAAA}"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9043845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0EE1963-F67F-44A8-8DFB-D2F2E813FAF6}" type="datetime1">
              <a:rPr lang="en-US" smtClean="0">
                <a:solidFill>
                  <a:prstClr val="black">
                    <a:tint val="75000"/>
                  </a:prstClr>
                </a:solidFill>
              </a:rPr>
              <a:t>2/24/2022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3316065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42709D5-F6A5-47A5-B122-04652A66FBB3}" type="datetime1">
              <a:rPr lang="en-US" smtClean="0">
                <a:solidFill>
                  <a:prstClr val="black">
                    <a:tint val="75000"/>
                  </a:prstClr>
                </a:solidFill>
              </a:rPr>
              <a:t>2/24/2022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4169194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4F49261-6E06-42D1-BD34-DC406886816D}" type="datetime1">
              <a:rPr lang="en-US" smtClean="0">
                <a:solidFill>
                  <a:prstClr val="black">
                    <a:tint val="75000"/>
                  </a:prstClr>
                </a:solidFill>
              </a:rPr>
              <a:t>2/24/2022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7145736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90FB482-715F-4F9A-BEB9-FC06BAC4F62F}"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97852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C93BD0-C219-413B-984E-FA5E995AD817}"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6239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9BACE6-EDD5-4577-AADD-9FFBFFCF7CC8}" type="datetime1">
              <a:rPr lang="en-US" smtClean="0"/>
              <a:t>2/24/2022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t>‹#›</a:t>
            </a:fld>
            <a:endParaRPr lang="en-US" dirty="0"/>
          </a:p>
        </p:txBody>
      </p:sp>
    </p:spTree>
    <p:extLst>
      <p:ext uri="{BB962C8B-B14F-4D97-AF65-F5344CB8AC3E}">
        <p14:creationId xmlns:p14="http://schemas.microsoft.com/office/powerpoint/2010/main" val="87371840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D67479-150C-4B20-B565-3574245E06AA}"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1989164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DF73AA-B2E6-467D-8A76-5F68FDF66A4C}"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4030261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FF30BE1-2EDF-43BD-A6A3-A40F949A07ED}"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44368222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0D99C69-EF7D-4CEB-9F3B-E683F47AB1ED}"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794593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8EF5F27-A703-4D3F-8A13-24C42EF01E91}" type="datetime1">
              <a:rPr lang="en-US" smtClean="0">
                <a:solidFill>
                  <a:prstClr val="black">
                    <a:tint val="75000"/>
                  </a:prstClr>
                </a:solidFill>
              </a:rPr>
              <a:t>2/24/2022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314215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23FF70-DD77-49B9-9D8E-125598055643}"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0917449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0022304-F89C-4019-B912-3E1630DA1CC9}" type="datetime1">
              <a:rPr lang="en-US" smtClean="0">
                <a:solidFill>
                  <a:prstClr val="black">
                    <a:tint val="75000"/>
                  </a:prstClr>
                </a:solidFill>
              </a:rPr>
              <a:t>2/24/2022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283382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044CD9-CB65-4EFD-90E1-B0CFBAE25B91}" type="datetime1">
              <a:rPr lang="en-US" smtClean="0">
                <a:solidFill>
                  <a:prstClr val="black">
                    <a:tint val="75000"/>
                  </a:prstClr>
                </a:solidFill>
              </a:rPr>
              <a:t>2/24/2022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94845428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132609F-C4D7-44CE-92BF-2B9B3B9179F8}" type="datetime1">
              <a:rPr lang="en-US" smtClean="0">
                <a:solidFill>
                  <a:prstClr val="black">
                    <a:tint val="75000"/>
                  </a:prstClr>
                </a:solidFill>
              </a:rPr>
              <a:t>2/24/2022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6267231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030827F-AF46-4EA3-8108-9AAE9EB97DB5}" type="datetime1">
              <a:rPr lang="en-US" smtClean="0">
                <a:solidFill>
                  <a:prstClr val="black">
                    <a:tint val="75000"/>
                  </a:prstClr>
                </a:solidFill>
              </a:rPr>
              <a:t>2/24/2022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D6C3DC6-EF6E-8948-BFE6-808D46D584D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9166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13" Type="http://schemas.openxmlformats.org/officeDocument/2006/relationships/image" Target="../media/image5.png"/><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image" Target="../media/image1.png"/><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pPr/>
              <a:t>‹#›</a:t>
            </a:fld>
            <a:endParaRPr lang="en-US" dirty="0"/>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F9FCD-03E4-44FC-B335-0EF1F4B129E5}" type="datetime1">
              <a:rPr lang="en-US" smtClean="0"/>
              <a:t>2/24/2022</a:t>
            </a:fld>
            <a:endParaRPr lang="en-US" dirty="0"/>
          </a:p>
        </p:txBody>
      </p:sp>
    </p:spTree>
    <p:extLst>
      <p:ext uri="{BB962C8B-B14F-4D97-AF65-F5344CB8AC3E}">
        <p14:creationId xmlns:p14="http://schemas.microsoft.com/office/powerpoint/2010/main" val="1658211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BAA56-CFFF-4CF8-B0A0-A251967A96D7}" type="datetime1">
              <a:rPr lang="en-US" smtClean="0">
                <a:solidFill>
                  <a:prstClr val="black">
                    <a:tint val="75000"/>
                  </a:prstClr>
                </a:solidFill>
              </a:rPr>
              <a:t>2/24/2022</a:t>
            </a:fld>
            <a:endParaRPr lang="en-US" dirty="0">
              <a:solidFill>
                <a:prstClr val="black">
                  <a:tint val="75000"/>
                </a:prstClr>
              </a:solidFill>
            </a:endParaRPr>
          </a:p>
        </p:txBody>
      </p:sp>
    </p:spTree>
    <p:extLst>
      <p:ext uri="{BB962C8B-B14F-4D97-AF65-F5344CB8AC3E}">
        <p14:creationId xmlns:p14="http://schemas.microsoft.com/office/powerpoint/2010/main" val="1365785393"/>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563" b="0" i="1" baseline="0">
                <a:solidFill>
                  <a:schemeClr val="tx1">
                    <a:lumMod val="85000"/>
                    <a:lumOff val="15000"/>
                  </a:schemeClr>
                </a:solidFill>
                <a:latin typeface="+mj-lt"/>
              </a:defRPr>
            </a:lvl1pPr>
          </a:lstStyle>
          <a:p>
            <a:fld id="{A6AAF22B-50F7-4AF9-A24F-841EA9CC746D}" type="datetime1">
              <a:rPr lang="en-US" smtClean="0">
                <a:solidFill>
                  <a:prstClr val="black">
                    <a:lumMod val="85000"/>
                    <a:lumOff val="15000"/>
                  </a:prstClr>
                </a:solidFill>
              </a:rPr>
              <a:t>2/24/2022</a:t>
            </a:fld>
            <a:endParaRPr lang="en-US" dirty="0">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825" b="1" i="1" baseline="0">
                <a:solidFill>
                  <a:schemeClr val="tx1">
                    <a:lumMod val="85000"/>
                    <a:lumOff val="15000"/>
                  </a:schemeClr>
                </a:solidFill>
                <a:latin typeface="+mj-lt"/>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4"/>
          </p:nvPr>
        </p:nvSpPr>
        <p:spPr>
          <a:xfrm>
            <a:off x="8736013" y="5607595"/>
            <a:ext cx="407987" cy="365125"/>
          </a:xfrm>
          <a:prstGeom prst="rect">
            <a:avLst/>
          </a:prstGeom>
        </p:spPr>
        <p:txBody>
          <a:bodyPr vert="horz" lIns="91440" tIns="45720" rIns="91440" bIns="45720" rtlCol="0" anchor="ctr"/>
          <a:lstStyle>
            <a:lvl1pPr algn="r">
              <a:defRPr sz="825" b="0" i="1" baseline="0">
                <a:solidFill>
                  <a:schemeClr val="bg2"/>
                </a:solidFill>
                <a:latin typeface="+mj-lt"/>
              </a:defRPr>
            </a:lvl1pPr>
          </a:lstStyle>
          <a:p>
            <a:fld id="{AEC10A0C-BB77-FD4A-8FA4-D4334D01E3A4}" type="slidenum">
              <a:rPr lang="en-US" smtClean="0">
                <a:solidFill>
                  <a:srgbClr val="F5F5F5"/>
                </a:solidFill>
              </a:rPr>
              <a:pPr/>
              <a:t>‹#›</a:t>
            </a:fld>
            <a:endParaRPr lang="en-US" dirty="0">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PowerPoint__strategic plan template-03.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39426007"/>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r" defTabSz="514350" rtl="0" eaLnBrk="1" latinLnBrk="0" hangingPunct="1">
        <a:lnSpc>
          <a:spcPct val="90000"/>
        </a:lnSpc>
        <a:spcBef>
          <a:spcPct val="0"/>
        </a:spcBef>
        <a:buNone/>
        <a:defRPr sz="2850" b="0" i="1" kern="1200" baseline="0">
          <a:solidFill>
            <a:schemeClr val="tx1">
              <a:lumMod val="85000"/>
              <a:lumOff val="15000"/>
            </a:schemeClr>
          </a:solidFill>
          <a:latin typeface="+mj-lt"/>
          <a:ea typeface="+mj-ea"/>
          <a:cs typeface="+mj-cs"/>
        </a:defRPr>
      </a:lvl1pPr>
    </p:titleStyle>
    <p:bodyStyle>
      <a:lvl1pPr marL="212598" indent="-212598" algn="l" defTabSz="514350" rtl="0" eaLnBrk="1" latinLnBrk="0" hangingPunct="1">
        <a:lnSpc>
          <a:spcPct val="112000"/>
        </a:lnSpc>
        <a:spcBef>
          <a:spcPts val="675"/>
        </a:spcBef>
        <a:buFont typeface="Arial" panose="020B0604020202020204" pitchFamily="34" charset="0"/>
        <a:buChar char="•"/>
        <a:defRPr sz="1500" kern="1200" baseline="0">
          <a:solidFill>
            <a:schemeClr val="tx1">
              <a:lumMod val="85000"/>
              <a:lumOff val="15000"/>
            </a:schemeClr>
          </a:solidFill>
          <a:latin typeface="+mn-lt"/>
          <a:ea typeface="+mn-ea"/>
          <a:cs typeface="+mn-cs"/>
        </a:defRPr>
      </a:lvl1pPr>
      <a:lvl2pPr marL="514350" indent="-212598" algn="l" defTabSz="514350" rtl="0" eaLnBrk="1" latinLnBrk="0" hangingPunct="1">
        <a:lnSpc>
          <a:spcPct val="112000"/>
        </a:lnSpc>
        <a:spcBef>
          <a:spcPts val="675"/>
        </a:spcBef>
        <a:buFont typeface="Corbel" panose="020B0503020204020204" pitchFamily="34" charset="0"/>
        <a:buChar char="–"/>
        <a:defRPr sz="1350" kern="1200" baseline="0">
          <a:solidFill>
            <a:schemeClr val="tx1">
              <a:lumMod val="85000"/>
              <a:lumOff val="15000"/>
            </a:schemeClr>
          </a:solidFill>
          <a:latin typeface="+mn-lt"/>
          <a:ea typeface="+mn-ea"/>
          <a:cs typeface="+mn-cs"/>
        </a:defRPr>
      </a:lvl2pPr>
      <a:lvl3pPr marL="857250" indent="-212598" algn="l" defTabSz="514350" rtl="0" eaLnBrk="1" latinLnBrk="0" hangingPunct="1">
        <a:lnSpc>
          <a:spcPct val="112000"/>
        </a:lnSpc>
        <a:spcBef>
          <a:spcPts val="675"/>
        </a:spcBef>
        <a:buFont typeface="Arial" panose="020B0604020202020204" pitchFamily="34" charset="0"/>
        <a:buChar char="•"/>
        <a:defRPr sz="1200" kern="1200" baseline="0">
          <a:solidFill>
            <a:schemeClr val="tx1">
              <a:lumMod val="85000"/>
              <a:lumOff val="15000"/>
            </a:schemeClr>
          </a:solidFill>
          <a:latin typeface="+mn-lt"/>
          <a:ea typeface="+mn-ea"/>
          <a:cs typeface="+mn-cs"/>
        </a:defRPr>
      </a:lvl3pPr>
      <a:lvl4pPr marL="1200150" indent="-212598" algn="l" defTabSz="514350" rtl="0" eaLnBrk="1" latinLnBrk="0" hangingPunct="1">
        <a:lnSpc>
          <a:spcPct val="112000"/>
        </a:lnSpc>
        <a:spcBef>
          <a:spcPts val="675"/>
        </a:spcBef>
        <a:buFont typeface="Corbel" panose="020B0503020204020204" pitchFamily="34" charset="0"/>
        <a:buChar char="–"/>
        <a:defRPr sz="1050" kern="1200" baseline="0">
          <a:solidFill>
            <a:schemeClr val="tx1">
              <a:lumMod val="85000"/>
              <a:lumOff val="15000"/>
            </a:schemeClr>
          </a:solidFill>
          <a:latin typeface="+mn-lt"/>
          <a:ea typeface="+mn-ea"/>
          <a:cs typeface="+mn-cs"/>
        </a:defRPr>
      </a:lvl4pPr>
      <a:lvl5pPr marL="1543050" indent="-212598" algn="l" defTabSz="514350" rtl="0" eaLnBrk="1" latinLnBrk="0" hangingPunct="1">
        <a:lnSpc>
          <a:spcPct val="112000"/>
        </a:lnSpc>
        <a:spcBef>
          <a:spcPts val="6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5pPr>
      <a:lvl6pPr marL="1885950" indent="-212598" algn="l" defTabSz="514350" rtl="0" eaLnBrk="1" latinLnBrk="0" hangingPunct="1">
        <a:lnSpc>
          <a:spcPct val="112000"/>
        </a:lnSpc>
        <a:spcBef>
          <a:spcPts val="731"/>
        </a:spcBef>
        <a:buFont typeface="Corbel" panose="020B0503020204020204" pitchFamily="34" charset="0"/>
        <a:buChar char="–"/>
        <a:defRPr sz="1050" kern="1200">
          <a:solidFill>
            <a:schemeClr val="tx1">
              <a:lumMod val="85000"/>
              <a:lumOff val="15000"/>
            </a:schemeClr>
          </a:solidFill>
          <a:latin typeface="+mn-lt"/>
          <a:ea typeface="+mn-ea"/>
          <a:cs typeface="+mn-cs"/>
        </a:defRPr>
      </a:lvl6pPr>
      <a:lvl7pPr marL="2228850" indent="-212598" algn="l" defTabSz="514350" rtl="0" eaLnBrk="1" latinLnBrk="0" hangingPunct="1">
        <a:lnSpc>
          <a:spcPct val="112000"/>
        </a:lnSpc>
        <a:spcBef>
          <a:spcPts val="731"/>
        </a:spcBef>
        <a:buFont typeface="Arial" panose="020B0604020202020204" pitchFamily="34" charset="0"/>
        <a:buChar char="•"/>
        <a:defRPr sz="1050" i="1" kern="1200">
          <a:solidFill>
            <a:schemeClr val="tx1">
              <a:lumMod val="85000"/>
              <a:lumOff val="15000"/>
            </a:schemeClr>
          </a:solidFill>
          <a:latin typeface="+mn-lt"/>
          <a:ea typeface="+mn-ea"/>
          <a:cs typeface="+mn-cs"/>
        </a:defRPr>
      </a:lvl7pPr>
      <a:lvl8pPr marL="2571750" indent="-212598" algn="l" defTabSz="514350" rtl="0" eaLnBrk="1" latinLnBrk="0" hangingPunct="1">
        <a:lnSpc>
          <a:spcPct val="112000"/>
        </a:lnSpc>
        <a:spcBef>
          <a:spcPts val="731"/>
        </a:spcBef>
        <a:buFont typeface="Corbel" panose="020B0503020204020204" pitchFamily="34" charset="0"/>
        <a:buChar char="–"/>
        <a:defRPr sz="1050" kern="1200">
          <a:solidFill>
            <a:schemeClr val="tx1">
              <a:lumMod val="85000"/>
              <a:lumOff val="15000"/>
            </a:schemeClr>
          </a:solidFill>
          <a:latin typeface="+mn-lt"/>
          <a:ea typeface="+mn-ea"/>
          <a:cs typeface="+mn-cs"/>
        </a:defRPr>
      </a:lvl8pPr>
      <a:lvl9pPr marL="2914650" indent="-159449" algn="l" defTabSz="514350" rtl="0" eaLnBrk="1" latinLnBrk="0" hangingPunct="1">
        <a:lnSpc>
          <a:spcPct val="112000"/>
        </a:lnSpc>
        <a:spcBef>
          <a:spcPts val="731"/>
        </a:spcBef>
        <a:buFont typeface="Arial" panose="020B0604020202020204" pitchFamily="34" charset="0"/>
        <a:buChar char="•"/>
        <a:defRPr sz="788" i="1" kern="1200" baseline="0">
          <a:solidFill>
            <a:schemeClr val="tx1">
              <a:lumMod val="85000"/>
              <a:lumOff val="1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5" pos="2124">
          <p15:clr>
            <a:srgbClr val="F26B43"/>
          </p15:clr>
        </p15:guide>
        <p15:guide id="6" pos="360">
          <p15:clr>
            <a:srgbClr val="F26B43"/>
          </p15:clr>
        </p15:guide>
        <p15:guide id="7" orient="horz" pos="432">
          <p15:clr>
            <a:srgbClr val="F26B43"/>
          </p15:clr>
        </p15:guide>
        <p15:guide id="8" pos="5400">
          <p15:clr>
            <a:srgbClr val="F26B43"/>
          </p15:clr>
        </p15:guide>
        <p15:guide id="9" pos="24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4.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50BCB-F821-4E7B-8696-A73310E397FB}" type="datetime1">
              <a:rPr lang="en-US" smtClean="0"/>
              <a:t>2/24/2022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pPr/>
              <a:t>‹#›</a:t>
            </a:fld>
            <a:endParaRPr lang="en-US" dirty="0"/>
          </a:p>
        </p:txBody>
      </p:sp>
    </p:spTree>
    <p:extLst>
      <p:ext uri="{BB962C8B-B14F-4D97-AF65-F5344CB8AC3E}">
        <p14:creationId xmlns:p14="http://schemas.microsoft.com/office/powerpoint/2010/main" val="4433380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5.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pPr/>
              <a:t>‹#›</a:t>
            </a:fld>
            <a:endParaRPr lang="en-US" dirty="0"/>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321A6-36D9-484D-884F-FF7F5782F158}" type="datetime1">
              <a:rPr lang="en-US" smtClean="0"/>
              <a:t>2/24/2022</a:t>
            </a:fld>
            <a:endParaRPr lang="en-US" dirty="0"/>
          </a:p>
        </p:txBody>
      </p:sp>
    </p:spTree>
    <p:extLst>
      <p:ext uri="{BB962C8B-B14F-4D97-AF65-F5344CB8AC3E}">
        <p14:creationId xmlns:p14="http://schemas.microsoft.com/office/powerpoint/2010/main" val="22567940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5.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A01F3-B8BD-49DA-975B-065DB016DB28}" type="datetime1">
              <a:rPr lang="en-US" smtClean="0">
                <a:solidFill>
                  <a:prstClr val="black">
                    <a:tint val="75000"/>
                  </a:prstClr>
                </a:solidFill>
              </a:rPr>
              <a:t>2/24/2022</a:t>
            </a:fld>
            <a:endParaRPr lang="en-US" dirty="0">
              <a:solidFill>
                <a:prstClr val="black">
                  <a:tint val="75000"/>
                </a:prstClr>
              </a:solidFill>
            </a:endParaRPr>
          </a:p>
        </p:txBody>
      </p:sp>
    </p:spTree>
    <p:extLst>
      <p:ext uri="{BB962C8B-B14F-4D97-AF65-F5344CB8AC3E}">
        <p14:creationId xmlns:p14="http://schemas.microsoft.com/office/powerpoint/2010/main" val="3115547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F204A-F327-46CC-A2D8-3C1EA69B6ED1}" type="datetime1">
              <a:rPr lang="en-US" smtClean="0">
                <a:solidFill>
                  <a:prstClr val="black">
                    <a:tint val="75000"/>
                  </a:prstClr>
                </a:solidFill>
              </a:rPr>
              <a:t>2/24/2022</a:t>
            </a:fld>
            <a:endParaRPr lang="en-US" dirty="0">
              <a:solidFill>
                <a:prstClr val="black">
                  <a:tint val="75000"/>
                </a:prstClr>
              </a:solidFill>
            </a:endParaRPr>
          </a:p>
        </p:txBody>
      </p:sp>
    </p:spTree>
    <p:extLst>
      <p:ext uri="{BB962C8B-B14F-4D97-AF65-F5344CB8AC3E}">
        <p14:creationId xmlns:p14="http://schemas.microsoft.com/office/powerpoint/2010/main" val="324009130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5C65B-2726-4A6B-A8F8-2CB440C8886D}" type="datetime1">
              <a:rPr lang="en-US" smtClean="0">
                <a:solidFill>
                  <a:prstClr val="black">
                    <a:tint val="75000"/>
                  </a:prstClr>
                </a:solidFill>
              </a:rPr>
              <a:t>2/24/2022</a:t>
            </a:fld>
            <a:endParaRPr lang="en-US" dirty="0">
              <a:solidFill>
                <a:prstClr val="black">
                  <a:tint val="75000"/>
                </a:prstClr>
              </a:solidFill>
            </a:endParaRPr>
          </a:p>
        </p:txBody>
      </p:sp>
    </p:spTree>
    <p:extLst>
      <p:ext uri="{BB962C8B-B14F-4D97-AF65-F5344CB8AC3E}">
        <p14:creationId xmlns:p14="http://schemas.microsoft.com/office/powerpoint/2010/main" val="141546370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E805E-DE9B-4A4C-9E48-73FD3721385F}" type="datetime1">
              <a:rPr lang="en-US" smtClean="0">
                <a:solidFill>
                  <a:prstClr val="black">
                    <a:tint val="75000"/>
                  </a:prstClr>
                </a:solidFill>
              </a:rPr>
              <a:t>2/24/2022</a:t>
            </a:fld>
            <a:endParaRPr lang="en-US" dirty="0">
              <a:solidFill>
                <a:prstClr val="black">
                  <a:tint val="75000"/>
                </a:prstClr>
              </a:solidFill>
            </a:endParaRPr>
          </a:p>
        </p:txBody>
      </p:sp>
    </p:spTree>
    <p:extLst>
      <p:ext uri="{BB962C8B-B14F-4D97-AF65-F5344CB8AC3E}">
        <p14:creationId xmlns:p14="http://schemas.microsoft.com/office/powerpoint/2010/main" val="389210904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60B14-D087-400D-A007-4C2D5545EDC0}" type="datetime1">
              <a:rPr lang="en-US" smtClean="0">
                <a:solidFill>
                  <a:prstClr val="black">
                    <a:tint val="75000"/>
                  </a:prstClr>
                </a:solidFill>
              </a:rPr>
              <a:t>2/24/2022</a:t>
            </a:fld>
            <a:endParaRPr lang="en-US" dirty="0">
              <a:solidFill>
                <a:prstClr val="black">
                  <a:tint val="75000"/>
                </a:prstClr>
              </a:solidFill>
            </a:endParaRPr>
          </a:p>
        </p:txBody>
      </p:sp>
    </p:spTree>
    <p:extLst>
      <p:ext uri="{BB962C8B-B14F-4D97-AF65-F5344CB8AC3E}">
        <p14:creationId xmlns:p14="http://schemas.microsoft.com/office/powerpoint/2010/main" val="318450478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owerPoint__strategic plan template-03.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8" name="Slide Number Placeholder 5"/>
          <p:cNvSpPr>
            <a:spLocks noGrp="1"/>
          </p:cNvSpPr>
          <p:nvPr>
            <p:ph type="sldNum" sz="quarter" idx="4"/>
          </p:nvPr>
        </p:nvSpPr>
        <p:spPr>
          <a:xfrm>
            <a:off x="15976" y="6356350"/>
            <a:ext cx="690332" cy="365125"/>
          </a:xfrm>
          <a:prstGeom prst="rect">
            <a:avLst/>
          </a:prstGeom>
        </p:spPr>
        <p:txBody>
          <a:bodyPr vert="horz" lIns="91440" tIns="45720" rIns="91440" bIns="45720" rtlCol="0" anchor="ctr"/>
          <a:lstStyle>
            <a:lvl1pPr algn="ctr">
              <a:defRPr sz="1050" b="1">
                <a:solidFill>
                  <a:schemeClr val="bg1"/>
                </a:solidFill>
              </a:defRPr>
            </a:lvl1pPr>
          </a:lstStyle>
          <a:p>
            <a:fld id="{AEC10A0C-BB77-FD4A-8FA4-D4334D01E3A4}" type="slidenum">
              <a:rPr lang="en-US" smtClean="0">
                <a:solidFill>
                  <a:prstClr val="white"/>
                </a:solidFill>
              </a:rPr>
              <a:pPr/>
              <a:t>‹#›</a:t>
            </a:fld>
            <a:endParaRPr lang="en-US" dirty="0">
              <a:solidFill>
                <a:prstClr val="white"/>
              </a:solidFill>
            </a:endParaRPr>
          </a:p>
        </p:txBody>
      </p:sp>
      <p:sp>
        <p:nvSpPr>
          <p:cNvPr id="9" name="Date Placeholder 3"/>
          <p:cNvSpPr>
            <a:spLocks noGrp="1"/>
          </p:cNvSpPr>
          <p:nvPr>
            <p:ph type="dt" sz="half" idx="2"/>
          </p:nvPr>
        </p:nvSpPr>
        <p:spPr>
          <a:xfrm>
            <a:off x="872702"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1090F-0A29-47EE-9796-D93E951CE1B3}" type="datetime1">
              <a:rPr lang="en-US" smtClean="0">
                <a:solidFill>
                  <a:prstClr val="black">
                    <a:tint val="75000"/>
                  </a:prstClr>
                </a:solidFill>
              </a:rPr>
              <a:t>2/24/2022</a:t>
            </a:fld>
            <a:endParaRPr lang="en-US" dirty="0">
              <a:solidFill>
                <a:prstClr val="black">
                  <a:tint val="75000"/>
                </a:prstClr>
              </a:solidFill>
            </a:endParaRPr>
          </a:p>
        </p:txBody>
      </p:sp>
    </p:spTree>
    <p:extLst>
      <p:ext uri="{BB962C8B-B14F-4D97-AF65-F5344CB8AC3E}">
        <p14:creationId xmlns:p14="http://schemas.microsoft.com/office/powerpoint/2010/main" val="4067839791"/>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roomphysics.com/"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atlantapublicschools.us/domain/1025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igitaldoorway.blogspot.com/2016/11/giving-thanks-for-nurses-and-nursing.html"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1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4FE4-6E77-4415-A5DD-C78E8D9F0E9F}"/>
              </a:ext>
            </a:extLst>
          </p:cNvPr>
          <p:cNvSpPr>
            <a:spLocks noGrp="1"/>
          </p:cNvSpPr>
          <p:nvPr>
            <p:ph type="ctrTitle"/>
          </p:nvPr>
        </p:nvSpPr>
        <p:spPr>
          <a:xfrm>
            <a:off x="838200" y="2693987"/>
            <a:ext cx="7772400" cy="1470025"/>
          </a:xfrm>
        </p:spPr>
        <p:txBody>
          <a:bodyPr anchor="ctr">
            <a:normAutofit/>
          </a:bodyPr>
          <a:lstStyle/>
          <a:p>
            <a:r>
              <a:rPr lang="en-US" dirty="0"/>
              <a:t>Board of Directors Meeting</a:t>
            </a:r>
            <a:br>
              <a:rPr lang="en-US" dirty="0"/>
            </a:br>
            <a:r>
              <a:rPr lang="en-US" sz="2000" i="1" dirty="0"/>
              <a:t>Budget Approval Meeting</a:t>
            </a:r>
          </a:p>
        </p:txBody>
      </p:sp>
      <p:sp>
        <p:nvSpPr>
          <p:cNvPr id="3" name="Content Placeholder 2">
            <a:extLst>
              <a:ext uri="{FF2B5EF4-FFF2-40B4-BE49-F238E27FC236}">
                <a16:creationId xmlns:a16="http://schemas.microsoft.com/office/drawing/2014/main" id="{F5BED49A-B141-4CF7-843D-510A71BEC9A0}"/>
              </a:ext>
            </a:extLst>
          </p:cNvPr>
          <p:cNvSpPr>
            <a:spLocks noGrp="1"/>
          </p:cNvSpPr>
          <p:nvPr>
            <p:ph type="subTitle" idx="1"/>
          </p:nvPr>
        </p:nvSpPr>
        <p:spPr>
          <a:xfrm>
            <a:off x="1371599" y="4484914"/>
            <a:ext cx="6400800" cy="1752600"/>
          </a:xfrm>
        </p:spPr>
        <p:txBody>
          <a:bodyPr>
            <a:normAutofit/>
          </a:bodyPr>
          <a:lstStyle/>
          <a:p>
            <a:pPr marL="0" indent="0">
              <a:lnSpc>
                <a:spcPct val="90000"/>
              </a:lnSpc>
              <a:buNone/>
            </a:pPr>
            <a:r>
              <a:rPr lang="en-US" sz="2500" dirty="0"/>
              <a:t>February 24, 2022</a:t>
            </a:r>
          </a:p>
          <a:p>
            <a:pPr marL="0" indent="0">
              <a:lnSpc>
                <a:spcPct val="90000"/>
              </a:lnSpc>
              <a:buNone/>
            </a:pPr>
            <a:r>
              <a:rPr lang="en-US" sz="2500" dirty="0"/>
              <a:t>5 p.m.</a:t>
            </a:r>
          </a:p>
          <a:p>
            <a:pPr marL="0" indent="0">
              <a:lnSpc>
                <a:spcPct val="90000"/>
              </a:lnSpc>
              <a:buNone/>
            </a:pPr>
            <a:r>
              <a:rPr lang="en-US" sz="2500" dirty="0"/>
              <a:t>Thank you for joining us. </a:t>
            </a:r>
          </a:p>
          <a:p>
            <a:pPr marL="0" indent="0">
              <a:lnSpc>
                <a:spcPct val="90000"/>
              </a:lnSpc>
              <a:buNone/>
            </a:pPr>
            <a:r>
              <a:rPr lang="en-US" sz="2500" dirty="0"/>
              <a:t>We will begin soon.</a:t>
            </a:r>
          </a:p>
        </p:txBody>
      </p:sp>
      <p:sp>
        <p:nvSpPr>
          <p:cNvPr id="4" name="Slide Number Placeholder 3">
            <a:extLst>
              <a:ext uri="{FF2B5EF4-FFF2-40B4-BE49-F238E27FC236}">
                <a16:creationId xmlns:a16="http://schemas.microsoft.com/office/drawing/2014/main" id="{23104C6B-EA3D-4183-AF25-631FB88E3E7E}"/>
              </a:ext>
            </a:extLst>
          </p:cNvPr>
          <p:cNvSpPr>
            <a:spLocks noGrp="1"/>
          </p:cNvSpPr>
          <p:nvPr>
            <p:ph type="sldNum" sz="quarter" idx="12"/>
          </p:nvPr>
        </p:nvSpPr>
        <p:spPr>
          <a:xfrm>
            <a:off x="6553200" y="6356350"/>
            <a:ext cx="2133600" cy="365125"/>
          </a:xfrm>
        </p:spPr>
        <p:txBody>
          <a:bodyPr anchor="ct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1</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pic>
        <p:nvPicPr>
          <p:cNvPr id="6" name="Picture 5" descr="Qr code&#10;&#10;Description automatically generated">
            <a:extLst>
              <a:ext uri="{FF2B5EF4-FFF2-40B4-BE49-F238E27FC236}">
                <a16:creationId xmlns:a16="http://schemas.microsoft.com/office/drawing/2014/main" id="{802FB831-6D21-428C-B756-9283A3143EEB}"/>
              </a:ext>
            </a:extLst>
          </p:cNvPr>
          <p:cNvPicPr>
            <a:picLocks noChangeAspect="1"/>
          </p:cNvPicPr>
          <p:nvPr/>
        </p:nvPicPr>
        <p:blipFill>
          <a:blip r:embed="rId3"/>
          <a:stretch>
            <a:fillRect/>
          </a:stretch>
        </p:blipFill>
        <p:spPr>
          <a:xfrm>
            <a:off x="2442390" y="-15240"/>
            <a:ext cx="4259219" cy="2468880"/>
          </a:xfrm>
          <a:prstGeom prst="rect">
            <a:avLst/>
          </a:prstGeom>
        </p:spPr>
      </p:pic>
    </p:spTree>
    <p:extLst>
      <p:ext uri="{BB962C8B-B14F-4D97-AF65-F5344CB8AC3E}">
        <p14:creationId xmlns:p14="http://schemas.microsoft.com/office/powerpoint/2010/main" val="3560037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b="1" dirty="0">
                <a:latin typeface="Century Schoolbook" panose="02040604050505020304" pitchFamily="18" charset="0"/>
              </a:rPr>
              <a:t>Plan for FY23 CARES Allocation</a:t>
            </a:r>
          </a:p>
        </p:txBody>
      </p:sp>
      <p:graphicFrame>
        <p:nvGraphicFramePr>
          <p:cNvPr id="4" name="Table 3"/>
          <p:cNvGraphicFramePr>
            <a:graphicFrameLocks noGrp="1"/>
          </p:cNvGraphicFramePr>
          <p:nvPr>
            <p:extLst>
              <p:ext uri="{D42A27DB-BD31-4B8C-83A1-F6EECF244321}">
                <p14:modId xmlns:p14="http://schemas.microsoft.com/office/powerpoint/2010/main" val="1350258733"/>
              </p:ext>
            </p:extLst>
          </p:nvPr>
        </p:nvGraphicFramePr>
        <p:xfrm>
          <a:off x="1295734" y="1256273"/>
          <a:ext cx="7196965" cy="2486586"/>
        </p:xfrm>
        <a:graphic>
          <a:graphicData uri="http://schemas.openxmlformats.org/drawingml/2006/table">
            <a:tbl>
              <a:tblPr firstRow="1" bandRow="1">
                <a:tableStyleId>{5C22544A-7EE6-4342-B048-85BDC9FD1C3A}</a:tableStyleId>
              </a:tblPr>
              <a:tblGrid>
                <a:gridCol w="1407800">
                  <a:extLst>
                    <a:ext uri="{9D8B030D-6E8A-4147-A177-3AD203B41FA5}">
                      <a16:colId xmlns:a16="http://schemas.microsoft.com/office/drawing/2014/main" val="20000"/>
                    </a:ext>
                  </a:extLst>
                </a:gridCol>
                <a:gridCol w="1565750">
                  <a:extLst>
                    <a:ext uri="{9D8B030D-6E8A-4147-A177-3AD203B41FA5}">
                      <a16:colId xmlns:a16="http://schemas.microsoft.com/office/drawing/2014/main" val="20001"/>
                    </a:ext>
                  </a:extLst>
                </a:gridCol>
                <a:gridCol w="1565750">
                  <a:extLst>
                    <a:ext uri="{9D8B030D-6E8A-4147-A177-3AD203B41FA5}">
                      <a16:colId xmlns:a16="http://schemas.microsoft.com/office/drawing/2014/main" val="20002"/>
                    </a:ext>
                  </a:extLst>
                </a:gridCol>
                <a:gridCol w="1442151">
                  <a:extLst>
                    <a:ext uri="{9D8B030D-6E8A-4147-A177-3AD203B41FA5}">
                      <a16:colId xmlns:a16="http://schemas.microsoft.com/office/drawing/2014/main" val="20003"/>
                    </a:ext>
                  </a:extLst>
                </a:gridCol>
                <a:gridCol w="1215514">
                  <a:extLst>
                    <a:ext uri="{9D8B030D-6E8A-4147-A177-3AD203B41FA5}">
                      <a16:colId xmlns:a16="http://schemas.microsoft.com/office/drawing/2014/main" val="20005"/>
                    </a:ext>
                  </a:extLst>
                </a:gridCol>
              </a:tblGrid>
              <a:tr h="677198">
                <a:tc>
                  <a:txBody>
                    <a:bodyPr/>
                    <a:lstStyle/>
                    <a:p>
                      <a:pPr algn="ctr"/>
                      <a:r>
                        <a:rPr lang="en-US" sz="1400" dirty="0">
                          <a:latin typeface="Calibri" panose="020F0502020204030204" pitchFamily="34" charset="0"/>
                        </a:rPr>
                        <a:t>Priorities</a:t>
                      </a:r>
                    </a:p>
                  </a:txBody>
                  <a:tcPr marL="68580" marR="68580" marT="34290" marB="34290" anchor="ctr"/>
                </a:tc>
                <a:tc>
                  <a:txBody>
                    <a:bodyPr/>
                    <a:lstStyle/>
                    <a:p>
                      <a:pPr algn="ctr"/>
                      <a:r>
                        <a:rPr lang="en-US" sz="1400" dirty="0">
                          <a:latin typeface="Calibri" panose="020F0502020204030204" pitchFamily="34" charset="0"/>
                        </a:rPr>
                        <a:t>APS Five Focus Area</a:t>
                      </a:r>
                    </a:p>
                  </a:txBody>
                  <a:tcPr marL="68580" marR="68580" marT="34290" marB="34290" anchor="ctr"/>
                </a:tc>
                <a:tc>
                  <a:txBody>
                    <a:bodyPr/>
                    <a:lstStyle/>
                    <a:p>
                      <a:pPr algn="ctr"/>
                      <a:r>
                        <a:rPr lang="en-US" sz="1400" dirty="0">
                          <a:latin typeface="Calibri" panose="020F0502020204030204" pitchFamily="34" charset="0"/>
                        </a:rPr>
                        <a:t>Strategies</a:t>
                      </a:r>
                    </a:p>
                  </a:txBody>
                  <a:tcPr marL="68580" marR="68580" marT="34290" marB="34290" anchor="ctr"/>
                </a:tc>
                <a:tc>
                  <a:txBody>
                    <a:bodyPr/>
                    <a:lstStyle/>
                    <a:p>
                      <a:pPr marL="0" algn="ctr" defTabSz="685800" rtl="0" eaLnBrk="1" latinLnBrk="0" hangingPunct="1"/>
                      <a:r>
                        <a:rPr lang="en-US" sz="1400" b="1" kern="1200" dirty="0">
                          <a:solidFill>
                            <a:schemeClr val="lt1"/>
                          </a:solidFill>
                          <a:latin typeface="Calibri" panose="020F0502020204030204" pitchFamily="34" charset="0"/>
                          <a:ea typeface="+mn-ea"/>
                          <a:cs typeface="+mn-cs"/>
                        </a:rPr>
                        <a:t>Requests</a:t>
                      </a:r>
                    </a:p>
                  </a:txBody>
                  <a:tcPr marL="68580" marR="68580" marT="34290" marB="34290" anchor="ctr"/>
                </a:tc>
                <a:tc>
                  <a:txBody>
                    <a:bodyPr/>
                    <a:lstStyle/>
                    <a:p>
                      <a:pPr algn="ctr"/>
                      <a:r>
                        <a:rPr lang="en-US" sz="1400" dirty="0">
                          <a:latin typeface="Calibri" panose="020F0502020204030204" pitchFamily="34" charset="0"/>
                        </a:rPr>
                        <a:t>Amount</a:t>
                      </a:r>
                    </a:p>
                  </a:txBody>
                  <a:tcPr marL="68580" marR="68580" marT="34290" marB="34290" anchor="ctr"/>
                </a:tc>
                <a:extLst>
                  <a:ext uri="{0D108BD9-81ED-4DB2-BD59-A6C34878D82A}">
                    <a16:rowId xmlns:a16="http://schemas.microsoft.com/office/drawing/2014/main" val="10000"/>
                  </a:ext>
                </a:extLst>
              </a:tr>
              <a:tr h="1809388">
                <a:tc>
                  <a:txBody>
                    <a:bodyPr/>
                    <a:lstStyle/>
                    <a:p>
                      <a:pPr algn="ctr"/>
                      <a:r>
                        <a:rPr lang="en-US" sz="800" dirty="0"/>
                        <a:t>Teaching and Assessing for Learning</a:t>
                      </a:r>
                    </a:p>
                  </a:txBody>
                  <a:tcPr marL="68580" marR="68580" marT="34290" marB="34290" anchor="ctr"/>
                </a:tc>
                <a:tc>
                  <a:txBody>
                    <a:bodyPr/>
                    <a:lstStyle/>
                    <a:p>
                      <a:pPr algn="ctr"/>
                      <a:r>
                        <a:rPr lang="en-US" sz="800" dirty="0"/>
                        <a:t>Curriculum and Instruction</a:t>
                      </a:r>
                    </a:p>
                  </a:txBody>
                  <a:tcPr marL="68580" marR="68580" marT="34290" marB="3429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S3-A1</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Establish and maintain a culture with innovative practices that ensures students are college and career ready with coursework aligned to these expectations</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S3-A13</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Adopt and implement a plan to increase student enrollment and success in courses that offer dual enrollment credits</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latin typeface="+mn-lt"/>
                        <a:cs typeface="Arial" panose="020B0604020202020204" pitchFamily="34" charset="0"/>
                      </a:endParaRPr>
                    </a:p>
                  </a:txBody>
                  <a:tcPr marL="68580" marR="68580" marT="34290" marB="34290" anchor="ctr"/>
                </a:tc>
                <a:tc>
                  <a:txBody>
                    <a:bodyPr/>
                    <a:lstStyle/>
                    <a:p>
                      <a:pPr algn="ctr"/>
                      <a:endParaRPr lang="en-US" sz="800" dirty="0"/>
                    </a:p>
                    <a:p>
                      <a:pPr algn="ctr"/>
                      <a:endParaRPr lang="en-US" sz="800" dirty="0"/>
                    </a:p>
                    <a:p>
                      <a:pPr algn="ctr"/>
                      <a:r>
                        <a:rPr lang="en-US" sz="800" dirty="0"/>
                        <a:t>Purchase school</a:t>
                      </a:r>
                    </a:p>
                    <a:p>
                      <a:pPr algn="ctr"/>
                      <a:r>
                        <a:rPr lang="en-US" sz="800" dirty="0"/>
                        <a:t> materials/supplies </a:t>
                      </a:r>
                    </a:p>
                    <a:p>
                      <a:pPr algn="ctr"/>
                      <a:endParaRPr lang="en-US" sz="800" dirty="0"/>
                    </a:p>
                    <a:p>
                      <a:pPr marL="0" marR="0" lvl="0" indent="0" algn="ctr" defTabSz="685800" rtl="0" eaLnBrk="1" fontAlgn="auto" latinLnBrk="0" hangingPunct="1">
                        <a:lnSpc>
                          <a:spcPct val="100000"/>
                        </a:lnSpc>
                        <a:spcBef>
                          <a:spcPts val="0"/>
                        </a:spcBef>
                        <a:spcAft>
                          <a:spcPts val="0"/>
                        </a:spcAft>
                        <a:buClrTx/>
                        <a:buSzTx/>
                        <a:buFontTx/>
                        <a:buNone/>
                        <a:tabLst/>
                        <a:defRPr/>
                      </a:pPr>
                      <a:r>
                        <a:rPr lang="en-US" sz="800" b="0" i="0" dirty="0">
                          <a:solidFill>
                            <a:schemeClr val="tx1"/>
                          </a:solidFill>
                          <a:latin typeface="+mn-lt"/>
                          <a:cs typeface="Arial" panose="020B0604020202020204" pitchFamily="34" charset="0"/>
                        </a:rPr>
                        <a:t>Purchase MARTA  cards for students to participate in dual enrollment classes on Atlanta Tech’s campus</a:t>
                      </a:r>
                      <a:endParaRPr lang="en-US" sz="800" b="0" i="0" kern="1200" dirty="0">
                        <a:solidFill>
                          <a:schemeClr val="tx1"/>
                        </a:solidFill>
                        <a:latin typeface="+mn-lt"/>
                        <a:ea typeface="+mn-ea"/>
                        <a:cs typeface="Arial" panose="020B0604020202020204" pitchFamily="34"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80 students </a:t>
                      </a: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One-way trip cards</a:t>
                      </a: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$3.44/card</a:t>
                      </a:r>
                    </a:p>
                    <a:p>
                      <a:pPr marL="0" marR="0" indent="0" algn="ctr" defTabSz="685800" rtl="0" eaLnBrk="1" fontAlgn="auto" latinLnBrk="0" hangingPunct="1">
                        <a:lnSpc>
                          <a:spcPct val="100000"/>
                        </a:lnSpc>
                        <a:spcBef>
                          <a:spcPts val="0"/>
                        </a:spcBef>
                        <a:spcAft>
                          <a:spcPts val="0"/>
                        </a:spcAft>
                        <a:buClrTx/>
                        <a:buSzTx/>
                        <a:buFontTx/>
                        <a:buNone/>
                        <a:tabLst/>
                        <a:defRPr/>
                      </a:pPr>
                      <a:r>
                        <a:rPr lang="en-US" sz="800" b="0" i="0" kern="1200" dirty="0">
                          <a:solidFill>
                            <a:schemeClr val="tx1"/>
                          </a:solidFill>
                          <a:latin typeface="+mn-lt"/>
                          <a:ea typeface="+mn-ea"/>
                          <a:cs typeface="Arial" panose="020B0604020202020204" pitchFamily="34" charset="0"/>
                        </a:rPr>
                        <a:t>86 days</a:t>
                      </a:r>
                    </a:p>
                    <a:p>
                      <a:pPr algn="ctr"/>
                      <a:endParaRPr lang="en-US" sz="800" dirty="0"/>
                    </a:p>
                  </a:txBody>
                  <a:tcPr marL="68580" marR="68580" marT="34290" marB="34290" anchor="ctr"/>
                </a:tc>
                <a:tc>
                  <a:txBody>
                    <a:bodyPr/>
                    <a:lstStyle/>
                    <a:p>
                      <a:pPr algn="ctr"/>
                      <a:r>
                        <a:rPr lang="en-US" sz="800" dirty="0"/>
                        <a:t>$29,957</a:t>
                      </a:r>
                    </a:p>
                    <a:p>
                      <a:pPr algn="ctr"/>
                      <a:endParaRPr lang="en-US" sz="800" dirty="0"/>
                    </a:p>
                    <a:p>
                      <a:pPr algn="ctr"/>
                      <a:endParaRPr lang="en-US" sz="800" dirty="0"/>
                    </a:p>
                    <a:p>
                      <a:pPr algn="ctr"/>
                      <a:endParaRPr lang="en-US" sz="800" dirty="0"/>
                    </a:p>
                    <a:p>
                      <a:pPr algn="ctr"/>
                      <a:endParaRPr lang="en-US" sz="800" dirty="0"/>
                    </a:p>
                    <a:p>
                      <a:pPr algn="ctr"/>
                      <a:endParaRPr lang="en-US" sz="800" dirty="0"/>
                    </a:p>
                    <a:p>
                      <a:pPr algn="ctr"/>
                      <a:endParaRPr lang="en-US" sz="800" dirty="0"/>
                    </a:p>
                    <a:p>
                      <a:pPr algn="ctr"/>
                      <a:r>
                        <a:rPr lang="en-US" sz="800" dirty="0"/>
                        <a:t>$25,000</a:t>
                      </a:r>
                    </a:p>
                    <a:p>
                      <a:pPr algn="ctr"/>
                      <a:endParaRPr lang="en-US" sz="800" dirty="0"/>
                    </a:p>
                  </a:txBody>
                  <a:tcPr marL="68580" marR="68580" marT="34290" marB="34290" anchor="ct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3D6C3DC6-EF6E-8948-BFE6-808D46D584D8}" type="slidenum">
              <a:rPr lang="en-US" smtClean="0"/>
              <a:t>10</a:t>
            </a:fld>
            <a:endParaRPr lang="en-US" dirty="0"/>
          </a:p>
        </p:txBody>
      </p:sp>
    </p:spTree>
    <p:extLst>
      <p:ext uri="{BB962C8B-B14F-4D97-AF65-F5344CB8AC3E}">
        <p14:creationId xmlns:p14="http://schemas.microsoft.com/office/powerpoint/2010/main" val="234335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3CBEC-E09A-4F6D-8346-C0D37FF11CB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014C3A3-0425-4A35-AABA-37F07351881F}"/>
              </a:ext>
            </a:extLst>
          </p:cNvPr>
          <p:cNvSpPr>
            <a:spLocks noGrp="1"/>
          </p:cNvSpPr>
          <p:nvPr>
            <p:ph idx="1"/>
          </p:nvPr>
        </p:nvSpPr>
        <p:spPr>
          <a:xfrm>
            <a:off x="1094509" y="1624012"/>
            <a:ext cx="8229600" cy="4525963"/>
          </a:xfrm>
        </p:spPr>
        <p:txBody>
          <a:bodyPr/>
          <a:lstStyle/>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Call to order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Roll Call; Establish Quorum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Action Items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Approval of Agenda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Approval of Previous Minutes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Budget Approval</a:t>
            </a:r>
            <a:endPar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Information Items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Principal’s Report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Announcements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Public Comment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Adjournment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C71B87E-0163-49D6-9672-597E119DB88E}"/>
              </a:ext>
            </a:extLst>
          </p:cNvPr>
          <p:cNvSpPr>
            <a:spLocks noGrp="1"/>
          </p:cNvSpPr>
          <p:nvPr>
            <p:ph type="sldNum" sz="quarter" idx="12"/>
          </p:nvPr>
        </p:nvSpPr>
        <p:spPr/>
        <p:txBody>
          <a:bodyPr/>
          <a:lstStyle/>
          <a:p>
            <a:fld id="{3D6C3DC6-EF6E-8948-BFE6-808D46D584D8}" type="slidenum">
              <a:rPr lang="en-US" smtClean="0"/>
              <a:t>11</a:t>
            </a:fld>
            <a:endParaRPr lang="en-US" dirty="0"/>
          </a:p>
        </p:txBody>
      </p:sp>
    </p:spTree>
    <p:extLst>
      <p:ext uri="{BB962C8B-B14F-4D97-AF65-F5344CB8AC3E}">
        <p14:creationId xmlns:p14="http://schemas.microsoft.com/office/powerpoint/2010/main" val="44539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3CBEC-E09A-4F6D-8346-C0D37FF11CB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014C3A3-0425-4A35-AABA-37F07351881F}"/>
              </a:ext>
            </a:extLst>
          </p:cNvPr>
          <p:cNvSpPr>
            <a:spLocks noGrp="1"/>
          </p:cNvSpPr>
          <p:nvPr>
            <p:ph idx="1"/>
          </p:nvPr>
        </p:nvSpPr>
        <p:spPr>
          <a:xfrm>
            <a:off x="1094509" y="1624012"/>
            <a:ext cx="8229600" cy="4525963"/>
          </a:xfrm>
        </p:spPr>
        <p:txBody>
          <a:bodyPr/>
          <a:lstStyle/>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Call to order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Roll Call; Establish Quorum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Action Items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Approval of Agenda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Approval of Previous Minutes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Budget Approval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Information Items</a:t>
            </a:r>
            <a:endPar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Principal’s Report</a:t>
            </a:r>
            <a:endPar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Announcements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Public Comment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Adjournment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C71B87E-0163-49D6-9672-597E119DB88E}"/>
              </a:ext>
            </a:extLst>
          </p:cNvPr>
          <p:cNvSpPr>
            <a:spLocks noGrp="1"/>
          </p:cNvSpPr>
          <p:nvPr>
            <p:ph type="sldNum" sz="quarter" idx="12"/>
          </p:nvPr>
        </p:nvSpPr>
        <p:spPr/>
        <p:txBody>
          <a:bodyPr/>
          <a:lstStyle/>
          <a:p>
            <a:fld id="{3D6C3DC6-EF6E-8948-BFE6-808D46D584D8}" type="slidenum">
              <a:rPr lang="en-US" smtClean="0"/>
              <a:t>12</a:t>
            </a:fld>
            <a:endParaRPr lang="en-US" dirty="0"/>
          </a:p>
        </p:txBody>
      </p:sp>
    </p:spTree>
    <p:extLst>
      <p:ext uri="{BB962C8B-B14F-4D97-AF65-F5344CB8AC3E}">
        <p14:creationId xmlns:p14="http://schemas.microsoft.com/office/powerpoint/2010/main" val="410942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50F35-D590-4834-BDD9-0E3D2B05641F}"/>
              </a:ext>
            </a:extLst>
          </p:cNvPr>
          <p:cNvSpPr>
            <a:spLocks noGrp="1"/>
          </p:cNvSpPr>
          <p:nvPr>
            <p:ph type="title"/>
          </p:nvPr>
        </p:nvSpPr>
        <p:spPr/>
        <p:txBody>
          <a:bodyPr>
            <a:normAutofit/>
          </a:bodyPr>
          <a:lstStyle/>
          <a:p>
            <a:r>
              <a:rPr lang="en-US" dirty="0"/>
              <a:t>ACCA Application Count</a:t>
            </a:r>
            <a:br>
              <a:rPr lang="en-US" dirty="0"/>
            </a:br>
            <a:r>
              <a:rPr lang="en-US" sz="1300" dirty="0"/>
              <a:t>as of Wednesday, 2/16/2022</a:t>
            </a:r>
          </a:p>
        </p:txBody>
      </p:sp>
      <p:graphicFrame>
        <p:nvGraphicFramePr>
          <p:cNvPr id="5" name="Content Placeholder 4">
            <a:extLst>
              <a:ext uri="{FF2B5EF4-FFF2-40B4-BE49-F238E27FC236}">
                <a16:creationId xmlns:a16="http://schemas.microsoft.com/office/drawing/2014/main" id="{58EE5785-DFDC-4C48-B42E-302B9D6E52E9}"/>
              </a:ext>
            </a:extLst>
          </p:cNvPr>
          <p:cNvGraphicFramePr>
            <a:graphicFrameLocks noGrp="1"/>
          </p:cNvGraphicFramePr>
          <p:nvPr>
            <p:ph idx="1"/>
            <p:extLst>
              <p:ext uri="{D42A27DB-BD31-4B8C-83A1-F6EECF244321}">
                <p14:modId xmlns:p14="http://schemas.microsoft.com/office/powerpoint/2010/main" val="1449137507"/>
              </p:ext>
            </p:extLst>
          </p:nvPr>
        </p:nvGraphicFramePr>
        <p:xfrm>
          <a:off x="877078" y="2134640"/>
          <a:ext cx="7809722" cy="3457082"/>
        </p:xfrm>
        <a:graphic>
          <a:graphicData uri="http://schemas.openxmlformats.org/drawingml/2006/table">
            <a:tbl>
              <a:tblPr firstRow="1" firstCol="1" bandRow="1">
                <a:tableStyleId>{5C22544A-7EE6-4342-B048-85BDC9FD1C3A}</a:tableStyleId>
              </a:tblPr>
              <a:tblGrid>
                <a:gridCol w="1106667">
                  <a:extLst>
                    <a:ext uri="{9D8B030D-6E8A-4147-A177-3AD203B41FA5}">
                      <a16:colId xmlns:a16="http://schemas.microsoft.com/office/drawing/2014/main" val="2357808395"/>
                    </a:ext>
                  </a:extLst>
                </a:gridCol>
                <a:gridCol w="1233691">
                  <a:extLst>
                    <a:ext uri="{9D8B030D-6E8A-4147-A177-3AD203B41FA5}">
                      <a16:colId xmlns:a16="http://schemas.microsoft.com/office/drawing/2014/main" val="1055867014"/>
                    </a:ext>
                  </a:extLst>
                </a:gridCol>
                <a:gridCol w="1192568">
                  <a:extLst>
                    <a:ext uri="{9D8B030D-6E8A-4147-A177-3AD203B41FA5}">
                      <a16:colId xmlns:a16="http://schemas.microsoft.com/office/drawing/2014/main" val="2535649838"/>
                    </a:ext>
                  </a:extLst>
                </a:gridCol>
                <a:gridCol w="1028076">
                  <a:extLst>
                    <a:ext uri="{9D8B030D-6E8A-4147-A177-3AD203B41FA5}">
                      <a16:colId xmlns:a16="http://schemas.microsoft.com/office/drawing/2014/main" val="4155591981"/>
                    </a:ext>
                  </a:extLst>
                </a:gridCol>
                <a:gridCol w="1028076">
                  <a:extLst>
                    <a:ext uri="{9D8B030D-6E8A-4147-A177-3AD203B41FA5}">
                      <a16:colId xmlns:a16="http://schemas.microsoft.com/office/drawing/2014/main" val="4239372881"/>
                    </a:ext>
                  </a:extLst>
                </a:gridCol>
                <a:gridCol w="1110322">
                  <a:extLst>
                    <a:ext uri="{9D8B030D-6E8A-4147-A177-3AD203B41FA5}">
                      <a16:colId xmlns:a16="http://schemas.microsoft.com/office/drawing/2014/main" val="1093019866"/>
                    </a:ext>
                  </a:extLst>
                </a:gridCol>
                <a:gridCol w="1110322">
                  <a:extLst>
                    <a:ext uri="{9D8B030D-6E8A-4147-A177-3AD203B41FA5}">
                      <a16:colId xmlns:a16="http://schemas.microsoft.com/office/drawing/2014/main" val="2514428595"/>
                    </a:ext>
                  </a:extLst>
                </a:gridCol>
              </a:tblGrid>
              <a:tr h="233522">
                <a:tc gridSpan="7">
                  <a:txBody>
                    <a:bodyPr/>
                    <a:lstStyle/>
                    <a:p>
                      <a:pPr marL="0" marR="0" algn="ctr">
                        <a:spcBef>
                          <a:spcPts val="0"/>
                        </a:spcBef>
                        <a:spcAft>
                          <a:spcPts val="0"/>
                        </a:spcAft>
                      </a:pPr>
                      <a:r>
                        <a:rPr lang="en-US" sz="800">
                          <a:effectLst/>
                        </a:rPr>
                        <a:t>ACCA Application Count</a:t>
                      </a:r>
                      <a:endParaRPr lang="en-US" sz="800">
                        <a:effectLst/>
                        <a:latin typeface="Calibri" panose="020F0502020204030204" pitchFamily="34" charset="0"/>
                        <a:ea typeface="Calibri" panose="020F0502020204030204" pitchFamily="34" charset="0"/>
                      </a:endParaRPr>
                    </a:p>
                  </a:txBody>
                  <a:tcPr marL="52001" marR="5200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6368893"/>
                  </a:ext>
                </a:extLst>
              </a:tr>
              <a:tr h="211855">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      1/14/2022</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1/21/2022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1/28/2022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2/04/2022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2/11/2022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2/16/2022</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481325997"/>
                  </a:ext>
                </a:extLst>
              </a:tr>
              <a:tr h="209447">
                <a:tc>
                  <a:txBody>
                    <a:bodyPr/>
                    <a:lstStyle/>
                    <a:p>
                      <a:pPr marL="0" marR="0">
                        <a:spcBef>
                          <a:spcPts val="0"/>
                        </a:spcBef>
                        <a:spcAft>
                          <a:spcPts val="0"/>
                        </a:spcAft>
                      </a:pPr>
                      <a:r>
                        <a:rPr lang="en-US" sz="800">
                          <a:effectLst/>
                        </a:rPr>
                        <a:t>B.E.S.T</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30</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45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47</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47</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49</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49</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196736724"/>
                  </a:ext>
                </a:extLst>
              </a:tr>
              <a:tr h="209447">
                <a:tc>
                  <a:txBody>
                    <a:bodyPr/>
                    <a:lstStyle/>
                    <a:p>
                      <a:pPr marL="0" marR="0">
                        <a:spcBef>
                          <a:spcPts val="0"/>
                        </a:spcBef>
                        <a:spcAft>
                          <a:spcPts val="0"/>
                        </a:spcAft>
                      </a:pPr>
                      <a:r>
                        <a:rPr lang="en-US" sz="800">
                          <a:effectLst/>
                        </a:rPr>
                        <a:t>Carver Early College </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5</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6</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6</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15</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802197184"/>
                  </a:ext>
                </a:extLst>
              </a:tr>
              <a:tr h="209447">
                <a:tc>
                  <a:txBody>
                    <a:bodyPr/>
                    <a:lstStyle/>
                    <a:p>
                      <a:pPr marL="0" marR="0">
                        <a:spcBef>
                          <a:spcPts val="0"/>
                        </a:spcBef>
                        <a:spcAft>
                          <a:spcPts val="0"/>
                        </a:spcAft>
                      </a:pPr>
                      <a:r>
                        <a:rPr lang="en-US" sz="800">
                          <a:effectLst/>
                        </a:rPr>
                        <a:t>Carver STEAM</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23</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23</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24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24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43</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52</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07097228"/>
                  </a:ext>
                </a:extLst>
              </a:tr>
              <a:tr h="209447">
                <a:tc>
                  <a:txBody>
                    <a:bodyPr/>
                    <a:lstStyle/>
                    <a:p>
                      <a:pPr marL="0" marR="0">
                        <a:spcBef>
                          <a:spcPts val="0"/>
                        </a:spcBef>
                        <a:spcAft>
                          <a:spcPts val="0"/>
                        </a:spcAft>
                      </a:pPr>
                      <a:r>
                        <a:rPr lang="en-US" sz="800">
                          <a:effectLst/>
                        </a:rPr>
                        <a:t>CSKYWLA</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15</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16</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16</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87953383"/>
                  </a:ext>
                </a:extLst>
              </a:tr>
              <a:tr h="209447">
                <a:tc>
                  <a:txBody>
                    <a:bodyPr/>
                    <a:lstStyle/>
                    <a:p>
                      <a:pPr marL="0" marR="0">
                        <a:spcBef>
                          <a:spcPts val="0"/>
                        </a:spcBef>
                        <a:spcAft>
                          <a:spcPts val="0"/>
                        </a:spcAft>
                      </a:pPr>
                      <a:r>
                        <a:rPr lang="en-US" sz="800">
                          <a:effectLst/>
                        </a:rPr>
                        <a:t>Douglass</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92</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111</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121</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124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124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125</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57372379"/>
                  </a:ext>
                </a:extLst>
              </a:tr>
              <a:tr h="209447">
                <a:tc>
                  <a:txBody>
                    <a:bodyPr/>
                    <a:lstStyle/>
                    <a:p>
                      <a:pPr marL="0" marR="0">
                        <a:spcBef>
                          <a:spcPts val="0"/>
                        </a:spcBef>
                        <a:spcAft>
                          <a:spcPts val="0"/>
                        </a:spcAft>
                      </a:pPr>
                      <a:r>
                        <a:rPr lang="en-US" sz="800">
                          <a:effectLst/>
                        </a:rPr>
                        <a:t>Jackson</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65</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65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66</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66</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66</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92</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742001948"/>
                  </a:ext>
                </a:extLst>
              </a:tr>
              <a:tr h="209447">
                <a:tc>
                  <a:txBody>
                    <a:bodyPr/>
                    <a:lstStyle/>
                    <a:p>
                      <a:pPr marL="0" marR="0">
                        <a:spcBef>
                          <a:spcPts val="0"/>
                        </a:spcBef>
                        <a:spcAft>
                          <a:spcPts val="0"/>
                        </a:spcAft>
                      </a:pPr>
                      <a:r>
                        <a:rPr lang="en-US" sz="800">
                          <a:effectLst/>
                        </a:rPr>
                        <a:t>KIPP</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33</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35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37</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41</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47</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51</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828164727"/>
                  </a:ext>
                </a:extLst>
              </a:tr>
              <a:tr h="209447">
                <a:tc>
                  <a:txBody>
                    <a:bodyPr/>
                    <a:lstStyle/>
                    <a:p>
                      <a:pPr marL="0" marR="0">
                        <a:spcBef>
                          <a:spcPts val="0"/>
                        </a:spcBef>
                        <a:spcAft>
                          <a:spcPts val="0"/>
                        </a:spcAft>
                      </a:pPr>
                      <a:r>
                        <a:rPr lang="en-US" sz="800">
                          <a:effectLst/>
                        </a:rPr>
                        <a:t>Mays</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57</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57</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58</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72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118</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116</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878300931"/>
                  </a:ext>
                </a:extLst>
              </a:tr>
              <a:tr h="209447">
                <a:tc>
                  <a:txBody>
                    <a:bodyPr/>
                    <a:lstStyle/>
                    <a:p>
                      <a:pPr marL="0" marR="0">
                        <a:spcBef>
                          <a:spcPts val="0"/>
                        </a:spcBef>
                        <a:spcAft>
                          <a:spcPts val="0"/>
                        </a:spcAft>
                      </a:pPr>
                      <a:r>
                        <a:rPr lang="en-US" sz="800">
                          <a:effectLst/>
                        </a:rPr>
                        <a:t>Midtown</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18</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18</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19</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19</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45</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681434692"/>
                  </a:ext>
                </a:extLst>
              </a:tr>
              <a:tr h="209447">
                <a:tc>
                  <a:txBody>
                    <a:bodyPr/>
                    <a:lstStyle/>
                    <a:p>
                      <a:pPr marL="0" marR="0">
                        <a:spcBef>
                          <a:spcPts val="0"/>
                        </a:spcBef>
                        <a:spcAft>
                          <a:spcPts val="0"/>
                        </a:spcAft>
                      </a:pPr>
                      <a:r>
                        <a:rPr lang="en-US" sz="800">
                          <a:effectLst/>
                        </a:rPr>
                        <a:t>NATL</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61</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121</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160</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161</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182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185</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725267486"/>
                  </a:ext>
                </a:extLst>
              </a:tr>
              <a:tr h="209447">
                <a:tc>
                  <a:txBody>
                    <a:bodyPr/>
                    <a:lstStyle/>
                    <a:p>
                      <a:pPr marL="0" marR="0">
                        <a:spcBef>
                          <a:spcPts val="0"/>
                        </a:spcBef>
                        <a:spcAft>
                          <a:spcPts val="0"/>
                        </a:spcAft>
                      </a:pPr>
                      <a:r>
                        <a:rPr lang="en-US" sz="800">
                          <a:effectLst/>
                        </a:rPr>
                        <a:t>SATL</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35</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35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35</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52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72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74</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260833424"/>
                  </a:ext>
                </a:extLst>
              </a:tr>
              <a:tr h="209447">
                <a:tc>
                  <a:txBody>
                    <a:bodyPr/>
                    <a:lstStyle/>
                    <a:p>
                      <a:pPr marL="0" marR="0">
                        <a:spcBef>
                          <a:spcPts val="0"/>
                        </a:spcBef>
                        <a:spcAft>
                          <a:spcPts val="0"/>
                        </a:spcAft>
                      </a:pPr>
                      <a:r>
                        <a:rPr lang="en-US" sz="800">
                          <a:effectLst/>
                        </a:rPr>
                        <a:t>Therrell</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14</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14</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19</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110</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278129154"/>
                  </a:ext>
                </a:extLst>
              </a:tr>
              <a:tr h="209447">
                <a:tc>
                  <a:txBody>
                    <a:bodyPr/>
                    <a:lstStyle/>
                    <a:p>
                      <a:pPr marL="0" marR="0">
                        <a:spcBef>
                          <a:spcPts val="0"/>
                        </a:spcBef>
                        <a:spcAft>
                          <a:spcPts val="0"/>
                        </a:spcAft>
                      </a:pPr>
                      <a:r>
                        <a:rPr lang="en-US" sz="800">
                          <a:effectLst/>
                        </a:rPr>
                        <a:t>BTW</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16</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16</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27</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42</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42</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771230506"/>
                  </a:ext>
                </a:extLst>
              </a:tr>
              <a:tr h="144447">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endParaRPr lang="en-US" sz="800">
                        <a:effectLst/>
                        <a:latin typeface="Times New Roman" panose="02020603050405020304" pitchFamily="18" charset="0"/>
                      </a:endParaRPr>
                    </a:p>
                  </a:txBody>
                  <a:tcPr marL="52001" marR="52001"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146413273"/>
                  </a:ext>
                </a:extLst>
              </a:tr>
              <a:tr h="144447">
                <a:tc>
                  <a:txBody>
                    <a:bodyPr/>
                    <a:lstStyle/>
                    <a:p>
                      <a:pPr marL="0" marR="0">
                        <a:spcBef>
                          <a:spcPts val="0"/>
                        </a:spcBef>
                        <a:spcAft>
                          <a:spcPts val="0"/>
                        </a:spcAft>
                      </a:pPr>
                      <a:r>
                        <a:rPr lang="en-US" sz="800">
                          <a:effectLst/>
                        </a:rPr>
                        <a:t>Total </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464</a:t>
                      </a:r>
                      <a:endParaRPr lang="en-US" sz="800">
                        <a:effectLst/>
                        <a:latin typeface="Calibri" panose="020F0502020204030204" pitchFamily="34" charset="0"/>
                        <a:ea typeface="Calibri" panose="020F0502020204030204" pitchFamily="34" charset="0"/>
                      </a:endParaRPr>
                    </a:p>
                  </a:txBody>
                  <a:tcPr marL="52001" marR="52001" marT="0" marB="0"/>
                </a:tc>
                <a:tc>
                  <a:txBody>
                    <a:bodyPr/>
                    <a:lstStyle/>
                    <a:p>
                      <a:pPr marL="0" marR="0" algn="ctr">
                        <a:spcBef>
                          <a:spcPts val="0"/>
                        </a:spcBef>
                        <a:spcAft>
                          <a:spcPts val="0"/>
                        </a:spcAft>
                      </a:pPr>
                      <a:r>
                        <a:rPr lang="en-US" sz="800">
                          <a:effectLst/>
                        </a:rPr>
                        <a:t>560</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629</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683</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a:effectLst/>
                        </a:rPr>
                        <a:t>837</a:t>
                      </a:r>
                      <a:endParaRPr lang="en-US" sz="8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800" dirty="0">
                          <a:effectLst/>
                        </a:rPr>
                        <a:t>972</a:t>
                      </a:r>
                      <a:endParaRPr lang="en-US" sz="8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842151563"/>
                  </a:ext>
                </a:extLst>
              </a:tr>
            </a:tbl>
          </a:graphicData>
        </a:graphic>
      </p:graphicFrame>
      <p:sp>
        <p:nvSpPr>
          <p:cNvPr id="4" name="Slide Number Placeholder 3">
            <a:extLst>
              <a:ext uri="{FF2B5EF4-FFF2-40B4-BE49-F238E27FC236}">
                <a16:creationId xmlns:a16="http://schemas.microsoft.com/office/drawing/2014/main" id="{E65BD6A9-56C2-4438-8DC0-1B94C5034F5B}"/>
              </a:ext>
            </a:extLst>
          </p:cNvPr>
          <p:cNvSpPr>
            <a:spLocks noGrp="1"/>
          </p:cNvSpPr>
          <p:nvPr>
            <p:ph type="sldNum" sz="quarter" idx="12"/>
          </p:nvPr>
        </p:nvSpPr>
        <p:spPr/>
        <p:txBody>
          <a:bodyPr/>
          <a:lstStyle/>
          <a:p>
            <a:fld id="{3D6C3DC6-EF6E-8948-BFE6-808D46D584D8}" type="slidenum">
              <a:rPr lang="en-US" smtClean="0"/>
              <a:t>13</a:t>
            </a:fld>
            <a:endParaRPr lang="en-US" dirty="0"/>
          </a:p>
        </p:txBody>
      </p:sp>
    </p:spTree>
    <p:extLst>
      <p:ext uri="{BB962C8B-B14F-4D97-AF65-F5344CB8AC3E}">
        <p14:creationId xmlns:p14="http://schemas.microsoft.com/office/powerpoint/2010/main" val="829305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C3B4-C71D-4FB2-BD04-FB8D7679D376}"/>
              </a:ext>
            </a:extLst>
          </p:cNvPr>
          <p:cNvSpPr>
            <a:spLocks noGrp="1"/>
          </p:cNvSpPr>
          <p:nvPr>
            <p:ph type="title"/>
          </p:nvPr>
        </p:nvSpPr>
        <p:spPr/>
        <p:txBody>
          <a:bodyPr/>
          <a:lstStyle/>
          <a:p>
            <a:endParaRPr lang="en-US"/>
          </a:p>
        </p:txBody>
      </p:sp>
      <p:graphicFrame>
        <p:nvGraphicFramePr>
          <p:cNvPr id="5" name="Content Placeholder 4">
            <a:extLst>
              <a:ext uri="{FF2B5EF4-FFF2-40B4-BE49-F238E27FC236}">
                <a16:creationId xmlns:a16="http://schemas.microsoft.com/office/drawing/2014/main" id="{9D81F0F7-39CC-44B0-B67E-9002DEC649FD}"/>
              </a:ext>
            </a:extLst>
          </p:cNvPr>
          <p:cNvGraphicFramePr>
            <a:graphicFrameLocks noGrp="1"/>
          </p:cNvGraphicFramePr>
          <p:nvPr>
            <p:ph idx="1"/>
          </p:nvPr>
        </p:nvGraphicFramePr>
        <p:xfrm>
          <a:off x="1402715" y="2243931"/>
          <a:ext cx="6338570" cy="3238500"/>
        </p:xfrm>
        <a:graphic>
          <a:graphicData uri="http://schemas.openxmlformats.org/drawingml/2006/table">
            <a:tbl>
              <a:tblPr firstRow="1" firstCol="1" bandRow="1">
                <a:tableStyleId>{5C22544A-7EE6-4342-B048-85BDC9FD1C3A}</a:tableStyleId>
              </a:tblPr>
              <a:tblGrid>
                <a:gridCol w="2805430">
                  <a:extLst>
                    <a:ext uri="{9D8B030D-6E8A-4147-A177-3AD203B41FA5}">
                      <a16:colId xmlns:a16="http://schemas.microsoft.com/office/drawing/2014/main" val="4049729927"/>
                    </a:ext>
                  </a:extLst>
                </a:gridCol>
                <a:gridCol w="984250">
                  <a:extLst>
                    <a:ext uri="{9D8B030D-6E8A-4147-A177-3AD203B41FA5}">
                      <a16:colId xmlns:a16="http://schemas.microsoft.com/office/drawing/2014/main" val="640060769"/>
                    </a:ext>
                  </a:extLst>
                </a:gridCol>
                <a:gridCol w="948690">
                  <a:extLst>
                    <a:ext uri="{9D8B030D-6E8A-4147-A177-3AD203B41FA5}">
                      <a16:colId xmlns:a16="http://schemas.microsoft.com/office/drawing/2014/main" val="1141922775"/>
                    </a:ext>
                  </a:extLst>
                </a:gridCol>
                <a:gridCol w="835025">
                  <a:extLst>
                    <a:ext uri="{9D8B030D-6E8A-4147-A177-3AD203B41FA5}">
                      <a16:colId xmlns:a16="http://schemas.microsoft.com/office/drawing/2014/main" val="1179600872"/>
                    </a:ext>
                  </a:extLst>
                </a:gridCol>
                <a:gridCol w="765175">
                  <a:extLst>
                    <a:ext uri="{9D8B030D-6E8A-4147-A177-3AD203B41FA5}">
                      <a16:colId xmlns:a16="http://schemas.microsoft.com/office/drawing/2014/main" val="3375612626"/>
                    </a:ext>
                  </a:extLst>
                </a:gridCol>
              </a:tblGrid>
              <a:tr h="190500">
                <a:tc gridSpan="5">
                  <a:txBody>
                    <a:bodyPr/>
                    <a:lstStyle/>
                    <a:p>
                      <a:pPr marL="0" marR="0" algn="ctr">
                        <a:spcBef>
                          <a:spcPts val="0"/>
                        </a:spcBef>
                        <a:spcAft>
                          <a:spcPts val="0"/>
                        </a:spcAft>
                      </a:pPr>
                      <a:r>
                        <a:rPr lang="en-US" sz="1100">
                          <a:effectLst/>
                        </a:rPr>
                        <a:t>Pathway Application Count</a:t>
                      </a:r>
                      <a:endParaRPr lang="en-US" sz="1100">
                        <a:effectLst/>
                        <a:latin typeface="Calibri" panose="020F0502020204030204" pitchFamily="34"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4410043"/>
                  </a:ext>
                </a:extLst>
              </a:tr>
              <a:tr h="190500">
                <a:tc>
                  <a:txBody>
                    <a:bodyPr/>
                    <a:lstStyle/>
                    <a:p>
                      <a:pPr marL="0" marR="0" algn="ctr">
                        <a:spcBef>
                          <a:spcPts val="0"/>
                        </a:spcBef>
                        <a:spcAft>
                          <a:spcPts val="0"/>
                        </a:spcAft>
                      </a:pPr>
                      <a:r>
                        <a:rPr lang="en-US" sz="1100">
                          <a:effectLst/>
                        </a:rPr>
                        <a:t>Pathway</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1/22/2022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2/4/2022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2/11/2022</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2/16/2022</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38327899"/>
                  </a:ext>
                </a:extLst>
              </a:tr>
              <a:tr h="190500">
                <a:tc>
                  <a:txBody>
                    <a:bodyPr/>
                    <a:lstStyle/>
                    <a:p>
                      <a:pPr marL="0" marR="0">
                        <a:spcBef>
                          <a:spcPts val="0"/>
                        </a:spcBef>
                        <a:spcAft>
                          <a:spcPts val="0"/>
                        </a:spcAft>
                      </a:pPr>
                      <a:r>
                        <a:rPr lang="en-US" sz="1100">
                          <a:effectLst/>
                        </a:rPr>
                        <a:t>Aviation Maintenance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766974797"/>
                  </a:ext>
                </a:extLst>
              </a:tr>
              <a:tr h="190500">
                <a:tc>
                  <a:txBody>
                    <a:bodyPr/>
                    <a:lstStyle/>
                    <a:p>
                      <a:pPr marL="0" marR="0">
                        <a:spcBef>
                          <a:spcPts val="0"/>
                        </a:spcBef>
                        <a:spcAft>
                          <a:spcPts val="0"/>
                        </a:spcAft>
                      </a:pPr>
                      <a:r>
                        <a:rPr lang="en-US" sz="1100">
                          <a:effectLst/>
                        </a:rPr>
                        <a:t>Carpentry</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44</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67</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81</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537262955"/>
                  </a:ext>
                </a:extLst>
              </a:tr>
              <a:tr h="190500">
                <a:tc>
                  <a:txBody>
                    <a:bodyPr/>
                    <a:lstStyle/>
                    <a:p>
                      <a:pPr marL="0" marR="0">
                        <a:spcBef>
                          <a:spcPts val="0"/>
                        </a:spcBef>
                        <a:spcAft>
                          <a:spcPts val="0"/>
                        </a:spcAft>
                      </a:pPr>
                      <a:r>
                        <a:rPr lang="en-US" sz="1100">
                          <a:effectLst/>
                        </a:rPr>
                        <a:t>Criminal Investigations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57</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95</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126</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887671870"/>
                  </a:ext>
                </a:extLst>
              </a:tr>
              <a:tr h="190500">
                <a:tc>
                  <a:txBody>
                    <a:bodyPr/>
                    <a:lstStyle/>
                    <a:p>
                      <a:pPr marL="0" marR="0">
                        <a:spcBef>
                          <a:spcPts val="0"/>
                        </a:spcBef>
                        <a:spcAft>
                          <a:spcPts val="0"/>
                        </a:spcAft>
                      </a:pPr>
                      <a:r>
                        <a:rPr lang="en-US" sz="1100">
                          <a:effectLst/>
                        </a:rPr>
                        <a:t>Culinary Arts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90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103</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133</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147</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826454021"/>
                  </a:ext>
                </a:extLst>
              </a:tr>
              <a:tr h="190500">
                <a:tc>
                  <a:txBody>
                    <a:bodyPr/>
                    <a:lstStyle/>
                    <a:p>
                      <a:pPr marL="0" marR="0">
                        <a:spcBef>
                          <a:spcPts val="0"/>
                        </a:spcBef>
                        <a:spcAft>
                          <a:spcPts val="0"/>
                        </a:spcAft>
                      </a:pPr>
                      <a:r>
                        <a:rPr lang="en-US" sz="1100">
                          <a:effectLst/>
                        </a:rPr>
                        <a:t>Cybersecurity</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25</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39</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44</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981919413"/>
                  </a:ext>
                </a:extLst>
              </a:tr>
              <a:tr h="190500">
                <a:tc>
                  <a:txBody>
                    <a:bodyPr/>
                    <a:lstStyle/>
                    <a:p>
                      <a:pPr marL="0" marR="0">
                        <a:spcBef>
                          <a:spcPts val="0"/>
                        </a:spcBef>
                        <a:spcAft>
                          <a:spcPts val="0"/>
                        </a:spcAft>
                      </a:pPr>
                      <a:r>
                        <a:rPr lang="en-US" sz="1100">
                          <a:effectLst/>
                        </a:rPr>
                        <a:t>Dental Science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39</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46</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08162108"/>
                  </a:ext>
                </a:extLst>
              </a:tr>
              <a:tr h="190500">
                <a:tc>
                  <a:txBody>
                    <a:bodyPr/>
                    <a:lstStyle/>
                    <a:p>
                      <a:pPr marL="0" marR="0">
                        <a:spcBef>
                          <a:spcPts val="0"/>
                        </a:spcBef>
                        <a:spcAft>
                          <a:spcPts val="0"/>
                        </a:spcAft>
                      </a:pPr>
                      <a:r>
                        <a:rPr lang="en-US" sz="1100">
                          <a:effectLst/>
                        </a:rPr>
                        <a:t>Early College Essentials</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51</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49</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246169098"/>
                  </a:ext>
                </a:extLst>
              </a:tr>
              <a:tr h="190500">
                <a:tc>
                  <a:txBody>
                    <a:bodyPr/>
                    <a:lstStyle/>
                    <a:p>
                      <a:pPr marL="0" marR="0">
                        <a:spcBef>
                          <a:spcPts val="0"/>
                        </a:spcBef>
                        <a:spcAft>
                          <a:spcPts val="0"/>
                        </a:spcAft>
                      </a:pPr>
                      <a:r>
                        <a:rPr lang="en-US" sz="1100">
                          <a:effectLst/>
                        </a:rPr>
                        <a:t>Emergency Medical Responder</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34</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dirty="0">
                          <a:effectLst/>
                        </a:rPr>
                        <a:t>35</a:t>
                      </a:r>
                      <a:endParaRPr lang="en-US"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863527499"/>
                  </a:ext>
                </a:extLst>
              </a:tr>
              <a:tr h="190500">
                <a:tc>
                  <a:txBody>
                    <a:bodyPr/>
                    <a:lstStyle/>
                    <a:p>
                      <a:pPr marL="0" marR="0">
                        <a:spcBef>
                          <a:spcPts val="0"/>
                        </a:spcBef>
                        <a:spcAft>
                          <a:spcPts val="0"/>
                        </a:spcAft>
                      </a:pPr>
                      <a:r>
                        <a:rPr lang="en-US" sz="1100">
                          <a:effectLst/>
                        </a:rPr>
                        <a:t>General Automotive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55</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68</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80</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654788981"/>
                  </a:ext>
                </a:extLst>
              </a:tr>
              <a:tr h="190500">
                <a:tc>
                  <a:txBody>
                    <a:bodyPr/>
                    <a:lstStyle/>
                    <a:p>
                      <a:pPr marL="0" marR="0">
                        <a:spcBef>
                          <a:spcPts val="0"/>
                        </a:spcBef>
                        <a:spcAft>
                          <a:spcPts val="0"/>
                        </a:spcAft>
                      </a:pPr>
                      <a:r>
                        <a:rPr lang="en-US" sz="1100">
                          <a:effectLst/>
                        </a:rPr>
                        <a:t>Graphic Design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35</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42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63</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869684825"/>
                  </a:ext>
                </a:extLst>
              </a:tr>
              <a:tr h="190500">
                <a:tc>
                  <a:txBody>
                    <a:bodyPr/>
                    <a:lstStyle/>
                    <a:p>
                      <a:pPr marL="0" marR="0">
                        <a:spcBef>
                          <a:spcPts val="0"/>
                        </a:spcBef>
                        <a:spcAft>
                          <a:spcPts val="0"/>
                        </a:spcAft>
                      </a:pPr>
                      <a:r>
                        <a:rPr lang="en-US" sz="1100">
                          <a:effectLst/>
                        </a:rPr>
                        <a:t>Hospitality </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21</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35</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37</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518832059"/>
                  </a:ext>
                </a:extLst>
              </a:tr>
              <a:tr h="190500">
                <a:tc>
                  <a:txBody>
                    <a:bodyPr/>
                    <a:lstStyle/>
                    <a:p>
                      <a:pPr marL="0" marR="0">
                        <a:spcBef>
                          <a:spcPts val="0"/>
                        </a:spcBef>
                        <a:spcAft>
                          <a:spcPts val="0"/>
                        </a:spcAft>
                      </a:pPr>
                      <a:r>
                        <a:rPr lang="en-US" sz="1100">
                          <a:effectLst/>
                        </a:rPr>
                        <a:t>HVAC</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081709089"/>
                  </a:ext>
                </a:extLst>
              </a:tr>
              <a:tr h="190500">
                <a:tc>
                  <a:txBody>
                    <a:bodyPr/>
                    <a:lstStyle/>
                    <a:p>
                      <a:pPr marL="0" marR="0">
                        <a:spcBef>
                          <a:spcPts val="0"/>
                        </a:spcBef>
                        <a:spcAft>
                          <a:spcPts val="0"/>
                        </a:spcAft>
                      </a:pPr>
                      <a:r>
                        <a:rPr lang="en-US" sz="1100">
                          <a:effectLst/>
                        </a:rPr>
                        <a:t>Infant Toddler Childcare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29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519948853"/>
                  </a:ext>
                </a:extLst>
              </a:tr>
              <a:tr h="190500">
                <a:tc>
                  <a:txBody>
                    <a:bodyPr/>
                    <a:lstStyle/>
                    <a:p>
                      <a:pPr marL="0" marR="0">
                        <a:spcBef>
                          <a:spcPts val="0"/>
                        </a:spcBef>
                        <a:spcAft>
                          <a:spcPts val="0"/>
                        </a:spcAft>
                      </a:pPr>
                      <a:r>
                        <a:rPr lang="en-US" sz="1100">
                          <a:effectLst/>
                        </a:rPr>
                        <a:t>Patient Care</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89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109</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123</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a:effectLst/>
                        </a:rPr>
                        <a:t>134</a:t>
                      </a:r>
                      <a:endParaRPr lang="en-US" sz="11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050157790"/>
                  </a:ext>
                </a:extLst>
              </a:tr>
              <a:tr h="190500">
                <a:tc>
                  <a:txBody>
                    <a:bodyPr/>
                    <a:lstStyle/>
                    <a:p>
                      <a:pPr marL="0" marR="0">
                        <a:spcBef>
                          <a:spcPts val="0"/>
                        </a:spcBef>
                        <a:spcAft>
                          <a:spcPts val="0"/>
                        </a:spcAft>
                      </a:pPr>
                      <a:r>
                        <a:rPr lang="en-US" sz="1100">
                          <a:effectLst/>
                        </a:rPr>
                        <a:t>Programming</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37</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42</a:t>
                      </a:r>
                      <a:endParaRPr lang="en-US" sz="110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100">
                          <a:effectLst/>
                        </a:rPr>
                        <a:t>57</a:t>
                      </a:r>
                      <a:endParaRPr lang="en-US" sz="1100">
                        <a:effectLst/>
                        <a:latin typeface="Calibri" panose="020F0502020204030204" pitchFamily="34" charset="0"/>
                        <a:ea typeface="Calibri" panose="020F0502020204030204" pitchFamily="34" charset="0"/>
                      </a:endParaRPr>
                    </a:p>
                  </a:txBody>
                  <a:tcPr marL="0" marR="0" marT="0" marB="0"/>
                </a:tc>
                <a:tc>
                  <a:txBody>
                    <a:bodyPr/>
                    <a:lstStyle/>
                    <a:p>
                      <a:pPr marL="0" marR="0" algn="ctr">
                        <a:spcBef>
                          <a:spcPts val="0"/>
                        </a:spcBef>
                        <a:spcAft>
                          <a:spcPts val="0"/>
                        </a:spcAft>
                      </a:pPr>
                      <a:r>
                        <a:rPr lang="en-US" sz="1100" dirty="0">
                          <a:effectLst/>
                        </a:rPr>
                        <a:t>59</a:t>
                      </a:r>
                      <a:endParaRPr lang="en-US" sz="11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002743470"/>
                  </a:ext>
                </a:extLst>
              </a:tr>
            </a:tbl>
          </a:graphicData>
        </a:graphic>
      </p:graphicFrame>
      <p:sp>
        <p:nvSpPr>
          <p:cNvPr id="4" name="Slide Number Placeholder 3">
            <a:extLst>
              <a:ext uri="{FF2B5EF4-FFF2-40B4-BE49-F238E27FC236}">
                <a16:creationId xmlns:a16="http://schemas.microsoft.com/office/drawing/2014/main" id="{731B73CF-277C-487A-A672-5FCBEC27F182}"/>
              </a:ext>
            </a:extLst>
          </p:cNvPr>
          <p:cNvSpPr>
            <a:spLocks noGrp="1"/>
          </p:cNvSpPr>
          <p:nvPr>
            <p:ph type="sldNum" sz="quarter" idx="12"/>
          </p:nvPr>
        </p:nvSpPr>
        <p:spPr/>
        <p:txBody>
          <a:bodyPr/>
          <a:lstStyle/>
          <a:p>
            <a:fld id="{3D6C3DC6-EF6E-8948-BFE6-808D46D584D8}" type="slidenum">
              <a:rPr lang="en-US" smtClean="0"/>
              <a:t>14</a:t>
            </a:fld>
            <a:endParaRPr lang="en-US" dirty="0"/>
          </a:p>
        </p:txBody>
      </p:sp>
      <p:sp>
        <p:nvSpPr>
          <p:cNvPr id="8" name="TextBox 7">
            <a:extLst>
              <a:ext uri="{FF2B5EF4-FFF2-40B4-BE49-F238E27FC236}">
                <a16:creationId xmlns:a16="http://schemas.microsoft.com/office/drawing/2014/main" id="{47E0FD98-6F08-47F2-B0DE-A53C4C546666}"/>
              </a:ext>
            </a:extLst>
          </p:cNvPr>
          <p:cNvSpPr txBox="1"/>
          <p:nvPr/>
        </p:nvSpPr>
        <p:spPr>
          <a:xfrm>
            <a:off x="2509935" y="5727421"/>
            <a:ext cx="4572000" cy="246221"/>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1" u="none" strike="noStrike" cap="none" normalizeH="0" baseline="0" dirty="0">
                <a:ln>
                  <a:noFill/>
                </a:ln>
                <a:solidFill>
                  <a:srgbClr val="FF0000"/>
                </a:solidFill>
                <a:effectLst/>
                <a:latin typeface="Arial" panose="020B0604020202020204" pitchFamily="34" charset="0"/>
                <a:ea typeface="Calibri" panose="020F0502020204030204" pitchFamily="34" charset="0"/>
              </a:rPr>
              <a:t>Adjustments have been made to reflect Pathway change requests.</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55757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E63B-B8D9-4872-9937-755305413B80}"/>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CDC0F2C4-4560-4C86-924B-0E0A391BB09D}"/>
              </a:ext>
            </a:extLst>
          </p:cNvPr>
          <p:cNvSpPr>
            <a:spLocks noGrp="1"/>
          </p:cNvSpPr>
          <p:nvPr>
            <p:ph idx="1"/>
          </p:nvPr>
        </p:nvSpPr>
        <p:spPr>
          <a:xfrm>
            <a:off x="914400" y="1600200"/>
            <a:ext cx="8229600" cy="4525963"/>
          </a:xfrm>
        </p:spPr>
        <p:txBody>
          <a:bodyPr>
            <a:normAutofit/>
          </a:bodyPr>
          <a:lstStyle/>
          <a:p>
            <a:pPr marL="0" marR="0" indent="0">
              <a:spcBef>
                <a:spcPts val="0"/>
              </a:spcBef>
              <a:spcAft>
                <a:spcPts val="0"/>
              </a:spcAft>
              <a:buNone/>
            </a:pPr>
            <a:endParaRPr lang="en-US" sz="2600" dirty="0">
              <a:effectLst/>
              <a:latin typeface="Calibri" panose="020F0502020204030204" pitchFamily="34" charset="0"/>
              <a:ea typeface="Calibri" panose="020F0502020204030204" pitchFamily="34" charset="0"/>
            </a:endParaRPr>
          </a:p>
          <a:p>
            <a:pPr marL="0" indent="0" algn="ctr">
              <a:buNone/>
            </a:pPr>
            <a:endParaRPr lang="en-US" sz="1800" i="1" dirty="0"/>
          </a:p>
        </p:txBody>
      </p:sp>
      <p:sp>
        <p:nvSpPr>
          <p:cNvPr id="4" name="Slide Number Placeholder 3">
            <a:extLst>
              <a:ext uri="{FF2B5EF4-FFF2-40B4-BE49-F238E27FC236}">
                <a16:creationId xmlns:a16="http://schemas.microsoft.com/office/drawing/2014/main" id="{6B9CA09C-B9D5-40B0-8135-C6A9B83B9586}"/>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0" lang="en-US" sz="1050" b="1"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Picture 5" descr="A picture containing text&#10;&#10;Description automatically generated">
            <a:extLst>
              <a:ext uri="{FF2B5EF4-FFF2-40B4-BE49-F238E27FC236}">
                <a16:creationId xmlns:a16="http://schemas.microsoft.com/office/drawing/2014/main" id="{5FD1CE9B-568C-414F-95DC-3F9C049BF7A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160478" y="2073245"/>
            <a:ext cx="3254183" cy="2425478"/>
          </a:xfrm>
          <a:prstGeom prst="rect">
            <a:avLst/>
          </a:prstGeom>
        </p:spPr>
      </p:pic>
    </p:spTree>
    <p:extLst>
      <p:ext uri="{BB962C8B-B14F-4D97-AF65-F5344CB8AC3E}">
        <p14:creationId xmlns:p14="http://schemas.microsoft.com/office/powerpoint/2010/main" val="4130629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EFEC-8114-45BB-AAB2-C447B6DCAC08}"/>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42CF02CA-D23E-4C06-8693-9F76520ECA94}"/>
              </a:ext>
            </a:extLst>
          </p:cNvPr>
          <p:cNvSpPr>
            <a:spLocks noGrp="1"/>
          </p:cNvSpPr>
          <p:nvPr>
            <p:ph idx="1"/>
          </p:nvPr>
        </p:nvSpPr>
        <p:spPr/>
        <p:txBody>
          <a:bodyPr>
            <a:normAutofit/>
          </a:bodyPr>
          <a:lstStyle/>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The Public Comment period is designed to gain input from the public</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and not for immediate responses by the Board to the public comment presented.</a:t>
            </a:r>
            <a:r>
              <a:rPr lang="en-US" sz="1300" spc="4" dirty="0">
                <a:latin typeface="Calibri" panose="020F0502020204030204" pitchFamily="34" charset="0"/>
                <a:ea typeface="Calibri" panose="020F0502020204030204" pitchFamily="34" charset="0"/>
                <a:cs typeface="Calibri" panose="020F0502020204030204" pitchFamily="34" charset="0"/>
              </a:rPr>
              <a:t> </a:t>
            </a:r>
          </a:p>
          <a:p>
            <a:pPr marL="748665" marR="73343">
              <a:spcBef>
                <a:spcPts val="0"/>
              </a:spcBef>
            </a:pPr>
            <a:endParaRPr lang="en-US" sz="1300" spc="4"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Each member of the public</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will have 2 minutes to speak.</a:t>
            </a:r>
          </a:p>
          <a:p>
            <a:pPr marL="748665" marR="73343">
              <a:spcBef>
                <a:spcPts val="0"/>
              </a:spcBef>
            </a:pPr>
            <a:endParaRPr lang="en-US" sz="1300" spc="4"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At the end of 20 minutes, we will close public comment and move on to the next</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agenda</a:t>
            </a:r>
            <a:r>
              <a:rPr lang="en-US" sz="1300" spc="-15"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item.</a:t>
            </a:r>
            <a:r>
              <a:rPr lang="en-US" sz="1300" spc="-8" dirty="0">
                <a:latin typeface="Calibri" panose="020F0502020204030204" pitchFamily="34" charset="0"/>
                <a:ea typeface="Calibri" panose="020F0502020204030204" pitchFamily="34" charset="0"/>
                <a:cs typeface="Calibri" panose="020F0502020204030204" pitchFamily="34" charset="0"/>
              </a:rPr>
              <a:t> </a:t>
            </a:r>
          </a:p>
          <a:p>
            <a:pPr marL="748665" marR="73343">
              <a:spcBef>
                <a:spcPts val="0"/>
              </a:spcBef>
            </a:pPr>
            <a:endParaRPr lang="en-US" sz="1300" spc="-8"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300" dirty="0">
                <a:latin typeface="Calibri" panose="020F0502020204030204" pitchFamily="34" charset="0"/>
                <a:ea typeface="Calibri" panose="020F0502020204030204" pitchFamily="34" charset="0"/>
                <a:cs typeface="Calibri" panose="020F0502020204030204" pitchFamily="34" charset="0"/>
              </a:rPr>
              <a:t>If</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there</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are</a:t>
            </a:r>
            <a:r>
              <a:rPr lang="en-US" sz="1300" spc="-11"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questions</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or</a:t>
            </a:r>
            <a:r>
              <a:rPr lang="en-US" sz="1300" spc="-11"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information</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that</a:t>
            </a:r>
            <a:r>
              <a:rPr lang="en-US" sz="1300" spc="-11"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you</a:t>
            </a:r>
            <a:r>
              <a:rPr lang="en-US" sz="1300" spc="-8"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have</a:t>
            </a:r>
            <a:r>
              <a:rPr lang="en-US" sz="1300" spc="-15"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for the</a:t>
            </a:r>
            <a:r>
              <a:rPr lang="en-US" sz="1300" spc="-15" dirty="0">
                <a:latin typeface="Calibri" panose="020F0502020204030204" pitchFamily="34" charset="0"/>
                <a:ea typeface="Calibri" panose="020F0502020204030204" pitchFamily="34" charset="0"/>
                <a:cs typeface="Calibri" panose="020F0502020204030204" pitchFamily="34" charset="0"/>
              </a:rPr>
              <a:t> Board</a:t>
            </a:r>
            <a:r>
              <a:rPr lang="en-US" sz="1300" dirty="0">
                <a:latin typeface="Calibri" panose="020F0502020204030204" pitchFamily="34" charset="0"/>
                <a:ea typeface="Calibri" panose="020F0502020204030204" pitchFamily="34" charset="0"/>
                <a:cs typeface="Calibri" panose="020F0502020204030204" pitchFamily="34" charset="0"/>
              </a:rPr>
              <a:t>, you</a:t>
            </a:r>
            <a:r>
              <a:rPr lang="en-US" sz="1300" spc="-195"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may contact one or more Board members after this meeting. You can</a:t>
            </a:r>
            <a:r>
              <a:rPr lang="en-US" sz="1300" spc="4" dirty="0">
                <a:latin typeface="Calibri" panose="020F0502020204030204" pitchFamily="34" charset="0"/>
                <a:ea typeface="Calibri" panose="020F0502020204030204" pitchFamily="34" charset="0"/>
                <a:cs typeface="Calibri" panose="020F0502020204030204" pitchFamily="34" charset="0"/>
              </a:rPr>
              <a:t> </a:t>
            </a:r>
            <a:r>
              <a:rPr lang="en-US" sz="1300" dirty="0">
                <a:latin typeface="Calibri" panose="020F0502020204030204" pitchFamily="34" charset="0"/>
                <a:ea typeface="Calibri" panose="020F0502020204030204" pitchFamily="34" charset="0"/>
                <a:cs typeface="Calibri" panose="020F0502020204030204" pitchFamily="34" charset="0"/>
              </a:rPr>
              <a:t>find Board member contact information, meeting dates and agendas on ACCA’s website </a:t>
            </a:r>
            <a:r>
              <a:rPr lang="en-US" sz="1300" dirty="0">
                <a:latin typeface="Calibri" panose="020F0502020204030204" pitchFamily="34" charset="0"/>
                <a:ea typeface="Calibri" panose="020F0502020204030204" pitchFamily="34" charset="0"/>
                <a:cs typeface="Calibri" panose="020F0502020204030204" pitchFamily="34" charset="0"/>
                <a:hlinkClick r:id="rId2"/>
              </a:rPr>
              <a:t>https://www.atlantapublicschools.us/domain/10250</a:t>
            </a:r>
            <a:endParaRPr lang="en-US" sz="1300" dirty="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endParaRPr lang="en-US" sz="1500"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47577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5832-7238-447D-9DDE-2E71E5648CD4}"/>
              </a:ext>
            </a:extLst>
          </p:cNvPr>
          <p:cNvSpPr>
            <a:spLocks noGrp="1"/>
          </p:cNvSpPr>
          <p:nvPr>
            <p:ph type="title"/>
          </p:nvPr>
        </p:nvSpPr>
        <p:spPr>
          <a:xfrm>
            <a:off x="457200" y="274638"/>
            <a:ext cx="8229600" cy="1143000"/>
          </a:xfrm>
        </p:spPr>
        <p:txBody>
          <a:bodyPr anchor="ctr">
            <a:normAutofit/>
          </a:bodyPr>
          <a:lstStyle/>
          <a:p>
            <a:r>
              <a:rPr lang="en-US" dirty="0"/>
              <a:t>Adjournment</a:t>
            </a:r>
          </a:p>
        </p:txBody>
      </p:sp>
      <p:pic>
        <p:nvPicPr>
          <p:cNvPr id="6" name="Content Placeholder 5" descr="Text&#10;&#10;Description automatically generated">
            <a:extLst>
              <a:ext uri="{FF2B5EF4-FFF2-40B4-BE49-F238E27FC236}">
                <a16:creationId xmlns:a16="http://schemas.microsoft.com/office/drawing/2014/main" id="{D301AE31-FDA2-45CD-98AA-4BAF7334DEC7}"/>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772886" y="1719866"/>
            <a:ext cx="8229600" cy="4334256"/>
          </a:xfrm>
          <a:noFill/>
        </p:spPr>
      </p:pic>
      <p:sp>
        <p:nvSpPr>
          <p:cNvPr id="4" name="Slide Number Placeholder 3">
            <a:extLst>
              <a:ext uri="{FF2B5EF4-FFF2-40B4-BE49-F238E27FC236}">
                <a16:creationId xmlns:a16="http://schemas.microsoft.com/office/drawing/2014/main" id="{DAEFDBC8-E96F-4759-BAC0-8377D4600838}"/>
              </a:ext>
            </a:extLst>
          </p:cNvPr>
          <p:cNvSpPr>
            <a:spLocks noGrp="1"/>
          </p:cNvSpPr>
          <p:nvPr>
            <p:ph type="sldNum" sz="quarter" idx="12"/>
          </p:nvPr>
        </p:nvSpPr>
        <p:spPr>
          <a:xfrm>
            <a:off x="6553200" y="6356350"/>
            <a:ext cx="2133600" cy="365125"/>
          </a:xfrm>
        </p:spPr>
        <p:txBody>
          <a:bodyPr anchor="ctr">
            <a:norm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17</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93512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BD66A-C1A0-46ED-BBB6-15ECFE97E5DB}"/>
              </a:ext>
            </a:extLst>
          </p:cNvPr>
          <p:cNvSpPr>
            <a:spLocks noGrp="1"/>
          </p:cNvSpPr>
          <p:nvPr>
            <p:ph type="title"/>
          </p:nvPr>
        </p:nvSpPr>
        <p:spPr>
          <a:xfrm>
            <a:off x="457200" y="274638"/>
            <a:ext cx="8229600" cy="1143000"/>
          </a:xfrm>
        </p:spPr>
        <p:txBody>
          <a:bodyPr anchor="ctr">
            <a:normAutofit/>
          </a:bodyPr>
          <a:lstStyle/>
          <a:p>
            <a:pPr algn="ctr">
              <a:lnSpc>
                <a:spcPct val="90000"/>
              </a:lnSpc>
            </a:pPr>
            <a:r>
              <a:rPr lang="en-US" sz="2400" dirty="0"/>
              <a:t>Welcome </a:t>
            </a:r>
            <a:br>
              <a:rPr lang="en-US" sz="2400" dirty="0"/>
            </a:br>
            <a:r>
              <a:rPr lang="en-US" sz="2400" dirty="0"/>
              <a:t>ACCA Board Members </a:t>
            </a:r>
            <a:br>
              <a:rPr lang="en-US" sz="2400" dirty="0"/>
            </a:br>
            <a:r>
              <a:rPr lang="en-US" sz="2400" dirty="0"/>
              <a:t>&amp; Visitors!</a:t>
            </a:r>
          </a:p>
        </p:txBody>
      </p:sp>
      <p:pic>
        <p:nvPicPr>
          <p:cNvPr id="4098" name="Picture 2" descr="William Smith">
            <a:extLst>
              <a:ext uri="{FF2B5EF4-FFF2-40B4-BE49-F238E27FC236}">
                <a16:creationId xmlns:a16="http://schemas.microsoft.com/office/drawing/2014/main" id="{D0482C3B-BF4B-4AAA-B60B-45537CD03A1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01"/>
          <a:stretch/>
        </p:blipFill>
        <p:spPr bwMode="auto">
          <a:xfrm>
            <a:off x="752474" y="1989818"/>
            <a:ext cx="4040188" cy="3951288"/>
          </a:xfrm>
          <a:prstGeom prst="rect">
            <a:avLst/>
          </a:prstGeom>
          <a:solidFill>
            <a:srgbClr val="FFFFFF"/>
          </a:solidFill>
        </p:spPr>
      </p:pic>
      <p:sp>
        <p:nvSpPr>
          <p:cNvPr id="3" name="Content Placeholder 2">
            <a:extLst>
              <a:ext uri="{FF2B5EF4-FFF2-40B4-BE49-F238E27FC236}">
                <a16:creationId xmlns:a16="http://schemas.microsoft.com/office/drawing/2014/main" id="{909C5DF7-1E34-4F68-98DE-46A14EB71997}"/>
              </a:ext>
            </a:extLst>
          </p:cNvPr>
          <p:cNvSpPr>
            <a:spLocks noGrp="1"/>
          </p:cNvSpPr>
          <p:nvPr>
            <p:ph sz="quarter" idx="4"/>
          </p:nvPr>
        </p:nvSpPr>
        <p:spPr>
          <a:xfrm>
            <a:off x="4847091" y="1987550"/>
            <a:ext cx="4041775" cy="3951288"/>
          </a:xfrm>
        </p:spPr>
        <p:txBody>
          <a:bodyPr>
            <a:normAutofit/>
          </a:bodyPr>
          <a:lstStyle/>
          <a:p>
            <a:pPr marL="0" indent="0">
              <a:buNone/>
            </a:pPr>
            <a:endParaRPr lang="en-US" i="1"/>
          </a:p>
          <a:p>
            <a:pPr marL="0" indent="0">
              <a:buNone/>
            </a:pPr>
            <a:endParaRPr lang="en-US" i="1"/>
          </a:p>
          <a:p>
            <a:pPr marL="0" indent="0">
              <a:buNone/>
            </a:pPr>
            <a:endParaRPr lang="en-US" i="1"/>
          </a:p>
          <a:p>
            <a:pPr marL="0" indent="0">
              <a:buNone/>
            </a:pPr>
            <a:r>
              <a:rPr lang="en-US" i="1"/>
              <a:t>Presiding</a:t>
            </a:r>
          </a:p>
          <a:p>
            <a:pPr marL="0" indent="0">
              <a:buNone/>
            </a:pPr>
            <a:r>
              <a:rPr lang="en-US" b="1"/>
              <a:t>William F. Smith</a:t>
            </a:r>
          </a:p>
          <a:p>
            <a:pPr marL="0" indent="0">
              <a:buNone/>
            </a:pPr>
            <a:r>
              <a:rPr lang="en-US" i="1"/>
              <a:t>Chair, ACCA Board of Directors</a:t>
            </a:r>
          </a:p>
          <a:p>
            <a:pPr marL="0" indent="0">
              <a:buNone/>
            </a:pPr>
            <a:r>
              <a:rPr lang="en-US" b="1"/>
              <a:t>Director of TechOps Training and Development </a:t>
            </a:r>
          </a:p>
          <a:p>
            <a:pPr marL="0" indent="0">
              <a:buNone/>
            </a:pPr>
            <a:r>
              <a:rPr lang="en-US" b="1"/>
              <a:t>Delta Air Lines</a:t>
            </a:r>
          </a:p>
          <a:p>
            <a:pPr marL="0" indent="0">
              <a:buNone/>
            </a:pPr>
            <a:endParaRPr lang="en-US"/>
          </a:p>
          <a:p>
            <a:endParaRPr lang="en-US" dirty="0"/>
          </a:p>
        </p:txBody>
      </p:sp>
      <p:sp>
        <p:nvSpPr>
          <p:cNvPr id="75" name="Slide Number Placeholder 6">
            <a:extLst>
              <a:ext uri="{FF2B5EF4-FFF2-40B4-BE49-F238E27FC236}">
                <a16:creationId xmlns:a16="http://schemas.microsoft.com/office/drawing/2014/main" id="{05DA41C5-48B8-4A1A-B5A1-4DCB9A4CC853}"/>
              </a:ext>
            </a:extLst>
          </p:cNvPr>
          <p:cNvSpPr>
            <a:spLocks noGrp="1"/>
          </p:cNvSpPr>
          <p:nvPr>
            <p:ph type="sldNum" sz="quarter" idx="12"/>
          </p:nvPr>
        </p:nvSpPr>
        <p:spPr>
          <a:xfrm>
            <a:off x="6553200" y="6356350"/>
            <a:ext cx="2133600" cy="365125"/>
          </a:xfrm>
        </p:spPr>
        <p:txBody>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2</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6957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8E18A-4AD9-424A-AE09-17737A40B496}"/>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B5CA8423-981F-407E-BA1E-92A6646EA196}"/>
              </a:ext>
            </a:extLst>
          </p:cNvPr>
          <p:cNvSpPr>
            <a:spLocks noGrp="1"/>
          </p:cNvSpPr>
          <p:nvPr>
            <p:ph idx="1"/>
          </p:nvPr>
        </p:nvSpPr>
        <p:spPr/>
        <p:txBody>
          <a:bodyPr>
            <a:normAutofit/>
          </a:bodyPr>
          <a:lstStyle/>
          <a:p>
            <a:pPr lvl="0">
              <a:lnSpc>
                <a:spcPct val="100000"/>
              </a:lnSpc>
            </a:pPr>
            <a:r>
              <a:rPr lang="en-US" b="1" dirty="0"/>
              <a:t>Thank you for joining us!  </a:t>
            </a:r>
          </a:p>
          <a:p>
            <a:pPr lvl="0">
              <a:lnSpc>
                <a:spcPct val="100000"/>
              </a:lnSpc>
            </a:pPr>
            <a:r>
              <a:rPr lang="en-US" dirty="0"/>
              <a:t>Interested in addressing the board today?  Please sign up at the entry table and you will have the opportunity to address the board at the end of today’s meeting.  Each participant will be given two minutes to address the board during Public Comment.</a:t>
            </a:r>
          </a:p>
        </p:txBody>
      </p:sp>
      <p:sp>
        <p:nvSpPr>
          <p:cNvPr id="4" name="Slide Number Placeholder 3">
            <a:extLst>
              <a:ext uri="{FF2B5EF4-FFF2-40B4-BE49-F238E27FC236}">
                <a16:creationId xmlns:a16="http://schemas.microsoft.com/office/drawing/2014/main" id="{020E215E-BC72-4E84-BB3F-5AF5901CEE5F}"/>
              </a:ext>
            </a:extLst>
          </p:cNvPr>
          <p:cNvSpPr>
            <a:spLocks noGrp="1"/>
          </p:cNvSpPr>
          <p:nvPr>
            <p:ph type="sldNum" sz="quarter" idx="12"/>
          </p:nvPr>
        </p:nvSpPr>
        <p:spPr/>
        <p:txBody>
          <a:bodyPr/>
          <a:lstStyle/>
          <a:p>
            <a:fld id="{3D6C3DC6-EF6E-8948-BFE6-808D46D584D8}" type="slidenum">
              <a:rPr lang="en-US" smtClean="0"/>
              <a:t>3</a:t>
            </a:fld>
            <a:endParaRPr lang="en-US" dirty="0"/>
          </a:p>
        </p:txBody>
      </p:sp>
    </p:spTree>
    <p:extLst>
      <p:ext uri="{BB962C8B-B14F-4D97-AF65-F5344CB8AC3E}">
        <p14:creationId xmlns:p14="http://schemas.microsoft.com/office/powerpoint/2010/main" val="200796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pPr algn="ctr"/>
            <a:r>
              <a:rPr lang="en-US" dirty="0"/>
              <a:t>Virtual Meeting Norms</a:t>
            </a:r>
          </a:p>
        </p:txBody>
      </p:sp>
      <p:sp>
        <p:nvSpPr>
          <p:cNvPr id="12" name="Slide Number Placeholder 3">
            <a:extLst>
              <a:ext uri="{FF2B5EF4-FFF2-40B4-BE49-F238E27FC236}">
                <a16:creationId xmlns:a16="http://schemas.microsoft.com/office/drawing/2014/main" id="{0C148002-9EB8-495A-BB1C-15E96B88E541}"/>
              </a:ext>
            </a:extLst>
          </p:cNvPr>
          <p:cNvSpPr>
            <a:spLocks noGrp="1"/>
          </p:cNvSpPr>
          <p:nvPr>
            <p:ph type="sldNum" sz="quarter" idx="12"/>
          </p:nvPr>
        </p:nvSpPr>
        <p:spPr>
          <a:xfrm>
            <a:off x="6553200" y="6356350"/>
            <a:ext cx="2133600" cy="365125"/>
          </a:xfrm>
        </p:spPr>
        <p:txBody>
          <a:bodyPr/>
          <a:lstStyle/>
          <a:p>
            <a:pPr marL="0" marR="0" lvl="0" indent="0" algn="ctr" defTabSz="457200" rtl="0" eaLnBrk="1" fontAlgn="auto" latinLnBrk="0" hangingPunct="1">
              <a:lnSpc>
                <a:spcPct val="100000"/>
              </a:lnSpc>
              <a:spcBef>
                <a:spcPts val="0"/>
              </a:spcBef>
              <a:spcAft>
                <a:spcPts val="60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600"/>
                </a:spcAft>
                <a:buClrTx/>
                <a:buSzTx/>
                <a:buFontTx/>
                <a:buNone/>
                <a:tabLst/>
                <a:defRPr/>
              </a:pPr>
              <a:t>4</a:t>
            </a:fld>
            <a:endParaRPr kumimoji="0" lang="en-US" sz="1050" b="1" i="0"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5" name="Content Placeholder 2">
            <a:extLst>
              <a:ext uri="{FF2B5EF4-FFF2-40B4-BE49-F238E27FC236}">
                <a16:creationId xmlns:a16="http://schemas.microsoft.com/office/drawing/2014/main" id="{F2179279-CDE3-4237-9181-42ACA62AC4BA}"/>
              </a:ext>
            </a:extLst>
          </p:cNvPr>
          <p:cNvGraphicFramePr>
            <a:graphicFrameLocks noGrp="1"/>
          </p:cNvGraphicFramePr>
          <p:nvPr>
            <p:ph idx="1"/>
            <p:extLst>
              <p:ext uri="{D42A27DB-BD31-4B8C-83A1-F6EECF244321}">
                <p14:modId xmlns:p14="http://schemas.microsoft.com/office/powerpoint/2010/main" val="11734482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296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5386-F21A-4F1D-A74D-C05A58EA2EC1}"/>
              </a:ext>
            </a:extLst>
          </p:cNvPr>
          <p:cNvSpPr>
            <a:spLocks noGrp="1"/>
          </p:cNvSpPr>
          <p:nvPr>
            <p:ph type="title"/>
          </p:nvPr>
        </p:nvSpPr>
        <p:spPr>
          <a:xfrm>
            <a:off x="571501" y="559678"/>
            <a:ext cx="8011184" cy="4952492"/>
          </a:xfrm>
        </p:spPr>
        <p:txBody>
          <a:bodyPr/>
          <a:lstStyle/>
          <a:p>
            <a:pPr algn="ctr"/>
            <a:r>
              <a:rPr lang="en-US" dirty="0"/>
              <a:t>Agenda</a:t>
            </a:r>
          </a:p>
        </p:txBody>
      </p:sp>
      <p:sp>
        <p:nvSpPr>
          <p:cNvPr id="3" name="Content Placeholder 2">
            <a:extLst>
              <a:ext uri="{FF2B5EF4-FFF2-40B4-BE49-F238E27FC236}">
                <a16:creationId xmlns:a16="http://schemas.microsoft.com/office/drawing/2014/main" id="{07A464EA-7BA3-4BE6-B9E3-C9D172B001FE}"/>
              </a:ext>
            </a:extLst>
          </p:cNvPr>
          <p:cNvSpPr>
            <a:spLocks noGrp="1"/>
          </p:cNvSpPr>
          <p:nvPr>
            <p:ph idx="1"/>
          </p:nvPr>
        </p:nvSpPr>
        <p:spPr>
          <a:xfrm>
            <a:off x="1001485" y="1719943"/>
            <a:ext cx="8229600" cy="4525963"/>
          </a:xfrm>
        </p:spPr>
        <p:txBody>
          <a:bodyPr>
            <a:normAutofit lnSpcReduction="10000"/>
          </a:bodyPr>
          <a:lstStyle/>
          <a:p>
            <a:pPr marL="0" marR="0" indent="0" algn="ctr">
              <a:lnSpc>
                <a:spcPct val="107000"/>
              </a:lnSpc>
              <a:spcBef>
                <a:spcPts val="0"/>
              </a:spcBef>
              <a:spcAft>
                <a:spcPts val="0"/>
              </a:spcAft>
              <a:buNone/>
            </a:pP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Call to order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Roll Call; Establish Quorum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Action Items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Approval of Agenda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Approval of Previous Minutes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Budget Approval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Information Items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400" b="1" dirty="0">
                <a:effectLst/>
                <a:latin typeface="Calibri" panose="020F0502020204030204" pitchFamily="34" charset="0"/>
                <a:ea typeface="Calibri" panose="020F0502020204030204" pitchFamily="34" charset="0"/>
                <a:cs typeface="Arial" panose="020B0604020202020204" pitchFamily="34" charset="0"/>
              </a:rPr>
              <a:t>Principal’s Report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Announcements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Public Comment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Clr>
                <a:srgbClr val="D47B22"/>
              </a:buClr>
              <a:buFont typeface="+mj-lt"/>
              <a:buAutoNum type="romanUcPeriod"/>
            </a:pPr>
            <a:r>
              <a:rPr lang="en-US" sz="2400" b="1" dirty="0">
                <a:effectLst/>
                <a:latin typeface="Calibri" panose="020F0502020204030204" pitchFamily="34" charset="0"/>
                <a:ea typeface="Calibri" panose="020F0502020204030204" pitchFamily="34" charset="0"/>
                <a:cs typeface="Arial" panose="020B0604020202020204" pitchFamily="34" charset="0"/>
              </a:rPr>
              <a:t>Adjournment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A2242C90-E287-4358-9C8B-08916610F76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D6C3DC6-EF6E-8948-BFE6-808D46D584D8}" type="slidenum">
              <a:rPr kumimoji="0" lang="en-US" sz="1050" b="1" i="0" u="none" strike="noStrike" kern="1200" cap="none" spc="0" normalizeH="0" baseline="0" noProof="0" smtClean="0">
                <a:ln>
                  <a:noFill/>
                </a:ln>
                <a:solidFill>
                  <a:prstClr val="white"/>
                </a:solidFill>
                <a:effectLst/>
                <a:uLnTx/>
                <a:uFillTx/>
                <a:latin typeface="Calibri"/>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05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3074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AB70-0636-4BF3-BF14-11D556BCEC92}"/>
              </a:ext>
            </a:extLst>
          </p:cNvPr>
          <p:cNvSpPr>
            <a:spLocks noGrp="1"/>
          </p:cNvSpPr>
          <p:nvPr>
            <p:ph type="title"/>
          </p:nvPr>
        </p:nvSpPr>
        <p:spPr>
          <a:xfrm>
            <a:off x="571500" y="559678"/>
            <a:ext cx="2675936" cy="4952492"/>
          </a:xfrm>
        </p:spPr>
        <p:txBody>
          <a:bodyPr>
            <a:normAutofit/>
          </a:bodyPr>
          <a:lstStyle/>
          <a:p>
            <a:r>
              <a:rPr lang="en-US" sz="2400" b="1" dirty="0">
                <a:solidFill>
                  <a:schemeClr val="tx1"/>
                </a:solidFill>
              </a:rPr>
              <a:t>Approved </a:t>
            </a:r>
            <a:br>
              <a:rPr lang="en-US" sz="2400" b="1" dirty="0">
                <a:solidFill>
                  <a:schemeClr val="tx1"/>
                </a:solidFill>
              </a:rPr>
            </a:br>
            <a:r>
              <a:rPr lang="en-US" sz="2400" b="1" dirty="0">
                <a:solidFill>
                  <a:schemeClr val="tx1"/>
                </a:solidFill>
              </a:rPr>
              <a:t>Ranking of Priorities</a:t>
            </a:r>
          </a:p>
        </p:txBody>
      </p:sp>
      <p:sp>
        <p:nvSpPr>
          <p:cNvPr id="4" name="Slide Number Placeholder 3">
            <a:extLst>
              <a:ext uri="{FF2B5EF4-FFF2-40B4-BE49-F238E27FC236}">
                <a16:creationId xmlns:a16="http://schemas.microsoft.com/office/drawing/2014/main" id="{5BB84B3D-1260-44E8-AD03-B38BDB6C0A07}"/>
              </a:ext>
            </a:extLst>
          </p:cNvPr>
          <p:cNvSpPr>
            <a:spLocks noGrp="1"/>
          </p:cNvSpPr>
          <p:nvPr>
            <p:ph type="sldNum" sz="quarter" idx="12"/>
          </p:nvPr>
        </p:nvSpPr>
        <p:spPr>
          <a:xfrm>
            <a:off x="8838008" y="5607592"/>
            <a:ext cx="305991" cy="365125"/>
          </a:xfrm>
        </p:spPr>
        <p:txBody>
          <a:bodyPr>
            <a:normAutofit/>
          </a:bodyPr>
          <a:lstStyle/>
          <a:p>
            <a:pPr>
              <a:spcAft>
                <a:spcPts val="600"/>
              </a:spcAft>
            </a:pPr>
            <a:fld id="{3D6C3DC6-EF6E-8948-BFE6-808D46D584D8}" type="slidenum">
              <a:rPr lang="en-US" smtClean="0"/>
              <a:pPr>
                <a:spcAft>
                  <a:spcPts val="600"/>
                </a:spcAft>
              </a:pPr>
              <a:t>6</a:t>
            </a:fld>
            <a:endParaRPr lang="en-US"/>
          </a:p>
        </p:txBody>
      </p:sp>
      <p:graphicFrame>
        <p:nvGraphicFramePr>
          <p:cNvPr id="6" name="Content Placeholder 2">
            <a:extLst>
              <a:ext uri="{FF2B5EF4-FFF2-40B4-BE49-F238E27FC236}">
                <a16:creationId xmlns:a16="http://schemas.microsoft.com/office/drawing/2014/main" id="{09275EB2-C601-4252-9F57-7A5D8CCA6B31}"/>
              </a:ext>
            </a:extLst>
          </p:cNvPr>
          <p:cNvGraphicFramePr>
            <a:graphicFrameLocks noGrp="1"/>
          </p:cNvGraphicFramePr>
          <p:nvPr>
            <p:ph idx="1"/>
            <p:extLst>
              <p:ext uri="{D42A27DB-BD31-4B8C-83A1-F6EECF244321}">
                <p14:modId xmlns:p14="http://schemas.microsoft.com/office/powerpoint/2010/main" val="4262090017"/>
              </p:ext>
            </p:extLst>
          </p:nvPr>
        </p:nvGraphicFramePr>
        <p:xfrm>
          <a:off x="3886200" y="568325"/>
          <a:ext cx="4686300" cy="5656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8717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7725" y="709358"/>
            <a:ext cx="8406158" cy="158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7271" y="6219824"/>
            <a:ext cx="1160412" cy="523875"/>
          </a:xfrm>
          <a:prstGeom prst="rect">
            <a:avLst/>
          </a:prstGeom>
        </p:spPr>
      </p:pic>
      <p:sp>
        <p:nvSpPr>
          <p:cNvPr id="2" name="TextBox 1"/>
          <p:cNvSpPr txBox="1"/>
          <p:nvPr/>
        </p:nvSpPr>
        <p:spPr>
          <a:xfrm>
            <a:off x="880716" y="76243"/>
            <a:ext cx="8166967" cy="584775"/>
          </a:xfrm>
          <a:prstGeom prst="rect">
            <a:avLst/>
          </a:prstGeom>
          <a:noFill/>
        </p:spPr>
        <p:txBody>
          <a:bodyPr wrap="square" rtlCol="0">
            <a:spAutoFit/>
          </a:bodyPr>
          <a:lstStyle/>
          <a:p>
            <a:pPr algn="ctr"/>
            <a:r>
              <a:rPr lang="en-US" sz="3200" b="1" i="1" dirty="0">
                <a:latin typeface="+mj-lt"/>
              </a:rPr>
              <a:t>FY23 Budget Parameters</a:t>
            </a:r>
          </a:p>
        </p:txBody>
      </p:sp>
      <p:graphicFrame>
        <p:nvGraphicFramePr>
          <p:cNvPr id="4" name="Table 3"/>
          <p:cNvGraphicFramePr>
            <a:graphicFrameLocks noGrp="1"/>
          </p:cNvGraphicFramePr>
          <p:nvPr/>
        </p:nvGraphicFramePr>
        <p:xfrm>
          <a:off x="994298" y="1057247"/>
          <a:ext cx="7723574" cy="4361303"/>
        </p:xfrm>
        <a:graphic>
          <a:graphicData uri="http://schemas.openxmlformats.org/drawingml/2006/table">
            <a:tbl>
              <a:tblPr firstRow="1" bandRow="1">
                <a:tableStyleId>{5C22544A-7EE6-4342-B048-85BDC9FD1C3A}</a:tableStyleId>
              </a:tblPr>
              <a:tblGrid>
                <a:gridCol w="3588335">
                  <a:extLst>
                    <a:ext uri="{9D8B030D-6E8A-4147-A177-3AD203B41FA5}">
                      <a16:colId xmlns:a16="http://schemas.microsoft.com/office/drawing/2014/main" val="20000"/>
                    </a:ext>
                  </a:extLst>
                </a:gridCol>
                <a:gridCol w="4135239">
                  <a:extLst>
                    <a:ext uri="{9D8B030D-6E8A-4147-A177-3AD203B41FA5}">
                      <a16:colId xmlns:a16="http://schemas.microsoft.com/office/drawing/2014/main" val="20001"/>
                    </a:ext>
                  </a:extLst>
                </a:gridCol>
              </a:tblGrid>
              <a:tr h="825623">
                <a:tc>
                  <a:txBody>
                    <a:bodyPr/>
                    <a:lstStyle/>
                    <a:p>
                      <a:pPr algn="ct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FY23 </a:t>
                      </a:r>
                      <a:r>
                        <a:rPr lang="en-US" sz="2000" baseline="0" dirty="0">
                          <a:latin typeface="Arial" panose="020B0604020202020204" pitchFamily="34" charset="0"/>
                          <a:cs typeface="Arial" panose="020B0604020202020204" pitchFamily="34" charset="0"/>
                        </a:rPr>
                        <a:t>School Priorities</a:t>
                      </a:r>
                      <a:endParaRPr lang="en-US" sz="2000" dirty="0">
                        <a:latin typeface="Arial" panose="020B0604020202020204" pitchFamily="34" charset="0"/>
                        <a:cs typeface="Arial" panose="020B0604020202020204" pitchFamily="34" charset="0"/>
                      </a:endParaRPr>
                    </a:p>
                  </a:txBody>
                  <a:tcPr/>
                </a:tc>
                <a:tc>
                  <a:txBody>
                    <a:bodyPr/>
                    <a:lstStyle/>
                    <a:p>
                      <a:pPr algn="ct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Rationale</a:t>
                      </a:r>
                    </a:p>
                  </a:txBody>
                  <a:tcPr/>
                </a:tc>
                <a:extLst>
                  <a:ext uri="{0D108BD9-81ED-4DB2-BD59-A6C34878D82A}">
                    <a16:rowId xmlns:a16="http://schemas.microsoft.com/office/drawing/2014/main" val="10000"/>
                  </a:ext>
                </a:extLst>
              </a:tr>
              <a:tr h="825623">
                <a:tc>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n-US" sz="2000" dirty="0"/>
                        <a:t>Economic and Workforce Development</a:t>
                      </a:r>
                    </a:p>
                    <a:p>
                      <a:pPr algn="ctr">
                        <a:lnSpc>
                          <a:spcPct val="107000"/>
                        </a:lnSpc>
                        <a:spcAft>
                          <a:spcPts val="800"/>
                        </a:spcAft>
                      </a:pPr>
                      <a:endParaRPr lang="en-US" sz="2000" dirty="0">
                        <a:solidFill>
                          <a:prstClr val="white"/>
                        </a:solidFill>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a:solidFill>
                          <a:prstClr val="white"/>
                        </a:solidFill>
                        <a:ea typeface="Calibri" panose="020F0502020204030204" pitchFamily="34" charset="0"/>
                        <a:cs typeface="Times New Roman" panose="02020603050405020304" pitchFamily="18" charset="0"/>
                      </a:endParaRPr>
                    </a:p>
                    <a:p>
                      <a:pPr algn="ctr">
                        <a:lnSpc>
                          <a:spcPct val="107000"/>
                        </a:lnSpc>
                        <a:spcAft>
                          <a:spcPts val="800"/>
                        </a:spcAft>
                      </a:pPr>
                      <a:endParaRPr lang="en-US" sz="2000" dirty="0">
                        <a:solidFill>
                          <a:prstClr val="white"/>
                        </a:solidFill>
                        <a:ea typeface="Calibri" panose="020F0502020204030204" pitchFamily="34" charset="0"/>
                        <a:cs typeface="Times New Roman" panose="02020603050405020304" pitchFamily="18" charset="0"/>
                      </a:endParaRPr>
                    </a:p>
                  </a:txBody>
                  <a:tcPr/>
                </a:tc>
                <a:tc>
                  <a:txBody>
                    <a:bodyPr/>
                    <a:lstStyle/>
                    <a:p>
                      <a:pPr algn="ctr"/>
                      <a:r>
                        <a:rPr lang="en-US" sz="2000" dirty="0"/>
                        <a:t>Increase student participation in work-based learning opportunities </a:t>
                      </a:r>
                    </a:p>
                    <a:p>
                      <a:pPr algn="ctr"/>
                      <a:endParaRPr lang="en-US" sz="2000" dirty="0"/>
                    </a:p>
                    <a:p>
                      <a:pPr algn="ctr"/>
                      <a:r>
                        <a:rPr lang="en-US" sz="2000" dirty="0"/>
                        <a:t>Ensure all pathway offerings at ACCA are customized to meet Metro-Atlanta business and industry needs</a:t>
                      </a:r>
                    </a:p>
                    <a:p>
                      <a:pPr algn="ctr"/>
                      <a:endParaRPr lang="en-US" sz="2000" dirty="0"/>
                    </a:p>
                  </a:txBody>
                  <a:tcPr/>
                </a:tc>
                <a:extLst>
                  <a:ext uri="{0D108BD9-81ED-4DB2-BD59-A6C34878D82A}">
                    <a16:rowId xmlns:a16="http://schemas.microsoft.com/office/drawing/2014/main" val="10001"/>
                  </a:ext>
                </a:extLst>
              </a:tr>
              <a:tr h="82562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solidFill>
                            <a:schemeClr val="tx1"/>
                          </a:solidFill>
                          <a:ea typeface="Calibri" panose="020F0502020204030204" pitchFamily="34" charset="0"/>
                          <a:cs typeface="Times New Roman" panose="02020603050405020304" pitchFamily="18" charset="0"/>
                        </a:rPr>
                        <a:t>Teaching and Assessing for Learning</a:t>
                      </a:r>
                    </a:p>
                    <a:p>
                      <a:pPr algn="ctr"/>
                      <a:endParaRPr lang="en-US" sz="200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solidFill>
                            <a:prstClr val="black"/>
                          </a:solidFill>
                        </a:rPr>
                        <a:t>Implement a plan to increase student enrollment and success in courses that offer dual enrollment credits .</a:t>
                      </a:r>
                    </a:p>
                    <a:p>
                      <a:pPr algn="ctr"/>
                      <a:endParaRPr lang="en-US" sz="2000" dirty="0"/>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D6C3DC6-EF6E-8948-BFE6-808D46D584D8}" type="slidenum">
              <a:rPr lang="en-US" smtClean="0"/>
              <a:t>7</a:t>
            </a:fld>
            <a:endParaRPr lang="en-US" dirty="0"/>
          </a:p>
        </p:txBody>
      </p:sp>
    </p:spTree>
    <p:extLst>
      <p:ext uri="{BB962C8B-B14F-4D97-AF65-F5344CB8AC3E}">
        <p14:creationId xmlns:p14="http://schemas.microsoft.com/office/powerpoint/2010/main" val="143009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A8F0-8407-43B0-85BC-2749FD17A02A}"/>
              </a:ext>
            </a:extLst>
          </p:cNvPr>
          <p:cNvSpPr>
            <a:spLocks noGrp="1"/>
          </p:cNvSpPr>
          <p:nvPr>
            <p:ph type="title"/>
          </p:nvPr>
        </p:nvSpPr>
        <p:spPr/>
        <p:txBody>
          <a:bodyPr/>
          <a:lstStyle/>
          <a:p>
            <a:r>
              <a:rPr lang="en-US" dirty="0"/>
              <a:t> Allocation</a:t>
            </a:r>
          </a:p>
        </p:txBody>
      </p:sp>
      <p:graphicFrame>
        <p:nvGraphicFramePr>
          <p:cNvPr id="5" name="Content Placeholder 4">
            <a:extLst>
              <a:ext uri="{FF2B5EF4-FFF2-40B4-BE49-F238E27FC236}">
                <a16:creationId xmlns:a16="http://schemas.microsoft.com/office/drawing/2014/main" id="{00563697-C0AC-4FEF-92C8-EC5E1D413AD2}"/>
              </a:ext>
            </a:extLst>
          </p:cNvPr>
          <p:cNvGraphicFramePr>
            <a:graphicFrameLocks noGrp="1"/>
          </p:cNvGraphicFramePr>
          <p:nvPr>
            <p:ph idx="1"/>
          </p:nvPr>
        </p:nvGraphicFramePr>
        <p:xfrm>
          <a:off x="2762789" y="1600201"/>
          <a:ext cx="3618422" cy="4525960"/>
        </p:xfrm>
        <a:graphic>
          <a:graphicData uri="http://schemas.openxmlformats.org/drawingml/2006/table">
            <a:tbl>
              <a:tblPr/>
              <a:tblGrid>
                <a:gridCol w="1148059">
                  <a:extLst>
                    <a:ext uri="{9D8B030D-6E8A-4147-A177-3AD203B41FA5}">
                      <a16:colId xmlns:a16="http://schemas.microsoft.com/office/drawing/2014/main" val="726522708"/>
                    </a:ext>
                  </a:extLst>
                </a:gridCol>
                <a:gridCol w="732804">
                  <a:extLst>
                    <a:ext uri="{9D8B030D-6E8A-4147-A177-3AD203B41FA5}">
                      <a16:colId xmlns:a16="http://schemas.microsoft.com/office/drawing/2014/main" val="3727989827"/>
                    </a:ext>
                  </a:extLst>
                </a:gridCol>
                <a:gridCol w="794685">
                  <a:extLst>
                    <a:ext uri="{9D8B030D-6E8A-4147-A177-3AD203B41FA5}">
                      <a16:colId xmlns:a16="http://schemas.microsoft.com/office/drawing/2014/main" val="140206672"/>
                    </a:ext>
                  </a:extLst>
                </a:gridCol>
                <a:gridCol w="942874">
                  <a:extLst>
                    <a:ext uri="{9D8B030D-6E8A-4147-A177-3AD203B41FA5}">
                      <a16:colId xmlns:a16="http://schemas.microsoft.com/office/drawing/2014/main" val="920051814"/>
                    </a:ext>
                  </a:extLst>
                </a:gridCol>
              </a:tblGrid>
              <a:tr h="153538">
                <a:tc gridSpan="4">
                  <a:txBody>
                    <a:bodyPr/>
                    <a:lstStyle/>
                    <a:p>
                      <a:pPr algn="ctr" fontAlgn="b"/>
                      <a:r>
                        <a:rPr lang="en-US" sz="800" b="1" i="0" u="none" strike="noStrike">
                          <a:solidFill>
                            <a:srgbClr val="FFFFFF"/>
                          </a:solidFill>
                          <a:effectLst/>
                          <a:latin typeface="Calibri" panose="020F0502020204030204" pitchFamily="34" charset="0"/>
                        </a:rPr>
                        <a:t>FY2023 TOTAL SCHOOL ALLOCATIONS</a:t>
                      </a:r>
                    </a:p>
                  </a:txBody>
                  <a:tcPr marL="4890" marR="4890" marT="4890" marB="23471" anchor="b">
                    <a:lnL>
                      <a:noFill/>
                    </a:lnL>
                    <a:lnR>
                      <a:noFill/>
                    </a:lnR>
                    <a:lnT>
                      <a:noFill/>
                    </a:lnT>
                    <a:lnB>
                      <a:noFill/>
                    </a:lnB>
                    <a:solidFill>
                      <a:srgbClr val="3362A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0615676"/>
                  </a:ext>
                </a:extLst>
              </a:tr>
              <a:tr h="137891">
                <a:tc>
                  <a:txBody>
                    <a:bodyPr/>
                    <a:lstStyle/>
                    <a:p>
                      <a:pPr algn="l" fontAlgn="b"/>
                      <a:r>
                        <a:rPr lang="en-US" sz="700" b="0" i="0" u="none" strike="noStrike">
                          <a:effectLst/>
                          <a:latin typeface="Calibri" panose="020F0502020204030204" pitchFamily="34" charset="0"/>
                        </a:rPr>
                        <a:t>School</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ACCA</a:t>
                      </a:r>
                    </a:p>
                  </a:txBody>
                  <a:tcPr marL="4890" marR="4890" marT="4890" marB="23471"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816638"/>
                  </a:ext>
                </a:extLst>
              </a:tr>
              <a:tr h="137891">
                <a:tc>
                  <a:txBody>
                    <a:bodyPr/>
                    <a:lstStyle/>
                    <a:p>
                      <a:pPr algn="l" fontAlgn="b"/>
                      <a:r>
                        <a:rPr lang="en-US" sz="700" b="0" i="0" u="none" strike="noStrike">
                          <a:effectLst/>
                          <a:latin typeface="Calibri" panose="020F0502020204030204" pitchFamily="34" charset="0"/>
                        </a:rPr>
                        <a:t>Location</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 6097 </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389217"/>
                  </a:ext>
                </a:extLst>
              </a:tr>
              <a:tr h="137891">
                <a:tc>
                  <a:txBody>
                    <a:bodyPr/>
                    <a:lstStyle/>
                    <a:p>
                      <a:pPr algn="l" fontAlgn="b"/>
                      <a:r>
                        <a:rPr lang="en-US" sz="700" b="0" i="0" u="none" strike="noStrike">
                          <a:effectLst/>
                          <a:latin typeface="Calibri" panose="020F0502020204030204" pitchFamily="34" charset="0"/>
                        </a:rPr>
                        <a:t>Level</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 HS </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2858357"/>
                  </a:ext>
                </a:extLst>
              </a:tr>
              <a:tr h="137891">
                <a:tc>
                  <a:txBody>
                    <a:bodyPr/>
                    <a:lstStyle/>
                    <a:p>
                      <a:pPr algn="l" fontAlgn="b"/>
                      <a:r>
                        <a:rPr lang="en-US" sz="700" b="0" i="0" u="none" strike="noStrike">
                          <a:effectLst/>
                          <a:latin typeface="Calibri" panose="020F0502020204030204" pitchFamily="34" charset="0"/>
                        </a:rPr>
                        <a:t>FY2023 Projected Enrollment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974296"/>
                  </a:ext>
                </a:extLst>
              </a:tr>
              <a:tr h="137891">
                <a:tc>
                  <a:txBody>
                    <a:bodyPr/>
                    <a:lstStyle/>
                    <a:p>
                      <a:pPr algn="l" fontAlgn="b"/>
                      <a:r>
                        <a:rPr lang="en-US" sz="700" b="0" i="0" u="none" strike="noStrike">
                          <a:effectLst/>
                          <a:latin typeface="Calibri" panose="020F0502020204030204" pitchFamily="34" charset="0"/>
                        </a:rPr>
                        <a:t>Change in Enrollment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8666836"/>
                  </a:ext>
                </a:extLst>
              </a:tr>
              <a:tr h="137891">
                <a:tc>
                  <a:txBody>
                    <a:bodyPr/>
                    <a:lstStyle/>
                    <a:p>
                      <a:pPr algn="l" fontAlgn="b"/>
                      <a:r>
                        <a:rPr lang="en-US" sz="700" b="0" i="0" u="none" strike="noStrike">
                          <a:effectLst/>
                          <a:latin typeface="Calibri" panose="020F0502020204030204" pitchFamily="34" charset="0"/>
                        </a:rPr>
                        <a:t>Total Earned</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700" b="1" i="0" u="none" strike="noStrike">
                          <a:effectLst/>
                          <a:latin typeface="Calibri" panose="020F0502020204030204" pitchFamily="34" charset="0"/>
                        </a:rPr>
                        <a:t>$2,786,261</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284226"/>
                  </a:ext>
                </a:extLst>
              </a:tr>
              <a:tr h="153538">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800" b="1" i="0" u="none" strike="noStrike">
                        <a:solidFill>
                          <a:srgbClr val="FFFFFF"/>
                        </a:solidFill>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9662586"/>
                  </a:ext>
                </a:extLst>
              </a:tr>
              <a:tr h="122244">
                <a:tc>
                  <a:txBody>
                    <a:bodyPr/>
                    <a:lstStyle/>
                    <a:p>
                      <a:pPr algn="l" fontAlgn="b"/>
                      <a:r>
                        <a:rPr lang="en-US" sz="600" b="1" i="0" u="none" strike="noStrike">
                          <a:effectLst/>
                          <a:latin typeface="Calibri" panose="020F0502020204030204" pitchFamily="34" charset="0"/>
                        </a:rPr>
                        <a:t>Additional Earnings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4087144411"/>
                  </a:ext>
                </a:extLst>
              </a:tr>
              <a:tr h="122244">
                <a:tc>
                  <a:txBody>
                    <a:bodyPr/>
                    <a:lstStyle/>
                    <a:p>
                      <a:pPr algn="l" fontAlgn="b"/>
                      <a:r>
                        <a:rPr lang="en-US" sz="600" b="0" i="0" u="none" strike="noStrike">
                          <a:effectLst/>
                          <a:latin typeface="Calibri" panose="020F0502020204030204" pitchFamily="34" charset="0"/>
                        </a:rPr>
                        <a:t>Signature</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5832540"/>
                  </a:ext>
                </a:extLst>
              </a:tr>
              <a:tr h="122244">
                <a:tc>
                  <a:txBody>
                    <a:bodyPr/>
                    <a:lstStyle/>
                    <a:p>
                      <a:pPr algn="l" fontAlgn="b"/>
                      <a:r>
                        <a:rPr lang="en-US" sz="600" b="0" i="0" u="none" strike="noStrike">
                          <a:effectLst/>
                          <a:latin typeface="Calibri" panose="020F0502020204030204" pitchFamily="34" charset="0"/>
                        </a:rPr>
                        <a:t>Turnaround</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273181"/>
                  </a:ext>
                </a:extLst>
              </a:tr>
              <a:tr h="122244">
                <a:tc>
                  <a:txBody>
                    <a:bodyPr/>
                    <a:lstStyle/>
                    <a:p>
                      <a:pPr algn="l" fontAlgn="b"/>
                      <a:r>
                        <a:rPr lang="en-US" sz="600" b="0" i="0" u="none" strike="noStrike">
                          <a:effectLst/>
                          <a:latin typeface="Calibri" panose="020F0502020204030204" pitchFamily="34" charset="0"/>
                        </a:rPr>
                        <a:t>Title I</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830001"/>
                  </a:ext>
                </a:extLst>
              </a:tr>
              <a:tr h="122244">
                <a:tc>
                  <a:txBody>
                    <a:bodyPr/>
                    <a:lstStyle/>
                    <a:p>
                      <a:pPr algn="l" fontAlgn="b"/>
                      <a:r>
                        <a:rPr lang="en-US" sz="600" b="0" i="0" u="none" strike="noStrike">
                          <a:effectLst/>
                          <a:latin typeface="Calibri" panose="020F0502020204030204" pitchFamily="34" charset="0"/>
                        </a:rPr>
                        <a:t>Title I Holdback</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214888"/>
                  </a:ext>
                </a:extLst>
              </a:tr>
              <a:tr h="122244">
                <a:tc>
                  <a:txBody>
                    <a:bodyPr/>
                    <a:lstStyle/>
                    <a:p>
                      <a:pPr algn="l" fontAlgn="b"/>
                      <a:r>
                        <a:rPr lang="en-US" sz="600" b="0" i="0" u="none" strike="noStrike">
                          <a:effectLst/>
                          <a:latin typeface="Calibri" panose="020F0502020204030204" pitchFamily="34" charset="0"/>
                        </a:rPr>
                        <a:t>Title I Family Engagement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5756321"/>
                  </a:ext>
                </a:extLst>
              </a:tr>
              <a:tr h="122244">
                <a:tc>
                  <a:txBody>
                    <a:bodyPr/>
                    <a:lstStyle/>
                    <a:p>
                      <a:pPr algn="l" fontAlgn="b"/>
                      <a:r>
                        <a:rPr lang="en-US" sz="600" b="0" i="0" u="none" strike="noStrike">
                          <a:effectLst/>
                          <a:latin typeface="Calibri" panose="020F0502020204030204" pitchFamily="34" charset="0"/>
                        </a:rPr>
                        <a:t>Title I School Improvement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269715"/>
                  </a:ext>
                </a:extLst>
              </a:tr>
              <a:tr h="122244">
                <a:tc>
                  <a:txBody>
                    <a:bodyPr/>
                    <a:lstStyle/>
                    <a:p>
                      <a:pPr algn="l" fontAlgn="b"/>
                      <a:r>
                        <a:rPr lang="en-US" sz="600" b="0" i="0" u="none" strike="noStrike">
                          <a:effectLst/>
                          <a:latin typeface="Calibri" panose="020F0502020204030204" pitchFamily="34" charset="0"/>
                        </a:rPr>
                        <a:t>Title IV Behavior</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424772"/>
                  </a:ext>
                </a:extLst>
              </a:tr>
              <a:tr h="122244">
                <a:tc>
                  <a:txBody>
                    <a:bodyPr/>
                    <a:lstStyle/>
                    <a:p>
                      <a:pPr algn="l" fontAlgn="b"/>
                      <a:r>
                        <a:rPr lang="en-US" sz="600" b="0" i="0" u="none" strike="noStrike">
                          <a:effectLst/>
                          <a:latin typeface="Calibri" panose="020F0502020204030204" pitchFamily="34" charset="0"/>
                        </a:rPr>
                        <a:t>Summer Bridge</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767270"/>
                  </a:ext>
                </a:extLst>
              </a:tr>
              <a:tr h="122244">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2580433"/>
                  </a:ext>
                </a:extLst>
              </a:tr>
              <a:tr h="122244">
                <a:tc>
                  <a:txBody>
                    <a:bodyPr/>
                    <a:lstStyle/>
                    <a:p>
                      <a:pPr algn="l" fontAlgn="b"/>
                      <a:r>
                        <a:rPr lang="en-US" sz="600" b="0" i="0" u="none" strike="noStrike">
                          <a:effectLst/>
                          <a:latin typeface="Calibri" panose="020F0502020204030204" pitchFamily="34" charset="0"/>
                        </a:rPr>
                        <a:t>Field Trip Transportation</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310358"/>
                  </a:ext>
                </a:extLst>
              </a:tr>
              <a:tr h="122244">
                <a:tc>
                  <a:txBody>
                    <a:bodyPr/>
                    <a:lstStyle/>
                    <a:p>
                      <a:pPr algn="l" fontAlgn="b"/>
                      <a:r>
                        <a:rPr lang="en-US" sz="600" b="0" i="0" u="none" strike="noStrike">
                          <a:effectLst/>
                          <a:latin typeface="Calibri" panose="020F0502020204030204" pitchFamily="34" charset="0"/>
                        </a:rPr>
                        <a:t>Dual Campus Supplement</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156072"/>
                  </a:ext>
                </a:extLst>
              </a:tr>
              <a:tr h="122244">
                <a:tc>
                  <a:txBody>
                    <a:bodyPr/>
                    <a:lstStyle/>
                    <a:p>
                      <a:pPr algn="l" fontAlgn="b"/>
                      <a:r>
                        <a:rPr lang="en-US" sz="600" b="0" i="0" u="none" strike="noStrike">
                          <a:effectLst/>
                          <a:latin typeface="Calibri" panose="020F0502020204030204" pitchFamily="34" charset="0"/>
                        </a:rPr>
                        <a:t>District Funded Stipends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992190"/>
                  </a:ext>
                </a:extLst>
              </a:tr>
              <a:tr h="122244">
                <a:tc>
                  <a:txBody>
                    <a:bodyPr/>
                    <a:lstStyle/>
                    <a:p>
                      <a:pPr algn="l" fontAlgn="b"/>
                      <a:r>
                        <a:rPr lang="en-US" sz="600" b="0" i="0" u="none" strike="noStrike">
                          <a:effectLst/>
                          <a:latin typeface="Calibri" panose="020F0502020204030204" pitchFamily="34" charset="0"/>
                        </a:rPr>
                        <a:t>Substitute Teachers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0945471"/>
                  </a:ext>
                </a:extLst>
              </a:tr>
              <a:tr h="122244">
                <a:tc>
                  <a:txBody>
                    <a:bodyPr/>
                    <a:lstStyle/>
                    <a:p>
                      <a:pPr algn="l" fontAlgn="b"/>
                      <a:r>
                        <a:rPr lang="en-US" sz="600" b="0" i="0" u="none" strike="noStrike">
                          <a:effectLst/>
                          <a:latin typeface="Calibri" panose="020F0502020204030204" pitchFamily="34" charset="0"/>
                        </a:rPr>
                        <a:t>Textbooks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41737"/>
                  </a:ext>
                </a:extLst>
              </a:tr>
              <a:tr h="122244">
                <a:tc>
                  <a:txBody>
                    <a:bodyPr/>
                    <a:lstStyle/>
                    <a:p>
                      <a:pPr algn="l" fontAlgn="b"/>
                      <a:r>
                        <a:rPr lang="en-US" sz="600" b="0" i="0" u="none" strike="noStrike">
                          <a:effectLst/>
                          <a:latin typeface="Calibri" panose="020F0502020204030204" pitchFamily="34" charset="0"/>
                        </a:rPr>
                        <a:t>Per Pupil</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$46,869</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1403131"/>
                  </a:ext>
                </a:extLst>
              </a:tr>
              <a:tr h="122244">
                <a:tc>
                  <a:txBody>
                    <a:bodyPr/>
                    <a:lstStyle/>
                    <a:p>
                      <a:pPr algn="l" fontAlgn="b"/>
                      <a:r>
                        <a:rPr lang="en-US" sz="600" b="0" i="0" u="none" strike="noStrike">
                          <a:effectLst/>
                          <a:latin typeface="Calibri" panose="020F0502020204030204" pitchFamily="34" charset="0"/>
                        </a:rPr>
                        <a:t>Flex</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$93,123</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008059"/>
                  </a:ext>
                </a:extLst>
              </a:tr>
              <a:tr h="122244">
                <a:tc>
                  <a:txBody>
                    <a:bodyPr/>
                    <a:lstStyle/>
                    <a:p>
                      <a:pPr algn="l" fontAlgn="b"/>
                      <a:r>
                        <a:rPr lang="en-US" sz="600" b="0" i="0" u="none" strike="noStrike">
                          <a:effectLst/>
                          <a:latin typeface="Calibri" panose="020F0502020204030204" pitchFamily="34" charset="0"/>
                        </a:rPr>
                        <a:t>Additional Flex</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$7,000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322472"/>
                  </a:ext>
                </a:extLst>
              </a:tr>
              <a:tr h="122244">
                <a:tc>
                  <a:txBody>
                    <a:bodyPr/>
                    <a:lstStyle/>
                    <a:p>
                      <a:pPr algn="l" fontAlgn="b"/>
                      <a:r>
                        <a:rPr lang="en-US" sz="600" b="0" i="0" u="none" strike="noStrike">
                          <a:effectLst/>
                          <a:latin typeface="Calibri" panose="020F0502020204030204" pitchFamily="34" charset="0"/>
                        </a:rPr>
                        <a:t>Cluster</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$35,000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59121"/>
                  </a:ext>
                </a:extLst>
              </a:tr>
              <a:tr h="122244">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943484"/>
                  </a:ext>
                </a:extLst>
              </a:tr>
              <a:tr h="122244">
                <a:tc>
                  <a:txBody>
                    <a:bodyPr/>
                    <a:lstStyle/>
                    <a:p>
                      <a:pPr algn="l" fontAlgn="b"/>
                      <a:r>
                        <a:rPr lang="en-US" sz="600" b="0" i="0" u="none" strike="noStrike">
                          <a:effectLst/>
                          <a:latin typeface="Calibri" panose="020F0502020204030204" pitchFamily="34" charset="0"/>
                        </a:rPr>
                        <a:t>Marta Cards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$69,160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672066"/>
                  </a:ext>
                </a:extLst>
              </a:tr>
              <a:tr h="122244">
                <a:tc>
                  <a:txBody>
                    <a:bodyPr/>
                    <a:lstStyle/>
                    <a:p>
                      <a:pPr algn="l" fontAlgn="b"/>
                      <a:r>
                        <a:rPr lang="en-US" sz="600" b="0" i="0" u="none" strike="noStrike">
                          <a:effectLst/>
                          <a:latin typeface="Calibri" panose="020F0502020204030204" pitchFamily="34" charset="0"/>
                        </a:rPr>
                        <a:t>Reduction to School Budgets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7724652"/>
                  </a:ext>
                </a:extLst>
              </a:tr>
              <a:tr h="122244">
                <a:tc>
                  <a:txBody>
                    <a:bodyPr/>
                    <a:lstStyle/>
                    <a:p>
                      <a:pPr algn="l" fontAlgn="b"/>
                      <a:r>
                        <a:rPr lang="en-US" sz="600" b="0" i="0" u="none" strike="noStrike">
                          <a:effectLst/>
                          <a:latin typeface="Calibri" panose="020F0502020204030204" pitchFamily="34" charset="0"/>
                        </a:rPr>
                        <a:t>Total FTE Allotments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27.90</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effectLst/>
                          <a:latin typeface="Calibri" panose="020F0502020204030204" pitchFamily="34" charset="0"/>
                        </a:rPr>
                        <a:t>$2,535,109</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3647142"/>
                  </a:ext>
                </a:extLst>
              </a:tr>
              <a:tr h="122244">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600" b="0"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431761"/>
                  </a:ext>
                </a:extLst>
              </a:tr>
              <a:tr h="122244">
                <a:tc>
                  <a:txBody>
                    <a:bodyPr/>
                    <a:lstStyle/>
                    <a:p>
                      <a:pPr algn="l" fontAlgn="b"/>
                      <a:r>
                        <a:rPr lang="en-US" sz="600" b="1" i="0" u="none" strike="noStrike">
                          <a:effectLst/>
                          <a:latin typeface="Calibri" panose="020F0502020204030204" pitchFamily="34" charset="0"/>
                        </a:rPr>
                        <a:t>Total Additional Earnings</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ctr" fontAlgn="b"/>
                      <a:r>
                        <a:rPr lang="en-US" sz="600" b="1" i="0" u="none" strike="noStrike">
                          <a:effectLst/>
                          <a:latin typeface="Calibri" panose="020F0502020204030204" pitchFamily="34" charset="0"/>
                        </a:rPr>
                        <a:t>$2,786,261</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extLst>
                  <a:ext uri="{0D108BD9-81ED-4DB2-BD59-A6C34878D82A}">
                    <a16:rowId xmlns:a16="http://schemas.microsoft.com/office/drawing/2014/main" val="721578583"/>
                  </a:ext>
                </a:extLst>
              </a:tr>
              <a:tr h="106597">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90302734"/>
                  </a:ext>
                </a:extLst>
              </a:tr>
              <a:tr h="106597">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890" marR="4890" marT="4890" marB="23471"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92825"/>
                  </a:ext>
                </a:extLst>
              </a:tr>
              <a:tr h="122244">
                <a:tc>
                  <a:txBody>
                    <a:bodyPr/>
                    <a:lstStyle/>
                    <a:p>
                      <a:pPr algn="l" fontAlgn="b"/>
                      <a:r>
                        <a:rPr lang="en-US" sz="600" b="1" i="0" u="none" strike="noStrike">
                          <a:effectLst/>
                          <a:latin typeface="Calibri" panose="020F0502020204030204" pitchFamily="34" charset="0"/>
                        </a:rPr>
                        <a:t>Total Allocation</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l" fontAlgn="b"/>
                      <a:endParaRPr lang="en-US" sz="600" b="1" i="0" u="none" strike="noStrike">
                        <a:effectLst/>
                        <a:latin typeface="Calibri" panose="020F0502020204030204" pitchFamily="34" charset="0"/>
                      </a:endParaRP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tc>
                  <a:txBody>
                    <a:bodyPr/>
                    <a:lstStyle/>
                    <a:p>
                      <a:pPr algn="ctr" fontAlgn="b"/>
                      <a:r>
                        <a:rPr lang="en-US" sz="600" b="1" i="0" u="none" strike="noStrike" dirty="0">
                          <a:effectLst/>
                          <a:latin typeface="Calibri" panose="020F0502020204030204" pitchFamily="34" charset="0"/>
                        </a:rPr>
                        <a:t>$2,786,261</a:t>
                      </a:r>
                    </a:p>
                  </a:txBody>
                  <a:tcPr marL="4890" marR="4890" marT="4890" marB="23471"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7B22"/>
                    </a:solidFill>
                  </a:tcPr>
                </a:tc>
                <a:extLst>
                  <a:ext uri="{0D108BD9-81ED-4DB2-BD59-A6C34878D82A}">
                    <a16:rowId xmlns:a16="http://schemas.microsoft.com/office/drawing/2014/main" val="1578567148"/>
                  </a:ext>
                </a:extLst>
              </a:tr>
            </a:tbl>
          </a:graphicData>
        </a:graphic>
      </p:graphicFrame>
      <p:sp>
        <p:nvSpPr>
          <p:cNvPr id="4" name="Slide Number Placeholder 3">
            <a:extLst>
              <a:ext uri="{FF2B5EF4-FFF2-40B4-BE49-F238E27FC236}">
                <a16:creationId xmlns:a16="http://schemas.microsoft.com/office/drawing/2014/main" id="{2F94DB69-A6DA-4A23-B029-EF3A645B0526}"/>
              </a:ext>
            </a:extLst>
          </p:cNvPr>
          <p:cNvSpPr>
            <a:spLocks noGrp="1"/>
          </p:cNvSpPr>
          <p:nvPr>
            <p:ph type="sldNum" sz="quarter" idx="12"/>
          </p:nvPr>
        </p:nvSpPr>
        <p:spPr/>
        <p:txBody>
          <a:bodyPr/>
          <a:lstStyle/>
          <a:p>
            <a:fld id="{3D6C3DC6-EF6E-8948-BFE6-808D46D584D8}" type="slidenum">
              <a:rPr lang="en-US" smtClean="0"/>
              <a:t>8</a:t>
            </a:fld>
            <a:endParaRPr lang="en-US" dirty="0"/>
          </a:p>
        </p:txBody>
      </p:sp>
    </p:spTree>
    <p:extLst>
      <p:ext uri="{BB962C8B-B14F-4D97-AF65-F5344CB8AC3E}">
        <p14:creationId xmlns:p14="http://schemas.microsoft.com/office/powerpoint/2010/main" val="3050605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50472" y="840705"/>
            <a:ext cx="6304619" cy="119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8453" y="5522119"/>
            <a:ext cx="870309" cy="392906"/>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693883717"/>
              </p:ext>
            </p:extLst>
          </p:nvPr>
        </p:nvGraphicFramePr>
        <p:xfrm>
          <a:off x="831274" y="768688"/>
          <a:ext cx="8229600" cy="8246592"/>
        </p:xfrm>
        <a:graphic>
          <a:graphicData uri="http://schemas.openxmlformats.org/drawingml/2006/table">
            <a:tbl>
              <a:tblPr firstRow="1" bandRow="1">
                <a:tableStyleId>{5C22544A-7EE6-4342-B048-85BDC9FD1C3A}</a:tableStyleId>
              </a:tblPr>
              <a:tblGrid>
                <a:gridCol w="1609796">
                  <a:extLst>
                    <a:ext uri="{9D8B030D-6E8A-4147-A177-3AD203B41FA5}">
                      <a16:colId xmlns:a16="http://schemas.microsoft.com/office/drawing/2014/main" val="20000"/>
                    </a:ext>
                  </a:extLst>
                </a:gridCol>
                <a:gridCol w="1790406">
                  <a:extLst>
                    <a:ext uri="{9D8B030D-6E8A-4147-A177-3AD203B41FA5}">
                      <a16:colId xmlns:a16="http://schemas.microsoft.com/office/drawing/2014/main" val="20001"/>
                    </a:ext>
                  </a:extLst>
                </a:gridCol>
                <a:gridCol w="1790406">
                  <a:extLst>
                    <a:ext uri="{9D8B030D-6E8A-4147-A177-3AD203B41FA5}">
                      <a16:colId xmlns:a16="http://schemas.microsoft.com/office/drawing/2014/main" val="20002"/>
                    </a:ext>
                  </a:extLst>
                </a:gridCol>
                <a:gridCol w="2072847">
                  <a:extLst>
                    <a:ext uri="{9D8B030D-6E8A-4147-A177-3AD203B41FA5}">
                      <a16:colId xmlns:a16="http://schemas.microsoft.com/office/drawing/2014/main" val="20003"/>
                    </a:ext>
                  </a:extLst>
                </a:gridCol>
                <a:gridCol w="966145">
                  <a:extLst>
                    <a:ext uri="{9D8B030D-6E8A-4147-A177-3AD203B41FA5}">
                      <a16:colId xmlns:a16="http://schemas.microsoft.com/office/drawing/2014/main" val="20005"/>
                    </a:ext>
                  </a:extLst>
                </a:gridCol>
              </a:tblGrid>
              <a:tr h="554310">
                <a:tc>
                  <a:txBody>
                    <a:bodyPr/>
                    <a:lstStyle/>
                    <a:p>
                      <a:pPr algn="ctr"/>
                      <a:r>
                        <a:rPr lang="en-US" sz="1400" dirty="0">
                          <a:latin typeface="Calibri" panose="020F0502020204030204" pitchFamily="34" charset="0"/>
                        </a:rPr>
                        <a:t>Priorities</a:t>
                      </a:r>
                    </a:p>
                  </a:txBody>
                  <a:tcPr marL="68580" marR="68580" marT="34290" marB="34290" anchor="ctr"/>
                </a:tc>
                <a:tc>
                  <a:txBody>
                    <a:bodyPr/>
                    <a:lstStyle/>
                    <a:p>
                      <a:pPr algn="ctr"/>
                      <a:r>
                        <a:rPr lang="en-US" sz="1400" dirty="0">
                          <a:latin typeface="Calibri" panose="020F0502020204030204" pitchFamily="34" charset="0"/>
                        </a:rPr>
                        <a:t>APS FIVE Focus Area</a:t>
                      </a:r>
                    </a:p>
                  </a:txBody>
                  <a:tcPr marL="68580" marR="68580" marT="34290" marB="34290" anchor="ctr"/>
                </a:tc>
                <a:tc>
                  <a:txBody>
                    <a:bodyPr/>
                    <a:lstStyle/>
                    <a:p>
                      <a:pPr algn="ctr"/>
                      <a:r>
                        <a:rPr lang="en-US" sz="1400" dirty="0">
                          <a:latin typeface="Calibri" panose="020F0502020204030204" pitchFamily="34" charset="0"/>
                        </a:rPr>
                        <a:t>Strategies</a:t>
                      </a:r>
                    </a:p>
                  </a:txBody>
                  <a:tcPr marL="68580" marR="68580" marT="34290" marB="34290" anchor="ctr"/>
                </a:tc>
                <a:tc>
                  <a:txBody>
                    <a:bodyPr/>
                    <a:lstStyle/>
                    <a:p>
                      <a:pPr marL="0" algn="ctr" defTabSz="685800" rtl="0" eaLnBrk="1" latinLnBrk="0" hangingPunct="1"/>
                      <a:r>
                        <a:rPr lang="en-US" sz="1400" b="1" kern="1200" dirty="0">
                          <a:solidFill>
                            <a:schemeClr val="lt1"/>
                          </a:solidFill>
                          <a:latin typeface="Calibri" panose="020F0502020204030204" pitchFamily="34" charset="0"/>
                          <a:ea typeface="+mn-ea"/>
                          <a:cs typeface="+mn-cs"/>
                        </a:rPr>
                        <a:t>Requests</a:t>
                      </a:r>
                    </a:p>
                  </a:txBody>
                  <a:tcPr marL="68580" marR="68580" marT="34290" marB="34290" anchor="ctr"/>
                </a:tc>
                <a:tc>
                  <a:txBody>
                    <a:bodyPr/>
                    <a:lstStyle/>
                    <a:p>
                      <a:pPr algn="ctr"/>
                      <a:r>
                        <a:rPr lang="en-US" sz="1400" dirty="0">
                          <a:latin typeface="Calibri" panose="020F0502020204030204" pitchFamily="34" charset="0"/>
                        </a:rPr>
                        <a:t>Amount</a:t>
                      </a:r>
                    </a:p>
                  </a:txBody>
                  <a:tcPr marL="68580" marR="68580" marT="34290" marB="34290" anchor="ctr"/>
                </a:tc>
                <a:extLst>
                  <a:ext uri="{0D108BD9-81ED-4DB2-BD59-A6C34878D82A}">
                    <a16:rowId xmlns:a16="http://schemas.microsoft.com/office/drawing/2014/main" val="10000"/>
                  </a:ext>
                </a:extLst>
              </a:tr>
              <a:tr h="2685942">
                <a:tc>
                  <a:txBody>
                    <a:bodyPr/>
                    <a:lstStyle/>
                    <a:p>
                      <a:pPr algn="ctr"/>
                      <a:r>
                        <a:rPr lang="en-US" sz="900" dirty="0">
                          <a:latin typeface="+mn-lt"/>
                        </a:rPr>
                        <a:t>Economic and Workforce Development</a:t>
                      </a:r>
                    </a:p>
                  </a:txBody>
                  <a:tcPr marL="68580" marR="68580" marT="34290" marB="34290" anchor="ctr"/>
                </a:tc>
                <a:tc>
                  <a:txBody>
                    <a:bodyPr/>
                    <a:lstStyle/>
                    <a:p>
                      <a:pPr algn="ctr"/>
                      <a:r>
                        <a:rPr lang="en-US" sz="900" dirty="0">
                          <a:latin typeface="+mn-lt"/>
                        </a:rPr>
                        <a:t>Personalized Learning</a:t>
                      </a:r>
                    </a:p>
                  </a:txBody>
                  <a:tcPr marL="68580" marR="68580" marT="34290" marB="34290" anchor="ctr"/>
                </a:tc>
                <a:tc>
                  <a:txBody>
                    <a:bodyPr/>
                    <a:lstStyle/>
                    <a:p>
                      <a:pPr algn="ctr"/>
                      <a:r>
                        <a:rPr lang="en-US" sz="900" dirty="0">
                          <a:latin typeface="+mn-lt"/>
                        </a:rPr>
                        <a:t>S4-A5</a:t>
                      </a:r>
                    </a:p>
                    <a:p>
                      <a:pPr algn="ctr"/>
                      <a:r>
                        <a:rPr lang="en-US" sz="900" dirty="0">
                          <a:latin typeface="+mn-lt"/>
                        </a:rPr>
                        <a:t>Collaborate with employers to develop work-based learning opportunities for students and GCCA faculty and staff</a:t>
                      </a:r>
                    </a:p>
                    <a:p>
                      <a:pPr algn="ctr"/>
                      <a:endParaRPr lang="en-US" sz="900" dirty="0">
                        <a:latin typeface="+mn-lt"/>
                      </a:endParaRPr>
                    </a:p>
                    <a:p>
                      <a:pPr lvl="0" algn="ctr"/>
                      <a:r>
                        <a:rPr lang="en-US" sz="900" dirty="0">
                          <a:solidFill>
                            <a:prstClr val="black"/>
                          </a:solidFill>
                        </a:rPr>
                        <a:t>S4-A9</a:t>
                      </a:r>
                    </a:p>
                    <a:p>
                      <a:pPr lvl="0" algn="ctr"/>
                      <a:r>
                        <a:rPr lang="en-US" sz="900" dirty="0">
                          <a:solidFill>
                            <a:prstClr val="black"/>
                          </a:solidFill>
                        </a:rPr>
                        <a:t>Ensure the GCCA governing board and management collaborate to develop career pathways, dual enrollment, and postsecondary certifications which fully utilize flexibility to support an alignment to the economic and workforce needs of the community and are driven and evaluated by its business partners.  </a:t>
                      </a:r>
                    </a:p>
                    <a:p>
                      <a:pPr algn="ctr"/>
                      <a:endParaRPr lang="en-US" sz="900" dirty="0">
                        <a:latin typeface="+mn-lt"/>
                      </a:endParaRPr>
                    </a:p>
                  </a:txBody>
                  <a:tcPr marL="68580" marR="68580" marT="34290" marB="34290" anchor="ctr"/>
                </a:tc>
                <a:tc>
                  <a:txBody>
                    <a:bodyPr/>
                    <a:lstStyle/>
                    <a:p>
                      <a:pPr algn="ctr"/>
                      <a:r>
                        <a:rPr lang="en-US" sz="900" dirty="0">
                          <a:latin typeface="+mn-lt"/>
                        </a:rPr>
                        <a:t>Purchase a </a:t>
                      </a:r>
                    </a:p>
                    <a:p>
                      <a:pPr algn="ctr"/>
                      <a:r>
                        <a:rPr lang="en-US" sz="900" dirty="0">
                          <a:latin typeface="+mn-lt"/>
                        </a:rPr>
                        <a:t>Work Based Learning Teacher</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r>
                        <a:rPr lang="en-US" sz="900" dirty="0">
                          <a:latin typeface="+mn-lt"/>
                        </a:rPr>
                        <a:t>Purchase an </a:t>
                      </a:r>
                    </a:p>
                    <a:p>
                      <a:pPr algn="ctr"/>
                      <a:r>
                        <a:rPr lang="en-US" sz="900" dirty="0">
                          <a:latin typeface="+mn-lt"/>
                        </a:rPr>
                        <a:t>Emergency Medical Responder Teacher</a:t>
                      </a:r>
                    </a:p>
                  </a:txBody>
                  <a:tcPr marL="68580" marR="68580" marT="34290" marB="34290" anchor="ctr"/>
                </a:tc>
                <a:tc>
                  <a:txBody>
                    <a:bodyPr/>
                    <a:lstStyle/>
                    <a:p>
                      <a:pPr algn="ctr"/>
                      <a:r>
                        <a:rPr lang="en-US" sz="900" dirty="0">
                          <a:latin typeface="+mn-lt"/>
                        </a:rPr>
                        <a:t>$93,780</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marL="0" marR="0" lvl="0" indent="0" algn="ctr" defTabSz="514350" rtl="0" eaLnBrk="1" fontAlgn="auto" latinLnBrk="0" hangingPunct="1">
                        <a:lnSpc>
                          <a:spcPct val="100000"/>
                        </a:lnSpc>
                        <a:spcBef>
                          <a:spcPts val="0"/>
                        </a:spcBef>
                        <a:spcAft>
                          <a:spcPts val="0"/>
                        </a:spcAft>
                        <a:buClrTx/>
                        <a:buSzTx/>
                        <a:buFontTx/>
                        <a:buNone/>
                        <a:tabLst/>
                        <a:defRPr/>
                      </a:pPr>
                      <a:r>
                        <a:rPr lang="en-US" sz="900" dirty="0">
                          <a:latin typeface="+mn-lt"/>
                        </a:rPr>
                        <a:t>$93,780</a:t>
                      </a:r>
                    </a:p>
                    <a:p>
                      <a:pPr algn="ctr"/>
                      <a:endParaRPr lang="en-US" sz="900" dirty="0">
                        <a:latin typeface="+mn-lt"/>
                      </a:endParaRPr>
                    </a:p>
                  </a:txBody>
                  <a:tcPr marL="68580" marR="68580" marT="34290" marB="34290" anchor="ctr"/>
                </a:tc>
                <a:extLst>
                  <a:ext uri="{0D108BD9-81ED-4DB2-BD59-A6C34878D82A}">
                    <a16:rowId xmlns:a16="http://schemas.microsoft.com/office/drawing/2014/main" val="10002"/>
                  </a:ext>
                </a:extLst>
              </a:tr>
              <a:tr h="3856990">
                <a:tc>
                  <a:txBody>
                    <a:bodyPr/>
                    <a:lstStyle/>
                    <a:p>
                      <a:pPr algn="ctr"/>
                      <a:r>
                        <a:rPr lang="en-US" sz="900" dirty="0">
                          <a:latin typeface="+mn-lt"/>
                        </a:rPr>
                        <a:t>Teaching and Assessing for Learning</a:t>
                      </a:r>
                    </a:p>
                  </a:txBody>
                  <a:tcPr marL="68580" marR="68580" marT="34290" marB="34290" anchor="ctr"/>
                </a:tc>
                <a:tc>
                  <a:txBody>
                    <a:bodyPr/>
                    <a:lstStyle/>
                    <a:p>
                      <a:pPr algn="ctr"/>
                      <a:r>
                        <a:rPr lang="en-US" sz="900" dirty="0">
                          <a:latin typeface="+mn-lt"/>
                        </a:rPr>
                        <a:t>Curriculum and Instruction</a:t>
                      </a:r>
                    </a:p>
                  </a:txBody>
                  <a:tcPr marL="68580" marR="68580" marT="34290" marB="3429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S3-A13</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Adopt and implement a plan to increase student enrollment and success in courses that offer dual enrollment credits</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S3-A5</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Ensure the GCCA has a strong commitment to instructional practices that includes active student engagement, a focus on depth of understanding, and the application of knowledge and skills</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latin typeface="+mn-lt"/>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900" dirty="0">
                        <a:latin typeface="+mn-lt"/>
                      </a:endParaRPr>
                    </a:p>
                  </a:txBody>
                  <a:tcPr marL="68580" marR="68580" marT="34290" marB="34290"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Purchase  blood pressure kits, culinary arts kitchen supplies, cosmetology and barbering supplies, CPR resources and uniforms for students that participate in dual enrollment classes on Atlanta Tech’s campus.  This budget will also support  materials/supplies needed for students participating in dual enrollment pathways on the Dr. Maze campus (Early College Essentials and Infant/Toddler Childcare)  and PPE supplies.</a:t>
                      </a:r>
                      <a:endParaRPr lang="en-US" sz="900" dirty="0">
                        <a:latin typeface="+mn-lt"/>
                      </a:endParaRPr>
                    </a:p>
                    <a:p>
                      <a:pPr algn="ctr"/>
                      <a:endParaRPr lang="en-US" sz="900" dirty="0"/>
                    </a:p>
                    <a:p>
                      <a:pPr algn="ctr"/>
                      <a:endParaRPr lang="en-US" sz="900" dirty="0"/>
                    </a:p>
                    <a:p>
                      <a:pPr algn="ctr"/>
                      <a:r>
                        <a:rPr lang="en-US" sz="900" dirty="0"/>
                        <a:t>Provide transportation (APS buses) for families to attend Open House events and field trips to ACCA</a:t>
                      </a:r>
                    </a:p>
                    <a:p>
                      <a:pPr algn="ctr"/>
                      <a:endParaRPr lang="en-US" sz="900" dirty="0"/>
                    </a:p>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Purchase MARTA  cards for students to participate in dual enrollment classes on Atlanta Tech’s campus</a:t>
                      </a:r>
                      <a:endParaRPr lang="en-US" sz="900" b="0" i="0" kern="1200" dirty="0">
                        <a:solidFill>
                          <a:schemeClr val="tx1"/>
                        </a:solidFill>
                        <a:latin typeface="+mn-lt"/>
                        <a:ea typeface="+mn-ea"/>
                        <a:cs typeface="Arial" panose="020B0604020202020204" pitchFamily="34"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80 students </a:t>
                      </a: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One-way trip cards</a:t>
                      </a: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$3.44/card</a:t>
                      </a:r>
                    </a:p>
                    <a:p>
                      <a:pPr marL="0" marR="0" indent="0" algn="ctr" defTabSz="685800" rtl="0" eaLnBrk="1" fontAlgn="auto"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Arial" panose="020B0604020202020204" pitchFamily="34" charset="0"/>
                        </a:rPr>
                        <a:t>86 days</a:t>
                      </a:r>
                    </a:p>
                    <a:p>
                      <a:pPr algn="ctr"/>
                      <a:endParaRPr lang="en-US" sz="900" dirty="0">
                        <a:latin typeface="+mn-lt"/>
                      </a:endParaRPr>
                    </a:p>
                    <a:p>
                      <a:pPr algn="ctr"/>
                      <a:endParaRPr lang="en-US" sz="900" dirty="0">
                        <a:latin typeface="+mn-lt"/>
                      </a:endParaRPr>
                    </a:p>
                    <a:p>
                      <a:pPr algn="ctr"/>
                      <a:r>
                        <a:rPr lang="en-US" sz="900" dirty="0">
                          <a:latin typeface="+mn-lt"/>
                        </a:rPr>
                        <a:t>We will purchase </a:t>
                      </a:r>
                    </a:p>
                    <a:p>
                      <a:pPr algn="ctr"/>
                      <a:r>
                        <a:rPr lang="en-US" sz="900" dirty="0">
                          <a:latin typeface="+mn-lt"/>
                        </a:rPr>
                        <a:t>Purchase a Master Teacher Leader that will provide </a:t>
                      </a:r>
                    </a:p>
                    <a:p>
                      <a:pPr marL="0" marR="0" lvl="0" indent="0" algn="ctr" defTabSz="514350" rtl="0" eaLnBrk="1" fontAlgn="auto" latinLnBrk="0" hangingPunct="1">
                        <a:lnSpc>
                          <a:spcPct val="100000"/>
                        </a:lnSpc>
                        <a:spcBef>
                          <a:spcPts val="0"/>
                        </a:spcBef>
                        <a:spcAft>
                          <a:spcPts val="0"/>
                        </a:spcAft>
                        <a:buClrTx/>
                        <a:buSzTx/>
                        <a:buFontTx/>
                        <a:buNone/>
                        <a:tabLst/>
                        <a:defRPr/>
                      </a:pPr>
                      <a:r>
                        <a:rPr lang="en-US" sz="900" b="0" i="0" dirty="0">
                          <a:solidFill>
                            <a:schemeClr val="tx1"/>
                          </a:solidFill>
                          <a:latin typeface="+mn-lt"/>
                          <a:cs typeface="Arial" panose="020B0604020202020204" pitchFamily="34" charset="0"/>
                        </a:rPr>
                        <a:t>instructional support to Dual Enrollment students and targeted support/coaching  to Pathway Teachers</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txBody>
                  <a:tcPr marL="68580" marR="68580" marT="34290" marB="34290" anchor="ctr"/>
                </a:tc>
                <a:tc>
                  <a:txBody>
                    <a:bodyPr/>
                    <a:lstStyle/>
                    <a:p>
                      <a:pPr algn="ctr"/>
                      <a:r>
                        <a:rPr lang="en-US" sz="900" dirty="0">
                          <a:latin typeface="+mn-lt"/>
                        </a:rPr>
                        <a:t>$90,446</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r>
                        <a:rPr lang="en-US" sz="900" dirty="0"/>
                        <a:t>$35,000</a:t>
                      </a:r>
                    </a:p>
                    <a:p>
                      <a:pPr algn="ctr"/>
                      <a:r>
                        <a:rPr lang="en-US" sz="800" i="1" dirty="0"/>
                        <a:t>MARTA Cards: $23,116.80</a:t>
                      </a:r>
                    </a:p>
                    <a:p>
                      <a:pPr algn="ctr"/>
                      <a:r>
                        <a:rPr lang="en-US" sz="800" i="1" dirty="0"/>
                        <a:t>APS Buses:  $11,883.20</a:t>
                      </a: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endParaRPr lang="en-US" sz="900" dirty="0">
                        <a:latin typeface="+mn-lt"/>
                      </a:endParaRPr>
                    </a:p>
                    <a:p>
                      <a:pPr algn="ctr"/>
                      <a:r>
                        <a:rPr lang="en-US" sz="900" dirty="0">
                          <a:latin typeface="+mn-lt"/>
                        </a:rPr>
                        <a:t>$93,780</a:t>
                      </a:r>
                    </a:p>
                  </a:txBody>
                  <a:tcPr marL="68580" marR="68580" marT="34290" marB="34290" anchor="ctr"/>
                </a:tc>
                <a:extLst>
                  <a:ext uri="{0D108BD9-81ED-4DB2-BD59-A6C34878D82A}">
                    <a16:rowId xmlns:a16="http://schemas.microsoft.com/office/drawing/2014/main" val="10003"/>
                  </a:ext>
                </a:extLst>
              </a:tr>
            </a:tbl>
          </a:graphicData>
        </a:graphic>
      </p:graphicFrame>
      <p:sp>
        <p:nvSpPr>
          <p:cNvPr id="12" name="TextBox 11"/>
          <p:cNvSpPr txBox="1"/>
          <p:nvPr/>
        </p:nvSpPr>
        <p:spPr>
          <a:xfrm>
            <a:off x="2050686" y="281640"/>
            <a:ext cx="5671709" cy="507831"/>
          </a:xfrm>
          <a:prstGeom prst="rect">
            <a:avLst/>
          </a:prstGeom>
          <a:noFill/>
        </p:spPr>
        <p:txBody>
          <a:bodyPr wrap="square" rtlCol="0">
            <a:spAutoFit/>
          </a:bodyPr>
          <a:lstStyle/>
          <a:p>
            <a:pPr algn="ctr"/>
            <a:r>
              <a:rPr lang="en-US" sz="2700" b="1" dirty="0">
                <a:solidFill>
                  <a:prstClr val="black"/>
                </a:solidFill>
                <a:latin typeface="Century Schoolbook" panose="02040604050505020304"/>
              </a:rPr>
              <a:t>FY23 Strategic Plan Break-out</a:t>
            </a:r>
          </a:p>
        </p:txBody>
      </p:sp>
      <p:sp>
        <p:nvSpPr>
          <p:cNvPr id="2" name="Slide Number Placeholder 1"/>
          <p:cNvSpPr>
            <a:spLocks noGrp="1"/>
          </p:cNvSpPr>
          <p:nvPr>
            <p:ph type="sldNum" sz="quarter" idx="12"/>
          </p:nvPr>
        </p:nvSpPr>
        <p:spPr/>
        <p:txBody>
          <a:bodyPr/>
          <a:lstStyle/>
          <a:p>
            <a:fld id="{3D6C3DC6-EF6E-8948-BFE6-808D46D584D8}" type="slidenum">
              <a:rPr lang="en-US" smtClean="0">
                <a:solidFill>
                  <a:srgbClr val="F5F5F5"/>
                </a:solidFill>
              </a:rPr>
              <a:pPr/>
              <a:t>9</a:t>
            </a:fld>
            <a:endParaRPr lang="en-US" dirty="0">
              <a:solidFill>
                <a:srgbClr val="F5F5F5"/>
              </a:solidFill>
            </a:endParaRPr>
          </a:p>
        </p:txBody>
      </p:sp>
    </p:spTree>
    <p:extLst>
      <p:ext uri="{BB962C8B-B14F-4D97-AF65-F5344CB8AC3E}">
        <p14:creationId xmlns:p14="http://schemas.microsoft.com/office/powerpoint/2010/main" val="292010170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1_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Custom Desig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B088E750FB87F439BAD6BE3B18C0B0C" ma:contentTypeVersion="7" ma:contentTypeDescription="Create a new document." ma:contentTypeScope="" ma:versionID="caa68c24285ded56b5ed5b9c7f5875b7">
  <xsd:schema xmlns:xsd="http://www.w3.org/2001/XMLSchema" xmlns:xs="http://www.w3.org/2001/XMLSchema" xmlns:p="http://schemas.microsoft.com/office/2006/metadata/properties" xmlns:ns2="d37e30bb-5f32-4411-a640-0b4044b692bf" targetNamespace="http://schemas.microsoft.com/office/2006/metadata/properties" ma:root="true" ma:fieldsID="94e1ed0e9015fcdbb98b45fe0979176a" ns2:_="">
    <xsd:import namespace="d37e30bb-5f32-4411-a640-0b4044b692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e30bb-5f32-4411-a640-0b4044b69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912341-9544-4F08-8FA1-CBA3014C96EE}">
  <ds:schemaRefs>
    <ds:schemaRef ds:uri="http://schemas.microsoft.com/sharepoint/v3/contenttype/forms"/>
  </ds:schemaRefs>
</ds:datastoreItem>
</file>

<file path=customXml/itemProps2.xml><?xml version="1.0" encoding="utf-8"?>
<ds:datastoreItem xmlns:ds="http://schemas.openxmlformats.org/officeDocument/2006/customXml" ds:itemID="{5860D824-1F42-4605-A966-FFCBCF63520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d37e30bb-5f32-4411-a640-0b4044b692bf"/>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88755A6-7184-4D85-87E8-49948E634F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e30bb-5f32-4411-a640-0b4044b692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22887</TotalTime>
  <Words>1443</Words>
  <Application>Microsoft Office PowerPoint</Application>
  <PresentationFormat>On-screen Show (4:3)</PresentationFormat>
  <Paragraphs>489</Paragraphs>
  <Slides>17</Slides>
  <Notes>9</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17</vt:i4>
      </vt:variant>
    </vt:vector>
  </HeadingPairs>
  <TitlesOfParts>
    <vt:vector size="33" baseType="lpstr">
      <vt:lpstr>Arial</vt:lpstr>
      <vt:lpstr>Calibri</vt:lpstr>
      <vt:lpstr>Century Schoolbook</vt:lpstr>
      <vt:lpstr>Corbel</vt:lpstr>
      <vt:lpstr>Times New Roman</vt:lpstr>
      <vt:lpstr>Custom Design</vt:lpstr>
      <vt:lpstr>1_Custom Design</vt:lpstr>
      <vt:lpstr>2_Custom Design</vt:lpstr>
      <vt:lpstr>3_Custom Design</vt:lpstr>
      <vt:lpstr>6_Custom Design</vt:lpstr>
      <vt:lpstr>5_Custom Design</vt:lpstr>
      <vt:lpstr>4_Custom Design</vt:lpstr>
      <vt:lpstr>8_Custom Design</vt:lpstr>
      <vt:lpstr>10_Custom Design</vt:lpstr>
      <vt:lpstr>11_Custom Design</vt:lpstr>
      <vt:lpstr>1_Headlines</vt:lpstr>
      <vt:lpstr>Board of Directors Meeting Budget Approval Meeting</vt:lpstr>
      <vt:lpstr>Welcome  ACCA Board Members  &amp; Visitors!</vt:lpstr>
      <vt:lpstr>Public Comment</vt:lpstr>
      <vt:lpstr>Virtual Meeting Norms</vt:lpstr>
      <vt:lpstr>Agenda</vt:lpstr>
      <vt:lpstr>Approved  Ranking of Priorities</vt:lpstr>
      <vt:lpstr>PowerPoint Presentation</vt:lpstr>
      <vt:lpstr> Allocation</vt:lpstr>
      <vt:lpstr>PowerPoint Presentation</vt:lpstr>
      <vt:lpstr>Plan for FY23 CARES Allocation</vt:lpstr>
      <vt:lpstr>Agenda</vt:lpstr>
      <vt:lpstr>Agenda</vt:lpstr>
      <vt:lpstr>ACCA Application Count as of Wednesday, 2/16/2022</vt:lpstr>
      <vt:lpstr>PowerPoint Presentation</vt:lpstr>
      <vt:lpstr>Announcements</vt:lpstr>
      <vt:lpstr>Public Comment</vt:lpstr>
      <vt:lpstr>Adjournment</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Graphics Designer Office of Communications</dc:creator>
  <cp:lastModifiedBy>Wilson, Tasharah</cp:lastModifiedBy>
  <cp:revision>382</cp:revision>
  <cp:lastPrinted>2022-02-10T15:54:17Z</cp:lastPrinted>
  <dcterms:created xsi:type="dcterms:W3CDTF">2014-12-15T21:46:52Z</dcterms:created>
  <dcterms:modified xsi:type="dcterms:W3CDTF">2022-02-24T21:26:33Z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0x0101009B088E750FB87F439BAD6BE3B18C0B0C</vt:lpwstr>
  </property>
</Properties>
</file>