
<file path=[Content_Types].xml><?xml version="1.0" encoding="utf-8"?>
<Types xmlns="http://schemas.openxmlformats.org/package/2006/content-types">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809" r:id="rId14"/>
    <p:sldMasterId id="2147483821" r:id="rId15"/>
    <p:sldMasterId id="2147483833" r:id="rId16"/>
  </p:sldMasterIdLst>
  <p:notesMasterIdLst>
    <p:notesMasterId r:id="rId53"/>
  </p:notesMasterIdLst>
  <p:handoutMasterIdLst>
    <p:handoutMasterId r:id="rId54"/>
  </p:handoutMasterIdLst>
  <p:sldIdLst>
    <p:sldId id="510" r:id="rId17"/>
    <p:sldId id="520" r:id="rId18"/>
    <p:sldId id="511" r:id="rId19"/>
    <p:sldId id="512" r:id="rId20"/>
    <p:sldId id="513" r:id="rId21"/>
    <p:sldId id="514" r:id="rId22"/>
    <p:sldId id="515" r:id="rId23"/>
    <p:sldId id="516" r:id="rId24"/>
    <p:sldId id="517" r:id="rId25"/>
    <p:sldId id="521" r:id="rId26"/>
    <p:sldId id="518" r:id="rId27"/>
    <p:sldId id="446" r:id="rId28"/>
    <p:sldId id="478" r:id="rId29"/>
    <p:sldId id="369" r:id="rId30"/>
    <p:sldId id="480" r:id="rId31"/>
    <p:sldId id="501" r:id="rId32"/>
    <p:sldId id="502" r:id="rId33"/>
    <p:sldId id="505" r:id="rId34"/>
    <p:sldId id="477" r:id="rId35"/>
    <p:sldId id="483" r:id="rId36"/>
    <p:sldId id="507" r:id="rId37"/>
    <p:sldId id="466" r:id="rId38"/>
    <p:sldId id="474" r:id="rId39"/>
    <p:sldId id="485" r:id="rId40"/>
    <p:sldId id="508" r:id="rId41"/>
    <p:sldId id="532" r:id="rId42"/>
    <p:sldId id="522" r:id="rId43"/>
    <p:sldId id="524" r:id="rId44"/>
    <p:sldId id="525" r:id="rId45"/>
    <p:sldId id="526" r:id="rId46"/>
    <p:sldId id="523" r:id="rId47"/>
    <p:sldId id="527" r:id="rId48"/>
    <p:sldId id="528" r:id="rId49"/>
    <p:sldId id="529" r:id="rId50"/>
    <p:sldId id="530" r:id="rId51"/>
    <p:sldId id="531" r:id="rId5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9" autoAdjust="0"/>
    <p:restoredTop sz="96357" autoAdjust="0"/>
  </p:normalViewPr>
  <p:slideViewPr>
    <p:cSldViewPr snapToGrid="0" snapToObjects="1">
      <p:cViewPr varScale="1">
        <p:scale>
          <a:sx n="68" d="100"/>
          <a:sy n="68" d="100"/>
        </p:scale>
        <p:origin x="1704"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8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5.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8A4BD-6FB5-449D-9893-6B54D9638775}"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2A6E46A1-B5BD-496D-8F25-871BA21EF6BD}">
      <dgm:prSet/>
      <dgm:spPr/>
      <dgm:t>
        <a:bodyPr/>
        <a:lstStyle/>
        <a:p>
          <a:pPr>
            <a:defRPr b="1"/>
          </a:pPr>
          <a:r>
            <a:rPr lang="en-US"/>
            <a:t>Nov. 2019</a:t>
          </a:r>
        </a:p>
      </dgm:t>
    </dgm:pt>
    <dgm:pt modelId="{28A4C4F1-B1E8-49B4-90DF-2CCCD7133159}" type="parTrans" cxnId="{C8B7365A-0171-4620-B1F9-1C61D9F4A289}">
      <dgm:prSet/>
      <dgm:spPr/>
      <dgm:t>
        <a:bodyPr/>
        <a:lstStyle/>
        <a:p>
          <a:endParaRPr lang="en-US"/>
        </a:p>
      </dgm:t>
    </dgm:pt>
    <dgm:pt modelId="{1E28E6F2-1E60-47AB-B3E4-F978C09CAAA1}" type="sibTrans" cxnId="{C8B7365A-0171-4620-B1F9-1C61D9F4A289}">
      <dgm:prSet/>
      <dgm:spPr/>
      <dgm:t>
        <a:bodyPr/>
        <a:lstStyle/>
        <a:p>
          <a:endParaRPr lang="en-US"/>
        </a:p>
      </dgm:t>
    </dgm:pt>
    <dgm:pt modelId="{25470F16-68C1-4873-A355-C11968D3A975}">
      <dgm:prSet/>
      <dgm:spPr/>
      <dgm:t>
        <a:bodyPr/>
        <a:lstStyle/>
        <a:p>
          <a:r>
            <a:rPr lang="en-US"/>
            <a:t>Strategic Planning</a:t>
          </a:r>
        </a:p>
      </dgm:t>
    </dgm:pt>
    <dgm:pt modelId="{9CEF2801-ABF2-4B92-9B20-1D6E2C4D0090}" type="parTrans" cxnId="{11703803-FBB5-45E9-BE34-C2AC3C7BB27B}">
      <dgm:prSet/>
      <dgm:spPr/>
      <dgm:t>
        <a:bodyPr/>
        <a:lstStyle/>
        <a:p>
          <a:endParaRPr lang="en-US"/>
        </a:p>
      </dgm:t>
    </dgm:pt>
    <dgm:pt modelId="{B53FCDAA-9B6A-4934-BE58-04C1BD4E7392}" type="sibTrans" cxnId="{11703803-FBB5-45E9-BE34-C2AC3C7BB27B}">
      <dgm:prSet/>
      <dgm:spPr/>
      <dgm:t>
        <a:bodyPr/>
        <a:lstStyle/>
        <a:p>
          <a:endParaRPr lang="en-US"/>
        </a:p>
      </dgm:t>
    </dgm:pt>
    <dgm:pt modelId="{1F86B08A-F0AE-4DFE-906B-EDA29CE4025B}">
      <dgm:prSet/>
      <dgm:spPr/>
      <dgm:t>
        <a:bodyPr/>
        <a:lstStyle/>
        <a:p>
          <a:pPr>
            <a:defRPr b="1"/>
          </a:pPr>
          <a:r>
            <a:rPr lang="en-US"/>
            <a:t>Feb. 2020</a:t>
          </a:r>
        </a:p>
      </dgm:t>
    </dgm:pt>
    <dgm:pt modelId="{AD414D4E-EF2A-40B1-822E-EA0120394A69}" type="parTrans" cxnId="{75CA6AC8-E0BC-48CA-853C-28EA6D8E399E}">
      <dgm:prSet/>
      <dgm:spPr/>
      <dgm:t>
        <a:bodyPr/>
        <a:lstStyle/>
        <a:p>
          <a:endParaRPr lang="en-US"/>
        </a:p>
      </dgm:t>
    </dgm:pt>
    <dgm:pt modelId="{A5B751D9-E951-4B21-8419-09C2387818C5}" type="sibTrans" cxnId="{75CA6AC8-E0BC-48CA-853C-28EA6D8E399E}">
      <dgm:prSet/>
      <dgm:spPr/>
      <dgm:t>
        <a:bodyPr/>
        <a:lstStyle/>
        <a:p>
          <a:endParaRPr lang="en-US"/>
        </a:p>
      </dgm:t>
    </dgm:pt>
    <dgm:pt modelId="{C26B8283-501A-4EB8-B726-42F4D5D55A71}">
      <dgm:prSet/>
      <dgm:spPr/>
      <dgm:t>
        <a:bodyPr/>
        <a:lstStyle/>
        <a:p>
          <a:r>
            <a:rPr lang="en-US"/>
            <a:t>Pre-Certification Visit</a:t>
          </a:r>
        </a:p>
      </dgm:t>
    </dgm:pt>
    <dgm:pt modelId="{C7435889-438E-4F3E-B6CC-97561A5EAFBD}" type="parTrans" cxnId="{36FFFD11-BBCA-44AD-9720-17D222E41E70}">
      <dgm:prSet/>
      <dgm:spPr/>
      <dgm:t>
        <a:bodyPr/>
        <a:lstStyle/>
        <a:p>
          <a:endParaRPr lang="en-US"/>
        </a:p>
      </dgm:t>
    </dgm:pt>
    <dgm:pt modelId="{653613A4-BD08-4C90-803C-F09EE27A53D6}" type="sibTrans" cxnId="{36FFFD11-BBCA-44AD-9720-17D222E41E70}">
      <dgm:prSet/>
      <dgm:spPr/>
      <dgm:t>
        <a:bodyPr/>
        <a:lstStyle/>
        <a:p>
          <a:endParaRPr lang="en-US"/>
        </a:p>
      </dgm:t>
    </dgm:pt>
    <dgm:pt modelId="{19C36CAB-6970-4189-A664-9DD8F110ADA4}">
      <dgm:prSet/>
      <dgm:spPr/>
      <dgm:t>
        <a:bodyPr/>
        <a:lstStyle/>
        <a:p>
          <a:pPr>
            <a:defRPr b="1"/>
          </a:pPr>
          <a:r>
            <a:rPr lang="en-US"/>
            <a:t>Feb. 2020</a:t>
          </a:r>
        </a:p>
      </dgm:t>
    </dgm:pt>
    <dgm:pt modelId="{EF0EAC9C-4F4B-4A5C-8502-9E3A8C03B121}" type="parTrans" cxnId="{3AE02D85-6A9F-403F-9BBA-22A198251BCF}">
      <dgm:prSet/>
      <dgm:spPr/>
      <dgm:t>
        <a:bodyPr/>
        <a:lstStyle/>
        <a:p>
          <a:endParaRPr lang="en-US"/>
        </a:p>
      </dgm:t>
    </dgm:pt>
    <dgm:pt modelId="{19ECC01C-2EE8-4094-9EEE-BC8C960B7528}" type="sibTrans" cxnId="{3AE02D85-6A9F-403F-9BBA-22A198251BCF}">
      <dgm:prSet/>
      <dgm:spPr/>
      <dgm:t>
        <a:bodyPr/>
        <a:lstStyle/>
        <a:p>
          <a:endParaRPr lang="en-US"/>
        </a:p>
      </dgm:t>
    </dgm:pt>
    <dgm:pt modelId="{FDED850C-A90C-42B5-A4C7-7DDB164880D2}">
      <dgm:prSet/>
      <dgm:spPr/>
      <dgm:t>
        <a:bodyPr/>
        <a:lstStyle/>
        <a:p>
          <a:r>
            <a:rPr lang="en-US"/>
            <a:t>We decided to hold off confirming the plan until we received the official feedback from certification team</a:t>
          </a:r>
        </a:p>
      </dgm:t>
    </dgm:pt>
    <dgm:pt modelId="{2669BC21-E123-4F6C-B318-C55827686DBC}" type="parTrans" cxnId="{A0C785A1-89C7-48CA-A791-35F3BFF49708}">
      <dgm:prSet/>
      <dgm:spPr/>
      <dgm:t>
        <a:bodyPr/>
        <a:lstStyle/>
        <a:p>
          <a:endParaRPr lang="en-US"/>
        </a:p>
      </dgm:t>
    </dgm:pt>
    <dgm:pt modelId="{B55D6D48-622D-4C01-8B41-FB783CEE396E}" type="sibTrans" cxnId="{A0C785A1-89C7-48CA-A791-35F3BFF49708}">
      <dgm:prSet/>
      <dgm:spPr/>
      <dgm:t>
        <a:bodyPr/>
        <a:lstStyle/>
        <a:p>
          <a:endParaRPr lang="en-US"/>
        </a:p>
      </dgm:t>
    </dgm:pt>
    <dgm:pt modelId="{B4B0B91F-6BC7-45B2-9352-AD748F66DF22}">
      <dgm:prSet/>
      <dgm:spPr/>
      <dgm:t>
        <a:bodyPr/>
        <a:lstStyle/>
        <a:p>
          <a:pPr>
            <a:defRPr b="1"/>
          </a:pPr>
          <a:r>
            <a:rPr lang="en-US"/>
            <a:t>Mar. 2020</a:t>
          </a:r>
        </a:p>
      </dgm:t>
    </dgm:pt>
    <dgm:pt modelId="{6B36E423-AF28-44AC-B673-C699855F67D0}" type="parTrans" cxnId="{5B5790AF-3E1C-43BF-AE3B-9CE930CB95B6}">
      <dgm:prSet/>
      <dgm:spPr/>
      <dgm:t>
        <a:bodyPr/>
        <a:lstStyle/>
        <a:p>
          <a:endParaRPr lang="en-US"/>
        </a:p>
      </dgm:t>
    </dgm:pt>
    <dgm:pt modelId="{44C8ADC9-4804-4BAF-9841-641E8CFC6CEC}" type="sibTrans" cxnId="{5B5790AF-3E1C-43BF-AE3B-9CE930CB95B6}">
      <dgm:prSet/>
      <dgm:spPr/>
      <dgm:t>
        <a:bodyPr/>
        <a:lstStyle/>
        <a:p>
          <a:endParaRPr lang="en-US"/>
        </a:p>
      </dgm:t>
    </dgm:pt>
    <dgm:pt modelId="{F7717227-053D-4668-AEB0-9DA09079E480}">
      <dgm:prSet/>
      <dgm:spPr/>
      <dgm:t>
        <a:bodyPr/>
        <a:lstStyle/>
        <a:p>
          <a:r>
            <a:rPr lang="en-US"/>
            <a:t>Pandemic</a:t>
          </a:r>
        </a:p>
      </dgm:t>
    </dgm:pt>
    <dgm:pt modelId="{7A275A7F-D3C4-41CA-AE38-1F8D741CBE26}" type="parTrans" cxnId="{75F4FD06-960B-4826-9E22-D551BA7AF4D0}">
      <dgm:prSet/>
      <dgm:spPr/>
      <dgm:t>
        <a:bodyPr/>
        <a:lstStyle/>
        <a:p>
          <a:endParaRPr lang="en-US"/>
        </a:p>
      </dgm:t>
    </dgm:pt>
    <dgm:pt modelId="{A13C0CC7-8533-4BA6-B1CA-8B355469AE7B}" type="sibTrans" cxnId="{75F4FD06-960B-4826-9E22-D551BA7AF4D0}">
      <dgm:prSet/>
      <dgm:spPr/>
      <dgm:t>
        <a:bodyPr/>
        <a:lstStyle/>
        <a:p>
          <a:endParaRPr lang="en-US"/>
        </a:p>
      </dgm:t>
    </dgm:pt>
    <dgm:pt modelId="{0BEE7D83-6873-402E-ABC4-6D5736E24DD4}">
      <dgm:prSet/>
      <dgm:spPr/>
      <dgm:t>
        <a:bodyPr/>
        <a:lstStyle/>
        <a:p>
          <a:pPr>
            <a:defRPr b="1"/>
          </a:pPr>
          <a:r>
            <a:rPr lang="en-US"/>
            <a:t>Dec. 2020</a:t>
          </a:r>
        </a:p>
      </dgm:t>
    </dgm:pt>
    <dgm:pt modelId="{82912A12-F7AE-46DF-B72B-B62E2F2681A4}" type="parTrans" cxnId="{5E73AEE0-47DD-4812-A682-DA025DBCEA06}">
      <dgm:prSet/>
      <dgm:spPr/>
      <dgm:t>
        <a:bodyPr/>
        <a:lstStyle/>
        <a:p>
          <a:endParaRPr lang="en-US"/>
        </a:p>
      </dgm:t>
    </dgm:pt>
    <dgm:pt modelId="{D1190BE6-E0B4-4D6B-B610-EA47FC5B9E4B}" type="sibTrans" cxnId="{5E73AEE0-47DD-4812-A682-DA025DBCEA06}">
      <dgm:prSet/>
      <dgm:spPr/>
      <dgm:t>
        <a:bodyPr/>
        <a:lstStyle/>
        <a:p>
          <a:endParaRPr lang="en-US"/>
        </a:p>
      </dgm:t>
    </dgm:pt>
    <dgm:pt modelId="{6F2DF944-7E9B-4203-803D-59EEB9306B38}">
      <dgm:prSet/>
      <dgm:spPr/>
      <dgm:t>
        <a:bodyPr/>
        <a:lstStyle/>
        <a:p>
          <a:r>
            <a:rPr lang="en-US" dirty="0"/>
            <a:t>Dr. Plunkett reviewed observations from pre-certification and shared that we must address all observations.  Our next certification visit is in five years</a:t>
          </a:r>
        </a:p>
      </dgm:t>
    </dgm:pt>
    <dgm:pt modelId="{7A363C3B-2365-4788-99C7-483D349B794E}" type="parTrans" cxnId="{BDA3D94D-86FC-469F-B54E-800D9449E1DE}">
      <dgm:prSet/>
      <dgm:spPr/>
      <dgm:t>
        <a:bodyPr/>
        <a:lstStyle/>
        <a:p>
          <a:endParaRPr lang="en-US"/>
        </a:p>
      </dgm:t>
    </dgm:pt>
    <dgm:pt modelId="{2BF3E33A-B10B-4D33-BF7F-BCF87803E359}" type="sibTrans" cxnId="{BDA3D94D-86FC-469F-B54E-800D9449E1DE}">
      <dgm:prSet/>
      <dgm:spPr/>
      <dgm:t>
        <a:bodyPr/>
        <a:lstStyle/>
        <a:p>
          <a:endParaRPr lang="en-US"/>
        </a:p>
      </dgm:t>
    </dgm:pt>
    <dgm:pt modelId="{3DEDAAC6-9FD3-4613-A62E-B909E9A8C7C5}" type="pres">
      <dgm:prSet presAssocID="{CA58A4BD-6FB5-449D-9893-6B54D9638775}" presName="root" presStyleCnt="0">
        <dgm:presLayoutVars>
          <dgm:chMax/>
          <dgm:chPref/>
          <dgm:animLvl val="lvl"/>
        </dgm:presLayoutVars>
      </dgm:prSet>
      <dgm:spPr/>
    </dgm:pt>
    <dgm:pt modelId="{85515F81-9A3F-4E01-8C5F-5FE7109D0935}" type="pres">
      <dgm:prSet presAssocID="{CA58A4BD-6FB5-449D-9893-6B54D9638775}"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785845D3-93E1-4036-B0C3-63BB327CFBE0}" type="pres">
      <dgm:prSet presAssocID="{CA58A4BD-6FB5-449D-9893-6B54D9638775}" presName="nodes" presStyleCnt="0">
        <dgm:presLayoutVars>
          <dgm:chMax/>
          <dgm:chPref/>
          <dgm:animLvl val="lvl"/>
        </dgm:presLayoutVars>
      </dgm:prSet>
      <dgm:spPr/>
    </dgm:pt>
    <dgm:pt modelId="{D9CFD631-40D2-49D6-964D-22AA3B3B25B0}" type="pres">
      <dgm:prSet presAssocID="{2A6E46A1-B5BD-496D-8F25-871BA21EF6BD}" presName="composite" presStyleCnt="0"/>
      <dgm:spPr/>
    </dgm:pt>
    <dgm:pt modelId="{00A2B1D0-6950-4714-9E64-7586AA5A6ECF}" type="pres">
      <dgm:prSet presAssocID="{2A6E46A1-B5BD-496D-8F25-871BA21EF6BD}"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2D7708AE-A130-4A89-8DA1-76345E51A59F}" type="pres">
      <dgm:prSet presAssocID="{2A6E46A1-B5BD-496D-8F25-871BA21EF6BD}" presName="DropPinPlaceHolder" presStyleCnt="0"/>
      <dgm:spPr/>
    </dgm:pt>
    <dgm:pt modelId="{EF2A95A0-716E-4096-AEE4-DA2E6BE14718}" type="pres">
      <dgm:prSet presAssocID="{2A6E46A1-B5BD-496D-8F25-871BA21EF6BD}" presName="DropPin" presStyleLbl="alignNode1" presStyleIdx="0" presStyleCnt="5"/>
      <dgm:spPr/>
    </dgm:pt>
    <dgm:pt modelId="{FCA8D542-5EE7-4C47-804E-5EA7C188E572}" type="pres">
      <dgm:prSet presAssocID="{2A6E46A1-B5BD-496D-8F25-871BA21EF6BD}" presName="Ellipse"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295AB186-996C-4376-8CA8-49148AC0483A}" type="pres">
      <dgm:prSet presAssocID="{2A6E46A1-B5BD-496D-8F25-871BA21EF6BD}" presName="L2TextContainer" presStyleLbl="revTx" presStyleIdx="0" presStyleCnt="10">
        <dgm:presLayoutVars>
          <dgm:bulletEnabled val="1"/>
        </dgm:presLayoutVars>
      </dgm:prSet>
      <dgm:spPr/>
    </dgm:pt>
    <dgm:pt modelId="{39E488E0-DB2F-4920-8AC3-72C2A5BC8BE3}" type="pres">
      <dgm:prSet presAssocID="{2A6E46A1-B5BD-496D-8F25-871BA21EF6BD}" presName="L1TextContainer" presStyleLbl="revTx" presStyleIdx="1" presStyleCnt="10">
        <dgm:presLayoutVars>
          <dgm:chMax val="1"/>
          <dgm:chPref val="1"/>
          <dgm:bulletEnabled val="1"/>
        </dgm:presLayoutVars>
      </dgm:prSet>
      <dgm:spPr/>
    </dgm:pt>
    <dgm:pt modelId="{A7536C8C-8205-47A2-A1BF-8EFC94EA5157}" type="pres">
      <dgm:prSet presAssocID="{2A6E46A1-B5BD-496D-8F25-871BA21EF6BD}"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F5106784-2D95-4C55-83F2-B8C339C6DB88}" type="pres">
      <dgm:prSet presAssocID="{2A6E46A1-B5BD-496D-8F25-871BA21EF6BD}" presName="EmptyPlaceHolder" presStyleCnt="0"/>
      <dgm:spPr/>
    </dgm:pt>
    <dgm:pt modelId="{6B51B9BC-5BED-43A0-A752-082E3A50B045}" type="pres">
      <dgm:prSet presAssocID="{1E28E6F2-1E60-47AB-B3E4-F978C09CAAA1}" presName="spaceBetweenRectangles" presStyleCnt="0"/>
      <dgm:spPr/>
    </dgm:pt>
    <dgm:pt modelId="{22FD7A95-87FA-4DAF-A4F9-DFF2CB653925}" type="pres">
      <dgm:prSet presAssocID="{1F86B08A-F0AE-4DFE-906B-EDA29CE4025B}" presName="composite" presStyleCnt="0"/>
      <dgm:spPr/>
    </dgm:pt>
    <dgm:pt modelId="{573E83C3-F8B7-4EC9-A17A-6B3BC1E32B4C}" type="pres">
      <dgm:prSet presAssocID="{1F86B08A-F0AE-4DFE-906B-EDA29CE4025B}"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411379AA-EFDE-418E-B2E8-D4229AC732FE}" type="pres">
      <dgm:prSet presAssocID="{1F86B08A-F0AE-4DFE-906B-EDA29CE4025B}" presName="DropPinPlaceHolder" presStyleCnt="0"/>
      <dgm:spPr/>
    </dgm:pt>
    <dgm:pt modelId="{38B2C4CE-5393-4F38-896A-C04BF4690343}" type="pres">
      <dgm:prSet presAssocID="{1F86B08A-F0AE-4DFE-906B-EDA29CE4025B}" presName="DropPin" presStyleLbl="alignNode1" presStyleIdx="1" presStyleCnt="5"/>
      <dgm:spPr/>
    </dgm:pt>
    <dgm:pt modelId="{15935E08-19D2-4D97-90B1-428E69E28AFD}" type="pres">
      <dgm:prSet presAssocID="{1F86B08A-F0AE-4DFE-906B-EDA29CE4025B}" presName="Ellipse"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5862B036-B86B-400B-B4BB-553B1745019C}" type="pres">
      <dgm:prSet presAssocID="{1F86B08A-F0AE-4DFE-906B-EDA29CE4025B}" presName="L2TextContainer" presStyleLbl="revTx" presStyleIdx="2" presStyleCnt="10">
        <dgm:presLayoutVars>
          <dgm:bulletEnabled val="1"/>
        </dgm:presLayoutVars>
      </dgm:prSet>
      <dgm:spPr/>
    </dgm:pt>
    <dgm:pt modelId="{C9C7FA28-7E37-4030-8347-F1F1EF8039C8}" type="pres">
      <dgm:prSet presAssocID="{1F86B08A-F0AE-4DFE-906B-EDA29CE4025B}" presName="L1TextContainer" presStyleLbl="revTx" presStyleIdx="3" presStyleCnt="10">
        <dgm:presLayoutVars>
          <dgm:chMax val="1"/>
          <dgm:chPref val="1"/>
          <dgm:bulletEnabled val="1"/>
        </dgm:presLayoutVars>
      </dgm:prSet>
      <dgm:spPr/>
    </dgm:pt>
    <dgm:pt modelId="{1D8B080C-FE1F-4E4B-BA4C-64AF10E8943A}" type="pres">
      <dgm:prSet presAssocID="{1F86B08A-F0AE-4DFE-906B-EDA29CE4025B}"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277C290E-F69D-40F6-8966-DD119CF1DB95}" type="pres">
      <dgm:prSet presAssocID="{1F86B08A-F0AE-4DFE-906B-EDA29CE4025B}" presName="EmptyPlaceHolder" presStyleCnt="0"/>
      <dgm:spPr/>
    </dgm:pt>
    <dgm:pt modelId="{26B45EAF-56DD-4FE5-AC46-E3100B2FC57F}" type="pres">
      <dgm:prSet presAssocID="{A5B751D9-E951-4B21-8419-09C2387818C5}" presName="spaceBetweenRectangles" presStyleCnt="0"/>
      <dgm:spPr/>
    </dgm:pt>
    <dgm:pt modelId="{370EED8A-BE9B-4139-90DA-09E2E4FF215B}" type="pres">
      <dgm:prSet presAssocID="{19C36CAB-6970-4189-A664-9DD8F110ADA4}" presName="composite" presStyleCnt="0"/>
      <dgm:spPr/>
    </dgm:pt>
    <dgm:pt modelId="{E46225C8-ACCF-45B8-A46C-907F274C67D3}" type="pres">
      <dgm:prSet presAssocID="{19C36CAB-6970-4189-A664-9DD8F110ADA4}"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F7009293-18D0-40B0-AE6E-190AA4B38A5B}" type="pres">
      <dgm:prSet presAssocID="{19C36CAB-6970-4189-A664-9DD8F110ADA4}" presName="DropPinPlaceHolder" presStyleCnt="0"/>
      <dgm:spPr/>
    </dgm:pt>
    <dgm:pt modelId="{3B69299B-246F-4681-826E-3FC7DBD5D007}" type="pres">
      <dgm:prSet presAssocID="{19C36CAB-6970-4189-A664-9DD8F110ADA4}" presName="DropPin" presStyleLbl="alignNode1" presStyleIdx="2" presStyleCnt="5"/>
      <dgm:spPr/>
    </dgm:pt>
    <dgm:pt modelId="{71342217-7224-4FD2-8C5E-B5A464EC377E}" type="pres">
      <dgm:prSet presAssocID="{19C36CAB-6970-4189-A664-9DD8F110ADA4}" presName="Ellipse"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1024F928-BA94-47B8-AF61-5F860C1C4D04}" type="pres">
      <dgm:prSet presAssocID="{19C36CAB-6970-4189-A664-9DD8F110ADA4}" presName="L2TextContainer" presStyleLbl="revTx" presStyleIdx="4" presStyleCnt="10">
        <dgm:presLayoutVars>
          <dgm:bulletEnabled val="1"/>
        </dgm:presLayoutVars>
      </dgm:prSet>
      <dgm:spPr/>
    </dgm:pt>
    <dgm:pt modelId="{B8FF21A7-FB4F-400C-AE5B-CA0D675DF212}" type="pres">
      <dgm:prSet presAssocID="{19C36CAB-6970-4189-A664-9DD8F110ADA4}" presName="L1TextContainer" presStyleLbl="revTx" presStyleIdx="5" presStyleCnt="10">
        <dgm:presLayoutVars>
          <dgm:chMax val="1"/>
          <dgm:chPref val="1"/>
          <dgm:bulletEnabled val="1"/>
        </dgm:presLayoutVars>
      </dgm:prSet>
      <dgm:spPr/>
    </dgm:pt>
    <dgm:pt modelId="{112643FE-9D01-4483-BCAC-5B060F76869F}" type="pres">
      <dgm:prSet presAssocID="{19C36CAB-6970-4189-A664-9DD8F110ADA4}"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C137C960-2912-4FAC-A1A8-677B330D6180}" type="pres">
      <dgm:prSet presAssocID="{19C36CAB-6970-4189-A664-9DD8F110ADA4}" presName="EmptyPlaceHolder" presStyleCnt="0"/>
      <dgm:spPr/>
    </dgm:pt>
    <dgm:pt modelId="{2681C67C-3B15-4619-ADFD-DD9C687D8EF3}" type="pres">
      <dgm:prSet presAssocID="{19ECC01C-2EE8-4094-9EEE-BC8C960B7528}" presName="spaceBetweenRectangles" presStyleCnt="0"/>
      <dgm:spPr/>
    </dgm:pt>
    <dgm:pt modelId="{28030A35-3A79-4438-8BE5-718547546646}" type="pres">
      <dgm:prSet presAssocID="{B4B0B91F-6BC7-45B2-9352-AD748F66DF22}" presName="composite" presStyleCnt="0"/>
      <dgm:spPr/>
    </dgm:pt>
    <dgm:pt modelId="{D6E78144-35EA-4B47-AE50-89B51EB82026}" type="pres">
      <dgm:prSet presAssocID="{B4B0B91F-6BC7-45B2-9352-AD748F66DF22}"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651E8B90-6C73-46AA-AA38-8FDEEB3B0BD3}" type="pres">
      <dgm:prSet presAssocID="{B4B0B91F-6BC7-45B2-9352-AD748F66DF22}" presName="DropPinPlaceHolder" presStyleCnt="0"/>
      <dgm:spPr/>
    </dgm:pt>
    <dgm:pt modelId="{FCF56945-F5B7-4959-A3E7-7A3611DF8303}" type="pres">
      <dgm:prSet presAssocID="{B4B0B91F-6BC7-45B2-9352-AD748F66DF22}" presName="DropPin" presStyleLbl="alignNode1" presStyleIdx="3" presStyleCnt="5"/>
      <dgm:spPr/>
    </dgm:pt>
    <dgm:pt modelId="{1D15E1AD-708B-4035-9684-9461C07CC913}" type="pres">
      <dgm:prSet presAssocID="{B4B0B91F-6BC7-45B2-9352-AD748F66DF22}" presName="Ellipse"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BB78EC4C-CFFE-4CBE-8A2D-1DD5BC3BA61E}" type="pres">
      <dgm:prSet presAssocID="{B4B0B91F-6BC7-45B2-9352-AD748F66DF22}" presName="L2TextContainer" presStyleLbl="revTx" presStyleIdx="6" presStyleCnt="10">
        <dgm:presLayoutVars>
          <dgm:bulletEnabled val="1"/>
        </dgm:presLayoutVars>
      </dgm:prSet>
      <dgm:spPr/>
    </dgm:pt>
    <dgm:pt modelId="{1135B484-8CDA-4978-B428-2B1AA11A4C5B}" type="pres">
      <dgm:prSet presAssocID="{B4B0B91F-6BC7-45B2-9352-AD748F66DF22}" presName="L1TextContainer" presStyleLbl="revTx" presStyleIdx="7" presStyleCnt="10">
        <dgm:presLayoutVars>
          <dgm:chMax val="1"/>
          <dgm:chPref val="1"/>
          <dgm:bulletEnabled val="1"/>
        </dgm:presLayoutVars>
      </dgm:prSet>
      <dgm:spPr/>
    </dgm:pt>
    <dgm:pt modelId="{5F8D2A90-3D48-43B5-84D8-7574F8F85F65}" type="pres">
      <dgm:prSet presAssocID="{B4B0B91F-6BC7-45B2-9352-AD748F66DF22}"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2F0A3605-0FD8-4DC7-B988-BE1711842857}" type="pres">
      <dgm:prSet presAssocID="{B4B0B91F-6BC7-45B2-9352-AD748F66DF22}" presName="EmptyPlaceHolder" presStyleCnt="0"/>
      <dgm:spPr/>
    </dgm:pt>
    <dgm:pt modelId="{1B5ED16F-CE05-4CA3-B3AA-8013A3F6CB1A}" type="pres">
      <dgm:prSet presAssocID="{44C8ADC9-4804-4BAF-9841-641E8CFC6CEC}" presName="spaceBetweenRectangles" presStyleCnt="0"/>
      <dgm:spPr/>
    </dgm:pt>
    <dgm:pt modelId="{F50FB0CF-A089-45FA-92BC-33A71E8D10F1}" type="pres">
      <dgm:prSet presAssocID="{0BEE7D83-6873-402E-ABC4-6D5736E24DD4}" presName="composite" presStyleCnt="0"/>
      <dgm:spPr/>
    </dgm:pt>
    <dgm:pt modelId="{FEAC4241-97FE-4489-A41F-9F9453F84457}" type="pres">
      <dgm:prSet presAssocID="{0BEE7D83-6873-402E-ABC4-6D5736E24DD4}"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FB16F9CA-3F2B-4B09-A057-2F3D927800F0}" type="pres">
      <dgm:prSet presAssocID="{0BEE7D83-6873-402E-ABC4-6D5736E24DD4}" presName="DropPinPlaceHolder" presStyleCnt="0"/>
      <dgm:spPr/>
    </dgm:pt>
    <dgm:pt modelId="{C4925362-03CD-4234-AA99-68511BEE6E06}" type="pres">
      <dgm:prSet presAssocID="{0BEE7D83-6873-402E-ABC4-6D5736E24DD4}" presName="DropPin" presStyleLbl="alignNode1" presStyleIdx="4" presStyleCnt="5"/>
      <dgm:spPr/>
    </dgm:pt>
    <dgm:pt modelId="{D74E1532-CB65-4BCF-9932-25F19FCEE281}" type="pres">
      <dgm:prSet presAssocID="{0BEE7D83-6873-402E-ABC4-6D5736E24DD4}" presName="Ellipse" presStyleLbl="fgAcc1" presStyleIdx="5" presStyleCnt="6"/>
      <dgm:spPr>
        <a:solidFill>
          <a:schemeClr val="lt1">
            <a:alpha val="90000"/>
            <a:hueOff val="0"/>
            <a:satOff val="0"/>
            <a:lumOff val="0"/>
            <a:alphaOff val="0"/>
          </a:schemeClr>
        </a:solidFill>
        <a:ln w="25400" cap="flat" cmpd="sng" algn="ctr">
          <a:noFill/>
          <a:prstDash val="solid"/>
        </a:ln>
        <a:effectLst/>
      </dgm:spPr>
    </dgm:pt>
    <dgm:pt modelId="{EE5819B1-9938-4243-A974-F97A7770ECD5}" type="pres">
      <dgm:prSet presAssocID="{0BEE7D83-6873-402E-ABC4-6D5736E24DD4}" presName="L2TextContainer" presStyleLbl="revTx" presStyleIdx="8" presStyleCnt="10">
        <dgm:presLayoutVars>
          <dgm:bulletEnabled val="1"/>
        </dgm:presLayoutVars>
      </dgm:prSet>
      <dgm:spPr/>
    </dgm:pt>
    <dgm:pt modelId="{F1A23C51-585E-4C92-A653-00FD99C0AD6E}" type="pres">
      <dgm:prSet presAssocID="{0BEE7D83-6873-402E-ABC4-6D5736E24DD4}" presName="L1TextContainer" presStyleLbl="revTx" presStyleIdx="9" presStyleCnt="10">
        <dgm:presLayoutVars>
          <dgm:chMax val="1"/>
          <dgm:chPref val="1"/>
          <dgm:bulletEnabled val="1"/>
        </dgm:presLayoutVars>
      </dgm:prSet>
      <dgm:spPr/>
    </dgm:pt>
    <dgm:pt modelId="{DD7A1285-07DB-4906-9D81-CC304AE464A6}" type="pres">
      <dgm:prSet presAssocID="{0BEE7D83-6873-402E-ABC4-6D5736E24DD4}"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20CB3A76-9608-4C18-BFD1-FE1636199408}" type="pres">
      <dgm:prSet presAssocID="{0BEE7D83-6873-402E-ABC4-6D5736E24DD4}" presName="EmptyPlaceHolder" presStyleCnt="0"/>
      <dgm:spPr/>
    </dgm:pt>
  </dgm:ptLst>
  <dgm:cxnLst>
    <dgm:cxn modelId="{11703803-FBB5-45E9-BE34-C2AC3C7BB27B}" srcId="{2A6E46A1-B5BD-496D-8F25-871BA21EF6BD}" destId="{25470F16-68C1-4873-A355-C11968D3A975}" srcOrd="0" destOrd="0" parTransId="{9CEF2801-ABF2-4B92-9B20-1D6E2C4D0090}" sibTransId="{B53FCDAA-9B6A-4934-BE58-04C1BD4E7392}"/>
    <dgm:cxn modelId="{75F4FD06-960B-4826-9E22-D551BA7AF4D0}" srcId="{B4B0B91F-6BC7-45B2-9352-AD748F66DF22}" destId="{F7717227-053D-4668-AEB0-9DA09079E480}" srcOrd="0" destOrd="0" parTransId="{7A275A7F-D3C4-41CA-AE38-1F8D741CBE26}" sibTransId="{A13C0CC7-8533-4BA6-B1CA-8B355469AE7B}"/>
    <dgm:cxn modelId="{36FFFD11-BBCA-44AD-9720-17D222E41E70}" srcId="{1F86B08A-F0AE-4DFE-906B-EDA29CE4025B}" destId="{C26B8283-501A-4EB8-B726-42F4D5D55A71}" srcOrd="0" destOrd="0" parTransId="{C7435889-438E-4F3E-B6CC-97561A5EAFBD}" sibTransId="{653613A4-BD08-4C90-803C-F09EE27A53D6}"/>
    <dgm:cxn modelId="{3105BF18-8D24-45C0-89ED-B0604E352B1E}" type="presOf" srcId="{2A6E46A1-B5BD-496D-8F25-871BA21EF6BD}" destId="{39E488E0-DB2F-4920-8AC3-72C2A5BC8BE3}" srcOrd="0" destOrd="0" presId="urn:microsoft.com/office/officeart/2017/3/layout/DropPinTimeline"/>
    <dgm:cxn modelId="{766C5033-5693-410A-A528-9F138C360528}" type="presOf" srcId="{CA58A4BD-6FB5-449D-9893-6B54D9638775}" destId="{3DEDAAC6-9FD3-4613-A62E-B909E9A8C7C5}" srcOrd="0" destOrd="0" presId="urn:microsoft.com/office/officeart/2017/3/layout/DropPinTimeline"/>
    <dgm:cxn modelId="{619A5E60-B949-43E1-A455-8A11761DE612}" type="presOf" srcId="{19C36CAB-6970-4189-A664-9DD8F110ADA4}" destId="{B8FF21A7-FB4F-400C-AE5B-CA0D675DF212}" srcOrd="0" destOrd="0" presId="urn:microsoft.com/office/officeart/2017/3/layout/DropPinTimeline"/>
    <dgm:cxn modelId="{BDA3D94D-86FC-469F-B54E-800D9449E1DE}" srcId="{0BEE7D83-6873-402E-ABC4-6D5736E24DD4}" destId="{6F2DF944-7E9B-4203-803D-59EEB9306B38}" srcOrd="0" destOrd="0" parTransId="{7A363C3B-2365-4788-99C7-483D349B794E}" sibTransId="{2BF3E33A-B10B-4D33-BF7F-BCF87803E359}"/>
    <dgm:cxn modelId="{E486AB4F-990F-41BD-8A7A-62799337A772}" type="presOf" srcId="{1F86B08A-F0AE-4DFE-906B-EDA29CE4025B}" destId="{C9C7FA28-7E37-4030-8347-F1F1EF8039C8}" srcOrd="0" destOrd="0" presId="urn:microsoft.com/office/officeart/2017/3/layout/DropPinTimeline"/>
    <dgm:cxn modelId="{244DF377-58DB-413A-9B62-7694669859B4}" type="presOf" srcId="{6F2DF944-7E9B-4203-803D-59EEB9306B38}" destId="{EE5819B1-9938-4243-A974-F97A7770ECD5}" srcOrd="0" destOrd="0" presId="urn:microsoft.com/office/officeart/2017/3/layout/DropPinTimeline"/>
    <dgm:cxn modelId="{C8B7365A-0171-4620-B1F9-1C61D9F4A289}" srcId="{CA58A4BD-6FB5-449D-9893-6B54D9638775}" destId="{2A6E46A1-B5BD-496D-8F25-871BA21EF6BD}" srcOrd="0" destOrd="0" parTransId="{28A4C4F1-B1E8-49B4-90DF-2CCCD7133159}" sibTransId="{1E28E6F2-1E60-47AB-B3E4-F978C09CAAA1}"/>
    <dgm:cxn modelId="{7FD0667A-5271-4B3C-9A29-D1B756D62C2C}" type="presOf" srcId="{0BEE7D83-6873-402E-ABC4-6D5736E24DD4}" destId="{F1A23C51-585E-4C92-A653-00FD99C0AD6E}" srcOrd="0" destOrd="0" presId="urn:microsoft.com/office/officeart/2017/3/layout/DropPinTimeline"/>
    <dgm:cxn modelId="{3AE02D85-6A9F-403F-9BBA-22A198251BCF}" srcId="{CA58A4BD-6FB5-449D-9893-6B54D9638775}" destId="{19C36CAB-6970-4189-A664-9DD8F110ADA4}" srcOrd="2" destOrd="0" parTransId="{EF0EAC9C-4F4B-4A5C-8502-9E3A8C03B121}" sibTransId="{19ECC01C-2EE8-4094-9EEE-BC8C960B7528}"/>
    <dgm:cxn modelId="{A0C785A1-89C7-48CA-A791-35F3BFF49708}" srcId="{19C36CAB-6970-4189-A664-9DD8F110ADA4}" destId="{FDED850C-A90C-42B5-A4C7-7DDB164880D2}" srcOrd="0" destOrd="0" parTransId="{2669BC21-E123-4F6C-B318-C55827686DBC}" sibTransId="{B55D6D48-622D-4C01-8B41-FB783CEE396E}"/>
    <dgm:cxn modelId="{F03EC8A6-9A31-4D56-9C3F-ED81A71B0642}" type="presOf" srcId="{B4B0B91F-6BC7-45B2-9352-AD748F66DF22}" destId="{1135B484-8CDA-4978-B428-2B1AA11A4C5B}" srcOrd="0" destOrd="0" presId="urn:microsoft.com/office/officeart/2017/3/layout/DropPinTimeline"/>
    <dgm:cxn modelId="{5B5790AF-3E1C-43BF-AE3B-9CE930CB95B6}" srcId="{CA58A4BD-6FB5-449D-9893-6B54D9638775}" destId="{B4B0B91F-6BC7-45B2-9352-AD748F66DF22}" srcOrd="3" destOrd="0" parTransId="{6B36E423-AF28-44AC-B673-C699855F67D0}" sibTransId="{44C8ADC9-4804-4BAF-9841-641E8CFC6CEC}"/>
    <dgm:cxn modelId="{E9836AB6-CB67-418F-A822-F2B2EA1E7E1B}" type="presOf" srcId="{C26B8283-501A-4EB8-B726-42F4D5D55A71}" destId="{5862B036-B86B-400B-B4BB-553B1745019C}" srcOrd="0" destOrd="0" presId="urn:microsoft.com/office/officeart/2017/3/layout/DropPinTimeline"/>
    <dgm:cxn modelId="{75CA6AC8-E0BC-48CA-853C-28EA6D8E399E}" srcId="{CA58A4BD-6FB5-449D-9893-6B54D9638775}" destId="{1F86B08A-F0AE-4DFE-906B-EDA29CE4025B}" srcOrd="1" destOrd="0" parTransId="{AD414D4E-EF2A-40B1-822E-EA0120394A69}" sibTransId="{A5B751D9-E951-4B21-8419-09C2387818C5}"/>
    <dgm:cxn modelId="{874A8ED7-5D3C-4C9F-B3E8-DE1A172C6CAC}" type="presOf" srcId="{25470F16-68C1-4873-A355-C11968D3A975}" destId="{295AB186-996C-4376-8CA8-49148AC0483A}" srcOrd="0" destOrd="0" presId="urn:microsoft.com/office/officeart/2017/3/layout/DropPinTimeline"/>
    <dgm:cxn modelId="{5DD636D8-5607-4C5D-9D14-F4CFB37DB187}" type="presOf" srcId="{F7717227-053D-4668-AEB0-9DA09079E480}" destId="{BB78EC4C-CFFE-4CBE-8A2D-1DD5BC3BA61E}" srcOrd="0" destOrd="0" presId="urn:microsoft.com/office/officeart/2017/3/layout/DropPinTimeline"/>
    <dgm:cxn modelId="{EA7A2AD9-F1E1-4B6A-B335-69F0536E74C1}" type="presOf" srcId="{FDED850C-A90C-42B5-A4C7-7DDB164880D2}" destId="{1024F928-BA94-47B8-AF61-5F860C1C4D04}" srcOrd="0" destOrd="0" presId="urn:microsoft.com/office/officeart/2017/3/layout/DropPinTimeline"/>
    <dgm:cxn modelId="{5E73AEE0-47DD-4812-A682-DA025DBCEA06}" srcId="{CA58A4BD-6FB5-449D-9893-6B54D9638775}" destId="{0BEE7D83-6873-402E-ABC4-6D5736E24DD4}" srcOrd="4" destOrd="0" parTransId="{82912A12-F7AE-46DF-B72B-B62E2F2681A4}" sibTransId="{D1190BE6-E0B4-4D6B-B610-EA47FC5B9E4B}"/>
    <dgm:cxn modelId="{172EBFAE-14EF-4B82-9B0B-D66CFAFF19A2}" type="presParOf" srcId="{3DEDAAC6-9FD3-4613-A62E-B909E9A8C7C5}" destId="{85515F81-9A3F-4E01-8C5F-5FE7109D0935}" srcOrd="0" destOrd="0" presId="urn:microsoft.com/office/officeart/2017/3/layout/DropPinTimeline"/>
    <dgm:cxn modelId="{59B74D0B-17B6-4F26-A3F2-EFB9150ACCE3}" type="presParOf" srcId="{3DEDAAC6-9FD3-4613-A62E-B909E9A8C7C5}" destId="{785845D3-93E1-4036-B0C3-63BB327CFBE0}" srcOrd="1" destOrd="0" presId="urn:microsoft.com/office/officeart/2017/3/layout/DropPinTimeline"/>
    <dgm:cxn modelId="{2FCDC40C-DF0D-43A1-9D91-1D506C0048C9}" type="presParOf" srcId="{785845D3-93E1-4036-B0C3-63BB327CFBE0}" destId="{D9CFD631-40D2-49D6-964D-22AA3B3B25B0}" srcOrd="0" destOrd="0" presId="urn:microsoft.com/office/officeart/2017/3/layout/DropPinTimeline"/>
    <dgm:cxn modelId="{E8AAE5F6-260C-4A86-99B3-675A21D3A53F}" type="presParOf" srcId="{D9CFD631-40D2-49D6-964D-22AA3B3B25B0}" destId="{00A2B1D0-6950-4714-9E64-7586AA5A6ECF}" srcOrd="0" destOrd="0" presId="urn:microsoft.com/office/officeart/2017/3/layout/DropPinTimeline"/>
    <dgm:cxn modelId="{3C4341B8-4613-4B9A-A1AD-3DC7A4900CD6}" type="presParOf" srcId="{D9CFD631-40D2-49D6-964D-22AA3B3B25B0}" destId="{2D7708AE-A130-4A89-8DA1-76345E51A59F}" srcOrd="1" destOrd="0" presId="urn:microsoft.com/office/officeart/2017/3/layout/DropPinTimeline"/>
    <dgm:cxn modelId="{F978D18D-A579-4526-A769-FDAA7635CA78}" type="presParOf" srcId="{2D7708AE-A130-4A89-8DA1-76345E51A59F}" destId="{EF2A95A0-716E-4096-AEE4-DA2E6BE14718}" srcOrd="0" destOrd="0" presId="urn:microsoft.com/office/officeart/2017/3/layout/DropPinTimeline"/>
    <dgm:cxn modelId="{823AB38E-A2AC-4E60-AFC2-507A40197186}" type="presParOf" srcId="{2D7708AE-A130-4A89-8DA1-76345E51A59F}" destId="{FCA8D542-5EE7-4C47-804E-5EA7C188E572}" srcOrd="1" destOrd="0" presId="urn:microsoft.com/office/officeart/2017/3/layout/DropPinTimeline"/>
    <dgm:cxn modelId="{8F7726E2-2AC3-4C5C-8B71-72A6C27C118A}" type="presParOf" srcId="{D9CFD631-40D2-49D6-964D-22AA3B3B25B0}" destId="{295AB186-996C-4376-8CA8-49148AC0483A}" srcOrd="2" destOrd="0" presId="urn:microsoft.com/office/officeart/2017/3/layout/DropPinTimeline"/>
    <dgm:cxn modelId="{FEE7A0FF-E4CD-4ABC-97D8-B598FA353542}" type="presParOf" srcId="{D9CFD631-40D2-49D6-964D-22AA3B3B25B0}" destId="{39E488E0-DB2F-4920-8AC3-72C2A5BC8BE3}" srcOrd="3" destOrd="0" presId="urn:microsoft.com/office/officeart/2017/3/layout/DropPinTimeline"/>
    <dgm:cxn modelId="{1EB1A3DB-DDF4-4FCB-9352-D8B6E379BDE4}" type="presParOf" srcId="{D9CFD631-40D2-49D6-964D-22AA3B3B25B0}" destId="{A7536C8C-8205-47A2-A1BF-8EFC94EA5157}" srcOrd="4" destOrd="0" presId="urn:microsoft.com/office/officeart/2017/3/layout/DropPinTimeline"/>
    <dgm:cxn modelId="{6D4C1582-249F-48DE-A291-E1D2A1F00511}" type="presParOf" srcId="{D9CFD631-40D2-49D6-964D-22AA3B3B25B0}" destId="{F5106784-2D95-4C55-83F2-B8C339C6DB88}" srcOrd="5" destOrd="0" presId="urn:microsoft.com/office/officeart/2017/3/layout/DropPinTimeline"/>
    <dgm:cxn modelId="{EB15B653-F801-4C6A-8470-F154B2A73CC0}" type="presParOf" srcId="{785845D3-93E1-4036-B0C3-63BB327CFBE0}" destId="{6B51B9BC-5BED-43A0-A752-082E3A50B045}" srcOrd="1" destOrd="0" presId="urn:microsoft.com/office/officeart/2017/3/layout/DropPinTimeline"/>
    <dgm:cxn modelId="{B76787AE-E441-4707-80D6-30D5758E5816}" type="presParOf" srcId="{785845D3-93E1-4036-B0C3-63BB327CFBE0}" destId="{22FD7A95-87FA-4DAF-A4F9-DFF2CB653925}" srcOrd="2" destOrd="0" presId="urn:microsoft.com/office/officeart/2017/3/layout/DropPinTimeline"/>
    <dgm:cxn modelId="{B0D25BBD-FF62-4D66-83B6-D9A59C2FE53D}" type="presParOf" srcId="{22FD7A95-87FA-4DAF-A4F9-DFF2CB653925}" destId="{573E83C3-F8B7-4EC9-A17A-6B3BC1E32B4C}" srcOrd="0" destOrd="0" presId="urn:microsoft.com/office/officeart/2017/3/layout/DropPinTimeline"/>
    <dgm:cxn modelId="{A63A10B2-A368-45BE-A003-59BBC423A614}" type="presParOf" srcId="{22FD7A95-87FA-4DAF-A4F9-DFF2CB653925}" destId="{411379AA-EFDE-418E-B2E8-D4229AC732FE}" srcOrd="1" destOrd="0" presId="urn:microsoft.com/office/officeart/2017/3/layout/DropPinTimeline"/>
    <dgm:cxn modelId="{394A7BF3-471B-4F6B-8720-8DC576861B19}" type="presParOf" srcId="{411379AA-EFDE-418E-B2E8-D4229AC732FE}" destId="{38B2C4CE-5393-4F38-896A-C04BF4690343}" srcOrd="0" destOrd="0" presId="urn:microsoft.com/office/officeart/2017/3/layout/DropPinTimeline"/>
    <dgm:cxn modelId="{B78DBAC4-C203-407D-8300-A071F722F233}" type="presParOf" srcId="{411379AA-EFDE-418E-B2E8-D4229AC732FE}" destId="{15935E08-19D2-4D97-90B1-428E69E28AFD}" srcOrd="1" destOrd="0" presId="urn:microsoft.com/office/officeart/2017/3/layout/DropPinTimeline"/>
    <dgm:cxn modelId="{CEC36561-04DE-4563-8445-6E2E6BFC0ACB}" type="presParOf" srcId="{22FD7A95-87FA-4DAF-A4F9-DFF2CB653925}" destId="{5862B036-B86B-400B-B4BB-553B1745019C}" srcOrd="2" destOrd="0" presId="urn:microsoft.com/office/officeart/2017/3/layout/DropPinTimeline"/>
    <dgm:cxn modelId="{009A9F54-1F90-48A1-9195-29A84E7A2DDF}" type="presParOf" srcId="{22FD7A95-87FA-4DAF-A4F9-DFF2CB653925}" destId="{C9C7FA28-7E37-4030-8347-F1F1EF8039C8}" srcOrd="3" destOrd="0" presId="urn:microsoft.com/office/officeart/2017/3/layout/DropPinTimeline"/>
    <dgm:cxn modelId="{BEC92B2A-B87D-41A1-BD7C-B6E33954DEBB}" type="presParOf" srcId="{22FD7A95-87FA-4DAF-A4F9-DFF2CB653925}" destId="{1D8B080C-FE1F-4E4B-BA4C-64AF10E8943A}" srcOrd="4" destOrd="0" presId="urn:microsoft.com/office/officeart/2017/3/layout/DropPinTimeline"/>
    <dgm:cxn modelId="{8E069899-4465-4100-84C9-17C306E80283}" type="presParOf" srcId="{22FD7A95-87FA-4DAF-A4F9-DFF2CB653925}" destId="{277C290E-F69D-40F6-8966-DD119CF1DB95}" srcOrd="5" destOrd="0" presId="urn:microsoft.com/office/officeart/2017/3/layout/DropPinTimeline"/>
    <dgm:cxn modelId="{72B1E264-FA24-4FAE-833F-ADA257155365}" type="presParOf" srcId="{785845D3-93E1-4036-B0C3-63BB327CFBE0}" destId="{26B45EAF-56DD-4FE5-AC46-E3100B2FC57F}" srcOrd="3" destOrd="0" presId="urn:microsoft.com/office/officeart/2017/3/layout/DropPinTimeline"/>
    <dgm:cxn modelId="{B0E8E076-5169-403A-832C-04D658D7BFFB}" type="presParOf" srcId="{785845D3-93E1-4036-B0C3-63BB327CFBE0}" destId="{370EED8A-BE9B-4139-90DA-09E2E4FF215B}" srcOrd="4" destOrd="0" presId="urn:microsoft.com/office/officeart/2017/3/layout/DropPinTimeline"/>
    <dgm:cxn modelId="{8A3C7A8B-7CDF-495D-BCAF-130C5E360D59}" type="presParOf" srcId="{370EED8A-BE9B-4139-90DA-09E2E4FF215B}" destId="{E46225C8-ACCF-45B8-A46C-907F274C67D3}" srcOrd="0" destOrd="0" presId="urn:microsoft.com/office/officeart/2017/3/layout/DropPinTimeline"/>
    <dgm:cxn modelId="{35803E64-1920-41CA-88D0-DF3756924747}" type="presParOf" srcId="{370EED8A-BE9B-4139-90DA-09E2E4FF215B}" destId="{F7009293-18D0-40B0-AE6E-190AA4B38A5B}" srcOrd="1" destOrd="0" presId="urn:microsoft.com/office/officeart/2017/3/layout/DropPinTimeline"/>
    <dgm:cxn modelId="{139ED4BD-8C9A-475E-8A8F-6A2B64F36E18}" type="presParOf" srcId="{F7009293-18D0-40B0-AE6E-190AA4B38A5B}" destId="{3B69299B-246F-4681-826E-3FC7DBD5D007}" srcOrd="0" destOrd="0" presId="urn:microsoft.com/office/officeart/2017/3/layout/DropPinTimeline"/>
    <dgm:cxn modelId="{79F4C848-2A89-40C1-8C42-AFA92FA6F8C4}" type="presParOf" srcId="{F7009293-18D0-40B0-AE6E-190AA4B38A5B}" destId="{71342217-7224-4FD2-8C5E-B5A464EC377E}" srcOrd="1" destOrd="0" presId="urn:microsoft.com/office/officeart/2017/3/layout/DropPinTimeline"/>
    <dgm:cxn modelId="{F72716A9-269E-477A-B8F4-C57D30BD1275}" type="presParOf" srcId="{370EED8A-BE9B-4139-90DA-09E2E4FF215B}" destId="{1024F928-BA94-47B8-AF61-5F860C1C4D04}" srcOrd="2" destOrd="0" presId="urn:microsoft.com/office/officeart/2017/3/layout/DropPinTimeline"/>
    <dgm:cxn modelId="{175A3667-6285-481B-82CD-FAA46BA3AB9A}" type="presParOf" srcId="{370EED8A-BE9B-4139-90DA-09E2E4FF215B}" destId="{B8FF21A7-FB4F-400C-AE5B-CA0D675DF212}" srcOrd="3" destOrd="0" presId="urn:microsoft.com/office/officeart/2017/3/layout/DropPinTimeline"/>
    <dgm:cxn modelId="{CD993CA5-6CB6-4331-85F4-535E0F54A7D0}" type="presParOf" srcId="{370EED8A-BE9B-4139-90DA-09E2E4FF215B}" destId="{112643FE-9D01-4483-BCAC-5B060F76869F}" srcOrd="4" destOrd="0" presId="urn:microsoft.com/office/officeart/2017/3/layout/DropPinTimeline"/>
    <dgm:cxn modelId="{0FE2E455-5700-4CCE-874F-B95D5766433C}" type="presParOf" srcId="{370EED8A-BE9B-4139-90DA-09E2E4FF215B}" destId="{C137C960-2912-4FAC-A1A8-677B330D6180}" srcOrd="5" destOrd="0" presId="urn:microsoft.com/office/officeart/2017/3/layout/DropPinTimeline"/>
    <dgm:cxn modelId="{772627D8-9615-4B5A-806A-7A24BBFA9464}" type="presParOf" srcId="{785845D3-93E1-4036-B0C3-63BB327CFBE0}" destId="{2681C67C-3B15-4619-ADFD-DD9C687D8EF3}" srcOrd="5" destOrd="0" presId="urn:microsoft.com/office/officeart/2017/3/layout/DropPinTimeline"/>
    <dgm:cxn modelId="{4CF33765-255E-478C-A7D1-B8F526053FA5}" type="presParOf" srcId="{785845D3-93E1-4036-B0C3-63BB327CFBE0}" destId="{28030A35-3A79-4438-8BE5-718547546646}" srcOrd="6" destOrd="0" presId="urn:microsoft.com/office/officeart/2017/3/layout/DropPinTimeline"/>
    <dgm:cxn modelId="{F551BA8E-971F-4689-883F-DFC0E1588C8A}" type="presParOf" srcId="{28030A35-3A79-4438-8BE5-718547546646}" destId="{D6E78144-35EA-4B47-AE50-89B51EB82026}" srcOrd="0" destOrd="0" presId="urn:microsoft.com/office/officeart/2017/3/layout/DropPinTimeline"/>
    <dgm:cxn modelId="{74E234B7-0516-4207-898C-ADE96EEE39BC}" type="presParOf" srcId="{28030A35-3A79-4438-8BE5-718547546646}" destId="{651E8B90-6C73-46AA-AA38-8FDEEB3B0BD3}" srcOrd="1" destOrd="0" presId="urn:microsoft.com/office/officeart/2017/3/layout/DropPinTimeline"/>
    <dgm:cxn modelId="{6A5E8752-ADA2-4BB3-8006-AB380ACE0C73}" type="presParOf" srcId="{651E8B90-6C73-46AA-AA38-8FDEEB3B0BD3}" destId="{FCF56945-F5B7-4959-A3E7-7A3611DF8303}" srcOrd="0" destOrd="0" presId="urn:microsoft.com/office/officeart/2017/3/layout/DropPinTimeline"/>
    <dgm:cxn modelId="{E68F7FEC-8AFD-4425-BED0-85010F78CCA4}" type="presParOf" srcId="{651E8B90-6C73-46AA-AA38-8FDEEB3B0BD3}" destId="{1D15E1AD-708B-4035-9684-9461C07CC913}" srcOrd="1" destOrd="0" presId="urn:microsoft.com/office/officeart/2017/3/layout/DropPinTimeline"/>
    <dgm:cxn modelId="{E3D7A1FA-C2B9-4D05-A298-5EDEBBB00220}" type="presParOf" srcId="{28030A35-3A79-4438-8BE5-718547546646}" destId="{BB78EC4C-CFFE-4CBE-8A2D-1DD5BC3BA61E}" srcOrd="2" destOrd="0" presId="urn:microsoft.com/office/officeart/2017/3/layout/DropPinTimeline"/>
    <dgm:cxn modelId="{DBC5EB71-A9E7-4465-A848-135B52F193CC}" type="presParOf" srcId="{28030A35-3A79-4438-8BE5-718547546646}" destId="{1135B484-8CDA-4978-B428-2B1AA11A4C5B}" srcOrd="3" destOrd="0" presId="urn:microsoft.com/office/officeart/2017/3/layout/DropPinTimeline"/>
    <dgm:cxn modelId="{AF5E72B1-C9A1-46AA-93E9-23FB7C480688}" type="presParOf" srcId="{28030A35-3A79-4438-8BE5-718547546646}" destId="{5F8D2A90-3D48-43B5-84D8-7574F8F85F65}" srcOrd="4" destOrd="0" presId="urn:microsoft.com/office/officeart/2017/3/layout/DropPinTimeline"/>
    <dgm:cxn modelId="{E7B3DCB3-C20D-4DC6-8443-DCE06BCA7370}" type="presParOf" srcId="{28030A35-3A79-4438-8BE5-718547546646}" destId="{2F0A3605-0FD8-4DC7-B988-BE1711842857}" srcOrd="5" destOrd="0" presId="urn:microsoft.com/office/officeart/2017/3/layout/DropPinTimeline"/>
    <dgm:cxn modelId="{120C2397-22D8-4388-9B87-E40A600D6155}" type="presParOf" srcId="{785845D3-93E1-4036-B0C3-63BB327CFBE0}" destId="{1B5ED16F-CE05-4CA3-B3AA-8013A3F6CB1A}" srcOrd="7" destOrd="0" presId="urn:microsoft.com/office/officeart/2017/3/layout/DropPinTimeline"/>
    <dgm:cxn modelId="{DEE5E4F7-8163-4978-9DAA-92CCF203A839}" type="presParOf" srcId="{785845D3-93E1-4036-B0C3-63BB327CFBE0}" destId="{F50FB0CF-A089-45FA-92BC-33A71E8D10F1}" srcOrd="8" destOrd="0" presId="urn:microsoft.com/office/officeart/2017/3/layout/DropPinTimeline"/>
    <dgm:cxn modelId="{0778BAD7-B1E8-4445-832F-41D41A2F032C}" type="presParOf" srcId="{F50FB0CF-A089-45FA-92BC-33A71E8D10F1}" destId="{FEAC4241-97FE-4489-A41F-9F9453F84457}" srcOrd="0" destOrd="0" presId="urn:microsoft.com/office/officeart/2017/3/layout/DropPinTimeline"/>
    <dgm:cxn modelId="{F3D566F5-7F80-4390-9EBF-6B8151999E36}" type="presParOf" srcId="{F50FB0CF-A089-45FA-92BC-33A71E8D10F1}" destId="{FB16F9CA-3F2B-4B09-A057-2F3D927800F0}" srcOrd="1" destOrd="0" presId="urn:microsoft.com/office/officeart/2017/3/layout/DropPinTimeline"/>
    <dgm:cxn modelId="{80C6CB1D-09AB-4330-B1FE-A30350309536}" type="presParOf" srcId="{FB16F9CA-3F2B-4B09-A057-2F3D927800F0}" destId="{C4925362-03CD-4234-AA99-68511BEE6E06}" srcOrd="0" destOrd="0" presId="urn:microsoft.com/office/officeart/2017/3/layout/DropPinTimeline"/>
    <dgm:cxn modelId="{394B45EB-C732-40AA-980D-FD2BE165E360}" type="presParOf" srcId="{FB16F9CA-3F2B-4B09-A057-2F3D927800F0}" destId="{D74E1532-CB65-4BCF-9932-25F19FCEE281}" srcOrd="1" destOrd="0" presId="urn:microsoft.com/office/officeart/2017/3/layout/DropPinTimeline"/>
    <dgm:cxn modelId="{BA528A03-15EA-4B0A-AB05-220408EE2BA6}" type="presParOf" srcId="{F50FB0CF-A089-45FA-92BC-33A71E8D10F1}" destId="{EE5819B1-9938-4243-A974-F97A7770ECD5}" srcOrd="2" destOrd="0" presId="urn:microsoft.com/office/officeart/2017/3/layout/DropPinTimeline"/>
    <dgm:cxn modelId="{92B025DE-338E-4D0C-A000-0E61E90164FF}" type="presParOf" srcId="{F50FB0CF-A089-45FA-92BC-33A71E8D10F1}" destId="{F1A23C51-585E-4C92-A653-00FD99C0AD6E}" srcOrd="3" destOrd="0" presId="urn:microsoft.com/office/officeart/2017/3/layout/DropPinTimeline"/>
    <dgm:cxn modelId="{665E93CC-7194-40EF-B84A-F0B175783188}" type="presParOf" srcId="{F50FB0CF-A089-45FA-92BC-33A71E8D10F1}" destId="{DD7A1285-07DB-4906-9D81-CC304AE464A6}" srcOrd="4" destOrd="0" presId="urn:microsoft.com/office/officeart/2017/3/layout/DropPinTimeline"/>
    <dgm:cxn modelId="{9D8410FE-1D0A-440A-8A19-7D3D3BC2BC2D}" type="presParOf" srcId="{F50FB0CF-A089-45FA-92BC-33A71E8D10F1}" destId="{20CB3A76-9608-4C18-BFD1-FE1636199408}"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55B08F-1518-4889-A2FB-12B153AC5A8D}"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3EE8C844-959F-4E7A-BB73-EBF4DD17BCC6}">
      <dgm:prSet/>
      <dgm:spPr/>
      <dgm:t>
        <a:bodyPr/>
        <a:lstStyle/>
        <a:p>
          <a:pPr>
            <a:defRPr cap="all"/>
          </a:pPr>
          <a:r>
            <a:rPr lang="en-US" dirty="0"/>
            <a:t>Certification Visit –</a:t>
          </a:r>
        </a:p>
        <a:p>
          <a:pPr>
            <a:defRPr cap="all"/>
          </a:pPr>
          <a:r>
            <a:rPr lang="en-US" dirty="0"/>
            <a:t> Requirement for district charter renewal </a:t>
          </a:r>
        </a:p>
      </dgm:t>
    </dgm:pt>
    <dgm:pt modelId="{D0124E05-B30F-4D6F-B7FA-02C2EC505711}" type="parTrans" cxnId="{8C301AE1-4BD2-4559-9444-B6940F36C39A}">
      <dgm:prSet/>
      <dgm:spPr/>
      <dgm:t>
        <a:bodyPr/>
        <a:lstStyle/>
        <a:p>
          <a:endParaRPr lang="en-US"/>
        </a:p>
      </dgm:t>
    </dgm:pt>
    <dgm:pt modelId="{635891D7-12EC-4DD9-A9B2-CD0CBE17C605}" type="sibTrans" cxnId="{8C301AE1-4BD2-4559-9444-B6940F36C39A}">
      <dgm:prSet/>
      <dgm:spPr/>
      <dgm:t>
        <a:bodyPr/>
        <a:lstStyle/>
        <a:p>
          <a:endParaRPr lang="en-US"/>
        </a:p>
      </dgm:t>
    </dgm:pt>
    <dgm:pt modelId="{48880839-38B8-443A-828B-13E45637F49B}">
      <dgm:prSet/>
      <dgm:spPr/>
      <dgm:t>
        <a:bodyPr/>
        <a:lstStyle/>
        <a:p>
          <a:pPr>
            <a:defRPr cap="all"/>
          </a:pPr>
          <a:r>
            <a:rPr lang="en-US" dirty="0"/>
            <a:t>Strategic Plan – </a:t>
          </a:r>
        </a:p>
        <a:p>
          <a:pPr>
            <a:defRPr cap="all"/>
          </a:pPr>
          <a:r>
            <a:rPr lang="en-US" dirty="0"/>
            <a:t>Roadmap for next five years</a:t>
          </a:r>
        </a:p>
      </dgm:t>
    </dgm:pt>
    <dgm:pt modelId="{413621B4-CEC0-4455-9270-B3B3947C182C}" type="parTrans" cxnId="{8BCBE27D-75FE-41B5-BA7B-900368ABC1FA}">
      <dgm:prSet/>
      <dgm:spPr/>
      <dgm:t>
        <a:bodyPr/>
        <a:lstStyle/>
        <a:p>
          <a:endParaRPr lang="en-US"/>
        </a:p>
      </dgm:t>
    </dgm:pt>
    <dgm:pt modelId="{5B267166-97E9-45B7-A7BB-5032297BDCAD}" type="sibTrans" cxnId="{8BCBE27D-75FE-41B5-BA7B-900368ABC1FA}">
      <dgm:prSet/>
      <dgm:spPr/>
      <dgm:t>
        <a:bodyPr/>
        <a:lstStyle/>
        <a:p>
          <a:endParaRPr lang="en-US"/>
        </a:p>
      </dgm:t>
    </dgm:pt>
    <dgm:pt modelId="{95D4E839-5F1C-4C52-975D-AD2274317594}" type="pres">
      <dgm:prSet presAssocID="{C855B08F-1518-4889-A2FB-12B153AC5A8D}" presName="root" presStyleCnt="0">
        <dgm:presLayoutVars>
          <dgm:dir/>
          <dgm:resizeHandles val="exact"/>
        </dgm:presLayoutVars>
      </dgm:prSet>
      <dgm:spPr/>
    </dgm:pt>
    <dgm:pt modelId="{CDC147A0-BD47-4FA9-B5CC-3F6CAE5DC375}" type="pres">
      <dgm:prSet presAssocID="{3EE8C844-959F-4E7A-BB73-EBF4DD17BCC6}" presName="compNode" presStyleCnt="0"/>
      <dgm:spPr/>
    </dgm:pt>
    <dgm:pt modelId="{81542488-B9BA-4B2B-AFD5-5631D2F3D0E3}" type="pres">
      <dgm:prSet presAssocID="{3EE8C844-959F-4E7A-BB73-EBF4DD17BCC6}" presName="iconBgRect" presStyleLbl="bgShp" presStyleIdx="0" presStyleCnt="2"/>
      <dgm:spPr/>
    </dgm:pt>
    <dgm:pt modelId="{1DDB7D3D-09AB-4457-A84C-D40563DBF115}" type="pres">
      <dgm:prSet presAssocID="{3EE8C844-959F-4E7A-BB73-EBF4DD17BCC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86B61852-2C68-4854-B124-E6EEB8786215}" type="pres">
      <dgm:prSet presAssocID="{3EE8C844-959F-4E7A-BB73-EBF4DD17BCC6}" presName="spaceRect" presStyleCnt="0"/>
      <dgm:spPr/>
    </dgm:pt>
    <dgm:pt modelId="{4B6A35F7-7F2F-4105-AE38-D28DA8C6EFDD}" type="pres">
      <dgm:prSet presAssocID="{3EE8C844-959F-4E7A-BB73-EBF4DD17BCC6}" presName="textRect" presStyleLbl="revTx" presStyleIdx="0" presStyleCnt="2">
        <dgm:presLayoutVars>
          <dgm:chMax val="1"/>
          <dgm:chPref val="1"/>
        </dgm:presLayoutVars>
      </dgm:prSet>
      <dgm:spPr/>
    </dgm:pt>
    <dgm:pt modelId="{74C4F25D-0236-4A7E-9B88-1F4DAAF3063F}" type="pres">
      <dgm:prSet presAssocID="{635891D7-12EC-4DD9-A9B2-CD0CBE17C605}" presName="sibTrans" presStyleCnt="0"/>
      <dgm:spPr/>
    </dgm:pt>
    <dgm:pt modelId="{708D9831-DBF9-486D-A001-61E112285455}" type="pres">
      <dgm:prSet presAssocID="{48880839-38B8-443A-828B-13E45637F49B}" presName="compNode" presStyleCnt="0"/>
      <dgm:spPr/>
    </dgm:pt>
    <dgm:pt modelId="{F780AB83-58B8-4A6A-B21A-93B8FE5A6562}" type="pres">
      <dgm:prSet presAssocID="{48880839-38B8-443A-828B-13E45637F49B}" presName="iconBgRect" presStyleLbl="bgShp" presStyleIdx="1" presStyleCnt="2"/>
      <dgm:spPr/>
    </dgm:pt>
    <dgm:pt modelId="{A4C7FADA-AE8B-4655-BB5F-2FE7FCC5F17E}" type="pres">
      <dgm:prSet presAssocID="{48880839-38B8-443A-828B-13E45637F49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2A1CF381-9600-47E6-B3A2-F62F0E19ED9B}" type="pres">
      <dgm:prSet presAssocID="{48880839-38B8-443A-828B-13E45637F49B}" presName="spaceRect" presStyleCnt="0"/>
      <dgm:spPr/>
    </dgm:pt>
    <dgm:pt modelId="{13D2135B-4D10-4AE2-9C7C-9A67AADD7C63}" type="pres">
      <dgm:prSet presAssocID="{48880839-38B8-443A-828B-13E45637F49B}" presName="textRect" presStyleLbl="revTx" presStyleIdx="1" presStyleCnt="2">
        <dgm:presLayoutVars>
          <dgm:chMax val="1"/>
          <dgm:chPref val="1"/>
        </dgm:presLayoutVars>
      </dgm:prSet>
      <dgm:spPr/>
    </dgm:pt>
  </dgm:ptLst>
  <dgm:cxnLst>
    <dgm:cxn modelId="{A3096E20-6DEA-472F-9C1B-588F94D5D56C}" type="presOf" srcId="{48880839-38B8-443A-828B-13E45637F49B}" destId="{13D2135B-4D10-4AE2-9C7C-9A67AADD7C63}" srcOrd="0" destOrd="0" presId="urn:microsoft.com/office/officeart/2018/5/layout/IconCircleLabelList"/>
    <dgm:cxn modelId="{8BCBE27D-75FE-41B5-BA7B-900368ABC1FA}" srcId="{C855B08F-1518-4889-A2FB-12B153AC5A8D}" destId="{48880839-38B8-443A-828B-13E45637F49B}" srcOrd="1" destOrd="0" parTransId="{413621B4-CEC0-4455-9270-B3B3947C182C}" sibTransId="{5B267166-97E9-45B7-A7BB-5032297BDCAD}"/>
    <dgm:cxn modelId="{3D1FEE97-119F-4A8F-AC3C-A0EB86FCAD43}" type="presOf" srcId="{3EE8C844-959F-4E7A-BB73-EBF4DD17BCC6}" destId="{4B6A35F7-7F2F-4105-AE38-D28DA8C6EFDD}" srcOrd="0" destOrd="0" presId="urn:microsoft.com/office/officeart/2018/5/layout/IconCircleLabelList"/>
    <dgm:cxn modelId="{C55D31A1-D964-4A55-93B7-71F58AB084F4}" type="presOf" srcId="{C855B08F-1518-4889-A2FB-12B153AC5A8D}" destId="{95D4E839-5F1C-4C52-975D-AD2274317594}" srcOrd="0" destOrd="0" presId="urn:microsoft.com/office/officeart/2018/5/layout/IconCircleLabelList"/>
    <dgm:cxn modelId="{8C301AE1-4BD2-4559-9444-B6940F36C39A}" srcId="{C855B08F-1518-4889-A2FB-12B153AC5A8D}" destId="{3EE8C844-959F-4E7A-BB73-EBF4DD17BCC6}" srcOrd="0" destOrd="0" parTransId="{D0124E05-B30F-4D6F-B7FA-02C2EC505711}" sibTransId="{635891D7-12EC-4DD9-A9B2-CD0CBE17C605}"/>
    <dgm:cxn modelId="{71F14902-7CEF-4218-85B1-319A2E47FB07}" type="presParOf" srcId="{95D4E839-5F1C-4C52-975D-AD2274317594}" destId="{CDC147A0-BD47-4FA9-B5CC-3F6CAE5DC375}" srcOrd="0" destOrd="0" presId="urn:microsoft.com/office/officeart/2018/5/layout/IconCircleLabelList"/>
    <dgm:cxn modelId="{5829C5A0-B8DE-4911-95C2-41EFE809799C}" type="presParOf" srcId="{CDC147A0-BD47-4FA9-B5CC-3F6CAE5DC375}" destId="{81542488-B9BA-4B2B-AFD5-5631D2F3D0E3}" srcOrd="0" destOrd="0" presId="urn:microsoft.com/office/officeart/2018/5/layout/IconCircleLabelList"/>
    <dgm:cxn modelId="{EA17EE81-0FDC-45F3-B579-A81BE36EE09C}" type="presParOf" srcId="{CDC147A0-BD47-4FA9-B5CC-3F6CAE5DC375}" destId="{1DDB7D3D-09AB-4457-A84C-D40563DBF115}" srcOrd="1" destOrd="0" presId="urn:microsoft.com/office/officeart/2018/5/layout/IconCircleLabelList"/>
    <dgm:cxn modelId="{89C8E801-8EAE-4D33-BF54-A65E2AFE81DD}" type="presParOf" srcId="{CDC147A0-BD47-4FA9-B5CC-3F6CAE5DC375}" destId="{86B61852-2C68-4854-B124-E6EEB8786215}" srcOrd="2" destOrd="0" presId="urn:microsoft.com/office/officeart/2018/5/layout/IconCircleLabelList"/>
    <dgm:cxn modelId="{4C22815C-8135-4948-AF3C-918EB2AF537C}" type="presParOf" srcId="{CDC147A0-BD47-4FA9-B5CC-3F6CAE5DC375}" destId="{4B6A35F7-7F2F-4105-AE38-D28DA8C6EFDD}" srcOrd="3" destOrd="0" presId="urn:microsoft.com/office/officeart/2018/5/layout/IconCircleLabelList"/>
    <dgm:cxn modelId="{3A1DC4B5-A6FF-43F6-AE85-160809ABD7F7}" type="presParOf" srcId="{95D4E839-5F1C-4C52-975D-AD2274317594}" destId="{74C4F25D-0236-4A7E-9B88-1F4DAAF3063F}" srcOrd="1" destOrd="0" presId="urn:microsoft.com/office/officeart/2018/5/layout/IconCircleLabelList"/>
    <dgm:cxn modelId="{4A310695-98CF-4F86-84A5-F285CC03C5B6}" type="presParOf" srcId="{95D4E839-5F1C-4C52-975D-AD2274317594}" destId="{708D9831-DBF9-486D-A001-61E112285455}" srcOrd="2" destOrd="0" presId="urn:microsoft.com/office/officeart/2018/5/layout/IconCircleLabelList"/>
    <dgm:cxn modelId="{A47AF412-B78D-4E1B-8C08-66293157C8BB}" type="presParOf" srcId="{708D9831-DBF9-486D-A001-61E112285455}" destId="{F780AB83-58B8-4A6A-B21A-93B8FE5A6562}" srcOrd="0" destOrd="0" presId="urn:microsoft.com/office/officeart/2018/5/layout/IconCircleLabelList"/>
    <dgm:cxn modelId="{89E99CB5-55B7-44C4-A9E5-F0A8FDEDE53B}" type="presParOf" srcId="{708D9831-DBF9-486D-A001-61E112285455}" destId="{A4C7FADA-AE8B-4655-BB5F-2FE7FCC5F17E}" srcOrd="1" destOrd="0" presId="urn:microsoft.com/office/officeart/2018/5/layout/IconCircleLabelList"/>
    <dgm:cxn modelId="{BB918ECC-8A64-479C-AE70-53AEB2C2C5E0}" type="presParOf" srcId="{708D9831-DBF9-486D-A001-61E112285455}" destId="{2A1CF381-9600-47E6-B3A2-F62F0E19ED9B}" srcOrd="2" destOrd="0" presId="urn:microsoft.com/office/officeart/2018/5/layout/IconCircleLabelList"/>
    <dgm:cxn modelId="{804F0E08-CFAD-4F67-A438-8E8D57B6E9C5}" type="presParOf" srcId="{708D9831-DBF9-486D-A001-61E112285455}" destId="{13D2135B-4D10-4AE2-9C7C-9A67AADD7C6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a:latin typeface="Calibri" panose="020F0502020204030204" pitchFamily="34" charset="0"/>
              <a:cs typeface="Calibri" panose="020F0502020204030204" pitchFamily="34" charset="0"/>
            </a:rPr>
            <a:t>Step 3: Budget Parameters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15F81-9A3F-4E01-8C5F-5FE7109D0935}">
      <dsp:nvSpPr>
        <dsp:cNvPr id="0" name=""/>
        <dsp:cNvSpPr/>
      </dsp:nvSpPr>
      <dsp:spPr>
        <a:xfrm>
          <a:off x="0" y="2262981"/>
          <a:ext cx="82296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EF2A95A0-716E-4096-AEE4-DA2E6BE14718}">
      <dsp:nvSpPr>
        <dsp:cNvPr id="0" name=""/>
        <dsp:cNvSpPr/>
      </dsp:nvSpPr>
      <dsp:spPr>
        <a:xfrm rot="8100000">
          <a:off x="72103" y="521717"/>
          <a:ext cx="332458" cy="332458"/>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CA8D542-5EE7-4C47-804E-5EA7C188E572}">
      <dsp:nvSpPr>
        <dsp:cNvPr id="0" name=""/>
        <dsp:cNvSpPr/>
      </dsp:nvSpPr>
      <dsp:spPr>
        <a:xfrm>
          <a:off x="109036" y="558650"/>
          <a:ext cx="258591" cy="25859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295AB186-996C-4376-8CA8-49148AC0483A}">
      <dsp:nvSpPr>
        <dsp:cNvPr id="0" name=""/>
        <dsp:cNvSpPr/>
      </dsp:nvSpPr>
      <dsp:spPr>
        <a:xfrm>
          <a:off x="473416" y="923296"/>
          <a:ext cx="2280305" cy="1339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Strategic Planning</a:t>
          </a:r>
        </a:p>
      </dsp:txBody>
      <dsp:txXfrm>
        <a:off x="473416" y="923296"/>
        <a:ext cx="2280305" cy="1339685"/>
      </dsp:txXfrm>
    </dsp:sp>
    <dsp:sp modelId="{39E488E0-DB2F-4920-8AC3-72C2A5BC8BE3}">
      <dsp:nvSpPr>
        <dsp:cNvPr id="0" name=""/>
        <dsp:cNvSpPr/>
      </dsp:nvSpPr>
      <dsp:spPr>
        <a:xfrm>
          <a:off x="473416" y="452596"/>
          <a:ext cx="2280305" cy="470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Nov. 2019</a:t>
          </a:r>
        </a:p>
      </dsp:txBody>
      <dsp:txXfrm>
        <a:off x="473416" y="452596"/>
        <a:ext cx="2280305" cy="470700"/>
      </dsp:txXfrm>
    </dsp:sp>
    <dsp:sp modelId="{A7536C8C-8205-47A2-A1BF-8EFC94EA5157}">
      <dsp:nvSpPr>
        <dsp:cNvPr id="0" name=""/>
        <dsp:cNvSpPr/>
      </dsp:nvSpPr>
      <dsp:spPr>
        <a:xfrm>
          <a:off x="238332" y="923296"/>
          <a:ext cx="0" cy="133968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0A2B1D0-6950-4714-9E64-7586AA5A6ECF}">
      <dsp:nvSpPr>
        <dsp:cNvPr id="0" name=""/>
        <dsp:cNvSpPr/>
      </dsp:nvSpPr>
      <dsp:spPr>
        <a:xfrm>
          <a:off x="196284" y="2220618"/>
          <a:ext cx="84630" cy="8472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8B2C4CE-5393-4F38-896A-C04BF4690343}">
      <dsp:nvSpPr>
        <dsp:cNvPr id="0" name=""/>
        <dsp:cNvSpPr/>
      </dsp:nvSpPr>
      <dsp:spPr>
        <a:xfrm rot="18900000">
          <a:off x="1440260" y="3671787"/>
          <a:ext cx="332458" cy="332458"/>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5935E08-19D2-4D97-90B1-428E69E28AFD}">
      <dsp:nvSpPr>
        <dsp:cNvPr id="0" name=""/>
        <dsp:cNvSpPr/>
      </dsp:nvSpPr>
      <dsp:spPr>
        <a:xfrm>
          <a:off x="1477193" y="3708720"/>
          <a:ext cx="258591" cy="25859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862B036-B86B-400B-B4BB-553B1745019C}">
      <dsp:nvSpPr>
        <dsp:cNvPr id="0" name=""/>
        <dsp:cNvSpPr/>
      </dsp:nvSpPr>
      <dsp:spPr>
        <a:xfrm>
          <a:off x="1841573" y="2262981"/>
          <a:ext cx="2280305" cy="1339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Pre-Certification Visit</a:t>
          </a:r>
        </a:p>
      </dsp:txBody>
      <dsp:txXfrm>
        <a:off x="1841573" y="2262981"/>
        <a:ext cx="2280305" cy="1339685"/>
      </dsp:txXfrm>
    </dsp:sp>
    <dsp:sp modelId="{C9C7FA28-7E37-4030-8347-F1F1EF8039C8}">
      <dsp:nvSpPr>
        <dsp:cNvPr id="0" name=""/>
        <dsp:cNvSpPr/>
      </dsp:nvSpPr>
      <dsp:spPr>
        <a:xfrm>
          <a:off x="1841573" y="3602666"/>
          <a:ext cx="2280305" cy="470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Feb. 2020</a:t>
          </a:r>
        </a:p>
      </dsp:txBody>
      <dsp:txXfrm>
        <a:off x="1841573" y="3602666"/>
        <a:ext cx="2280305" cy="470700"/>
      </dsp:txXfrm>
    </dsp:sp>
    <dsp:sp modelId="{1D8B080C-FE1F-4E4B-BA4C-64AF10E8943A}">
      <dsp:nvSpPr>
        <dsp:cNvPr id="0" name=""/>
        <dsp:cNvSpPr/>
      </dsp:nvSpPr>
      <dsp:spPr>
        <a:xfrm>
          <a:off x="1606489" y="2262981"/>
          <a:ext cx="0" cy="133968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73E83C3-F8B7-4EC9-A17A-6B3BC1E32B4C}">
      <dsp:nvSpPr>
        <dsp:cNvPr id="0" name=""/>
        <dsp:cNvSpPr/>
      </dsp:nvSpPr>
      <dsp:spPr>
        <a:xfrm>
          <a:off x="1564441" y="2220618"/>
          <a:ext cx="84630" cy="8472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B69299B-246F-4681-826E-3FC7DBD5D007}">
      <dsp:nvSpPr>
        <dsp:cNvPr id="0" name=""/>
        <dsp:cNvSpPr/>
      </dsp:nvSpPr>
      <dsp:spPr>
        <a:xfrm rot="8100000">
          <a:off x="2808417" y="521717"/>
          <a:ext cx="332458" cy="332458"/>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1342217-7224-4FD2-8C5E-B5A464EC377E}">
      <dsp:nvSpPr>
        <dsp:cNvPr id="0" name=""/>
        <dsp:cNvSpPr/>
      </dsp:nvSpPr>
      <dsp:spPr>
        <a:xfrm>
          <a:off x="2845351" y="558650"/>
          <a:ext cx="258591" cy="25859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024F928-BA94-47B8-AF61-5F860C1C4D04}">
      <dsp:nvSpPr>
        <dsp:cNvPr id="0" name=""/>
        <dsp:cNvSpPr/>
      </dsp:nvSpPr>
      <dsp:spPr>
        <a:xfrm>
          <a:off x="3209730" y="923296"/>
          <a:ext cx="2280305" cy="1339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We decided to hold off confirming the plan until we received the official feedback from certification team</a:t>
          </a:r>
        </a:p>
      </dsp:txBody>
      <dsp:txXfrm>
        <a:off x="3209730" y="923296"/>
        <a:ext cx="2280305" cy="1339685"/>
      </dsp:txXfrm>
    </dsp:sp>
    <dsp:sp modelId="{B8FF21A7-FB4F-400C-AE5B-CA0D675DF212}">
      <dsp:nvSpPr>
        <dsp:cNvPr id="0" name=""/>
        <dsp:cNvSpPr/>
      </dsp:nvSpPr>
      <dsp:spPr>
        <a:xfrm>
          <a:off x="3209730" y="452596"/>
          <a:ext cx="2280305" cy="470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Feb. 2020</a:t>
          </a:r>
        </a:p>
      </dsp:txBody>
      <dsp:txXfrm>
        <a:off x="3209730" y="452596"/>
        <a:ext cx="2280305" cy="470700"/>
      </dsp:txXfrm>
    </dsp:sp>
    <dsp:sp modelId="{112643FE-9D01-4483-BCAC-5B060F76869F}">
      <dsp:nvSpPr>
        <dsp:cNvPr id="0" name=""/>
        <dsp:cNvSpPr/>
      </dsp:nvSpPr>
      <dsp:spPr>
        <a:xfrm>
          <a:off x="2974647" y="923296"/>
          <a:ext cx="0" cy="133968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46225C8-ACCF-45B8-A46C-907F274C67D3}">
      <dsp:nvSpPr>
        <dsp:cNvPr id="0" name=""/>
        <dsp:cNvSpPr/>
      </dsp:nvSpPr>
      <dsp:spPr>
        <a:xfrm>
          <a:off x="2932598" y="2220618"/>
          <a:ext cx="84630" cy="8472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CF56945-F5B7-4959-A3E7-7A3611DF8303}">
      <dsp:nvSpPr>
        <dsp:cNvPr id="0" name=""/>
        <dsp:cNvSpPr/>
      </dsp:nvSpPr>
      <dsp:spPr>
        <a:xfrm rot="18900000">
          <a:off x="4176575" y="3671787"/>
          <a:ext cx="332458" cy="332458"/>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D15E1AD-708B-4035-9684-9461C07CC913}">
      <dsp:nvSpPr>
        <dsp:cNvPr id="0" name=""/>
        <dsp:cNvSpPr/>
      </dsp:nvSpPr>
      <dsp:spPr>
        <a:xfrm>
          <a:off x="4213508" y="3708720"/>
          <a:ext cx="258591" cy="25859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B78EC4C-CFFE-4CBE-8A2D-1DD5BC3BA61E}">
      <dsp:nvSpPr>
        <dsp:cNvPr id="0" name=""/>
        <dsp:cNvSpPr/>
      </dsp:nvSpPr>
      <dsp:spPr>
        <a:xfrm>
          <a:off x="4577887" y="2262981"/>
          <a:ext cx="2280305" cy="1339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Pandemic</a:t>
          </a:r>
        </a:p>
      </dsp:txBody>
      <dsp:txXfrm>
        <a:off x="4577887" y="2262981"/>
        <a:ext cx="2280305" cy="1339685"/>
      </dsp:txXfrm>
    </dsp:sp>
    <dsp:sp modelId="{1135B484-8CDA-4978-B428-2B1AA11A4C5B}">
      <dsp:nvSpPr>
        <dsp:cNvPr id="0" name=""/>
        <dsp:cNvSpPr/>
      </dsp:nvSpPr>
      <dsp:spPr>
        <a:xfrm>
          <a:off x="4577887" y="3602666"/>
          <a:ext cx="2280305" cy="470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Mar. 2020</a:t>
          </a:r>
        </a:p>
      </dsp:txBody>
      <dsp:txXfrm>
        <a:off x="4577887" y="3602666"/>
        <a:ext cx="2280305" cy="470700"/>
      </dsp:txXfrm>
    </dsp:sp>
    <dsp:sp modelId="{5F8D2A90-3D48-43B5-84D8-7574F8F85F65}">
      <dsp:nvSpPr>
        <dsp:cNvPr id="0" name=""/>
        <dsp:cNvSpPr/>
      </dsp:nvSpPr>
      <dsp:spPr>
        <a:xfrm>
          <a:off x="4342804" y="2262981"/>
          <a:ext cx="0" cy="133968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6E78144-35EA-4B47-AE50-89B51EB82026}">
      <dsp:nvSpPr>
        <dsp:cNvPr id="0" name=""/>
        <dsp:cNvSpPr/>
      </dsp:nvSpPr>
      <dsp:spPr>
        <a:xfrm>
          <a:off x="4300755" y="2220618"/>
          <a:ext cx="84630" cy="8472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4925362-03CD-4234-AA99-68511BEE6E06}">
      <dsp:nvSpPr>
        <dsp:cNvPr id="0" name=""/>
        <dsp:cNvSpPr/>
      </dsp:nvSpPr>
      <dsp:spPr>
        <a:xfrm rot="8100000">
          <a:off x="5544732" y="521717"/>
          <a:ext cx="332458" cy="332458"/>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74E1532-CB65-4BCF-9932-25F19FCEE281}">
      <dsp:nvSpPr>
        <dsp:cNvPr id="0" name=""/>
        <dsp:cNvSpPr/>
      </dsp:nvSpPr>
      <dsp:spPr>
        <a:xfrm>
          <a:off x="5581665" y="558650"/>
          <a:ext cx="258591" cy="25859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E5819B1-9938-4243-A974-F97A7770ECD5}">
      <dsp:nvSpPr>
        <dsp:cNvPr id="0" name=""/>
        <dsp:cNvSpPr/>
      </dsp:nvSpPr>
      <dsp:spPr>
        <a:xfrm>
          <a:off x="5946044" y="923296"/>
          <a:ext cx="2280305" cy="1339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Dr. Plunkett reviewed observations from pre-certification and shared that we must address all observations.  Our next certification visit is in five years</a:t>
          </a:r>
        </a:p>
      </dsp:txBody>
      <dsp:txXfrm>
        <a:off x="5946044" y="923296"/>
        <a:ext cx="2280305" cy="1339685"/>
      </dsp:txXfrm>
    </dsp:sp>
    <dsp:sp modelId="{F1A23C51-585E-4C92-A653-00FD99C0AD6E}">
      <dsp:nvSpPr>
        <dsp:cNvPr id="0" name=""/>
        <dsp:cNvSpPr/>
      </dsp:nvSpPr>
      <dsp:spPr>
        <a:xfrm>
          <a:off x="5946044" y="452596"/>
          <a:ext cx="2280305" cy="470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Dec. 2020</a:t>
          </a:r>
        </a:p>
      </dsp:txBody>
      <dsp:txXfrm>
        <a:off x="5946044" y="452596"/>
        <a:ext cx="2280305" cy="470700"/>
      </dsp:txXfrm>
    </dsp:sp>
    <dsp:sp modelId="{DD7A1285-07DB-4906-9D81-CC304AE464A6}">
      <dsp:nvSpPr>
        <dsp:cNvPr id="0" name=""/>
        <dsp:cNvSpPr/>
      </dsp:nvSpPr>
      <dsp:spPr>
        <a:xfrm>
          <a:off x="5710961" y="923296"/>
          <a:ext cx="0" cy="133968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EAC4241-97FE-4489-A41F-9F9453F84457}">
      <dsp:nvSpPr>
        <dsp:cNvPr id="0" name=""/>
        <dsp:cNvSpPr/>
      </dsp:nvSpPr>
      <dsp:spPr>
        <a:xfrm>
          <a:off x="5668913" y="2220618"/>
          <a:ext cx="84630" cy="8472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42488-B9BA-4B2B-AFD5-5631D2F3D0E3}">
      <dsp:nvSpPr>
        <dsp:cNvPr id="0" name=""/>
        <dsp:cNvSpPr/>
      </dsp:nvSpPr>
      <dsp:spPr>
        <a:xfrm>
          <a:off x="901799" y="462981"/>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B7D3D-09AB-4457-A84C-D40563DBF115}">
      <dsp:nvSpPr>
        <dsp:cNvPr id="0" name=""/>
        <dsp:cNvSpPr/>
      </dsp:nvSpPr>
      <dsp:spPr>
        <a:xfrm>
          <a:off x="1369799" y="93098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6A35F7-7F2F-4105-AE38-D28DA8C6EFDD}">
      <dsp:nvSpPr>
        <dsp:cNvPr id="0" name=""/>
        <dsp:cNvSpPr/>
      </dsp:nvSpPr>
      <dsp:spPr>
        <a:xfrm>
          <a:off x="199799" y="334298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Certification Visit –</a:t>
          </a:r>
        </a:p>
        <a:p>
          <a:pPr marL="0" lvl="0" indent="0" algn="ctr" defTabSz="666750">
            <a:lnSpc>
              <a:spcPct val="90000"/>
            </a:lnSpc>
            <a:spcBef>
              <a:spcPct val="0"/>
            </a:spcBef>
            <a:spcAft>
              <a:spcPct val="35000"/>
            </a:spcAft>
            <a:buNone/>
            <a:defRPr cap="all"/>
          </a:pPr>
          <a:r>
            <a:rPr lang="en-US" sz="1500" kern="1200" dirty="0"/>
            <a:t> Requirement for district charter renewal </a:t>
          </a:r>
        </a:p>
      </dsp:txBody>
      <dsp:txXfrm>
        <a:off x="199799" y="3342981"/>
        <a:ext cx="3600000" cy="720000"/>
      </dsp:txXfrm>
    </dsp:sp>
    <dsp:sp modelId="{F780AB83-58B8-4A6A-B21A-93B8FE5A6562}">
      <dsp:nvSpPr>
        <dsp:cNvPr id="0" name=""/>
        <dsp:cNvSpPr/>
      </dsp:nvSpPr>
      <dsp:spPr>
        <a:xfrm>
          <a:off x="5131800" y="462981"/>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C7FADA-AE8B-4655-BB5F-2FE7FCC5F17E}">
      <dsp:nvSpPr>
        <dsp:cNvPr id="0" name=""/>
        <dsp:cNvSpPr/>
      </dsp:nvSpPr>
      <dsp:spPr>
        <a:xfrm>
          <a:off x="5599800" y="93098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D2135B-4D10-4AE2-9C7C-9A67AADD7C63}">
      <dsp:nvSpPr>
        <dsp:cNvPr id="0" name=""/>
        <dsp:cNvSpPr/>
      </dsp:nvSpPr>
      <dsp:spPr>
        <a:xfrm>
          <a:off x="4429800" y="334298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Strategic Plan – </a:t>
          </a:r>
        </a:p>
        <a:p>
          <a:pPr marL="0" lvl="0" indent="0" algn="ctr" defTabSz="666750">
            <a:lnSpc>
              <a:spcPct val="90000"/>
            </a:lnSpc>
            <a:spcBef>
              <a:spcPct val="0"/>
            </a:spcBef>
            <a:spcAft>
              <a:spcPct val="35000"/>
            </a:spcAft>
            <a:buNone/>
            <a:defRPr cap="all"/>
          </a:pPr>
          <a:r>
            <a:rPr lang="en-US" sz="1500" kern="1200" dirty="0"/>
            <a:t>Roadmap for next five years</a:t>
          </a:r>
        </a:p>
      </dsp:txBody>
      <dsp:txXfrm>
        <a:off x="4429800" y="3342981"/>
        <a:ext cx="36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96276" y="337475"/>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1: Data Review</a:t>
          </a:r>
        </a:p>
      </dsp:txBody>
      <dsp:txXfrm>
        <a:off x="496276" y="337475"/>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2: Strategic Plan Review</a:t>
          </a: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3: Budget Parameters</a:t>
          </a: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4: Budget Choices</a:t>
          </a: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dirty="0"/>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3/18/2021</a:t>
            </a:fld>
            <a:endParaRPr lang="en-US" dirty="0"/>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dirty="0"/>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3/18/2021</a:t>
            </a:fld>
            <a:endParaRPr lang="en-US" dirty="0"/>
          </a:p>
        </p:txBody>
      </p:sp>
      <p:sp>
        <p:nvSpPr>
          <p:cNvPr id="4" name="Slide Image Placeholder 3"/>
          <p:cNvSpPr>
            <a:spLocks noGrp="1" noRot="1" noChangeAspect="1"/>
          </p:cNvSpPr>
          <p:nvPr>
            <p:ph type="sldImg" idx="2"/>
          </p:nvPr>
        </p:nvSpPr>
        <p:spPr>
          <a:xfrm>
            <a:off x="1417638" y="1165225"/>
            <a:ext cx="4187825" cy="3140075"/>
          </a:xfrm>
          <a:prstGeom prst="rect">
            <a:avLst/>
          </a:prstGeom>
          <a:noFill/>
          <a:ln w="12700">
            <a:solidFill>
              <a:prstClr val="black"/>
            </a:solidFill>
          </a:ln>
        </p:spPr>
        <p:txBody>
          <a:bodyPr vert="horz" lIns="93537" tIns="46768" rIns="93537" bIns="46768" rtlCol="0" anchor="ctr"/>
          <a:lstStyle/>
          <a:p>
            <a:endParaRPr lang="en-US" dirty="0"/>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1</a:t>
            </a:fld>
            <a:endParaRPr lang="en-US" dirty="0"/>
          </a:p>
        </p:txBody>
      </p:sp>
    </p:spTree>
    <p:extLst>
      <p:ext uri="{BB962C8B-B14F-4D97-AF65-F5344CB8AC3E}">
        <p14:creationId xmlns:p14="http://schemas.microsoft.com/office/powerpoint/2010/main" val="336457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1339528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4103712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Good Morning/Afternoon! Today we begin the process of planning our school’s budget for FY21. I know we are all here for the same reason and that is ensuring success for all ACCA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provide an overview of the budget allocations for FY21. We will begin the work of funding the strategic priorities we agreed upon during the first half of the meeting. </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15CF0F-7754-451D-81E9-5A14F2A7A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017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15</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All were emailed a copy of the updated strategic plan last week.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62790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 After you have gone over the priorities and rationale – ask GO Team if this represents what was agreed upon.</a:t>
            </a:r>
          </a:p>
          <a:p>
            <a:pPr defTabSz="925190">
              <a:defRPr/>
            </a:pPr>
            <a:endParaRPr lang="en-US" dirty="0"/>
          </a:p>
          <a:p>
            <a:pPr defTabSz="925190">
              <a:defRPr/>
            </a:pPr>
            <a:r>
              <a:rPr lang="en-US" dirty="0"/>
              <a:t>Are there any priorities I left off?</a:t>
            </a:r>
          </a:p>
          <a:p>
            <a:pPr defTabSz="925190">
              <a:defRPr/>
            </a:pPr>
            <a:endParaRPr lang="en-US" dirty="0"/>
          </a:p>
          <a:p>
            <a:pPr defTabSz="925190">
              <a:defRPr/>
            </a:pPr>
            <a:r>
              <a:rPr lang="en-US" dirty="0"/>
              <a:t>Are there any questions or concerns?</a:t>
            </a:r>
          </a:p>
          <a:p>
            <a:pPr defTabSz="925190">
              <a:defRPr/>
            </a:pPr>
            <a:endParaRPr lang="en-US" dirty="0"/>
          </a:p>
          <a:p>
            <a:pPr defTabSz="925190">
              <a:defRPr/>
            </a:pPr>
            <a:r>
              <a:rPr lang="en-US" dirty="0"/>
              <a:t>The next time we meet, I will show you how I have allocated resources to support our strategic priorities.</a:t>
            </a:r>
          </a:p>
          <a:p>
            <a:pPr defTabSz="925190">
              <a:defRPr/>
            </a:pPr>
            <a:endParaRPr lang="en-US" dirty="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85333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2</a:t>
            </a:fld>
            <a:endParaRPr lang="en-US" dirty="0"/>
          </a:p>
        </p:txBody>
      </p:sp>
    </p:spTree>
    <p:extLst>
      <p:ext uri="{BB962C8B-B14F-4D97-AF65-F5344CB8AC3E}">
        <p14:creationId xmlns:p14="http://schemas.microsoft.com/office/powerpoint/2010/main" val="4245332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20</a:t>
            </a:fld>
            <a:endParaRPr lang="en-US" dirty="0"/>
          </a:p>
        </p:txBody>
      </p:sp>
    </p:spTree>
    <p:extLst>
      <p:ext uri="{BB962C8B-B14F-4D97-AF65-F5344CB8AC3E}">
        <p14:creationId xmlns:p14="http://schemas.microsoft.com/office/powerpoint/2010/main" val="607912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For CTAE, positions (FTEs) are assigned to schools depending on the pathways offered by each school and the number of students enrolled in each pathway. Schools may earn .2, .4, .5, .8 or a full FTE, given the number of students enrolled in the pathway. Additional positions are assigned to schools when the total number of students enrolled in a pathway exceeds 220+ students. Schools may earn an additional FTEs, given the number of students enrolled in the pathway.   Our current enrollment is 243.  Our target enrollment is 720 for 2021-22 SY (Dr. Maze campus)</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21</a:t>
            </a:fld>
            <a:endParaRPr lang="en-US" dirty="0"/>
          </a:p>
        </p:txBody>
      </p:sp>
    </p:spTree>
    <p:extLst>
      <p:ext uri="{BB962C8B-B14F-4D97-AF65-F5344CB8AC3E}">
        <p14:creationId xmlns:p14="http://schemas.microsoft.com/office/powerpoint/2010/main" val="12658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For the next few slides, I will show you how I have allocated the budget to support our strategic priorities. </a:t>
            </a:r>
          </a:p>
          <a:p>
            <a:pPr defTabSz="925190">
              <a:defRPr/>
            </a:pPr>
            <a:endParaRPr lang="en-US" dirty="0"/>
          </a:p>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220327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fld id="{06FECA5B-CB69-434F-96AB-1E7E18E86F8F}" type="slidenum">
              <a:rPr lang="en-US" smtClean="0"/>
              <a:t>24</a:t>
            </a:fld>
            <a:endParaRPr lang="en-US" dirty="0"/>
          </a:p>
        </p:txBody>
      </p:sp>
    </p:spTree>
    <p:extLst>
      <p:ext uri="{BB962C8B-B14F-4D97-AF65-F5344CB8AC3E}">
        <p14:creationId xmlns:p14="http://schemas.microsoft.com/office/powerpoint/2010/main" val="2627221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25</a:t>
            </a:fld>
            <a:endParaRPr lang="en-US" dirty="0"/>
          </a:p>
        </p:txBody>
      </p:sp>
    </p:spTree>
    <p:extLst>
      <p:ext uri="{BB962C8B-B14F-4D97-AF65-F5344CB8AC3E}">
        <p14:creationId xmlns:p14="http://schemas.microsoft.com/office/powerpoint/2010/main" val="4261672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28</a:t>
            </a:fld>
            <a:endParaRPr lang="en-US" dirty="0"/>
          </a:p>
        </p:txBody>
      </p:sp>
    </p:spTree>
    <p:extLst>
      <p:ext uri="{BB962C8B-B14F-4D97-AF65-F5344CB8AC3E}">
        <p14:creationId xmlns:p14="http://schemas.microsoft.com/office/powerpoint/2010/main" val="693746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For CTAE, positions (FTEs) are assigned to schools depending on the pathways offered by each school and the number of students enrolled in each pathway. Schools may earn .2, .4, .5, .8 or a full FTE, given the number of students enrolled in the pathway. Additional positions are assigned to schools when the total number of students enrolled in a pathway exceeds 220+ students. Schools may earn an additional FTEs, given the number of students enrolled in the pathway.   Our current enrollment is 243.  Our target enrollment is 720 for 2021-22 SY (Dr. Maze campus)</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29</a:t>
            </a:fld>
            <a:endParaRPr lang="en-US" dirty="0"/>
          </a:p>
        </p:txBody>
      </p:sp>
    </p:spTree>
    <p:extLst>
      <p:ext uri="{BB962C8B-B14F-4D97-AF65-F5344CB8AC3E}">
        <p14:creationId xmlns:p14="http://schemas.microsoft.com/office/powerpoint/2010/main" val="2518710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For the next few slides, I will show you how I have allocated the budget to support our strategic priorities. </a:t>
            </a:r>
          </a:p>
          <a:p>
            <a:pPr defTabSz="925190">
              <a:defRPr/>
            </a:pPr>
            <a:endParaRPr lang="en-US" dirty="0"/>
          </a:p>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509291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For CTAE, positions (FTEs) are assigned to schools depending on the pathways offered by each school and the number of students enrolled in each pathway. Schools may earn .2, .4, .5, .8 or a full FTE, given the number of students enrolled in the pathway. Additional positions are assigned to schools when the total number of students enrolled in a pathway exceeds 220+ students. Schools may earn an additional FTEs, given the number of students enrolled in the pathway.   Our current enrollment is 243.  Our target enrollment is 720 for 2021-22 SY (Dr. Maze campus)</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32</a:t>
            </a:fld>
            <a:endParaRPr lang="en-US" dirty="0"/>
          </a:p>
        </p:txBody>
      </p:sp>
    </p:spTree>
    <p:extLst>
      <p:ext uri="{BB962C8B-B14F-4D97-AF65-F5344CB8AC3E}">
        <p14:creationId xmlns:p14="http://schemas.microsoft.com/office/powerpoint/2010/main" val="258803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3</a:t>
            </a:fld>
            <a:endParaRPr lang="en-US" dirty="0"/>
          </a:p>
        </p:txBody>
      </p:sp>
    </p:spTree>
    <p:extLst>
      <p:ext uri="{BB962C8B-B14F-4D97-AF65-F5344CB8AC3E}">
        <p14:creationId xmlns:p14="http://schemas.microsoft.com/office/powerpoint/2010/main" val="1398508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33</a:t>
            </a:fld>
            <a:endParaRPr lang="en-US" dirty="0"/>
          </a:p>
        </p:txBody>
      </p:sp>
    </p:spTree>
    <p:extLst>
      <p:ext uri="{BB962C8B-B14F-4D97-AF65-F5344CB8AC3E}">
        <p14:creationId xmlns:p14="http://schemas.microsoft.com/office/powerpoint/2010/main" val="174211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4</a:t>
            </a:fld>
            <a:endParaRPr lang="en-US" dirty="0"/>
          </a:p>
        </p:txBody>
      </p:sp>
    </p:spTree>
    <p:extLst>
      <p:ext uri="{BB962C8B-B14F-4D97-AF65-F5344CB8AC3E}">
        <p14:creationId xmlns:p14="http://schemas.microsoft.com/office/powerpoint/2010/main" val="1595968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5</a:t>
            </a:fld>
            <a:endParaRPr lang="en-US" dirty="0"/>
          </a:p>
        </p:txBody>
      </p:sp>
    </p:spTree>
    <p:extLst>
      <p:ext uri="{BB962C8B-B14F-4D97-AF65-F5344CB8AC3E}">
        <p14:creationId xmlns:p14="http://schemas.microsoft.com/office/powerpoint/2010/main" val="3094281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6</a:t>
            </a:fld>
            <a:endParaRPr lang="en-US" dirty="0"/>
          </a:p>
        </p:txBody>
      </p:sp>
    </p:spTree>
    <p:extLst>
      <p:ext uri="{BB962C8B-B14F-4D97-AF65-F5344CB8AC3E}">
        <p14:creationId xmlns:p14="http://schemas.microsoft.com/office/powerpoint/2010/main" val="98393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7</a:t>
            </a:fld>
            <a:endParaRPr lang="en-US" dirty="0"/>
          </a:p>
        </p:txBody>
      </p:sp>
    </p:spTree>
    <p:extLst>
      <p:ext uri="{BB962C8B-B14F-4D97-AF65-F5344CB8AC3E}">
        <p14:creationId xmlns:p14="http://schemas.microsoft.com/office/powerpoint/2010/main" val="4068485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8</a:t>
            </a:fld>
            <a:endParaRPr lang="en-US" dirty="0"/>
          </a:p>
        </p:txBody>
      </p:sp>
    </p:spTree>
    <p:extLst>
      <p:ext uri="{BB962C8B-B14F-4D97-AF65-F5344CB8AC3E}">
        <p14:creationId xmlns:p14="http://schemas.microsoft.com/office/powerpoint/2010/main" val="2643986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9</a:t>
            </a:fld>
            <a:endParaRPr lang="en-US" dirty="0"/>
          </a:p>
        </p:txBody>
      </p:sp>
    </p:spTree>
    <p:extLst>
      <p:ext uri="{BB962C8B-B14F-4D97-AF65-F5344CB8AC3E}">
        <p14:creationId xmlns:p14="http://schemas.microsoft.com/office/powerpoint/2010/main" val="1146016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a:t>Click to edit Master title style</a:t>
            </a:r>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3/18/2021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3/18/2021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3/18/2021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DFF420F7-F9EA-435D-B47B-862BE0F22699}" type="datetime1">
              <a:rPr lang="en-US" smtClean="0"/>
              <a:t>3/18/2021</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53B91-FA0A-42C0-BA6E-34D14C313382}"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A61CB413-1881-4E96-91B7-D6BD7DF37428}" type="datetime1">
              <a:rPr lang="en-US" smtClean="0"/>
              <a:t>3/18/2021</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80384-6EA1-4E5C-ADE8-D39B22A75603}"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C94215-EF08-42BC-A614-2ECBCA1B5C3F}" type="datetime1">
              <a:rPr lang="en-US" smtClean="0"/>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FF44F-7BE8-475B-8C37-69D9B694D8DE}" type="datetime1">
              <a:rPr lang="en-US" smtClean="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B879-2096-4230-B976-A8D306F9008E}" type="datetime1">
              <a:rPr lang="en-US" smtClean="0"/>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CBDCD2-2248-49E8-AD04-629A78A461D2}"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A2B455-628F-49E1-9A9C-9B7CB6F741FC}"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082ED-DD3A-49B9-9247-BD4ECCB894A4}"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2DE56CB-EF05-4081-80CA-F7352A82CE7E}" type="datetime1">
              <a:rPr lang="en-US" smtClean="0"/>
              <a:t>3/18/2021</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3/18/2021</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3/18/2021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3/18/2021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3/18/2021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3/18/2021</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3/18/2021</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3/18/2021</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3/18/2021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3/18/2021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3/18/2021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3/18/2021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DEE8-7A87-4E01-8ADE-4C49CDD43F74}" type="datetime1">
              <a:rPr lang="en-US" smtClean="0">
                <a:solidFill>
                  <a:prstClr val="black">
                    <a:tint val="75000"/>
                  </a:prstClr>
                </a:solidFill>
              </a:rPr>
              <a:p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224519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152818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8BBF0-342D-409A-9C0A-B1B451E92883}" type="datetime1">
              <a:rPr lang="en-US" smtClean="0">
                <a:solidFill>
                  <a:prstClr val="black">
                    <a:tint val="75000"/>
                  </a:prstClr>
                </a:solidFill>
              </a:rPr>
              <a:p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2177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5DA190-4BDC-4D39-B5BB-A14B3E8B1B3D}" type="datetime1">
              <a:rPr lang="en-US" smtClean="0">
                <a:solidFill>
                  <a:prstClr val="black">
                    <a:tint val="75000"/>
                  </a:prstClr>
                </a:solidFill>
              </a:rPr>
              <a:p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19262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1D52F2-9B11-4FC0-9217-7D20B3AC9849}" type="datetime1">
              <a:rPr lang="en-US" smtClean="0">
                <a:solidFill>
                  <a:prstClr val="black">
                    <a:tint val="75000"/>
                  </a:prstClr>
                </a:solidFill>
              </a:rPr>
              <a:pPr/>
              <a:t>3/18/2021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94629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F13737-8506-438E-ABC0-0BE7E06DCCA6}" type="datetime1">
              <a:rPr lang="en-US" smtClean="0">
                <a:solidFill>
                  <a:prstClr val="black">
                    <a:tint val="75000"/>
                  </a:prstClr>
                </a:solidFill>
              </a:rPr>
              <a:pPr/>
              <a:t>3/18/2021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24394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D58AA-1C84-40C9-BFEE-631CCB17636C}" type="datetime1">
              <a:rPr lang="en-US" smtClean="0">
                <a:solidFill>
                  <a:prstClr val="black">
                    <a:tint val="75000"/>
                  </a:prstClr>
                </a:solidFill>
              </a:rPr>
              <a:pPr/>
              <a:t>3/18/2021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23580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solidFill>
                  <a:prstClr val="black">
                    <a:tint val="75000"/>
                  </a:prstClr>
                </a:solidFill>
              </a:rPr>
              <a:p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45931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solidFill>
                  <a:prstClr val="black">
                    <a:tint val="75000"/>
                  </a:prstClr>
                </a:solidFill>
              </a:rPr>
              <a:p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53512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8F9461-E3EB-40CD-B93F-E5CBBBD8E0BA}" type="datetimeFigureOut">
              <a:rPr lang="en-US" smtClean="0">
                <a:solidFill>
                  <a:prstClr val="black">
                    <a:tint val="75000"/>
                  </a:prstClr>
                </a:solidFill>
              </a:rPr>
              <a:p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EA7543-9AAE-4E9F-B28C-4FCCFD07D4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27353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578FA3-38AD-400D-A4D2-18E8EF129E5F}" type="datetime1">
              <a:rPr lang="en-US" smtClean="0">
                <a:solidFill>
                  <a:prstClr val="black">
                    <a:tint val="75000"/>
                  </a:prstClr>
                </a:solidFill>
              </a:rPr>
              <a:p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11024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30111949"/>
      </p:ext>
    </p:extLst>
  </p:cSld>
  <p:clrMapOvr>
    <a:masterClrMapping/>
  </p:clrMapOvr>
  <p:transition spd="slow">
    <p:check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3/18/2021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3/18/2021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3/18/2021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3/18/2021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3/18/2021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3/18/2021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3/18/2021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3/18/2021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3/18/2021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3/18/2021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3/18/2021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3/18/2021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3/18/2021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3/18/2021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3/18/2021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3/18/2021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3/18/2021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3/18/2021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3/18/2021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3/18/2021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6.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3/18/2021</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3/18/2021</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F2A079-29A2-4C8A-ACC6-BC57EE83AB58}" type="datetime1">
              <a:rPr lang="en-US" smtClean="0"/>
              <a:t>3/18/2021</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3/18/2021</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43563C-D9B3-4432-B336-144C997D6215}" type="datetime1">
              <a:rPr lang="en-US" smtClean="0">
                <a:solidFill>
                  <a:prstClr val="black">
                    <a:tint val="75000"/>
                  </a:prstClr>
                </a:solidFill>
              </a:rPr>
              <a:pPr/>
              <a:t>3/18/2021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886C9C-DC18-4195-8FD5-A50AA931D4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915003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hf sldNum="0"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3/18/2021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3/18/2021</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3/18/2021</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3/18/2021</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3/18/2021</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3/18/2021</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3/18/2021</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3/18/2021</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6.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1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16.xml"/><Relationship Id="rId5" Type="http://schemas.openxmlformats.org/officeDocument/2006/relationships/image" Target="../media/image22.emf"/><Relationship Id="rId4" Type="http://schemas.openxmlformats.org/officeDocument/2006/relationships/package" Target="../embeddings/Microsoft_Word_Document.docx"/></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2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versatilityatitsfinest.blogspot.com/2010_10_01_archive.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1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versatilityatitsfinest.blogspot.com/2010_10_01_archive.html" TargetMode="Externa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zoom.us/meeting/register/tJAtdequrzkvGdIx_IunICCU3IEv0AtBmqWM"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zoom.us/meeting/register/tJEvdeusqjIrHdw7gUUt4krxf2LHj9MpHOHg" TargetMode="External"/><Relationship Id="rId5" Type="http://schemas.openxmlformats.org/officeDocument/2006/relationships/hyperlink" Target="https://zoom.us/meeting/register/tJwqce-sqTIvHdOCx3DDeqtziGK2wwf6OxP0" TargetMode="External"/><Relationship Id="rId4" Type="http://schemas.openxmlformats.org/officeDocument/2006/relationships/hyperlink" Target="https://zoom.us/meeting/register/tJwsd--grzssGdcIkxHoVv40MM7mTYuftQLs"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8426-356D-4EAD-B80C-4D6EA55D98C8}"/>
              </a:ext>
            </a:extLst>
          </p:cNvPr>
          <p:cNvSpPr>
            <a:spLocks noGrp="1"/>
          </p:cNvSpPr>
          <p:nvPr>
            <p:ph type="title"/>
          </p:nvPr>
        </p:nvSpPr>
        <p:spPr/>
        <p:txBody>
          <a:bodyPr/>
          <a:lstStyle/>
          <a:p>
            <a:r>
              <a:rPr lang="en-US" dirty="0"/>
              <a:t>ACCA Updates</a:t>
            </a:r>
          </a:p>
        </p:txBody>
      </p:sp>
      <p:sp>
        <p:nvSpPr>
          <p:cNvPr id="3" name="Content Placeholder 2">
            <a:extLst>
              <a:ext uri="{FF2B5EF4-FFF2-40B4-BE49-F238E27FC236}">
                <a16:creationId xmlns:a16="http://schemas.microsoft.com/office/drawing/2014/main" id="{3A54B147-52EF-4C63-B50F-087D5BB64A38}"/>
              </a:ext>
            </a:extLst>
          </p:cNvPr>
          <p:cNvSpPr>
            <a:spLocks noGrp="1"/>
          </p:cNvSpPr>
          <p:nvPr>
            <p:ph idx="1"/>
          </p:nvPr>
        </p:nvSpPr>
        <p:spPr>
          <a:xfrm>
            <a:off x="1051560" y="1166018"/>
            <a:ext cx="8229600" cy="5190332"/>
          </a:xfrm>
        </p:spPr>
        <p:txBody>
          <a:bodyPr>
            <a:normAutofit fontScale="92500" lnSpcReduction="20000"/>
          </a:bodyPr>
          <a:lstStyle/>
          <a:p>
            <a:pPr marL="0" marR="0" indent="0">
              <a:spcBef>
                <a:spcPts val="0"/>
              </a:spcBef>
              <a:spcAft>
                <a:spcPts val="0"/>
              </a:spcAft>
              <a:buNone/>
            </a:pPr>
            <a:r>
              <a:rPr lang="en-US" sz="2000" b="1" dirty="0">
                <a:effectLst/>
                <a:latin typeface="Calibri" panose="020F0502020204030204" pitchFamily="34" charset="0"/>
                <a:ea typeface="Calibri" panose="020F0502020204030204" pitchFamily="34" charset="0"/>
              </a:rPr>
              <a:t>ACCA Current Enrollment</a:t>
            </a:r>
          </a:p>
          <a:p>
            <a:pPr marL="400050" lvl="1">
              <a:spcBef>
                <a:spcPts val="0"/>
              </a:spcBef>
            </a:pPr>
            <a:r>
              <a:rPr lang="en-US" sz="2000" dirty="0">
                <a:effectLst/>
                <a:latin typeface="Calibri" panose="020F0502020204030204" pitchFamily="34" charset="0"/>
                <a:ea typeface="Calibri" panose="020F0502020204030204" pitchFamily="34" charset="0"/>
              </a:rPr>
              <a:t>Maze Campus – 243 students</a:t>
            </a:r>
          </a:p>
          <a:p>
            <a:pPr marL="400050" lvl="1">
              <a:spcBef>
                <a:spcPts val="0"/>
              </a:spcBef>
            </a:pPr>
            <a:r>
              <a:rPr lang="en-US" sz="2000" dirty="0">
                <a:effectLst/>
                <a:latin typeface="Calibri" panose="020F0502020204030204" pitchFamily="34" charset="0"/>
                <a:ea typeface="Calibri" panose="020F0502020204030204" pitchFamily="34" charset="0"/>
              </a:rPr>
              <a:t>ATC Dual Enrollment Students (Fall and Spring) – 81 students</a:t>
            </a:r>
          </a:p>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1" dirty="0">
                <a:effectLst/>
                <a:latin typeface="Calibri" panose="020F0502020204030204" pitchFamily="34" charset="0"/>
                <a:ea typeface="Calibri" panose="020F0502020204030204" pitchFamily="34" charset="0"/>
              </a:rPr>
              <a:t>Fifteen Students earned TCCs from ATC Spring 2020 in the areas listed below</a:t>
            </a:r>
            <a:r>
              <a:rPr lang="en-US" sz="2000" dirty="0">
                <a:effectLst/>
                <a:latin typeface="Calibri" panose="020F0502020204030204" pitchFamily="34" charset="0"/>
                <a:ea typeface="Calibri" panose="020F0502020204030204" pitchFamily="34" charset="0"/>
              </a:rPr>
              <a:t>:</a:t>
            </a:r>
          </a:p>
          <a:p>
            <a:pPr lvl="1" indent="-342900">
              <a:spcBef>
                <a:spcPts val="0"/>
              </a:spcBef>
              <a:buFont typeface="Symbol" panose="05050102010706020507" pitchFamily="18" charset="2"/>
              <a:buChar char=""/>
            </a:pPr>
            <a:r>
              <a:rPr lang="en-US" sz="2000" i="1" dirty="0">
                <a:effectLst/>
                <a:latin typeface="Calibri" panose="020F0502020204030204" pitchFamily="34" charset="0"/>
                <a:ea typeface="Calibri" panose="020F0502020204030204" pitchFamily="34" charset="0"/>
              </a:rPr>
              <a:t>Automotive Chassis Technician Specialist </a:t>
            </a:r>
          </a:p>
          <a:p>
            <a:pPr lvl="1" indent="-342900">
              <a:spcBef>
                <a:spcPts val="0"/>
              </a:spcBef>
              <a:buFont typeface="Symbol" panose="05050102010706020507" pitchFamily="18" charset="2"/>
              <a:buChar char=""/>
            </a:pPr>
            <a:r>
              <a:rPr lang="en-US" sz="2000" i="1" dirty="0">
                <a:effectLst/>
                <a:latin typeface="Calibri" panose="020F0502020204030204" pitchFamily="34" charset="0"/>
                <a:ea typeface="Calibri" panose="020F0502020204030204" pitchFamily="34" charset="0"/>
              </a:rPr>
              <a:t>CISCO</a:t>
            </a:r>
          </a:p>
          <a:p>
            <a:pPr lvl="1" indent="-342900">
              <a:spcBef>
                <a:spcPts val="0"/>
              </a:spcBef>
              <a:buFont typeface="Symbol" panose="05050102010706020507" pitchFamily="18" charset="2"/>
              <a:buChar char=""/>
            </a:pPr>
            <a:r>
              <a:rPr lang="en-US" sz="2000" i="1" dirty="0">
                <a:effectLst/>
                <a:latin typeface="Calibri" panose="020F0502020204030204" pitchFamily="34" charset="0"/>
                <a:ea typeface="Calibri" panose="020F0502020204030204" pitchFamily="34" charset="0"/>
              </a:rPr>
              <a:t>Design and Media Production</a:t>
            </a:r>
          </a:p>
          <a:p>
            <a:pPr lvl="1" indent="-342900">
              <a:spcBef>
                <a:spcPts val="0"/>
              </a:spcBef>
              <a:buFont typeface="Symbol" panose="05050102010706020507" pitchFamily="18" charset="2"/>
              <a:buChar char=""/>
            </a:pPr>
            <a:r>
              <a:rPr lang="en-US" sz="2000" i="1" dirty="0">
                <a:effectLst/>
                <a:latin typeface="Calibri" panose="020F0502020204030204" pitchFamily="34" charset="0"/>
                <a:ea typeface="Calibri" panose="020F0502020204030204" pitchFamily="34" charset="0"/>
              </a:rPr>
              <a:t>Emergency Medical Responder</a:t>
            </a:r>
          </a:p>
          <a:p>
            <a:pPr lvl="1" indent="-342900">
              <a:spcBef>
                <a:spcPts val="0"/>
              </a:spcBef>
              <a:buFont typeface="Symbol" panose="05050102010706020507" pitchFamily="18" charset="2"/>
              <a:buChar char=""/>
            </a:pPr>
            <a:r>
              <a:rPr lang="en-US" sz="2000" i="1" dirty="0">
                <a:effectLst/>
                <a:latin typeface="Calibri" panose="020F0502020204030204" pitchFamily="34" charset="0"/>
                <a:ea typeface="Calibri" panose="020F0502020204030204" pitchFamily="34" charset="0"/>
              </a:rPr>
              <a:t>Infant/Toddler Childcare Specialist</a:t>
            </a:r>
          </a:p>
          <a:p>
            <a:pPr lvl="1" indent="-342900">
              <a:spcBef>
                <a:spcPts val="0"/>
              </a:spcBef>
              <a:buFont typeface="Symbol" panose="05050102010706020507" pitchFamily="18" charset="2"/>
              <a:buChar char=""/>
            </a:pPr>
            <a:r>
              <a:rPr lang="en-US" sz="2000" i="1" dirty="0">
                <a:effectLst/>
                <a:latin typeface="Calibri" panose="020F0502020204030204" pitchFamily="34" charset="0"/>
                <a:ea typeface="Calibri" panose="020F0502020204030204" pitchFamily="34" charset="0"/>
              </a:rPr>
              <a:t>Shampoo Technician</a:t>
            </a:r>
          </a:p>
          <a:p>
            <a:pPr marL="400050" lvl="1" indent="0">
              <a:spcBef>
                <a:spcPts val="0"/>
              </a:spcBef>
              <a:buNone/>
            </a:pPr>
            <a:endParaRPr lang="en-US" sz="2400" i="1"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1" dirty="0">
                <a:effectLst/>
                <a:latin typeface="Calibri" panose="020F0502020204030204" pitchFamily="34" charset="0"/>
                <a:ea typeface="Calibri" panose="020F0502020204030204" pitchFamily="34" charset="0"/>
              </a:rPr>
              <a:t>ACCA is presently recruiting for the 2021-2022 school year</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Application for the lottery is open January 25 – March 5, 2021</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Currently hiring for</a:t>
            </a:r>
          </a:p>
          <a:p>
            <a:pPr marL="800100" lvl="2">
              <a:spcBef>
                <a:spcPts val="0"/>
              </a:spcBef>
            </a:pPr>
            <a:r>
              <a:rPr lang="en-US" sz="2100" i="1" dirty="0">
                <a:effectLst/>
                <a:latin typeface="Calibri" panose="020F0502020204030204" pitchFamily="34" charset="0"/>
                <a:ea typeface="Calibri" panose="020F0502020204030204" pitchFamily="34" charset="0"/>
              </a:rPr>
              <a:t>Early Childhood Pathway </a:t>
            </a:r>
          </a:p>
          <a:p>
            <a:pPr marL="800100" lvl="2">
              <a:spcBef>
                <a:spcPts val="0"/>
              </a:spcBef>
            </a:pPr>
            <a:r>
              <a:rPr lang="en-US" sz="2100" i="1" dirty="0">
                <a:effectLst/>
                <a:latin typeface="Calibri" panose="020F0502020204030204" pitchFamily="34" charset="0"/>
                <a:ea typeface="Calibri" panose="020F0502020204030204" pitchFamily="34" charset="0"/>
              </a:rPr>
              <a:t>HVAC-Refrigeration</a:t>
            </a:r>
          </a:p>
          <a:p>
            <a:pPr marL="571500" lvl="2" indent="0">
              <a:spcBef>
                <a:spcPts val="0"/>
              </a:spcBef>
              <a:buNone/>
            </a:pPr>
            <a:endParaRPr lang="en-US" sz="2100" i="1" dirty="0">
              <a:effectLst/>
              <a:latin typeface="Calibri" panose="020F0502020204030204" pitchFamily="34" charset="0"/>
              <a:ea typeface="Calibri" panose="020F0502020204030204" pitchFamily="34" charset="0"/>
            </a:endParaRPr>
          </a:p>
          <a:p>
            <a:pPr marL="114300" lvl="1" indent="0">
              <a:spcBef>
                <a:spcPts val="0"/>
              </a:spcBef>
              <a:buNone/>
            </a:pPr>
            <a:r>
              <a:rPr lang="en-US" sz="2100" b="1" dirty="0">
                <a:latin typeface="Calibri" panose="020F0502020204030204" pitchFamily="34" charset="0"/>
                <a:ea typeface="Calibri" panose="020F0502020204030204" pitchFamily="34" charset="0"/>
              </a:rPr>
              <a:t>Return to Learn</a:t>
            </a:r>
          </a:p>
          <a:p>
            <a:pPr marL="114300" lvl="1" indent="0">
              <a:spcBef>
                <a:spcPts val="0"/>
              </a:spcBef>
              <a:buNone/>
            </a:pPr>
            <a:r>
              <a:rPr lang="en-US" sz="2100" dirty="0">
                <a:effectLst/>
                <a:latin typeface="Calibri" panose="020F0502020204030204" pitchFamily="34" charset="0"/>
                <a:ea typeface="Calibri" panose="020F0502020204030204" pitchFamily="34" charset="0"/>
              </a:rPr>
              <a:t>Students who opted to return for face/face instruction </a:t>
            </a:r>
            <a:r>
              <a:rPr lang="en-US" sz="2100" dirty="0">
                <a:latin typeface="Calibri" panose="020F0502020204030204" pitchFamily="34" charset="0"/>
                <a:ea typeface="Calibri" panose="020F0502020204030204" pitchFamily="34" charset="0"/>
              </a:rPr>
              <a:t>begin Feb. 16, 2021</a:t>
            </a:r>
          </a:p>
          <a:p>
            <a:pPr marL="114300" lvl="1" indent="0">
              <a:spcBef>
                <a:spcPts val="0"/>
              </a:spcBef>
              <a:buNone/>
            </a:pPr>
            <a:r>
              <a:rPr lang="en-US" sz="2100" dirty="0">
                <a:effectLst/>
                <a:latin typeface="Calibri" panose="020F0502020204030204" pitchFamily="34" charset="0"/>
                <a:ea typeface="Calibri" panose="020F0502020204030204" pitchFamily="34" charset="0"/>
              </a:rPr>
              <a:t>ACCA students returning for face/face learning: 91 </a:t>
            </a:r>
          </a:p>
        </p:txBody>
      </p:sp>
      <p:sp>
        <p:nvSpPr>
          <p:cNvPr id="4" name="Slide Number Placeholder 3">
            <a:extLst>
              <a:ext uri="{FF2B5EF4-FFF2-40B4-BE49-F238E27FC236}">
                <a16:creationId xmlns:a16="http://schemas.microsoft.com/office/drawing/2014/main" id="{5331D995-7547-42A6-9860-C1435AE3DAEA}"/>
              </a:ext>
            </a:extLst>
          </p:cNvPr>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4219869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A34F-9627-4306-B862-7DF59EBEA70E}"/>
              </a:ext>
            </a:extLst>
          </p:cNvPr>
          <p:cNvSpPr>
            <a:spLocks noGrp="1"/>
          </p:cNvSpPr>
          <p:nvPr>
            <p:ph type="title"/>
          </p:nvPr>
        </p:nvSpPr>
        <p:spPr/>
        <p:txBody>
          <a:bodyPr/>
          <a:lstStyle/>
          <a:p>
            <a:r>
              <a:rPr lang="en-US" dirty="0"/>
              <a:t>Thank you for your feedback!</a:t>
            </a:r>
          </a:p>
        </p:txBody>
      </p:sp>
      <p:sp>
        <p:nvSpPr>
          <p:cNvPr id="3" name="Content Placeholder 2">
            <a:extLst>
              <a:ext uri="{FF2B5EF4-FFF2-40B4-BE49-F238E27FC236}">
                <a16:creationId xmlns:a16="http://schemas.microsoft.com/office/drawing/2014/main" id="{E4CA1655-1522-42FD-83A2-F5E74E131526}"/>
              </a:ext>
            </a:extLst>
          </p:cNvPr>
          <p:cNvSpPr>
            <a:spLocks noGrp="1"/>
          </p:cNvSpPr>
          <p:nvPr>
            <p:ph idx="1"/>
          </p:nvPr>
        </p:nvSpPr>
        <p:spPr/>
        <p:txBody>
          <a:bodyPr/>
          <a:lstStyle/>
          <a:p>
            <a:r>
              <a:rPr lang="en-US" dirty="0"/>
              <a:t>We will now turn it back over to the Board Chair for a vote to approve/not approve strategic plan.</a:t>
            </a:r>
          </a:p>
        </p:txBody>
      </p:sp>
      <p:sp>
        <p:nvSpPr>
          <p:cNvPr id="4" name="Slide Number Placeholder 3">
            <a:extLst>
              <a:ext uri="{FF2B5EF4-FFF2-40B4-BE49-F238E27FC236}">
                <a16:creationId xmlns:a16="http://schemas.microsoft.com/office/drawing/2014/main" id="{C2018D85-9F1D-4884-B135-43DEBE4EB265}"/>
              </a:ext>
            </a:extLst>
          </p:cNvPr>
          <p:cNvSpPr>
            <a:spLocks noGrp="1"/>
          </p:cNvSpPr>
          <p:nvPr>
            <p:ph type="sldNum" sz="quarter" idx="12"/>
          </p:nvPr>
        </p:nvSpPr>
        <p:spPr/>
        <p:txBody>
          <a:bodyPr/>
          <a:lstStyle/>
          <a:p>
            <a:fld id="{3D6C3DC6-EF6E-8948-BFE6-808D46D584D8}" type="slidenum">
              <a:rPr lang="en-US" smtClean="0"/>
              <a:t>10</a:t>
            </a:fld>
            <a:endParaRPr lang="en-US" dirty="0"/>
          </a:p>
        </p:txBody>
      </p:sp>
    </p:spTree>
    <p:extLst>
      <p:ext uri="{BB962C8B-B14F-4D97-AF65-F5344CB8AC3E}">
        <p14:creationId xmlns:p14="http://schemas.microsoft.com/office/powerpoint/2010/main" val="1316900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AB70-0636-4BF3-BF14-11D556BCEC92}"/>
              </a:ext>
            </a:extLst>
          </p:cNvPr>
          <p:cNvSpPr>
            <a:spLocks noGrp="1"/>
          </p:cNvSpPr>
          <p:nvPr>
            <p:ph type="title"/>
          </p:nvPr>
        </p:nvSpPr>
        <p:spPr/>
        <p:txBody>
          <a:bodyPr>
            <a:normAutofit fontScale="90000"/>
          </a:bodyPr>
          <a:lstStyle/>
          <a:p>
            <a:r>
              <a:rPr lang="en-US" dirty="0"/>
              <a:t>Recommendation for </a:t>
            </a:r>
            <a:br>
              <a:rPr lang="en-US" dirty="0"/>
            </a:br>
            <a:r>
              <a:rPr lang="en-US" dirty="0"/>
              <a:t>Ranking of Priorities</a:t>
            </a:r>
          </a:p>
        </p:txBody>
      </p:sp>
      <p:sp>
        <p:nvSpPr>
          <p:cNvPr id="3" name="Content Placeholder 2">
            <a:extLst>
              <a:ext uri="{FF2B5EF4-FFF2-40B4-BE49-F238E27FC236}">
                <a16:creationId xmlns:a16="http://schemas.microsoft.com/office/drawing/2014/main" id="{77879D00-BE71-4B7B-8BEC-A614B0C6C4A7}"/>
              </a:ext>
            </a:extLst>
          </p:cNvPr>
          <p:cNvSpPr>
            <a:spLocks noGrp="1"/>
          </p:cNvSpPr>
          <p:nvPr>
            <p:ph idx="1"/>
          </p:nvPr>
        </p:nvSpPr>
        <p:spPr/>
        <p:txBody>
          <a:bodyPr/>
          <a:lstStyle/>
          <a:p>
            <a:pPr marL="0" indent="0">
              <a:buNone/>
            </a:pPr>
            <a:r>
              <a:rPr lang="en-US" sz="3200" dirty="0"/>
              <a:t>    </a:t>
            </a:r>
          </a:p>
          <a:p>
            <a:r>
              <a:rPr lang="en-US" sz="3200" dirty="0"/>
              <a:t>Teaching and Assessing for Learning</a:t>
            </a:r>
          </a:p>
          <a:p>
            <a:r>
              <a:rPr lang="en-US" sz="3200" dirty="0"/>
              <a:t>Governance and Leadership</a:t>
            </a:r>
          </a:p>
          <a:p>
            <a:r>
              <a:rPr lang="en-US" sz="3200" dirty="0"/>
              <a:t>Strategic Planning and Sustainability</a:t>
            </a:r>
          </a:p>
          <a:p>
            <a:r>
              <a:rPr lang="en-US" sz="3200" dirty="0"/>
              <a:t>Economic Development</a:t>
            </a:r>
            <a:endParaRPr lang="en-US" dirty="0"/>
          </a:p>
        </p:txBody>
      </p:sp>
      <p:sp>
        <p:nvSpPr>
          <p:cNvPr id="4" name="Slide Number Placeholder 3">
            <a:extLst>
              <a:ext uri="{FF2B5EF4-FFF2-40B4-BE49-F238E27FC236}">
                <a16:creationId xmlns:a16="http://schemas.microsoft.com/office/drawing/2014/main" id="{5BB84B3D-1260-44E8-AD03-B38BDB6C0A07}"/>
              </a:ext>
            </a:extLst>
          </p:cNvPr>
          <p:cNvSpPr>
            <a:spLocks noGrp="1"/>
          </p:cNvSpPr>
          <p:nvPr>
            <p:ph type="sldNum" sz="quarter" idx="12"/>
          </p:nvPr>
        </p:nvSpPr>
        <p:spPr/>
        <p:txBody>
          <a:bodyPr/>
          <a:lstStyle/>
          <a:p>
            <a:fld id="{3D6C3DC6-EF6E-8948-BFE6-808D46D584D8}" type="slidenum">
              <a:rPr lang="en-US" smtClean="0"/>
              <a:t>11</a:t>
            </a:fld>
            <a:endParaRPr lang="en-US" dirty="0"/>
          </a:p>
        </p:txBody>
      </p:sp>
    </p:spTree>
    <p:extLst>
      <p:ext uri="{BB962C8B-B14F-4D97-AF65-F5344CB8AC3E}">
        <p14:creationId xmlns:p14="http://schemas.microsoft.com/office/powerpoint/2010/main" val="4058717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276350" y="2228850"/>
            <a:ext cx="6869112" cy="584775"/>
          </a:xfrm>
          <a:prstGeom prst="rect">
            <a:avLst/>
          </a:prstGeom>
          <a:noFill/>
        </p:spPr>
        <p:txBody>
          <a:bodyPr wrap="square" rtlCol="0">
            <a:spAutoFit/>
          </a:bodyPr>
          <a:lstStyle/>
          <a:p>
            <a:pPr algn="ctr"/>
            <a:r>
              <a:rPr lang="en-US" sz="3200" b="1" dirty="0">
                <a:solidFill>
                  <a:schemeClr val="bg1"/>
                </a:solidFill>
              </a:rPr>
              <a:t>Atlanta College and Career Academy</a:t>
            </a:r>
          </a:p>
        </p:txBody>
      </p:sp>
      <p:sp>
        <p:nvSpPr>
          <p:cNvPr id="2" name="Slide Number Placeholder 1"/>
          <p:cNvSpPr>
            <a:spLocks noGrp="1"/>
          </p:cNvSpPr>
          <p:nvPr>
            <p:ph type="sldNum" sz="quarter" idx="12"/>
          </p:nvPr>
        </p:nvSpPr>
        <p:spPr/>
        <p:txBody>
          <a:bodyPr/>
          <a:lstStyle/>
          <a:p>
            <a:fld id="{3D6C3DC6-EF6E-8948-BFE6-808D46D584D8}" type="slidenum">
              <a:rPr lang="en-US" smtClean="0"/>
              <a:t>12</a:t>
            </a:fld>
            <a:endParaRPr lang="en-US" dirty="0"/>
          </a:p>
        </p:txBody>
      </p:sp>
    </p:spTree>
    <p:extLst>
      <p:ext uri="{BB962C8B-B14F-4D97-AF65-F5344CB8AC3E}">
        <p14:creationId xmlns:p14="http://schemas.microsoft.com/office/powerpoint/2010/main" val="2315968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a:solidFill>
                  <a:schemeClr val="bg1"/>
                </a:solidFill>
                <a:latin typeface="Berlin Sans FB Demi" panose="020E0802020502020306" pitchFamily="34" charset="0"/>
              </a:rPr>
              <a:t>YOUR SCHOOL STRATEGIC PLAN…</a:t>
            </a: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a:t>GO Team Budget Development Process</a:t>
            </a:r>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13</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2734216557"/>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2606"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3"/>
          <a:stretch>
            <a:fillRect/>
          </a:stretch>
        </p:blipFill>
        <p:spPr>
          <a:xfrm>
            <a:off x="3978596" y="1834429"/>
            <a:ext cx="4797434" cy="3694466"/>
          </a:xfrm>
          <a:prstGeom prst="rect">
            <a:avLst/>
          </a:prstGeom>
        </p:spPr>
      </p:pic>
      <p:sp>
        <p:nvSpPr>
          <p:cNvPr id="6" name="Oval 5"/>
          <p:cNvSpPr/>
          <p:nvPr/>
        </p:nvSpPr>
        <p:spPr>
          <a:xfrm>
            <a:off x="4205654" y="2699471"/>
            <a:ext cx="1723292" cy="27166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8" name="TextBox 7"/>
          <p:cNvSpPr txBox="1"/>
          <p:nvPr/>
        </p:nvSpPr>
        <p:spPr>
          <a:xfrm>
            <a:off x="65482" y="2697775"/>
            <a:ext cx="3477818" cy="1846659"/>
          </a:xfrm>
          <a:prstGeom prst="rect">
            <a:avLst/>
          </a:prstGeom>
          <a:noFill/>
        </p:spPr>
        <p:txBody>
          <a:bodyPr wrap="square" rtlCol="0">
            <a:spAutoFit/>
          </a:bodyPr>
          <a:lstStyle/>
          <a:p>
            <a:pPr algn="ctr" defTabSz="685800"/>
            <a:r>
              <a:rPr lang="en-US" sz="2400" dirty="0">
                <a:solidFill>
                  <a:prstClr val="black"/>
                </a:solidFill>
                <a:latin typeface="Calibri"/>
              </a:rPr>
              <a:t>School Priorities = </a:t>
            </a:r>
          </a:p>
          <a:p>
            <a:pPr algn="ctr" defTabSz="685800"/>
            <a:r>
              <a:rPr lang="en-US" sz="2400" dirty="0">
                <a:solidFill>
                  <a:prstClr val="black"/>
                </a:solidFill>
                <a:latin typeface="Calibri"/>
              </a:rPr>
              <a:t>Budget Parameters</a:t>
            </a:r>
          </a:p>
          <a:p>
            <a:pPr algn="ctr" defTabSz="685800"/>
            <a:endParaRPr lang="en-US" sz="2400" dirty="0">
              <a:solidFill>
                <a:prstClr val="black"/>
              </a:solidFill>
              <a:latin typeface="Calibri"/>
            </a:endParaRPr>
          </a:p>
          <a:p>
            <a:pPr algn="ctr" defTabSz="685800"/>
            <a:r>
              <a:rPr lang="en-US" sz="2100" dirty="0">
                <a:solidFill>
                  <a:prstClr val="black"/>
                </a:solidFill>
                <a:latin typeface="Calibri"/>
              </a:rPr>
              <a:t>Budget parameters guide the budget development process. </a:t>
            </a:r>
          </a:p>
        </p:txBody>
      </p:sp>
      <p:sp>
        <p:nvSpPr>
          <p:cNvPr id="66" name="Title 1"/>
          <p:cNvSpPr>
            <a:spLocks noGrp="1"/>
          </p:cNvSpPr>
          <p:nvPr>
            <p:ph type="title"/>
          </p:nvPr>
        </p:nvSpPr>
        <p:spPr>
          <a:xfrm>
            <a:off x="204537" y="867918"/>
            <a:ext cx="4734426" cy="912019"/>
          </a:xfrm>
        </p:spPr>
        <p:txBody>
          <a:bodyPr>
            <a:normAutofit fontScale="90000"/>
          </a:bodyPr>
          <a:lstStyle/>
          <a:p>
            <a:r>
              <a:rPr lang="en-US" b="1" dirty="0"/>
              <a:t>Draft FY22 Principal Budget</a:t>
            </a:r>
            <a:endParaRPr lang="en-US" sz="2325" b="1" dirty="0"/>
          </a:p>
        </p:txBody>
      </p:sp>
    </p:spTree>
    <p:extLst>
      <p:ext uri="{BB962C8B-B14F-4D97-AF65-F5344CB8AC3E}">
        <p14:creationId xmlns:p14="http://schemas.microsoft.com/office/powerpoint/2010/main" val="1528604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a:bodyPr>
          <a:lstStyle/>
          <a:p>
            <a:pPr algn="ctr"/>
            <a:r>
              <a:rPr lang="en-US" sz="3600" b="1" dirty="0"/>
              <a:t>FY21 Budget Development Process</a:t>
            </a:r>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a:latin typeface="Calibri" panose="020F0502020204030204" pitchFamily="34" charset="0"/>
                <a:cs typeface="Calibri" panose="020F0502020204030204" pitchFamily="34" charset="0"/>
              </a:rPr>
              <a:t>Principal’s Role</a:t>
            </a:r>
          </a:p>
          <a:p>
            <a:r>
              <a:rPr lang="en-US" dirty="0">
                <a:latin typeface="Calibri" panose="020F0502020204030204" pitchFamily="34" charset="0"/>
                <a:cs typeface="Calibri" panose="020F0502020204030204" pitchFamily="34" charset="0"/>
              </a:rPr>
              <a:t>Design 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p>
          <a:p>
            <a:r>
              <a:rPr lang="en-US" dirty="0">
                <a:latin typeface="Calibri" panose="020F0502020204030204" pitchFamily="34" charset="0"/>
                <a:cs typeface="Calibri" panose="020F0502020204030204" pitchFamily="34" charset="0"/>
              </a:rPr>
              <a:t>Focus on the day-to-day operations</a:t>
            </a:r>
          </a:p>
          <a:p>
            <a:r>
              <a:rPr lang="en-US" dirty="0">
                <a:latin typeface="Calibri" panose="020F0502020204030204" pitchFamily="34" charset="0"/>
                <a:cs typeface="Calibri" panose="020F0502020204030204" pitchFamily="34" charset="0"/>
              </a:rPr>
              <a:t>Serve as the expert on the school</a:t>
            </a:r>
          </a:p>
          <a:p>
            <a:r>
              <a:rPr lang="en-US" dirty="0">
                <a:latin typeface="Calibri" panose="020F0502020204030204" pitchFamily="34" charset="0"/>
                <a:cs typeface="Calibri" panose="020F0502020204030204" pitchFamily="34" charset="0"/>
              </a:rPr>
              <a:t>Hire quality instructional and support personnel</a:t>
            </a:r>
          </a:p>
          <a:p>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The Board of Directors Role:</a:t>
            </a:r>
          </a:p>
          <a:p>
            <a:r>
              <a:rPr lang="en-US" dirty="0">
                <a:latin typeface="Calibri" panose="020F0502020204030204" pitchFamily="34" charset="0"/>
                <a:cs typeface="Calibri" panose="020F0502020204030204" pitchFamily="34" charset="0"/>
              </a:rPr>
              <a:t>Focus on the big picture (positions and resources, not people)</a:t>
            </a:r>
          </a:p>
          <a:p>
            <a:r>
              <a:rPr lang="en-US" dirty="0">
                <a:latin typeface="Calibri" panose="020F0502020204030204" pitchFamily="34" charset="0"/>
                <a:cs typeface="Calibri" panose="020F0502020204030204" pitchFamily="34" charset="0"/>
              </a:rPr>
              <a:t>Ensure that the budget is aligned to the school’s mission  and that resources are allocated to support key strategic priorities</a:t>
            </a: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stretch>
            <a:fillRect/>
          </a:stretch>
        </p:blipFill>
        <p:spPr>
          <a:xfrm>
            <a:off x="4661914" y="1005840"/>
            <a:ext cx="4482086" cy="5577840"/>
          </a:xfrm>
          <a:prstGeom prst="rect">
            <a:avLst/>
          </a:prstGeom>
        </p:spPr>
      </p:pic>
      <p:sp>
        <p:nvSpPr>
          <p:cNvPr id="3" name="Slide Number Placeholder 2"/>
          <p:cNvSpPr>
            <a:spLocks noGrp="1"/>
          </p:cNvSpPr>
          <p:nvPr>
            <p:ph type="sldNum" sz="quarter" idx="12"/>
          </p:nvPr>
        </p:nvSpPr>
        <p:spPr/>
        <p:txBody>
          <a:bodyPr/>
          <a:lstStyle/>
          <a:p>
            <a:fld id="{3D6C3DC6-EF6E-8948-BFE6-808D46D584D8}" type="slidenum">
              <a:rPr lang="en-US" smtClean="0"/>
              <a:t>15</a:t>
            </a:fld>
            <a:endParaRPr lang="en-US" dirty="0"/>
          </a:p>
        </p:txBody>
      </p:sp>
    </p:spTree>
    <p:extLst>
      <p:ext uri="{BB962C8B-B14F-4D97-AF65-F5344CB8AC3E}">
        <p14:creationId xmlns:p14="http://schemas.microsoft.com/office/powerpoint/2010/main" val="812755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7" name="TextBox 6"/>
          <p:cNvSpPr txBox="1"/>
          <p:nvPr/>
        </p:nvSpPr>
        <p:spPr>
          <a:xfrm>
            <a:off x="503615" y="92450"/>
            <a:ext cx="8710089" cy="584775"/>
          </a:xfrm>
          <a:prstGeom prst="rect">
            <a:avLst/>
          </a:prstGeom>
          <a:noFill/>
        </p:spPr>
        <p:txBody>
          <a:bodyPr wrap="square" rtlCol="0">
            <a:spAutoFit/>
          </a:bodyPr>
          <a:lstStyle/>
          <a:p>
            <a:pPr algn="ctr"/>
            <a:r>
              <a:rPr lang="en-US" sz="3200" b="1" i="1" dirty="0">
                <a:latin typeface="+mj-lt"/>
              </a:rPr>
              <a:t>ACCA Strategic Plan </a:t>
            </a:r>
          </a:p>
        </p:txBody>
      </p:sp>
      <p:sp>
        <p:nvSpPr>
          <p:cNvPr id="8" name="Slide Number Placeholder 7"/>
          <p:cNvSpPr>
            <a:spLocks noGrp="1"/>
          </p:cNvSpPr>
          <p:nvPr>
            <p:ph type="sldNum" sz="quarter" idx="12"/>
          </p:nvPr>
        </p:nvSpPr>
        <p:spPr/>
        <p:txBody>
          <a:bodyPr/>
          <a:lstStyle/>
          <a:p>
            <a:fld id="{3D6C3DC6-EF6E-8948-BFE6-808D46D584D8}" type="slidenum">
              <a:rPr lang="en-US" smtClean="0"/>
              <a:t>16</a:t>
            </a:fld>
            <a:endParaRPr lang="en-US" dirty="0"/>
          </a:p>
        </p:txBody>
      </p:sp>
      <p:graphicFrame>
        <p:nvGraphicFramePr>
          <p:cNvPr id="9" name="Object 8">
            <a:extLst>
              <a:ext uri="{FF2B5EF4-FFF2-40B4-BE49-F238E27FC236}">
                <a16:creationId xmlns:a16="http://schemas.microsoft.com/office/drawing/2014/main" id="{DBBD18DC-0994-4776-8CBB-DD81A39C32F0}"/>
              </a:ext>
            </a:extLst>
          </p:cNvPr>
          <p:cNvGraphicFramePr>
            <a:graphicFrameLocks noChangeAspect="1"/>
          </p:cNvGraphicFramePr>
          <p:nvPr>
            <p:extLst>
              <p:ext uri="{D42A27DB-BD31-4B8C-83A1-F6EECF244321}">
                <p14:modId xmlns:p14="http://schemas.microsoft.com/office/powerpoint/2010/main" val="160747645"/>
              </p:ext>
            </p:extLst>
          </p:nvPr>
        </p:nvGraphicFramePr>
        <p:xfrm>
          <a:off x="1884363" y="1397000"/>
          <a:ext cx="5373687" cy="4064000"/>
        </p:xfrm>
        <a:graphic>
          <a:graphicData uri="http://schemas.openxmlformats.org/presentationml/2006/ole">
            <mc:AlternateContent xmlns:mc="http://schemas.openxmlformats.org/markup-compatibility/2006">
              <mc:Choice xmlns:v="urn:schemas-microsoft-com:vml" Requires="v">
                <p:oleObj name="Document" r:id="rId4" imgW="9389370" imgH="7100688" progId="Word.Document.12">
                  <p:embed/>
                </p:oleObj>
              </mc:Choice>
              <mc:Fallback>
                <p:oleObj name="Document" r:id="rId4" imgW="9389370" imgH="7100688" progId="Word.Document.12">
                  <p:embed/>
                  <p:pic>
                    <p:nvPicPr>
                      <p:cNvPr id="0" name=""/>
                      <p:cNvPicPr/>
                      <p:nvPr/>
                    </p:nvPicPr>
                    <p:blipFill>
                      <a:blip r:embed="rId5"/>
                      <a:stretch>
                        <a:fillRect/>
                      </a:stretch>
                    </p:blipFill>
                    <p:spPr>
                      <a:xfrm>
                        <a:off x="1884363" y="1397000"/>
                        <a:ext cx="5373687" cy="4064000"/>
                      </a:xfrm>
                      <a:prstGeom prst="rect">
                        <a:avLst/>
                      </a:prstGeom>
                    </p:spPr>
                  </p:pic>
                </p:oleObj>
              </mc:Fallback>
            </mc:AlternateContent>
          </a:graphicData>
        </a:graphic>
      </p:graphicFrame>
    </p:spTree>
    <p:extLst>
      <p:ext uri="{BB962C8B-B14F-4D97-AF65-F5344CB8AC3E}">
        <p14:creationId xmlns:p14="http://schemas.microsoft.com/office/powerpoint/2010/main" val="1809659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FY22 Priorities &amp; SMART Goals</a:t>
            </a:r>
          </a:p>
        </p:txBody>
      </p:sp>
      <p:sp>
        <p:nvSpPr>
          <p:cNvPr id="8" name="TextBox 7"/>
          <p:cNvSpPr txBox="1"/>
          <p:nvPr/>
        </p:nvSpPr>
        <p:spPr>
          <a:xfrm>
            <a:off x="880716" y="417056"/>
            <a:ext cx="8426275" cy="646331"/>
          </a:xfrm>
          <a:prstGeom prst="rect">
            <a:avLst/>
          </a:prstGeom>
          <a:noFill/>
        </p:spPr>
        <p:txBody>
          <a:bodyPr wrap="square" rtlCol="0">
            <a:spAutoFit/>
          </a:bodyPr>
          <a:lstStyle/>
          <a:p>
            <a:pPr algn="ctr"/>
            <a:endParaRPr lang="en-US" b="1" dirty="0"/>
          </a:p>
          <a:p>
            <a:pPr algn="ctr"/>
            <a:endParaRPr lang="en-US" dirty="0"/>
          </a:p>
        </p:txBody>
      </p:sp>
      <p:sp>
        <p:nvSpPr>
          <p:cNvPr id="9" name="Rectangle 8"/>
          <p:cNvSpPr/>
          <p:nvPr/>
        </p:nvSpPr>
        <p:spPr>
          <a:xfrm>
            <a:off x="1785245" y="857135"/>
            <a:ext cx="1003801" cy="215444"/>
          </a:xfrm>
          <a:prstGeom prst="rect">
            <a:avLst/>
          </a:prstGeom>
        </p:spPr>
        <p:txBody>
          <a:bodyPr wrap="none">
            <a:spAutoFit/>
          </a:bodyPr>
          <a:lstStyle/>
          <a:p>
            <a:pPr algn="ctr"/>
            <a:r>
              <a:rPr lang="en-US" sz="800" b="1" dirty="0">
                <a:latin typeface="Arial"/>
                <a:cs typeface="Arial"/>
              </a:rPr>
              <a:t>School Priorities</a:t>
            </a:r>
          </a:p>
        </p:txBody>
      </p:sp>
      <p:sp>
        <p:nvSpPr>
          <p:cNvPr id="10" name="TextBox 9"/>
          <p:cNvSpPr txBox="1"/>
          <p:nvPr/>
        </p:nvSpPr>
        <p:spPr>
          <a:xfrm>
            <a:off x="5581415" y="837861"/>
            <a:ext cx="1175054" cy="215444"/>
          </a:xfrm>
          <a:prstGeom prst="rect">
            <a:avLst/>
          </a:prstGeom>
          <a:noFill/>
        </p:spPr>
        <p:txBody>
          <a:bodyPr wrap="square" rtlCol="0">
            <a:spAutoFit/>
          </a:bodyPr>
          <a:lstStyle/>
          <a:p>
            <a:pPr algn="ctr"/>
            <a:r>
              <a:rPr lang="en-US" sz="800" b="1" dirty="0">
                <a:latin typeface="Arial"/>
                <a:cs typeface="Arial"/>
              </a:rPr>
              <a:t>SMART Goals</a:t>
            </a:r>
          </a:p>
        </p:txBody>
      </p:sp>
      <p:sp>
        <p:nvSpPr>
          <p:cNvPr id="11" name="Rectangle 10"/>
          <p:cNvSpPr/>
          <p:nvPr/>
        </p:nvSpPr>
        <p:spPr>
          <a:xfrm>
            <a:off x="4173717" y="1061493"/>
            <a:ext cx="4724956" cy="1756080"/>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1200" dirty="0">
                <a:solidFill>
                  <a:prstClr val="black"/>
                </a:solidFill>
              </a:rPr>
              <a:t>Purchase MARTA transportation cards for 120 students to participate in dual enrollment classes on Atlanta Technical College’s campus  during the 2021-22 SY</a:t>
            </a:r>
          </a:p>
          <a:p>
            <a:pPr lvl="0"/>
            <a:endParaRPr lang="en-US" sz="1200" dirty="0">
              <a:solidFill>
                <a:prstClr val="black"/>
              </a:solidFill>
            </a:endParaRPr>
          </a:p>
          <a:p>
            <a:pPr lvl="0"/>
            <a:r>
              <a:rPr lang="en-US" sz="1200" dirty="0">
                <a:solidFill>
                  <a:prstClr val="black"/>
                </a:solidFill>
              </a:rPr>
              <a:t>Purchase instructional supplies for 120 students participating in dual enrollment classes on Atlanta Tech’s campus during the 2021-22 SY </a:t>
            </a:r>
          </a:p>
        </p:txBody>
      </p:sp>
      <p:sp>
        <p:nvSpPr>
          <p:cNvPr id="12" name="Rectangle 11"/>
          <p:cNvSpPr/>
          <p:nvPr/>
        </p:nvSpPr>
        <p:spPr>
          <a:xfrm>
            <a:off x="978552" y="1072579"/>
            <a:ext cx="2812861" cy="1756079"/>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000" dirty="0">
              <a:solidFill>
                <a:schemeClr val="tx1"/>
              </a:solidFill>
            </a:endParaRPr>
          </a:p>
          <a:p>
            <a:pPr algn="ctr"/>
            <a:r>
              <a:rPr lang="en-US" sz="1200" dirty="0">
                <a:solidFill>
                  <a:schemeClr val="tx1"/>
                </a:solidFill>
              </a:rPr>
              <a:t>Teaching and </a:t>
            </a:r>
          </a:p>
          <a:p>
            <a:pPr algn="ctr"/>
            <a:r>
              <a:rPr lang="en-US" sz="1200" dirty="0">
                <a:solidFill>
                  <a:schemeClr val="tx1"/>
                </a:solidFill>
              </a:rPr>
              <a:t>Assessing for Learning</a:t>
            </a:r>
          </a:p>
          <a:p>
            <a:endParaRPr lang="en-US" sz="1000" dirty="0">
              <a:solidFill>
                <a:schemeClr val="tx1"/>
              </a:solidFill>
            </a:endParaRPr>
          </a:p>
        </p:txBody>
      </p:sp>
      <p:sp>
        <p:nvSpPr>
          <p:cNvPr id="15" name="Right Arrow 14"/>
          <p:cNvSpPr/>
          <p:nvPr/>
        </p:nvSpPr>
        <p:spPr>
          <a:xfrm>
            <a:off x="3889635" y="1861988"/>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D6C3DC6-EF6E-8948-BFE6-808D46D584D8}" type="slidenum">
              <a:rPr lang="en-US" smtClean="0"/>
              <a:t>17</a:t>
            </a:fld>
            <a:endParaRPr lang="en-US" dirty="0"/>
          </a:p>
        </p:txBody>
      </p:sp>
    </p:spTree>
    <p:extLst>
      <p:ext uri="{BB962C8B-B14F-4D97-AF65-F5344CB8AC3E}">
        <p14:creationId xmlns:p14="http://schemas.microsoft.com/office/powerpoint/2010/main" val="944128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FY21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563104015"/>
              </p:ext>
            </p:extLst>
          </p:nvPr>
        </p:nvGraphicFramePr>
        <p:xfrm>
          <a:off x="994298" y="1057247"/>
          <a:ext cx="7723574" cy="2014343"/>
        </p:xfrm>
        <a:graphic>
          <a:graphicData uri="http://schemas.openxmlformats.org/drawingml/2006/table">
            <a:tbl>
              <a:tblPr firstRow="1" bandRow="1">
                <a:tableStyleId>{5C22544A-7EE6-4342-B048-85BDC9FD1C3A}</a:tableStyleId>
              </a:tblPr>
              <a:tblGrid>
                <a:gridCol w="3588335">
                  <a:extLst>
                    <a:ext uri="{9D8B030D-6E8A-4147-A177-3AD203B41FA5}">
                      <a16:colId xmlns:a16="http://schemas.microsoft.com/office/drawing/2014/main" val="20000"/>
                    </a:ext>
                  </a:extLst>
                </a:gridCol>
                <a:gridCol w="4135239">
                  <a:extLst>
                    <a:ext uri="{9D8B030D-6E8A-4147-A177-3AD203B41FA5}">
                      <a16:colId xmlns:a16="http://schemas.microsoft.com/office/drawing/2014/main" val="20001"/>
                    </a:ext>
                  </a:extLst>
                </a:gridCol>
              </a:tblGrid>
              <a:tr h="825623">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FY22 </a:t>
                      </a: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algn="ctr"/>
                      <a:r>
                        <a:rPr lang="en-US" sz="1200" dirty="0">
                          <a:solidFill>
                            <a:schemeClr val="tx1"/>
                          </a:solidFill>
                        </a:rPr>
                        <a:t>Teaching and </a:t>
                      </a:r>
                    </a:p>
                    <a:p>
                      <a:pPr algn="ctr"/>
                      <a:r>
                        <a:rPr lang="en-US" sz="1200" dirty="0">
                          <a:solidFill>
                            <a:schemeClr val="tx1"/>
                          </a:solidFill>
                        </a:rPr>
                        <a:t>Assessing for Learning</a:t>
                      </a:r>
                    </a:p>
                    <a:p>
                      <a:pPr algn="ctr">
                        <a:lnSpc>
                          <a:spcPct val="107000"/>
                        </a:lnSpc>
                        <a:spcAft>
                          <a:spcPts val="800"/>
                        </a:spcAft>
                      </a:pPr>
                      <a:endParaRPr lang="en-US" sz="1200" dirty="0">
                        <a:solidFill>
                          <a:prstClr val="white"/>
                        </a:solidFill>
                        <a:ea typeface="Calibri" panose="020F0502020204030204" pitchFamily="34" charset="0"/>
                        <a:cs typeface="Times New Roman" panose="02020603050405020304" pitchFamily="18" charset="0"/>
                      </a:endParaRPr>
                    </a:p>
                  </a:txBody>
                  <a:tcPr/>
                </a:tc>
                <a:tc>
                  <a:txBody>
                    <a:bodyPr/>
                    <a:lstStyle/>
                    <a:p>
                      <a:pPr algn="ctr"/>
                      <a:r>
                        <a:rPr lang="en-US" sz="1200" dirty="0"/>
                        <a:t>Funding this priority will </a:t>
                      </a:r>
                    </a:p>
                    <a:p>
                      <a:pPr algn="ctr"/>
                      <a:r>
                        <a:rPr lang="en-US" sz="1200" dirty="0"/>
                        <a:t>1.  Provide transportation for students participating in dual enrollment  (MARTA cards)</a:t>
                      </a:r>
                    </a:p>
                    <a:p>
                      <a:pPr algn="ctr"/>
                      <a:endParaRPr lang="en-US" sz="1200" dirty="0"/>
                    </a:p>
                    <a:p>
                      <a:pPr algn="ctr"/>
                      <a:r>
                        <a:rPr lang="en-US" sz="1200" dirty="0"/>
                        <a:t>2.  Cover student supplies needed to participate in dual enrollment that legislation doesn’t cover </a:t>
                      </a:r>
                    </a:p>
                  </a:txBody>
                  <a:tcPr/>
                </a:tc>
                <a:extLst>
                  <a:ext uri="{0D108BD9-81ED-4DB2-BD59-A6C34878D82A}">
                    <a16:rowId xmlns:a16="http://schemas.microsoft.com/office/drawing/2014/main" val="10001"/>
                  </a:ext>
                </a:extLst>
              </a:tr>
            </a:tbl>
          </a:graphicData>
        </a:graphic>
      </p:graphicFrame>
      <p:sp>
        <p:nvSpPr>
          <p:cNvPr id="5" name="Slide Number Placeholder 4"/>
          <p:cNvSpPr>
            <a:spLocks noGrp="1"/>
          </p:cNvSpPr>
          <p:nvPr>
            <p:ph type="sldNum" sz="quarter" idx="12"/>
          </p:nvPr>
        </p:nvSpPr>
        <p:spPr/>
        <p:txBody>
          <a:bodyPr/>
          <a:lstStyle/>
          <a:p>
            <a:fld id="{3D6C3DC6-EF6E-8948-BFE6-808D46D584D8}" type="slidenum">
              <a:rPr lang="en-US" smtClean="0"/>
              <a:t>18</a:t>
            </a:fld>
            <a:endParaRPr lang="en-US" dirty="0"/>
          </a:p>
        </p:txBody>
      </p:sp>
    </p:spTree>
    <p:extLst>
      <p:ext uri="{BB962C8B-B14F-4D97-AF65-F5344CB8AC3E}">
        <p14:creationId xmlns:p14="http://schemas.microsoft.com/office/powerpoint/2010/main" val="1430091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446550"/>
          </a:xfrm>
          <a:prstGeom prst="rect">
            <a:avLst/>
          </a:prstGeom>
          <a:noFill/>
        </p:spPr>
        <p:txBody>
          <a:bodyPr wrap="square" rtlCol="0">
            <a:spAutoFit/>
          </a:bodyPr>
          <a:lstStyle/>
          <a:p>
            <a:pPr algn="ctr"/>
            <a:r>
              <a:rPr lang="en-US" sz="3200" b="1" dirty="0">
                <a:latin typeface="+mj-lt"/>
              </a:rPr>
              <a:t>Discussion of Budget Summary</a:t>
            </a:r>
          </a:p>
          <a:p>
            <a:pPr algn="ctr"/>
            <a:endParaRPr lang="en-US" sz="2400" b="1" dirty="0">
              <a:latin typeface="+mj-lt"/>
            </a:endParaRPr>
          </a:p>
          <a:p>
            <a:pPr algn="ctr"/>
            <a:endParaRPr lang="en-US" sz="3200" b="1" dirty="0">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19</a:t>
            </a:fld>
            <a:endParaRPr lang="en-US" dirty="0">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EC9A5-6F42-4066-8FFE-A094C0E3EA73}"/>
              </a:ext>
            </a:extLst>
          </p:cNvPr>
          <p:cNvSpPr>
            <a:spLocks noGrp="1"/>
          </p:cNvSpPr>
          <p:nvPr>
            <p:ph type="title"/>
          </p:nvPr>
        </p:nvSpPr>
        <p:spPr/>
        <p:txBody>
          <a:bodyPr anchor="ctr">
            <a:normAutofit/>
          </a:bodyPr>
          <a:lstStyle/>
          <a:p>
            <a:r>
              <a:rPr lang="en-US" dirty="0"/>
              <a:t>ACCA Shout-Outs</a:t>
            </a:r>
          </a:p>
        </p:txBody>
      </p:sp>
      <p:sp>
        <p:nvSpPr>
          <p:cNvPr id="4" name="Slide Number Placeholder 3">
            <a:extLst>
              <a:ext uri="{FF2B5EF4-FFF2-40B4-BE49-F238E27FC236}">
                <a16:creationId xmlns:a16="http://schemas.microsoft.com/office/drawing/2014/main" id="{F1BF47E3-A457-4C4A-970F-300701F5254A}"/>
              </a:ext>
            </a:extLst>
          </p:cNvPr>
          <p:cNvSpPr>
            <a:spLocks noGrp="1"/>
          </p:cNvSpPr>
          <p:nvPr>
            <p:ph type="sldNum" sz="quarter" idx="12"/>
          </p:nvPr>
        </p:nvSpPr>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105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1050" b="1"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CF9750DA-4F99-4464-AD1C-07D97623080F}"/>
              </a:ext>
            </a:extLst>
          </p:cNvPr>
          <p:cNvSpPr>
            <a:spLocks noGrp="1"/>
          </p:cNvSpPr>
          <p:nvPr>
            <p:ph sz="half" idx="4294967295"/>
          </p:nvPr>
        </p:nvSpPr>
        <p:spPr>
          <a:xfrm>
            <a:off x="792480" y="1509586"/>
            <a:ext cx="8351520" cy="4525963"/>
          </a:xfrm>
        </p:spPr>
        <p:txBody>
          <a:bodyPr>
            <a:normAutofit/>
          </a:bodyPr>
          <a:lstStyle/>
          <a:p>
            <a:pPr>
              <a:lnSpc>
                <a:spcPct val="90000"/>
              </a:lnSpc>
            </a:pPr>
            <a:r>
              <a:rPr lang="en-US" sz="1500" dirty="0"/>
              <a:t>Thank you, </a:t>
            </a:r>
            <a:r>
              <a:rPr lang="en-US" sz="1500" b="1" dirty="0"/>
              <a:t>Amy Lancaster-King</a:t>
            </a:r>
            <a:r>
              <a:rPr lang="en-US" sz="1500" dirty="0"/>
              <a:t>, Metro-Atlanta Chamber of Commerce, for helping recruit and nominate two great members for ACCA’s Board of Directors!</a:t>
            </a:r>
          </a:p>
          <a:p>
            <a:pPr marL="0" indent="0">
              <a:lnSpc>
                <a:spcPct val="90000"/>
              </a:lnSpc>
              <a:buNone/>
            </a:pPr>
            <a:endParaRPr lang="en-US" sz="1500" dirty="0"/>
          </a:p>
          <a:p>
            <a:pPr>
              <a:lnSpc>
                <a:spcPct val="90000"/>
              </a:lnSpc>
            </a:pPr>
            <a:endParaRPr lang="en-US" sz="1500" dirty="0"/>
          </a:p>
          <a:p>
            <a:pPr>
              <a:lnSpc>
                <a:spcPct val="90000"/>
              </a:lnSpc>
            </a:pPr>
            <a:endParaRPr lang="en-US" sz="1500" dirty="0"/>
          </a:p>
          <a:p>
            <a:pPr>
              <a:lnSpc>
                <a:spcPct val="90000"/>
              </a:lnSpc>
            </a:pPr>
            <a:endParaRPr lang="en-US" sz="1500" dirty="0"/>
          </a:p>
        </p:txBody>
      </p:sp>
      <p:pic>
        <p:nvPicPr>
          <p:cNvPr id="11" name="Picture 10" descr="A picture containing clipart&#10;&#10;Description automatically generated">
            <a:extLst>
              <a:ext uri="{FF2B5EF4-FFF2-40B4-BE49-F238E27FC236}">
                <a16:creationId xmlns:a16="http://schemas.microsoft.com/office/drawing/2014/main" id="{636BAB97-6FC4-47BE-82B8-327DE0C14EF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77990" y="182690"/>
            <a:ext cx="1684020" cy="1234948"/>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247BC77F-E4D0-4BC4-A400-335015DCAE8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2480" y="182690"/>
            <a:ext cx="1684020" cy="1234948"/>
          </a:xfrm>
          <a:prstGeom prst="rect">
            <a:avLst/>
          </a:prstGeom>
        </p:spPr>
      </p:pic>
      <p:graphicFrame>
        <p:nvGraphicFramePr>
          <p:cNvPr id="5" name="Table 4">
            <a:extLst>
              <a:ext uri="{FF2B5EF4-FFF2-40B4-BE49-F238E27FC236}">
                <a16:creationId xmlns:a16="http://schemas.microsoft.com/office/drawing/2014/main" id="{D2056C7A-FF83-469B-969D-2DCBBF6907C0}"/>
              </a:ext>
            </a:extLst>
          </p:cNvPr>
          <p:cNvGraphicFramePr>
            <a:graphicFrameLocks noGrp="1"/>
          </p:cNvGraphicFramePr>
          <p:nvPr>
            <p:extLst>
              <p:ext uri="{D42A27DB-BD31-4B8C-83A1-F6EECF244321}">
                <p14:modId xmlns:p14="http://schemas.microsoft.com/office/powerpoint/2010/main" val="2565466847"/>
              </p:ext>
            </p:extLst>
          </p:nvPr>
        </p:nvGraphicFramePr>
        <p:xfrm>
          <a:off x="792480" y="2016011"/>
          <a:ext cx="8199120" cy="4841989"/>
        </p:xfrm>
        <a:graphic>
          <a:graphicData uri="http://schemas.openxmlformats.org/drawingml/2006/table">
            <a:tbl>
              <a:tblPr firstRow="1" firstCol="1" bandRow="1">
                <a:tableStyleId>{5C22544A-7EE6-4342-B048-85BDC9FD1C3A}</a:tableStyleId>
              </a:tblPr>
              <a:tblGrid>
                <a:gridCol w="1558680">
                  <a:extLst>
                    <a:ext uri="{9D8B030D-6E8A-4147-A177-3AD203B41FA5}">
                      <a16:colId xmlns:a16="http://schemas.microsoft.com/office/drawing/2014/main" val="2427853512"/>
                    </a:ext>
                  </a:extLst>
                </a:gridCol>
                <a:gridCol w="1044469">
                  <a:extLst>
                    <a:ext uri="{9D8B030D-6E8A-4147-A177-3AD203B41FA5}">
                      <a16:colId xmlns:a16="http://schemas.microsoft.com/office/drawing/2014/main" val="1967843481"/>
                    </a:ext>
                  </a:extLst>
                </a:gridCol>
                <a:gridCol w="2286022">
                  <a:extLst>
                    <a:ext uri="{9D8B030D-6E8A-4147-A177-3AD203B41FA5}">
                      <a16:colId xmlns:a16="http://schemas.microsoft.com/office/drawing/2014/main" val="3380038058"/>
                    </a:ext>
                  </a:extLst>
                </a:gridCol>
                <a:gridCol w="3309949">
                  <a:extLst>
                    <a:ext uri="{9D8B030D-6E8A-4147-A177-3AD203B41FA5}">
                      <a16:colId xmlns:a16="http://schemas.microsoft.com/office/drawing/2014/main" val="937698636"/>
                    </a:ext>
                  </a:extLst>
                </a:gridCol>
              </a:tblGrid>
              <a:tr h="1887931">
                <a:tc>
                  <a:txBody>
                    <a:bodyPr/>
                    <a:lstStyle/>
                    <a:p>
                      <a:pPr marL="0" marR="0">
                        <a:spcBef>
                          <a:spcPts val="0"/>
                        </a:spcBef>
                        <a:spcAft>
                          <a:spcPts val="0"/>
                        </a:spcAft>
                      </a:pPr>
                      <a:r>
                        <a:rPr lang="en-US" sz="1000">
                          <a:effectLst/>
                        </a:rPr>
                        <a:t>IT/Cyber</a:t>
                      </a:r>
                      <a:endParaRPr lang="en-US" sz="1000">
                        <a:effectLst/>
                        <a:latin typeface="Calibri" panose="020F0502020204030204" pitchFamily="34" charset="0"/>
                        <a:ea typeface="Calibri" panose="020F0502020204030204" pitchFamily="34" charset="0"/>
                      </a:endParaRPr>
                    </a:p>
                  </a:txBody>
                  <a:tcPr marL="62284" marR="62284" marT="0" marB="0"/>
                </a:tc>
                <a:tc>
                  <a:txBody>
                    <a:bodyPr/>
                    <a:lstStyle/>
                    <a:p>
                      <a:pPr marL="0" marR="0">
                        <a:spcBef>
                          <a:spcPts val="0"/>
                        </a:spcBef>
                        <a:spcAft>
                          <a:spcPts val="0"/>
                        </a:spcAft>
                      </a:pPr>
                      <a:r>
                        <a:rPr lang="en-US" sz="1000" dirty="0">
                          <a:effectLst/>
                        </a:rPr>
                        <a:t> Luke Scanlon</a:t>
                      </a:r>
                      <a:endParaRPr lang="en-US" sz="1000" dirty="0">
                        <a:effectLst/>
                        <a:latin typeface="Calibri" panose="020F0502020204030204" pitchFamily="34" charset="0"/>
                        <a:ea typeface="Calibri" panose="020F0502020204030204" pitchFamily="34" charset="0"/>
                      </a:endParaRPr>
                    </a:p>
                  </a:txBody>
                  <a:tcPr marL="62284" marR="62284" marT="0" marB="0"/>
                </a:tc>
                <a:tc>
                  <a:txBody>
                    <a:bodyPr/>
                    <a:lstStyle/>
                    <a:p>
                      <a:pPr marL="0" marR="0">
                        <a:spcBef>
                          <a:spcPts val="0"/>
                        </a:spcBef>
                        <a:spcAft>
                          <a:spcPts val="0"/>
                        </a:spcAft>
                      </a:pPr>
                      <a:r>
                        <a:rPr lang="en-US" sz="1000" dirty="0">
                          <a:effectLst/>
                        </a:rPr>
                        <a:t>Talent Advisor, Salesforce</a:t>
                      </a:r>
                      <a:endParaRPr lang="en-US" sz="1000" dirty="0">
                        <a:effectLst/>
                        <a:latin typeface="Calibri" panose="020F0502020204030204" pitchFamily="34" charset="0"/>
                        <a:ea typeface="Calibri" panose="020F0502020204030204" pitchFamily="34" charset="0"/>
                      </a:endParaRPr>
                    </a:p>
                  </a:txBody>
                  <a:tcPr marL="62284" marR="62284" marT="0" marB="0"/>
                </a:tc>
                <a:tc>
                  <a:txBody>
                    <a:bodyPr/>
                    <a:lstStyle/>
                    <a:p>
                      <a:pPr marL="0" marR="0">
                        <a:spcBef>
                          <a:spcPts val="0"/>
                        </a:spcBef>
                        <a:spcAft>
                          <a:spcPts val="0"/>
                        </a:spcAft>
                      </a:pPr>
                      <a:r>
                        <a:rPr lang="en-US" sz="1000">
                          <a:effectLst/>
                        </a:rPr>
                        <a:t>Luke is a Senior Technical Recruiter for Salesforce in the Atlanta office charged with recruiting Full Stack, Front &amp; Back-End Software Engineers and Data Scientists. He has been with Salesforce since June 2018. Prior to Salesforce, Luke was with Kaiser Permanente  for over 15 years as Principal Talent Advisor, focused on technical recruiting. </a:t>
                      </a:r>
                    </a:p>
                    <a:p>
                      <a:pPr marL="0" marR="0">
                        <a:spcBef>
                          <a:spcPts val="0"/>
                        </a:spcBef>
                        <a:spcAft>
                          <a:spcPts val="0"/>
                        </a:spcAft>
                      </a:pPr>
                      <a:r>
                        <a:rPr lang="en-US" sz="1000">
                          <a:effectLst/>
                        </a:rPr>
                        <a:t> </a:t>
                      </a:r>
                    </a:p>
                    <a:p>
                      <a:pPr marL="0" marR="0">
                        <a:spcBef>
                          <a:spcPts val="0"/>
                        </a:spcBef>
                        <a:spcAft>
                          <a:spcPts val="0"/>
                        </a:spcAft>
                      </a:pPr>
                      <a:r>
                        <a:rPr lang="en-US" sz="1000">
                          <a:effectLst/>
                        </a:rPr>
                        <a:t>Luke has been actively involved in Year Up serving as a mentor. He and his family live in the Atlanta and his three children attend Toomer Elementary.</a:t>
                      </a:r>
                    </a:p>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endParaRPr>
                    </a:p>
                  </a:txBody>
                  <a:tcPr marL="62284" marR="62284" marT="0" marB="0"/>
                </a:tc>
                <a:extLst>
                  <a:ext uri="{0D108BD9-81ED-4DB2-BD59-A6C34878D82A}">
                    <a16:rowId xmlns:a16="http://schemas.microsoft.com/office/drawing/2014/main" val="1077162183"/>
                  </a:ext>
                </a:extLst>
              </a:tr>
              <a:tr h="2954058">
                <a:tc>
                  <a:txBody>
                    <a:bodyPr/>
                    <a:lstStyle/>
                    <a:p>
                      <a:pPr marL="0" marR="0">
                        <a:spcBef>
                          <a:spcPts val="0"/>
                        </a:spcBef>
                        <a:spcAft>
                          <a:spcPts val="0"/>
                        </a:spcAft>
                      </a:pPr>
                      <a:r>
                        <a:rPr lang="en-US" sz="1000">
                          <a:effectLst/>
                        </a:rPr>
                        <a:t>Small/Medium Business</a:t>
                      </a:r>
                      <a:endParaRPr lang="en-US" sz="1000">
                        <a:effectLst/>
                        <a:latin typeface="Calibri" panose="020F0502020204030204" pitchFamily="34" charset="0"/>
                        <a:ea typeface="Calibri" panose="020F0502020204030204" pitchFamily="34" charset="0"/>
                      </a:endParaRPr>
                    </a:p>
                  </a:txBody>
                  <a:tcPr marL="62284" marR="62284" marT="0" marB="0"/>
                </a:tc>
                <a:tc>
                  <a:txBody>
                    <a:bodyPr/>
                    <a:lstStyle/>
                    <a:p>
                      <a:pPr marL="0" marR="0">
                        <a:spcBef>
                          <a:spcPts val="0"/>
                        </a:spcBef>
                        <a:spcAft>
                          <a:spcPts val="0"/>
                        </a:spcAft>
                      </a:pPr>
                      <a:r>
                        <a:rPr lang="en-US" sz="1000" dirty="0">
                          <a:effectLst/>
                        </a:rPr>
                        <a:t>Chris McLaughlin</a:t>
                      </a:r>
                      <a:endParaRPr lang="en-US" sz="1000" dirty="0">
                        <a:effectLst/>
                        <a:latin typeface="Calibri" panose="020F0502020204030204" pitchFamily="34" charset="0"/>
                        <a:ea typeface="Calibri" panose="020F0502020204030204" pitchFamily="34" charset="0"/>
                      </a:endParaRPr>
                    </a:p>
                  </a:txBody>
                  <a:tcPr marL="62284" marR="62284" marT="0" marB="0"/>
                </a:tc>
                <a:tc>
                  <a:txBody>
                    <a:bodyPr/>
                    <a:lstStyle/>
                    <a:p>
                      <a:pPr marL="0" marR="0">
                        <a:spcBef>
                          <a:spcPts val="0"/>
                        </a:spcBef>
                        <a:spcAft>
                          <a:spcPts val="0"/>
                        </a:spcAft>
                      </a:pPr>
                      <a:r>
                        <a:rPr lang="en-US" sz="1000">
                          <a:effectLst/>
                        </a:rPr>
                        <a:t> Director of Unreal Engine and 3D Design at Tempus Digital Media Group</a:t>
                      </a:r>
                      <a:endParaRPr lang="en-US" sz="1000">
                        <a:effectLst/>
                        <a:latin typeface="Calibri" panose="020F0502020204030204" pitchFamily="34" charset="0"/>
                        <a:ea typeface="Calibri" panose="020F0502020204030204" pitchFamily="34" charset="0"/>
                      </a:endParaRPr>
                    </a:p>
                  </a:txBody>
                  <a:tcPr marL="62284" marR="62284" marT="0" marB="0"/>
                </a:tc>
                <a:tc>
                  <a:txBody>
                    <a:bodyPr/>
                    <a:lstStyle/>
                    <a:p>
                      <a:pPr marL="0" marR="0">
                        <a:spcBef>
                          <a:spcPts val="0"/>
                        </a:spcBef>
                        <a:spcAft>
                          <a:spcPts val="0"/>
                        </a:spcAft>
                      </a:pPr>
                      <a:r>
                        <a:rPr lang="en-US" sz="1000" dirty="0">
                          <a:effectLst/>
                        </a:rPr>
                        <a:t>Chris McLaughlin is a multidisciplinary 3D artist currently working as Lead 3D Environment Artist at Floyd County Productions for the Emmy award winning show Archer.</a:t>
                      </a:r>
                      <a:br>
                        <a:rPr lang="en-US" sz="1000" dirty="0">
                          <a:effectLst/>
                        </a:rPr>
                      </a:br>
                      <a:r>
                        <a:rPr lang="en-US" sz="1000" dirty="0">
                          <a:effectLst/>
                        </a:rPr>
                        <a:t>Originally graduating with a BFA in Interactive Design and Game Development from SCAD, Chris has contributed a wide range of 3D production art, concept art, and game design skills to a number of studios.</a:t>
                      </a:r>
                      <a:br>
                        <a:rPr lang="en-US" sz="1000" dirty="0">
                          <a:effectLst/>
                        </a:rPr>
                      </a:br>
                      <a:r>
                        <a:rPr lang="en-US" sz="1000" dirty="0">
                          <a:effectLst/>
                        </a:rPr>
                        <a:t>He has worked professionally as an organic medical modeling specialist and junior developer for AR applications using Unity, lead hard-surface modeler and junior developer for VR arch-viz applications using Unreal 4, and as an adjunct professor of Character Art and Technical Modeling at the Art Institute of Atlanta.</a:t>
                      </a:r>
                      <a:br>
                        <a:rPr lang="en-US" sz="1000" dirty="0">
                          <a:effectLst/>
                        </a:rPr>
                      </a:br>
                      <a:r>
                        <a:rPr lang="en-US" sz="1000" dirty="0">
                          <a:effectLst/>
                        </a:rPr>
                        <a:t>In his free time he continues to pursue indie game development as co-founder of One-Sided Die, an Atlanta based indie studio. </a:t>
                      </a:r>
                      <a:endParaRPr lang="en-US" sz="1000" dirty="0">
                        <a:effectLst/>
                        <a:latin typeface="Calibri" panose="020F0502020204030204" pitchFamily="34" charset="0"/>
                        <a:ea typeface="Calibri" panose="020F0502020204030204" pitchFamily="34" charset="0"/>
                      </a:endParaRPr>
                    </a:p>
                  </a:txBody>
                  <a:tcPr marL="62284" marR="62284" marT="0" marB="0"/>
                </a:tc>
                <a:extLst>
                  <a:ext uri="{0D108BD9-81ED-4DB2-BD59-A6C34878D82A}">
                    <a16:rowId xmlns:a16="http://schemas.microsoft.com/office/drawing/2014/main" val="3327935101"/>
                  </a:ext>
                </a:extLst>
              </a:tr>
            </a:tbl>
          </a:graphicData>
        </a:graphic>
      </p:graphicFrame>
    </p:spTree>
    <p:extLst>
      <p:ext uri="{BB962C8B-B14F-4D97-AF65-F5344CB8AC3E}">
        <p14:creationId xmlns:p14="http://schemas.microsoft.com/office/powerpoint/2010/main" val="380708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a:bodyPr>
          <a:lstStyle/>
          <a:p>
            <a:pPr marL="457200" indent="-457200" algn="l">
              <a:buFont typeface="Arial" panose="020B0604020202020204" pitchFamily="34" charset="0"/>
              <a:buChar char="•"/>
            </a:pPr>
            <a:r>
              <a:rPr lang="en-US" sz="2400" dirty="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budget recommendations are tied directly to the school’s strategic mission and direction.</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proposed budget for the general operations of the school are reflected at $2,414,298</a:t>
            </a:r>
          </a:p>
          <a:p>
            <a:pPr algn="l"/>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20</a:t>
            </a:fld>
            <a:endParaRPr lang="en-US" dirty="0"/>
          </a:p>
        </p:txBody>
      </p:sp>
    </p:spTree>
    <p:extLst>
      <p:ext uri="{BB962C8B-B14F-4D97-AF65-F5344CB8AC3E}">
        <p14:creationId xmlns:p14="http://schemas.microsoft.com/office/powerpoint/2010/main" val="1303640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21</a:t>
            </a:fld>
            <a:endParaRPr lang="en-US" dirty="0">
              <a:solidFill>
                <a:srgbClr val="F5F5F5"/>
              </a:solidFill>
            </a:endParaRPr>
          </a:p>
        </p:txBody>
      </p:sp>
      <p:sp>
        <p:nvSpPr>
          <p:cNvPr id="4" name="Title 1"/>
          <p:cNvSpPr txBox="1">
            <a:spLocks/>
          </p:cNvSpPr>
          <p:nvPr/>
        </p:nvSpPr>
        <p:spPr>
          <a:xfrm>
            <a:off x="457200" y="150073"/>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graphicFrame>
        <p:nvGraphicFramePr>
          <p:cNvPr id="9" name="Table 8">
            <a:extLst>
              <a:ext uri="{FF2B5EF4-FFF2-40B4-BE49-F238E27FC236}">
                <a16:creationId xmlns:a16="http://schemas.microsoft.com/office/drawing/2014/main" id="{59B3BF79-5E2A-4020-91E3-C7AE267DC78C}"/>
              </a:ext>
            </a:extLst>
          </p:cNvPr>
          <p:cNvGraphicFramePr>
            <a:graphicFrameLocks noGrp="1"/>
          </p:cNvGraphicFramePr>
          <p:nvPr>
            <p:extLst>
              <p:ext uri="{D42A27DB-BD31-4B8C-83A1-F6EECF244321}">
                <p14:modId xmlns:p14="http://schemas.microsoft.com/office/powerpoint/2010/main" val="640148329"/>
              </p:ext>
            </p:extLst>
          </p:nvPr>
        </p:nvGraphicFramePr>
        <p:xfrm>
          <a:off x="1900237" y="0"/>
          <a:ext cx="5822676" cy="6766560"/>
        </p:xfrm>
        <a:graphic>
          <a:graphicData uri="http://schemas.openxmlformats.org/drawingml/2006/table">
            <a:tbl>
              <a:tblPr>
                <a:tableStyleId>{5C22544A-7EE6-4342-B048-85BDC9FD1C3A}</a:tableStyleId>
              </a:tblPr>
              <a:tblGrid>
                <a:gridCol w="1847430">
                  <a:extLst>
                    <a:ext uri="{9D8B030D-6E8A-4147-A177-3AD203B41FA5}">
                      <a16:colId xmlns:a16="http://schemas.microsoft.com/office/drawing/2014/main" val="4148869394"/>
                    </a:ext>
                  </a:extLst>
                </a:gridCol>
                <a:gridCol w="1179208">
                  <a:extLst>
                    <a:ext uri="{9D8B030D-6E8A-4147-A177-3AD203B41FA5}">
                      <a16:colId xmlns:a16="http://schemas.microsoft.com/office/drawing/2014/main" val="812078029"/>
                    </a:ext>
                  </a:extLst>
                </a:gridCol>
                <a:gridCol w="1278788">
                  <a:extLst>
                    <a:ext uri="{9D8B030D-6E8A-4147-A177-3AD203B41FA5}">
                      <a16:colId xmlns:a16="http://schemas.microsoft.com/office/drawing/2014/main" val="650436103"/>
                    </a:ext>
                  </a:extLst>
                </a:gridCol>
                <a:gridCol w="1517250">
                  <a:extLst>
                    <a:ext uri="{9D8B030D-6E8A-4147-A177-3AD203B41FA5}">
                      <a16:colId xmlns:a16="http://schemas.microsoft.com/office/drawing/2014/main" val="1944376651"/>
                    </a:ext>
                  </a:extLst>
                </a:gridCol>
              </a:tblGrid>
              <a:tr h="320563">
                <a:tc gridSpan="4">
                  <a:txBody>
                    <a:bodyPr/>
                    <a:lstStyle/>
                    <a:p>
                      <a:pPr algn="ctr" fontAlgn="b"/>
                      <a:r>
                        <a:rPr lang="en-US" sz="1100" u="none" strike="noStrike">
                          <a:effectLst/>
                        </a:rPr>
                        <a:t>FY2022 TOTAL SCHOOL ALLOCATIONS</a:t>
                      </a:r>
                      <a:endParaRPr lang="en-US" sz="1100" b="1" i="0" u="none" strike="noStrike">
                        <a:solidFill>
                          <a:srgbClr val="FFFFFF"/>
                        </a:solidFill>
                        <a:effectLst/>
                        <a:latin typeface="Calibri" panose="020F0502020204030204" pitchFamily="34" charset="0"/>
                      </a:endParaRPr>
                    </a:p>
                  </a:txBody>
                  <a:tcPr marL="92693" marR="92693" marT="46346" marB="46346"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1088280"/>
                  </a:ext>
                </a:extLst>
              </a:tr>
              <a:tr h="282930">
                <a:tc>
                  <a:txBody>
                    <a:bodyPr/>
                    <a:lstStyle/>
                    <a:p>
                      <a:pPr algn="l" fontAlgn="b"/>
                      <a:r>
                        <a:rPr lang="en-US" sz="900" u="none" strike="noStrike">
                          <a:effectLst/>
                        </a:rPr>
                        <a:t>School</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ACCA</a:t>
                      </a:r>
                      <a:endParaRPr lang="en-US" sz="900" b="1" i="0" u="none" strike="noStrike">
                        <a:effectLst/>
                        <a:latin typeface="Calibri" panose="020F0502020204030204" pitchFamily="34" charset="0"/>
                      </a:endParaRPr>
                    </a:p>
                  </a:txBody>
                  <a:tcPr marL="92693" marR="92693" marT="46346" marB="46346"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1207379"/>
                  </a:ext>
                </a:extLst>
              </a:tr>
              <a:tr h="282930">
                <a:tc>
                  <a:txBody>
                    <a:bodyPr/>
                    <a:lstStyle/>
                    <a:p>
                      <a:pPr algn="l" fontAlgn="b"/>
                      <a:r>
                        <a:rPr lang="en-US" sz="900" u="none" strike="noStrike">
                          <a:effectLst/>
                        </a:rPr>
                        <a:t>Location</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 6097 </a:t>
                      </a:r>
                      <a:endParaRPr lang="en-US" sz="900" b="1" i="0" u="none" strike="noStrike">
                        <a:effectLst/>
                        <a:latin typeface="Calibri" panose="020F0502020204030204" pitchFamily="34" charset="0"/>
                      </a:endParaRPr>
                    </a:p>
                  </a:txBody>
                  <a:tcPr marL="92693" marR="92693" marT="46346" marB="46346"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7458488"/>
                  </a:ext>
                </a:extLst>
              </a:tr>
              <a:tr h="282930">
                <a:tc>
                  <a:txBody>
                    <a:bodyPr/>
                    <a:lstStyle/>
                    <a:p>
                      <a:pPr algn="l" fontAlgn="b"/>
                      <a:r>
                        <a:rPr lang="en-US" sz="900" u="none" strike="noStrike">
                          <a:effectLst/>
                        </a:rPr>
                        <a:t>Level</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 HS </a:t>
                      </a:r>
                      <a:endParaRPr lang="en-US" sz="900" b="1" i="0" u="none" strike="noStrike">
                        <a:effectLst/>
                        <a:latin typeface="Calibri" panose="020F0502020204030204" pitchFamily="34" charset="0"/>
                      </a:endParaRPr>
                    </a:p>
                  </a:txBody>
                  <a:tcPr marL="92693" marR="92693" marT="46346" marB="46346"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1631932"/>
                  </a:ext>
                </a:extLst>
              </a:tr>
              <a:tr h="282930">
                <a:tc>
                  <a:txBody>
                    <a:bodyPr/>
                    <a:lstStyle/>
                    <a:p>
                      <a:pPr algn="l" fontAlgn="b"/>
                      <a:r>
                        <a:rPr lang="en-US" sz="900" u="none" strike="noStrike">
                          <a:effectLst/>
                        </a:rPr>
                        <a:t>FY2022 Projected Enrollment</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0</a:t>
                      </a:r>
                      <a:endParaRPr lang="en-US" sz="900" b="1" i="0" u="none" strike="noStrike">
                        <a:effectLst/>
                        <a:latin typeface="Calibri" panose="020F0502020204030204" pitchFamily="34" charset="0"/>
                      </a:endParaRPr>
                    </a:p>
                  </a:txBody>
                  <a:tcPr marL="92693" marR="92693" marT="46346" marB="46346"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024802"/>
                  </a:ext>
                </a:extLst>
              </a:tr>
              <a:tr h="282930">
                <a:tc>
                  <a:txBody>
                    <a:bodyPr/>
                    <a:lstStyle/>
                    <a:p>
                      <a:pPr algn="l" fontAlgn="b"/>
                      <a:r>
                        <a:rPr lang="en-US" sz="900" u="none" strike="noStrike">
                          <a:effectLst/>
                        </a:rPr>
                        <a:t>Change in Enrollment</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0</a:t>
                      </a:r>
                      <a:endParaRPr lang="en-US" sz="900" b="1" i="0" u="none" strike="noStrike">
                        <a:effectLst/>
                        <a:latin typeface="Calibri" panose="020F0502020204030204" pitchFamily="34" charset="0"/>
                      </a:endParaRPr>
                    </a:p>
                  </a:txBody>
                  <a:tcPr marL="92693" marR="92693" marT="46346" marB="46346"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4817420"/>
                  </a:ext>
                </a:extLst>
              </a:tr>
              <a:tr h="282930">
                <a:tc>
                  <a:txBody>
                    <a:bodyPr/>
                    <a:lstStyle/>
                    <a:p>
                      <a:pPr algn="l" fontAlgn="b"/>
                      <a:r>
                        <a:rPr lang="en-US" sz="900" u="none" strike="noStrike">
                          <a:effectLst/>
                        </a:rPr>
                        <a:t>Total Earned</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dirty="0">
                          <a:effectLst/>
                        </a:rPr>
                        <a:t>$2,414,298</a:t>
                      </a:r>
                      <a:endParaRPr lang="en-US" sz="900" b="1" i="0" u="none" strike="noStrike" dirty="0">
                        <a:effectLst/>
                        <a:latin typeface="Calibri" panose="020F0502020204030204" pitchFamily="34" charset="0"/>
                      </a:endParaRPr>
                    </a:p>
                  </a:txBody>
                  <a:tcPr marL="92693" marR="92693" marT="46346" marB="46346"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3508720"/>
                  </a:ext>
                </a:extLst>
              </a:tr>
              <a:tr h="208294">
                <a:tc>
                  <a:txBody>
                    <a:bodyPr/>
                    <a:lstStyle/>
                    <a:p>
                      <a:pPr algn="ctr" fontAlgn="b"/>
                      <a:r>
                        <a:rPr lang="en-US" sz="1100" u="none" strike="noStrike">
                          <a:effectLst/>
                        </a:rPr>
                        <a:t> </a:t>
                      </a:r>
                      <a:endParaRPr lang="en-US" sz="11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1100" u="none" strike="noStrike">
                          <a:effectLst/>
                        </a:rPr>
                        <a:t> </a:t>
                      </a:r>
                      <a:endParaRPr lang="en-US" sz="11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1100" u="none" strike="noStrike">
                          <a:effectLst/>
                        </a:rPr>
                        <a:t> </a:t>
                      </a:r>
                      <a:endParaRPr lang="en-US" sz="11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1100" u="none" strike="noStrike">
                          <a:effectLst/>
                        </a:rPr>
                        <a:t> </a:t>
                      </a:r>
                      <a:endParaRPr lang="en-US" sz="1100" b="1" i="0" u="none" strike="noStrike">
                        <a:solidFill>
                          <a:srgbClr val="FFFFFF"/>
                        </a:solidFill>
                        <a:effectLst/>
                        <a:latin typeface="Arial" panose="020B0604020202020204" pitchFamily="34" charset="0"/>
                      </a:endParaRPr>
                    </a:p>
                  </a:txBody>
                  <a:tcPr marL="0" marR="0" marT="0" marB="0" anchor="b"/>
                </a:tc>
                <a:extLst>
                  <a:ext uri="{0D108BD9-81ED-4DB2-BD59-A6C34878D82A}">
                    <a16:rowId xmlns:a16="http://schemas.microsoft.com/office/drawing/2014/main" val="3823362303"/>
                  </a:ext>
                </a:extLst>
              </a:tr>
              <a:tr h="164942">
                <a:tc>
                  <a:txBody>
                    <a:bodyPr/>
                    <a:lstStyle/>
                    <a:p>
                      <a:pPr algn="l" fontAlgn="b"/>
                      <a:r>
                        <a:rPr lang="en-US" sz="800" u="none" strike="noStrike">
                          <a:effectLst/>
                        </a:rPr>
                        <a:t>Additional Earnings</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783362347"/>
                  </a:ext>
                </a:extLst>
              </a:tr>
              <a:tr h="164942">
                <a:tc>
                  <a:txBody>
                    <a:bodyPr/>
                    <a:lstStyle/>
                    <a:p>
                      <a:pPr algn="l" fontAlgn="b"/>
                      <a:r>
                        <a:rPr lang="en-US" sz="800" u="none" strike="noStrike">
                          <a:effectLst/>
                        </a:rPr>
                        <a:t>Signature</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153404614"/>
                  </a:ext>
                </a:extLst>
              </a:tr>
              <a:tr h="164942">
                <a:tc>
                  <a:txBody>
                    <a:bodyPr/>
                    <a:lstStyle/>
                    <a:p>
                      <a:pPr algn="l" fontAlgn="b"/>
                      <a:r>
                        <a:rPr lang="en-US" sz="800" u="none" strike="noStrike">
                          <a:effectLst/>
                        </a:rPr>
                        <a:t>Turnaround</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58232735"/>
                  </a:ext>
                </a:extLst>
              </a:tr>
              <a:tr h="164942">
                <a:tc>
                  <a:txBody>
                    <a:bodyPr/>
                    <a:lstStyle/>
                    <a:p>
                      <a:pPr algn="l" fontAlgn="b"/>
                      <a:r>
                        <a:rPr lang="en-US" sz="800" u="none" strike="noStrike">
                          <a:effectLst/>
                        </a:rPr>
                        <a:t>Title I</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358504531"/>
                  </a:ext>
                </a:extLst>
              </a:tr>
              <a:tr h="164942">
                <a:tc>
                  <a:txBody>
                    <a:bodyPr/>
                    <a:lstStyle/>
                    <a:p>
                      <a:pPr algn="l" fontAlgn="b"/>
                      <a:r>
                        <a:rPr lang="en-US" sz="800" u="none" strike="noStrike">
                          <a:effectLst/>
                        </a:rPr>
                        <a:t>Title I Holdback</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023603102"/>
                  </a:ext>
                </a:extLst>
              </a:tr>
              <a:tr h="164942">
                <a:tc>
                  <a:txBody>
                    <a:bodyPr/>
                    <a:lstStyle/>
                    <a:p>
                      <a:pPr algn="l" fontAlgn="b"/>
                      <a:r>
                        <a:rPr lang="en-US" sz="800" u="none" strike="noStrike">
                          <a:effectLst/>
                        </a:rPr>
                        <a:t>Title I Family Engagement</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477468823"/>
                  </a:ext>
                </a:extLst>
              </a:tr>
              <a:tr h="164942">
                <a:tc>
                  <a:txBody>
                    <a:bodyPr/>
                    <a:lstStyle/>
                    <a:p>
                      <a:pPr algn="l" fontAlgn="b"/>
                      <a:r>
                        <a:rPr lang="en-US" sz="800" u="none" strike="noStrike">
                          <a:effectLst/>
                        </a:rPr>
                        <a:t>Title I School Improvement</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219931777"/>
                  </a:ext>
                </a:extLst>
              </a:tr>
              <a:tr h="164942">
                <a:tc>
                  <a:txBody>
                    <a:bodyPr/>
                    <a:lstStyle/>
                    <a:p>
                      <a:pPr algn="l" fontAlgn="b"/>
                      <a:r>
                        <a:rPr lang="en-US" sz="800" u="none" strike="noStrike">
                          <a:effectLst/>
                        </a:rPr>
                        <a:t>Title IV Behavior</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087423384"/>
                  </a:ext>
                </a:extLst>
              </a:tr>
              <a:tr h="164942">
                <a:tc>
                  <a:txBody>
                    <a:bodyPr/>
                    <a:lstStyle/>
                    <a:p>
                      <a:pPr algn="l" fontAlgn="b"/>
                      <a:r>
                        <a:rPr lang="en-US" sz="800" u="none" strike="noStrike">
                          <a:effectLst/>
                        </a:rPr>
                        <a:t>Summer Bridge</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596611780"/>
                  </a:ext>
                </a:extLst>
              </a:tr>
              <a:tr h="164942">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788026457"/>
                  </a:ext>
                </a:extLst>
              </a:tr>
              <a:tr h="164942">
                <a:tc>
                  <a:txBody>
                    <a:bodyPr/>
                    <a:lstStyle/>
                    <a:p>
                      <a:pPr algn="l" fontAlgn="b"/>
                      <a:r>
                        <a:rPr lang="en-US" sz="800" u="none" strike="noStrike">
                          <a:effectLst/>
                        </a:rPr>
                        <a:t>Field Trip Transportation</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$21,000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1178079"/>
                  </a:ext>
                </a:extLst>
              </a:tr>
              <a:tr h="164942">
                <a:tc>
                  <a:txBody>
                    <a:bodyPr/>
                    <a:lstStyle/>
                    <a:p>
                      <a:pPr algn="l" fontAlgn="b"/>
                      <a:r>
                        <a:rPr lang="en-US" sz="800" u="none" strike="noStrike">
                          <a:effectLst/>
                        </a:rPr>
                        <a:t>Dual Campus Supplement</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492898575"/>
                  </a:ext>
                </a:extLst>
              </a:tr>
              <a:tr h="164942">
                <a:tc>
                  <a:txBody>
                    <a:bodyPr/>
                    <a:lstStyle/>
                    <a:p>
                      <a:pPr algn="l" fontAlgn="b"/>
                      <a:r>
                        <a:rPr lang="en-US" sz="800" u="none" strike="noStrike">
                          <a:effectLst/>
                        </a:rPr>
                        <a:t>District Funded Stipends</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385962600"/>
                  </a:ext>
                </a:extLst>
              </a:tr>
              <a:tr h="164942">
                <a:tc>
                  <a:txBody>
                    <a:bodyPr/>
                    <a:lstStyle/>
                    <a:p>
                      <a:pPr algn="l" fontAlgn="b"/>
                      <a:r>
                        <a:rPr lang="en-US" sz="800" u="none" strike="noStrike">
                          <a:effectLst/>
                        </a:rPr>
                        <a:t>Substitute Teachers</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292937150"/>
                  </a:ext>
                </a:extLst>
              </a:tr>
              <a:tr h="164942">
                <a:tc>
                  <a:txBody>
                    <a:bodyPr/>
                    <a:lstStyle/>
                    <a:p>
                      <a:pPr algn="l" fontAlgn="b"/>
                      <a:r>
                        <a:rPr lang="en-US" sz="800" u="none" strike="noStrike">
                          <a:effectLst/>
                        </a:rPr>
                        <a:t>Textbooks</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252469779"/>
                  </a:ext>
                </a:extLst>
              </a:tr>
              <a:tr h="164942">
                <a:tc>
                  <a:txBody>
                    <a:bodyPr/>
                    <a:lstStyle/>
                    <a:p>
                      <a:pPr algn="l" fontAlgn="b"/>
                      <a:r>
                        <a:rPr lang="en-US" sz="800" u="none" strike="noStrike">
                          <a:effectLst/>
                        </a:rPr>
                        <a:t>Per Pupil</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$108,284</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4113661961"/>
                  </a:ext>
                </a:extLst>
              </a:tr>
              <a:tr h="164942">
                <a:tc>
                  <a:txBody>
                    <a:bodyPr/>
                    <a:lstStyle/>
                    <a:p>
                      <a:pPr algn="l" fontAlgn="b"/>
                      <a:r>
                        <a:rPr lang="en-US" sz="800" u="none" strike="noStrike">
                          <a:effectLst/>
                        </a:rPr>
                        <a:t>Flex</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117932257"/>
                  </a:ext>
                </a:extLst>
              </a:tr>
              <a:tr h="164942">
                <a:tc>
                  <a:txBody>
                    <a:bodyPr/>
                    <a:lstStyle/>
                    <a:p>
                      <a:pPr algn="l" fontAlgn="b"/>
                      <a:r>
                        <a:rPr lang="en-US" sz="800" u="none" strike="noStrike">
                          <a:effectLst/>
                        </a:rPr>
                        <a:t>Additional Flex</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058252860"/>
                  </a:ext>
                </a:extLst>
              </a:tr>
              <a:tr h="164942">
                <a:tc>
                  <a:txBody>
                    <a:bodyPr/>
                    <a:lstStyle/>
                    <a:p>
                      <a:pPr algn="l" fontAlgn="b"/>
                      <a:r>
                        <a:rPr lang="en-US" sz="800" u="none" strike="noStrike">
                          <a:effectLst/>
                        </a:rPr>
                        <a:t>Cluster</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816093785"/>
                  </a:ext>
                </a:extLst>
              </a:tr>
              <a:tr h="164942">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015605545"/>
                  </a:ext>
                </a:extLst>
              </a:tr>
              <a:tr h="164942">
                <a:tc>
                  <a:txBody>
                    <a:bodyPr/>
                    <a:lstStyle/>
                    <a:p>
                      <a:pPr algn="l" fontAlgn="b"/>
                      <a:r>
                        <a:rPr lang="en-US" sz="800" u="none" strike="noStrike">
                          <a:effectLst/>
                        </a:rPr>
                        <a:t>Reduction to School Budgets</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519098711"/>
                  </a:ext>
                </a:extLst>
              </a:tr>
              <a:tr h="151483">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71562681"/>
                  </a:ext>
                </a:extLst>
              </a:tr>
              <a:tr h="164942">
                <a:tc>
                  <a:txBody>
                    <a:bodyPr/>
                    <a:lstStyle/>
                    <a:p>
                      <a:pPr algn="l" fontAlgn="b"/>
                      <a:r>
                        <a:rPr lang="en-US" sz="800" u="none" strike="noStrike">
                          <a:effectLst/>
                        </a:rPr>
                        <a:t>Total FTE Allotments</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27.00</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$2,285,014</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851685475"/>
                  </a:ext>
                </a:extLst>
              </a:tr>
              <a:tr h="164942">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598510694"/>
                  </a:ext>
                </a:extLst>
              </a:tr>
              <a:tr h="164942">
                <a:tc>
                  <a:txBody>
                    <a:bodyPr/>
                    <a:lstStyle/>
                    <a:p>
                      <a:pPr algn="l" fontAlgn="b"/>
                      <a:r>
                        <a:rPr lang="en-US" sz="800" u="none" strike="noStrike">
                          <a:effectLst/>
                        </a:rPr>
                        <a:t>Total Additional Earnings</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$2,414,298</a:t>
                      </a:r>
                      <a:endParaRPr lang="en-US" sz="800" b="1"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864203780"/>
                  </a:ext>
                </a:extLst>
              </a:tr>
              <a:tr h="132545">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44511711"/>
                  </a:ext>
                </a:extLst>
              </a:tr>
              <a:tr h="132545">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11223957"/>
                  </a:ext>
                </a:extLst>
              </a:tr>
              <a:tr h="164942">
                <a:tc>
                  <a:txBody>
                    <a:bodyPr/>
                    <a:lstStyle/>
                    <a:p>
                      <a:pPr algn="l" fontAlgn="b"/>
                      <a:r>
                        <a:rPr lang="en-US" sz="800" u="none" strike="noStrike">
                          <a:effectLst/>
                        </a:rPr>
                        <a:t>Total Allocation</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ctr" fontAlgn="b"/>
                      <a:r>
                        <a:rPr lang="en-US" sz="800" u="none" strike="noStrike" dirty="0">
                          <a:effectLst/>
                        </a:rPr>
                        <a:t>$2,414,298</a:t>
                      </a:r>
                      <a:endParaRPr lang="en-US" sz="800" b="1"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2196234477"/>
                  </a:ext>
                </a:extLst>
              </a:tr>
            </a:tbl>
          </a:graphicData>
        </a:graphic>
      </p:graphicFrame>
    </p:spTree>
    <p:extLst>
      <p:ext uri="{BB962C8B-B14F-4D97-AF65-F5344CB8AC3E}">
        <p14:creationId xmlns:p14="http://schemas.microsoft.com/office/powerpoint/2010/main" val="2460890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717726" y="76243"/>
            <a:ext cx="8329958" cy="584775"/>
          </a:xfrm>
          <a:prstGeom prst="rect">
            <a:avLst/>
          </a:prstGeom>
          <a:noFill/>
        </p:spPr>
        <p:txBody>
          <a:bodyPr wrap="square" rtlCol="0">
            <a:spAutoFit/>
          </a:bodyPr>
          <a:lstStyle/>
          <a:p>
            <a:pPr algn="ctr"/>
            <a:r>
              <a:rPr lang="en-US" sz="3200" b="1" i="1" dirty="0">
                <a:latin typeface="+mj-lt"/>
              </a:rPr>
              <a:t>Description of Strategy Categories</a:t>
            </a:r>
          </a:p>
        </p:txBody>
      </p:sp>
      <p:sp>
        <p:nvSpPr>
          <p:cNvPr id="5" name="TextBox 4"/>
          <p:cNvSpPr txBox="1"/>
          <p:nvPr/>
        </p:nvSpPr>
        <p:spPr>
          <a:xfrm>
            <a:off x="858786" y="1078326"/>
            <a:ext cx="8085658" cy="4154984"/>
          </a:xfrm>
          <a:prstGeom prst="rect">
            <a:avLst/>
          </a:prstGeom>
          <a:noFill/>
        </p:spPr>
        <p:txBody>
          <a:bodyPr wrap="square" rtlCol="0">
            <a:spAutoFit/>
          </a:bodyPr>
          <a:lstStyle/>
          <a:p>
            <a:pPr marL="742950" indent="-742950">
              <a:buFont typeface="+mj-lt"/>
              <a:buAutoNum type="arabicPeriod"/>
            </a:pPr>
            <a:r>
              <a:rPr lang="en-US" sz="2400" b="1" dirty="0">
                <a:latin typeface="Calibri" panose="020F0502020204030204" pitchFamily="34" charset="0"/>
                <a:cs typeface="Calibri" panose="020F0502020204030204" pitchFamily="34" charset="0"/>
              </a:rPr>
              <a:t>Budget Parameters</a:t>
            </a:r>
            <a:r>
              <a:rPr lang="en-US" sz="2400" dirty="0">
                <a:latin typeface="Calibri" panose="020F0502020204030204" pitchFamily="34" charset="0"/>
                <a:cs typeface="Calibri" panose="020F0502020204030204" pitchFamily="34" charset="0"/>
              </a:rPr>
              <a:t> – FY22 funding </a:t>
            </a:r>
            <a:r>
              <a:rPr lang="en-US" sz="2400" u="sng" dirty="0">
                <a:latin typeface="Calibri" panose="020F0502020204030204" pitchFamily="34" charset="0"/>
                <a:cs typeface="Calibri" panose="020F0502020204030204" pitchFamily="34" charset="0"/>
              </a:rPr>
              <a:t>priorities</a:t>
            </a:r>
            <a:r>
              <a:rPr lang="en-US" sz="2400" dirty="0">
                <a:latin typeface="Calibri" panose="020F0502020204030204" pitchFamily="34" charset="0"/>
                <a:cs typeface="Calibri" panose="020F0502020204030204" pitchFamily="34" charset="0"/>
              </a:rPr>
              <a:t> from the school’s 3-5 year strategic plan, ranked by the order of importance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Strategies </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Lays out specific objectives for school improvement</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Request</a:t>
            </a:r>
            <a:r>
              <a:rPr lang="en-US" sz="2400" dirty="0">
                <a:latin typeface="Calibri" panose="020F0502020204030204" pitchFamily="34" charset="0"/>
                <a:cs typeface="Calibri" panose="020F0502020204030204" pitchFamily="34" charset="0"/>
              </a:rPr>
              <a:t> – “The Ask”.  What needs to be funded in order to support the strategy?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22</a:t>
            </a:fld>
            <a:endParaRPr lang="en-US" dirty="0"/>
          </a:p>
        </p:txBody>
      </p:sp>
    </p:spTree>
    <p:extLst>
      <p:ext uri="{BB962C8B-B14F-4D97-AF65-F5344CB8AC3E}">
        <p14:creationId xmlns:p14="http://schemas.microsoft.com/office/powerpoint/2010/main" val="4119372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522879313"/>
              </p:ext>
            </p:extLst>
          </p:nvPr>
        </p:nvGraphicFramePr>
        <p:xfrm>
          <a:off x="958126" y="840705"/>
          <a:ext cx="7196965" cy="3645092"/>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394800">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724099">
                <a:tc>
                  <a:txBody>
                    <a:bodyPr/>
                    <a:lstStyle/>
                    <a:p>
                      <a:pPr algn="ctr"/>
                      <a:r>
                        <a:rPr lang="en-US" sz="800" b="0" dirty="0">
                          <a:solidFill>
                            <a:schemeClr val="tx1"/>
                          </a:solidFill>
                          <a:latin typeface="Arial" panose="020B0604020202020204" pitchFamily="34" charset="0"/>
                          <a:cs typeface="Arial" panose="020B0604020202020204" pitchFamily="34" charset="0"/>
                        </a:rPr>
                        <a:t>Teaching and </a:t>
                      </a:r>
                    </a:p>
                    <a:p>
                      <a:pPr algn="ctr"/>
                      <a:r>
                        <a:rPr lang="en-US" sz="800" b="0" dirty="0">
                          <a:solidFill>
                            <a:schemeClr val="tx1"/>
                          </a:solidFill>
                          <a:latin typeface="Arial" panose="020B0604020202020204" pitchFamily="34" charset="0"/>
                          <a:cs typeface="Arial" panose="020B0604020202020204" pitchFamily="34" charset="0"/>
                        </a:rPr>
                        <a:t>Assessing for Learning</a:t>
                      </a:r>
                    </a:p>
                    <a:p>
                      <a:pPr algn="ctr"/>
                      <a:endParaRPr lang="en-US" sz="800" b="0" i="1" dirty="0">
                        <a:solidFill>
                          <a:srgbClr val="FF0000"/>
                        </a:solidFill>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Arial" panose="020B0604020202020204" pitchFamily="34" charset="0"/>
                          <a:cs typeface="Arial" panose="020B0604020202020204" pitchFamily="34" charset="0"/>
                        </a:rPr>
                        <a:t>Academics</a:t>
                      </a: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Arial" panose="020B0604020202020204" pitchFamily="34" charset="0"/>
                          <a:cs typeface="Arial" panose="020B0604020202020204" pitchFamily="34" charset="0"/>
                        </a:rPr>
                        <a:t>Purchase MARTA  cards for students to participate in dual enrollment classes on Atlanta Technical College’s campus during the 2021-22 SY</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Arial" panose="020B0604020202020204" pitchFamily="34" charset="0"/>
                          <a:cs typeface="Arial" panose="020B0604020202020204" pitchFamily="34" charset="0"/>
                        </a:rPr>
                        <a:t>Cover student supplies needed to participate in dual enrollment that legislation doesn’t cover</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Arial" panose="020B0604020202020204" pitchFamily="34" charset="0"/>
                        <a:cs typeface="Arial" panose="020B0604020202020204" pitchFamily="34" charset="0"/>
                      </a:endParaRP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latin typeface="Arial" panose="020B0604020202020204" pitchFamily="34" charset="0"/>
                        <a:ea typeface="+mn-ea"/>
                        <a:cs typeface="Arial" panose="020B0604020202020204" pitchFamily="34" charset="0"/>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latin typeface="Arial" panose="020B0604020202020204" pitchFamily="34" charset="0"/>
                        <a:ea typeface="+mn-ea"/>
                        <a:cs typeface="Arial" panose="020B0604020202020204" pitchFamily="34" charset="0"/>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Arial" panose="020B0604020202020204" pitchFamily="34" charset="0"/>
                          <a:ea typeface="+mn-ea"/>
                          <a:cs typeface="Arial" panose="020B0604020202020204" pitchFamily="34" charset="0"/>
                        </a:rPr>
                        <a:t>Provide  120 students </a:t>
                      </a:r>
                    </a:p>
                    <a:p>
                      <a:pPr marL="0" marR="0" indent="0" algn="ctr" defTabSz="6858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Arial" panose="020B0604020202020204" pitchFamily="34" charset="0"/>
                          <a:ea typeface="+mn-ea"/>
                          <a:cs typeface="Arial" panose="020B0604020202020204" pitchFamily="34" charset="0"/>
                        </a:rPr>
                        <a:t>16 ten trip cards</a:t>
                      </a:r>
                    </a:p>
                    <a:p>
                      <a:pPr marL="0" marR="0" indent="0" algn="ctr" defTabSz="6858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Arial" panose="020B0604020202020204" pitchFamily="34" charset="0"/>
                          <a:ea typeface="+mn-ea"/>
                          <a:cs typeface="Arial" panose="020B0604020202020204" pitchFamily="34" charset="0"/>
                        </a:rPr>
                        <a:t>$14.40/card</a:t>
                      </a:r>
                    </a:p>
                    <a:p>
                      <a:pPr marL="0" marR="0" indent="0" algn="ctr" defTabSz="6858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latin typeface="Arial" panose="020B0604020202020204" pitchFamily="34" charset="0"/>
                        <a:ea typeface="+mn-ea"/>
                        <a:cs typeface="Arial" panose="020B0604020202020204" pitchFamily="34" charset="0"/>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latin typeface="Arial" panose="020B0604020202020204" pitchFamily="34" charset="0"/>
                        <a:ea typeface="+mn-ea"/>
                        <a:cs typeface="Arial" panose="020B0604020202020204" pitchFamily="34" charset="0"/>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Arial" panose="020B0604020202020204" pitchFamily="34" charset="0"/>
                          <a:ea typeface="+mn-ea"/>
                          <a:cs typeface="Arial" panose="020B0604020202020204" pitchFamily="34" charset="0"/>
                        </a:rPr>
                        <a:t>Purchase  blood pressure kits, culinary arts kitchen supplies, cosmetology and barbering supplies, CPR resources and uniforms</a:t>
                      </a:r>
                    </a:p>
                    <a:p>
                      <a:pPr marL="0" marR="0" indent="0" algn="ctr" defTabSz="6858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p>
                      <a:pPr marL="0" algn="ctr" defTabSz="685800" rtl="0" eaLnBrk="1" latinLnBrk="0" hangingPunct="1"/>
                      <a:r>
                        <a:rPr lang="en-US" sz="800" b="0" i="0" kern="1200" dirty="0">
                          <a:solidFill>
                            <a:schemeClr val="tx1"/>
                          </a:solidFill>
                          <a:latin typeface="Arial" panose="020B0604020202020204" pitchFamily="34" charset="0"/>
                          <a:ea typeface="+mn-ea"/>
                          <a:cs typeface="Arial" panose="020B0604020202020204" pitchFamily="34" charset="0"/>
                        </a:rPr>
                        <a:t>$27,684</a:t>
                      </a:r>
                      <a:endParaRPr lang="en-US" sz="800" b="0" i="0" dirty="0">
                        <a:solidFill>
                          <a:schemeClr val="tx1"/>
                        </a:solidFill>
                        <a:latin typeface="Arial" panose="020B0604020202020204" pitchFamily="34" charset="0"/>
                        <a:cs typeface="Arial" panose="020B0604020202020204" pitchFamily="34" charset="0"/>
                      </a:endParaRP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p>
                      <a:pPr marL="0" algn="ctr" defTabSz="685800" rtl="0" eaLnBrk="1" latinLnBrk="0" hangingPunct="1"/>
                      <a:r>
                        <a:rPr lang="en-US" sz="800" b="0" i="0" kern="1200" dirty="0">
                          <a:solidFill>
                            <a:schemeClr val="tx1"/>
                          </a:solidFill>
                          <a:latin typeface="Arial" panose="020B0604020202020204" pitchFamily="34" charset="0"/>
                          <a:ea typeface="+mn-ea"/>
                          <a:cs typeface="Arial" panose="020B0604020202020204" pitchFamily="34" charset="0"/>
                        </a:rPr>
                        <a:t>$20,000</a:t>
                      </a:r>
                    </a:p>
                  </a:txBody>
                  <a:tcPr marL="68580" marR="68580" marT="34290" marB="34290" anchor="ctr"/>
                </a:tc>
                <a:extLst>
                  <a:ext uri="{0D108BD9-81ED-4DB2-BD59-A6C34878D82A}">
                    <a16:rowId xmlns:a16="http://schemas.microsoft.com/office/drawing/2014/main" val="10001"/>
                  </a:ext>
                </a:extLst>
              </a:tr>
              <a:tr h="176372">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19916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19916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19916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19916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FY22 Strategic Plan Break-out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23</a:t>
            </a:fld>
            <a:endParaRPr lang="en-US" dirty="0">
              <a:solidFill>
                <a:srgbClr val="F5F5F5"/>
              </a:solidFill>
            </a:endParaRPr>
          </a:p>
        </p:txBody>
      </p:sp>
    </p:spTree>
    <p:extLst>
      <p:ext uri="{BB962C8B-B14F-4D97-AF65-F5344CB8AC3E}">
        <p14:creationId xmlns:p14="http://schemas.microsoft.com/office/powerpoint/2010/main" val="2920101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44528"/>
            <a:ext cx="8342142" cy="5672156"/>
          </a:xfrm>
        </p:spPr>
        <p:txBody>
          <a:bodyPr>
            <a:noAutofit/>
          </a:bodyPr>
          <a:lstStyle/>
          <a:p>
            <a:pPr marL="342900" lvl="0" indent="-342900" algn="l" defTabSz="914400">
              <a:spcBef>
                <a:spcPts val="0"/>
              </a:spcBef>
              <a:buAutoNum type="arabicPeriod"/>
            </a:pPr>
            <a:r>
              <a:rPr lang="en-US" sz="2000" dirty="0">
                <a:solidFill>
                  <a:srgbClr val="000000"/>
                </a:solidFill>
                <a:latin typeface="Calibri" panose="020F0502020204030204" pitchFamily="34" charset="0"/>
              </a:rPr>
              <a:t>Are our school’s priorities (from your strategic plan) reflected in this budget?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Are new positions and/or resources included in the budget to address our major priorities?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Do we know (as a team) the plan to support implementation of these priorities beyond the budget (ex. What strategies will be implemented)?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What tradeoffs are being made in order to support these priorities? </a:t>
            </a:r>
          </a:p>
          <a:p>
            <a:pPr lvl="0" algn="l" defTabSz="914400">
              <a:spcBef>
                <a:spcPts val="0"/>
              </a:spcBef>
            </a:pPr>
            <a:endParaRPr lang="en-US" sz="2000" dirty="0">
              <a:solidFill>
                <a:srgbClr val="000000"/>
              </a:solidFill>
              <a:latin typeface="Calibri" panose="020F0502020204030204" pitchFamily="34" charset="0"/>
            </a:endParaRPr>
          </a:p>
          <a:p>
            <a:pPr lvl="0" algn="l" defTabSz="914400">
              <a:spcBef>
                <a:spcPts val="0"/>
              </a:spcBef>
            </a:pPr>
            <a:r>
              <a:rPr lang="en-US" sz="2000" dirty="0">
                <a:solidFill>
                  <a:srgbClr val="000000"/>
                </a:solidFill>
                <a:latin typeface="Calibri" panose="020F0502020204030204" pitchFamily="34" charset="0"/>
              </a:rPr>
              <a:t>2. How are district and cluster priorities reflected in our budget?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Cluster priorities- what staff, materials, etc. are dedicated to supporting our cluster’s priorities?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Signature programs- what staff, materials, etc. are dedicated to supporting our signature program?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Are there positions our school will share with another school, i.e. nurse, counselor?</a:t>
            </a:r>
          </a:p>
          <a:p>
            <a:pPr lvl="0" algn="l" defTabSz="914400">
              <a:spcBef>
                <a:spcPts val="0"/>
              </a:spcBef>
            </a:pPr>
            <a:endParaRPr lang="en-US" sz="2000" dirty="0">
              <a:solidFill>
                <a:srgbClr val="000000"/>
              </a:solidFill>
              <a:latin typeface="Calibri" panose="020F0502020204030204" pitchFamily="34" charset="0"/>
            </a:endParaRPr>
          </a:p>
          <a:p>
            <a:pPr algn="l"/>
            <a:endParaRPr lang="en-US" sz="2000" dirty="0">
              <a:solidFill>
                <a:schemeClr val="tx1"/>
              </a:solidFill>
            </a:endParaRPr>
          </a:p>
        </p:txBody>
      </p:sp>
      <p:sp>
        <p:nvSpPr>
          <p:cNvPr id="4" name="Title 3"/>
          <p:cNvSpPr txBox="1">
            <a:spLocks noGrp="1"/>
          </p:cNvSpPr>
          <p:nvPr>
            <p:ph type="ctrTitle"/>
          </p:nvPr>
        </p:nvSpPr>
        <p:spPr>
          <a:xfrm>
            <a:off x="685800" y="169555"/>
            <a:ext cx="7772400" cy="523220"/>
          </a:xfrm>
          <a:prstGeom prst="rect">
            <a:avLst/>
          </a:prstGeom>
          <a:noFill/>
        </p:spPr>
        <p:txBody>
          <a:bodyPr wrap="square" rtlCol="0">
            <a:spAutoFit/>
          </a:bodyPr>
          <a:lstStyle/>
          <a:p>
            <a:r>
              <a:rPr lang="en-US" sz="2800" b="1" dirty="0">
                <a:solidFill>
                  <a:srgbClr val="000000"/>
                </a:solidFill>
                <a:latin typeface="Calibri" panose="020F0502020204030204" pitchFamily="34" charset="0"/>
              </a:rPr>
              <a:t>Questions to Consider</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24</a:t>
            </a:fld>
            <a:endParaRPr lang="en-US" dirty="0"/>
          </a:p>
        </p:txBody>
      </p:sp>
    </p:spTree>
    <p:extLst>
      <p:ext uri="{BB962C8B-B14F-4D97-AF65-F5344CB8AC3E}">
        <p14:creationId xmlns:p14="http://schemas.microsoft.com/office/powerpoint/2010/main" val="1275423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06821-93E8-452D-9812-7317EB03E5B6}"/>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0EB2F39-A4F4-4FCE-81BC-2EC616CD4A99}"/>
              </a:ext>
            </a:extLst>
          </p:cNvPr>
          <p:cNvSpPr>
            <a:spLocks noGrp="1"/>
          </p:cNvSpPr>
          <p:nvPr>
            <p:ph idx="1"/>
          </p:nvPr>
        </p:nvSpPr>
        <p:spPr/>
        <p:txBody>
          <a:bodyPr/>
          <a:lstStyle/>
          <a:p>
            <a:r>
              <a:rPr lang="en-US" dirty="0"/>
              <a:t>Set a date for the Budget Approval Meeting</a:t>
            </a:r>
          </a:p>
          <a:p>
            <a:r>
              <a:rPr lang="en-US" dirty="0"/>
              <a:t>District deadline:  March 19</a:t>
            </a:r>
          </a:p>
          <a:p>
            <a:r>
              <a:rPr lang="en-US" dirty="0"/>
              <a:t>Will send a Doodle Poll to meet between 3/01-3/19</a:t>
            </a:r>
          </a:p>
        </p:txBody>
      </p:sp>
      <p:sp>
        <p:nvSpPr>
          <p:cNvPr id="4" name="Slide Number Placeholder 3">
            <a:extLst>
              <a:ext uri="{FF2B5EF4-FFF2-40B4-BE49-F238E27FC236}">
                <a16:creationId xmlns:a16="http://schemas.microsoft.com/office/drawing/2014/main" id="{9A4C642B-5FEF-4052-886D-76741556A336}"/>
              </a:ext>
            </a:extLst>
          </p:cNvPr>
          <p:cNvSpPr>
            <a:spLocks noGrp="1"/>
          </p:cNvSpPr>
          <p:nvPr>
            <p:ph type="sldNum" sz="quarter" idx="12"/>
          </p:nvPr>
        </p:nvSpPr>
        <p:spPr/>
        <p:txBody>
          <a:bodyPr/>
          <a:lstStyle/>
          <a:p>
            <a:fld id="{3D6C3DC6-EF6E-8948-BFE6-808D46D584D8}" type="slidenum">
              <a:rPr lang="en-US" smtClean="0"/>
              <a:t>25</a:t>
            </a:fld>
            <a:endParaRPr lang="en-US" dirty="0"/>
          </a:p>
        </p:txBody>
      </p:sp>
    </p:spTree>
    <p:extLst>
      <p:ext uri="{BB962C8B-B14F-4D97-AF65-F5344CB8AC3E}">
        <p14:creationId xmlns:p14="http://schemas.microsoft.com/office/powerpoint/2010/main" val="1562202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3B79-70F3-4537-82ED-58CB74F2C0B2}"/>
              </a:ext>
            </a:extLst>
          </p:cNvPr>
          <p:cNvSpPr>
            <a:spLocks noGrp="1"/>
          </p:cNvSpPr>
          <p:nvPr>
            <p:ph type="title"/>
          </p:nvPr>
        </p:nvSpPr>
        <p:spPr>
          <a:xfrm>
            <a:off x="457200" y="680671"/>
            <a:ext cx="8229600" cy="1143000"/>
          </a:xfrm>
        </p:spPr>
        <p:txBody>
          <a:bodyPr>
            <a:normAutofit fontScale="90000"/>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Budget Approval Meeting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Arial" panose="020B0604020202020204" pitchFamily="34" charset="0"/>
              </a:rPr>
              <a:t>Date: </a:t>
            </a:r>
            <a:r>
              <a:rPr lang="en-US" sz="1800" b="1" dirty="0">
                <a:solidFill>
                  <a:srgbClr val="0083A9"/>
                </a:solidFill>
                <a:effectLst/>
                <a:latin typeface="Calibri" panose="020F0502020204030204" pitchFamily="34" charset="0"/>
                <a:ea typeface="Calibri" panose="020F0502020204030204" pitchFamily="34" charset="0"/>
                <a:cs typeface="Arial" panose="020B0604020202020204" pitchFamily="34" charset="0"/>
              </a:rPr>
              <a:t>March 18, 2021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Arial" panose="020B0604020202020204" pitchFamily="34" charset="0"/>
              </a:rPr>
              <a:t>Time: </a:t>
            </a:r>
            <a:r>
              <a:rPr lang="en-US" sz="1800" b="1" dirty="0">
                <a:solidFill>
                  <a:srgbClr val="0083A9"/>
                </a:solidFill>
                <a:effectLst/>
                <a:latin typeface="Calibri" panose="020F0502020204030204" pitchFamily="34" charset="0"/>
                <a:ea typeface="Calibri" panose="020F0502020204030204" pitchFamily="34" charset="0"/>
                <a:cs typeface="Arial" panose="020B0604020202020204" pitchFamily="34" charset="0"/>
              </a:rPr>
              <a:t>5:30 p.m.</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Arial" panose="020B0604020202020204" pitchFamily="34" charset="0"/>
              </a:rPr>
              <a:t>Location: </a:t>
            </a:r>
            <a:r>
              <a:rPr lang="en-US" sz="1800" b="1" dirty="0">
                <a:solidFill>
                  <a:srgbClr val="0083A9"/>
                </a:solidFill>
                <a:effectLst/>
                <a:latin typeface="Calibri" panose="020F0502020204030204" pitchFamily="34" charset="0"/>
                <a:ea typeface="Calibri" panose="020F0502020204030204" pitchFamily="34" charset="0"/>
                <a:cs typeface="Arial" panose="020B0604020202020204" pitchFamily="34" charset="0"/>
              </a:rPr>
              <a:t>Zoom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A101B0A-37E6-4B00-97F8-35FB069EE57B}"/>
              </a:ext>
            </a:extLst>
          </p:cNvPr>
          <p:cNvSpPr>
            <a:spLocks noGrp="1"/>
          </p:cNvSpPr>
          <p:nvPr>
            <p:ph idx="1"/>
          </p:nvPr>
        </p:nvSpPr>
        <p:spPr>
          <a:xfrm>
            <a:off x="1371600" y="1830387"/>
            <a:ext cx="8229600" cy="4525963"/>
          </a:xfrm>
        </p:spPr>
        <p:txBody>
          <a:bodyPr/>
          <a:lstStyle/>
          <a:p>
            <a:pPr marL="342900" marR="0" lvl="0" indent="-342900">
              <a:lnSpc>
                <a:spcPct val="107000"/>
              </a:lnSpc>
              <a:spcBef>
                <a:spcPts val="0"/>
              </a:spcBef>
              <a:spcAft>
                <a:spcPts val="0"/>
              </a:spcAft>
              <a:buClr>
                <a:srgbClr val="D47B22"/>
              </a:buClr>
              <a:buFont typeface="+mj-lt"/>
              <a:buAutoNum type="romanUcPeriod"/>
            </a:pPr>
            <a:r>
              <a:rPr lang="en-US" sz="24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24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24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400" b="1" dirty="0">
                <a:effectLst/>
                <a:latin typeface="Calibri" panose="020F0502020204030204" pitchFamily="34" charset="0"/>
                <a:ea typeface="Calibri" panose="020F0502020204030204" pitchFamily="34" charset="0"/>
                <a:cs typeface="Arial" panose="020B0604020202020204" pitchFamily="34" charset="0"/>
              </a:rPr>
              <a:t>Approval of Agenda</a:t>
            </a:r>
            <a:r>
              <a:rPr lang="en-US" sz="2400"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400" b="1" dirty="0">
                <a:effectLst/>
                <a:latin typeface="Calibri" panose="020F0502020204030204" pitchFamily="34" charset="0"/>
                <a:ea typeface="Calibri" panose="020F0502020204030204" pitchFamily="34" charset="0"/>
                <a:cs typeface="Arial" panose="020B0604020202020204" pitchFamily="34" charset="0"/>
              </a:rPr>
              <a:t>Approval of Previous Minutes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400" b="1" dirty="0">
                <a:effectLst/>
                <a:latin typeface="Calibri" panose="020F0502020204030204" pitchFamily="34" charset="0"/>
                <a:ea typeface="Calibri" panose="020F0502020204030204" pitchFamily="34" charset="0"/>
                <a:cs typeface="Arial" panose="020B0604020202020204" pitchFamily="34" charset="0"/>
              </a:rPr>
              <a:t>Budget Approval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24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400" b="1" dirty="0">
                <a:effectLst/>
                <a:latin typeface="Calibri" panose="020F0502020204030204" pitchFamily="34" charset="0"/>
                <a:ea typeface="Calibri" panose="020F0502020204030204" pitchFamily="34" charset="0"/>
                <a:cs typeface="Arial" panose="020B0604020202020204" pitchFamily="34" charset="0"/>
              </a:rPr>
              <a:t>Principal’s Report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2400" b="1" dirty="0">
                <a:effectLst/>
                <a:latin typeface="Calibri" panose="020F0502020204030204" pitchFamily="34" charset="0"/>
                <a:ea typeface="Calibri" panose="020F0502020204030204" pitchFamily="34" charset="0"/>
                <a:cs typeface="Arial" panose="020B0604020202020204" pitchFamily="34" charset="0"/>
              </a:rPr>
              <a:t>Announcements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2400" b="1" dirty="0">
                <a:effectLst/>
                <a:latin typeface="Calibri" panose="020F0502020204030204" pitchFamily="34" charset="0"/>
                <a:ea typeface="Calibri" panose="020F0502020204030204" pitchFamily="34" charset="0"/>
                <a:cs typeface="Arial" panose="020B0604020202020204" pitchFamily="34" charset="0"/>
              </a:rPr>
              <a:t>Public Comment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D47B22"/>
              </a:buClr>
              <a:buFont typeface="+mj-lt"/>
              <a:buAutoNum type="romanUcPeriod"/>
            </a:pPr>
            <a:r>
              <a:rPr lang="en-US" sz="24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2861C90-C68B-41E3-AB5A-FFA7F392CC00}"/>
              </a:ext>
            </a:extLst>
          </p:cNvPr>
          <p:cNvSpPr>
            <a:spLocks noGrp="1"/>
          </p:cNvSpPr>
          <p:nvPr>
            <p:ph type="sldNum" sz="quarter" idx="12"/>
          </p:nvPr>
        </p:nvSpPr>
        <p:spPr/>
        <p:txBody>
          <a:bodyPr/>
          <a:lstStyle/>
          <a:p>
            <a:fld id="{3D6C3DC6-EF6E-8948-BFE6-808D46D584D8}" type="slidenum">
              <a:rPr lang="en-US" smtClean="0"/>
              <a:t>26</a:t>
            </a:fld>
            <a:endParaRPr lang="en-US" dirty="0"/>
          </a:p>
        </p:txBody>
      </p:sp>
    </p:spTree>
    <p:extLst>
      <p:ext uri="{BB962C8B-B14F-4D97-AF65-F5344CB8AC3E}">
        <p14:creationId xmlns:p14="http://schemas.microsoft.com/office/powerpoint/2010/main" val="610041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6D63-90AB-411B-B971-D897249F080C}"/>
              </a:ext>
            </a:extLst>
          </p:cNvPr>
          <p:cNvSpPr>
            <a:spLocks noGrp="1"/>
          </p:cNvSpPr>
          <p:nvPr>
            <p:ph type="title"/>
          </p:nvPr>
        </p:nvSpPr>
        <p:spPr/>
        <p:txBody>
          <a:bodyPr/>
          <a:lstStyle/>
          <a:p>
            <a:r>
              <a:rPr lang="en-US" dirty="0"/>
              <a:t>Budget Approval Meeting</a:t>
            </a:r>
          </a:p>
        </p:txBody>
      </p:sp>
      <p:sp>
        <p:nvSpPr>
          <p:cNvPr id="3" name="Content Placeholder 2">
            <a:extLst>
              <a:ext uri="{FF2B5EF4-FFF2-40B4-BE49-F238E27FC236}">
                <a16:creationId xmlns:a16="http://schemas.microsoft.com/office/drawing/2014/main" id="{FF136986-86C5-489C-863C-1A80433F8E21}"/>
              </a:ext>
            </a:extLst>
          </p:cNvPr>
          <p:cNvSpPr>
            <a:spLocks noGrp="1"/>
          </p:cNvSpPr>
          <p:nvPr>
            <p:ph idx="1"/>
          </p:nvPr>
        </p:nvSpPr>
        <p:spPr/>
        <p:txBody>
          <a:bodyPr/>
          <a:lstStyle/>
          <a:p>
            <a:pPr marL="0" indent="0" algn="ctr">
              <a:buNone/>
            </a:pPr>
            <a:r>
              <a:rPr lang="en-US" dirty="0"/>
              <a:t>	March 18, 2021</a:t>
            </a:r>
          </a:p>
          <a:p>
            <a:pPr marL="0" indent="0">
              <a:buNone/>
            </a:pPr>
            <a:endParaRPr lang="en-US" dirty="0"/>
          </a:p>
        </p:txBody>
      </p:sp>
      <p:sp>
        <p:nvSpPr>
          <p:cNvPr id="4" name="Slide Number Placeholder 3">
            <a:extLst>
              <a:ext uri="{FF2B5EF4-FFF2-40B4-BE49-F238E27FC236}">
                <a16:creationId xmlns:a16="http://schemas.microsoft.com/office/drawing/2014/main" id="{F5E4C253-B89F-44A2-8573-F74D2EF8C7D8}"/>
              </a:ext>
            </a:extLst>
          </p:cNvPr>
          <p:cNvSpPr>
            <a:spLocks noGrp="1"/>
          </p:cNvSpPr>
          <p:nvPr>
            <p:ph type="sldNum" sz="quarter" idx="12"/>
          </p:nvPr>
        </p:nvSpPr>
        <p:spPr/>
        <p:txBody>
          <a:bodyPr/>
          <a:lstStyle/>
          <a:p>
            <a:fld id="{3D6C3DC6-EF6E-8948-BFE6-808D46D584D8}" type="slidenum">
              <a:rPr lang="en-US" smtClean="0"/>
              <a:t>27</a:t>
            </a:fld>
            <a:endParaRPr lang="en-US" dirty="0"/>
          </a:p>
        </p:txBody>
      </p:sp>
    </p:spTree>
    <p:extLst>
      <p:ext uri="{BB962C8B-B14F-4D97-AF65-F5344CB8AC3E}">
        <p14:creationId xmlns:p14="http://schemas.microsoft.com/office/powerpoint/2010/main" val="1873610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AB70-0636-4BF3-BF14-11D556BCEC92}"/>
              </a:ext>
            </a:extLst>
          </p:cNvPr>
          <p:cNvSpPr>
            <a:spLocks noGrp="1"/>
          </p:cNvSpPr>
          <p:nvPr>
            <p:ph type="title"/>
          </p:nvPr>
        </p:nvSpPr>
        <p:spPr>
          <a:xfrm>
            <a:off x="457200" y="263526"/>
            <a:ext cx="8686800" cy="1143000"/>
          </a:xfrm>
        </p:spPr>
        <p:txBody>
          <a:bodyPr>
            <a:normAutofit fontScale="90000"/>
          </a:bodyPr>
          <a:lstStyle/>
          <a:p>
            <a:br>
              <a:rPr lang="en-US" dirty="0"/>
            </a:br>
            <a:r>
              <a:rPr lang="en-US" dirty="0"/>
              <a:t>Approved/Ranked</a:t>
            </a:r>
            <a:br>
              <a:rPr lang="en-US" dirty="0"/>
            </a:br>
            <a:r>
              <a:rPr lang="en-US" dirty="0"/>
              <a:t>Priorities </a:t>
            </a:r>
          </a:p>
        </p:txBody>
      </p:sp>
      <p:sp>
        <p:nvSpPr>
          <p:cNvPr id="3" name="Content Placeholder 2">
            <a:extLst>
              <a:ext uri="{FF2B5EF4-FFF2-40B4-BE49-F238E27FC236}">
                <a16:creationId xmlns:a16="http://schemas.microsoft.com/office/drawing/2014/main" id="{77879D00-BE71-4B7B-8BEC-A614B0C6C4A7}"/>
              </a:ext>
            </a:extLst>
          </p:cNvPr>
          <p:cNvSpPr>
            <a:spLocks noGrp="1"/>
          </p:cNvSpPr>
          <p:nvPr>
            <p:ph idx="1"/>
          </p:nvPr>
        </p:nvSpPr>
        <p:spPr/>
        <p:txBody>
          <a:bodyPr/>
          <a:lstStyle/>
          <a:p>
            <a:pPr marL="0" indent="0">
              <a:buNone/>
            </a:pPr>
            <a:r>
              <a:rPr lang="en-US" sz="3200" dirty="0"/>
              <a:t>    </a:t>
            </a:r>
          </a:p>
          <a:p>
            <a:r>
              <a:rPr lang="en-US" sz="3200" dirty="0"/>
              <a:t>Teaching and Assessing for Learning</a:t>
            </a:r>
          </a:p>
          <a:p>
            <a:r>
              <a:rPr lang="en-US" sz="3200" dirty="0"/>
              <a:t>Governance and Leadership</a:t>
            </a:r>
          </a:p>
          <a:p>
            <a:r>
              <a:rPr lang="en-US" sz="3200" dirty="0"/>
              <a:t>Strategic Planning and Sustainability</a:t>
            </a:r>
          </a:p>
          <a:p>
            <a:r>
              <a:rPr lang="en-US" sz="3200" dirty="0"/>
              <a:t>Economic Development</a:t>
            </a:r>
            <a:endParaRPr lang="en-US" dirty="0"/>
          </a:p>
        </p:txBody>
      </p:sp>
      <p:sp>
        <p:nvSpPr>
          <p:cNvPr id="4" name="Slide Number Placeholder 3">
            <a:extLst>
              <a:ext uri="{FF2B5EF4-FFF2-40B4-BE49-F238E27FC236}">
                <a16:creationId xmlns:a16="http://schemas.microsoft.com/office/drawing/2014/main" id="{5BB84B3D-1260-44E8-AD03-B38BDB6C0A07}"/>
              </a:ext>
            </a:extLst>
          </p:cNvPr>
          <p:cNvSpPr>
            <a:spLocks noGrp="1"/>
          </p:cNvSpPr>
          <p:nvPr>
            <p:ph type="sldNum" sz="quarter" idx="12"/>
          </p:nvPr>
        </p:nvSpPr>
        <p:spPr/>
        <p:txBody>
          <a:bodyPr/>
          <a:lstStyle/>
          <a:p>
            <a:fld id="{3D6C3DC6-EF6E-8948-BFE6-808D46D584D8}" type="slidenum">
              <a:rPr lang="en-US" smtClean="0"/>
              <a:t>28</a:t>
            </a:fld>
            <a:endParaRPr lang="en-US" dirty="0"/>
          </a:p>
        </p:txBody>
      </p:sp>
    </p:spTree>
    <p:extLst>
      <p:ext uri="{BB962C8B-B14F-4D97-AF65-F5344CB8AC3E}">
        <p14:creationId xmlns:p14="http://schemas.microsoft.com/office/powerpoint/2010/main" val="2602209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29</a:t>
            </a:fld>
            <a:endParaRPr lang="en-US" dirty="0">
              <a:solidFill>
                <a:srgbClr val="F5F5F5"/>
              </a:solidFill>
            </a:endParaRPr>
          </a:p>
        </p:txBody>
      </p:sp>
      <p:sp>
        <p:nvSpPr>
          <p:cNvPr id="4" name="Title 1"/>
          <p:cNvSpPr txBox="1">
            <a:spLocks/>
          </p:cNvSpPr>
          <p:nvPr/>
        </p:nvSpPr>
        <p:spPr>
          <a:xfrm>
            <a:off x="457200" y="150073"/>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graphicFrame>
        <p:nvGraphicFramePr>
          <p:cNvPr id="9" name="Table 8">
            <a:extLst>
              <a:ext uri="{FF2B5EF4-FFF2-40B4-BE49-F238E27FC236}">
                <a16:creationId xmlns:a16="http://schemas.microsoft.com/office/drawing/2014/main" id="{59B3BF79-5E2A-4020-91E3-C7AE267DC78C}"/>
              </a:ext>
            </a:extLst>
          </p:cNvPr>
          <p:cNvGraphicFramePr>
            <a:graphicFrameLocks noGrp="1"/>
          </p:cNvGraphicFramePr>
          <p:nvPr/>
        </p:nvGraphicFramePr>
        <p:xfrm>
          <a:off x="1900237" y="0"/>
          <a:ext cx="5822676" cy="6766560"/>
        </p:xfrm>
        <a:graphic>
          <a:graphicData uri="http://schemas.openxmlformats.org/drawingml/2006/table">
            <a:tbl>
              <a:tblPr>
                <a:tableStyleId>{5C22544A-7EE6-4342-B048-85BDC9FD1C3A}</a:tableStyleId>
              </a:tblPr>
              <a:tblGrid>
                <a:gridCol w="1847430">
                  <a:extLst>
                    <a:ext uri="{9D8B030D-6E8A-4147-A177-3AD203B41FA5}">
                      <a16:colId xmlns:a16="http://schemas.microsoft.com/office/drawing/2014/main" val="4148869394"/>
                    </a:ext>
                  </a:extLst>
                </a:gridCol>
                <a:gridCol w="1179208">
                  <a:extLst>
                    <a:ext uri="{9D8B030D-6E8A-4147-A177-3AD203B41FA5}">
                      <a16:colId xmlns:a16="http://schemas.microsoft.com/office/drawing/2014/main" val="812078029"/>
                    </a:ext>
                  </a:extLst>
                </a:gridCol>
                <a:gridCol w="1278788">
                  <a:extLst>
                    <a:ext uri="{9D8B030D-6E8A-4147-A177-3AD203B41FA5}">
                      <a16:colId xmlns:a16="http://schemas.microsoft.com/office/drawing/2014/main" val="650436103"/>
                    </a:ext>
                  </a:extLst>
                </a:gridCol>
                <a:gridCol w="1517250">
                  <a:extLst>
                    <a:ext uri="{9D8B030D-6E8A-4147-A177-3AD203B41FA5}">
                      <a16:colId xmlns:a16="http://schemas.microsoft.com/office/drawing/2014/main" val="1944376651"/>
                    </a:ext>
                  </a:extLst>
                </a:gridCol>
              </a:tblGrid>
              <a:tr h="320563">
                <a:tc gridSpan="4">
                  <a:txBody>
                    <a:bodyPr/>
                    <a:lstStyle/>
                    <a:p>
                      <a:pPr algn="ctr" fontAlgn="b"/>
                      <a:r>
                        <a:rPr lang="en-US" sz="1100" u="none" strike="noStrike">
                          <a:effectLst/>
                        </a:rPr>
                        <a:t>FY2022 TOTAL SCHOOL ALLOCATIONS</a:t>
                      </a:r>
                      <a:endParaRPr lang="en-US" sz="1100" b="1" i="0" u="none" strike="noStrike">
                        <a:solidFill>
                          <a:srgbClr val="FFFFFF"/>
                        </a:solidFill>
                        <a:effectLst/>
                        <a:latin typeface="Calibri" panose="020F0502020204030204" pitchFamily="34" charset="0"/>
                      </a:endParaRPr>
                    </a:p>
                  </a:txBody>
                  <a:tcPr marL="92693" marR="92693" marT="46346" marB="46346"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1088280"/>
                  </a:ext>
                </a:extLst>
              </a:tr>
              <a:tr h="282930">
                <a:tc>
                  <a:txBody>
                    <a:bodyPr/>
                    <a:lstStyle/>
                    <a:p>
                      <a:pPr algn="l" fontAlgn="b"/>
                      <a:r>
                        <a:rPr lang="en-US" sz="900" u="none" strike="noStrike">
                          <a:effectLst/>
                        </a:rPr>
                        <a:t>School</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ACCA</a:t>
                      </a:r>
                      <a:endParaRPr lang="en-US" sz="900" b="1" i="0" u="none" strike="noStrike">
                        <a:effectLst/>
                        <a:latin typeface="Calibri" panose="020F0502020204030204" pitchFamily="34" charset="0"/>
                      </a:endParaRPr>
                    </a:p>
                  </a:txBody>
                  <a:tcPr marL="92693" marR="92693" marT="46346" marB="46346"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1207379"/>
                  </a:ext>
                </a:extLst>
              </a:tr>
              <a:tr h="282930">
                <a:tc>
                  <a:txBody>
                    <a:bodyPr/>
                    <a:lstStyle/>
                    <a:p>
                      <a:pPr algn="l" fontAlgn="b"/>
                      <a:r>
                        <a:rPr lang="en-US" sz="900" u="none" strike="noStrike">
                          <a:effectLst/>
                        </a:rPr>
                        <a:t>Location</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 6097 </a:t>
                      </a:r>
                      <a:endParaRPr lang="en-US" sz="900" b="1" i="0" u="none" strike="noStrike">
                        <a:effectLst/>
                        <a:latin typeface="Calibri" panose="020F0502020204030204" pitchFamily="34" charset="0"/>
                      </a:endParaRPr>
                    </a:p>
                  </a:txBody>
                  <a:tcPr marL="92693" marR="92693" marT="46346" marB="46346"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7458488"/>
                  </a:ext>
                </a:extLst>
              </a:tr>
              <a:tr h="282930">
                <a:tc>
                  <a:txBody>
                    <a:bodyPr/>
                    <a:lstStyle/>
                    <a:p>
                      <a:pPr algn="l" fontAlgn="b"/>
                      <a:r>
                        <a:rPr lang="en-US" sz="900" u="none" strike="noStrike">
                          <a:effectLst/>
                        </a:rPr>
                        <a:t>Level</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 HS </a:t>
                      </a:r>
                      <a:endParaRPr lang="en-US" sz="900" b="1" i="0" u="none" strike="noStrike">
                        <a:effectLst/>
                        <a:latin typeface="Calibri" panose="020F0502020204030204" pitchFamily="34" charset="0"/>
                      </a:endParaRPr>
                    </a:p>
                  </a:txBody>
                  <a:tcPr marL="92693" marR="92693" marT="46346" marB="46346"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1631932"/>
                  </a:ext>
                </a:extLst>
              </a:tr>
              <a:tr h="282930">
                <a:tc>
                  <a:txBody>
                    <a:bodyPr/>
                    <a:lstStyle/>
                    <a:p>
                      <a:pPr algn="l" fontAlgn="b"/>
                      <a:r>
                        <a:rPr lang="en-US" sz="900" u="none" strike="noStrike">
                          <a:effectLst/>
                        </a:rPr>
                        <a:t>FY2022 Projected Enrollment</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0</a:t>
                      </a:r>
                      <a:endParaRPr lang="en-US" sz="900" b="1" i="0" u="none" strike="noStrike">
                        <a:effectLst/>
                        <a:latin typeface="Calibri" panose="020F0502020204030204" pitchFamily="34" charset="0"/>
                      </a:endParaRPr>
                    </a:p>
                  </a:txBody>
                  <a:tcPr marL="92693" marR="92693" marT="46346" marB="46346"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024802"/>
                  </a:ext>
                </a:extLst>
              </a:tr>
              <a:tr h="282930">
                <a:tc>
                  <a:txBody>
                    <a:bodyPr/>
                    <a:lstStyle/>
                    <a:p>
                      <a:pPr algn="l" fontAlgn="b"/>
                      <a:r>
                        <a:rPr lang="en-US" sz="900" u="none" strike="noStrike">
                          <a:effectLst/>
                        </a:rPr>
                        <a:t>Change in Enrollment</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0</a:t>
                      </a:r>
                      <a:endParaRPr lang="en-US" sz="900" b="1" i="0" u="none" strike="noStrike">
                        <a:effectLst/>
                        <a:latin typeface="Calibri" panose="020F0502020204030204" pitchFamily="34" charset="0"/>
                      </a:endParaRPr>
                    </a:p>
                  </a:txBody>
                  <a:tcPr marL="92693" marR="92693" marT="46346" marB="46346"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4817420"/>
                  </a:ext>
                </a:extLst>
              </a:tr>
              <a:tr h="282930">
                <a:tc>
                  <a:txBody>
                    <a:bodyPr/>
                    <a:lstStyle/>
                    <a:p>
                      <a:pPr algn="l" fontAlgn="b"/>
                      <a:r>
                        <a:rPr lang="en-US" sz="900" u="none" strike="noStrike">
                          <a:effectLst/>
                        </a:rPr>
                        <a:t>Total Earned</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dirty="0">
                          <a:effectLst/>
                        </a:rPr>
                        <a:t>$2,414,298</a:t>
                      </a:r>
                      <a:endParaRPr lang="en-US" sz="900" b="1" i="0" u="none" strike="noStrike" dirty="0">
                        <a:effectLst/>
                        <a:latin typeface="Calibri" panose="020F0502020204030204" pitchFamily="34" charset="0"/>
                      </a:endParaRPr>
                    </a:p>
                  </a:txBody>
                  <a:tcPr marL="92693" marR="92693" marT="46346" marB="46346"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3508720"/>
                  </a:ext>
                </a:extLst>
              </a:tr>
              <a:tr h="208294">
                <a:tc>
                  <a:txBody>
                    <a:bodyPr/>
                    <a:lstStyle/>
                    <a:p>
                      <a:pPr algn="ctr" fontAlgn="b"/>
                      <a:r>
                        <a:rPr lang="en-US" sz="1100" u="none" strike="noStrike">
                          <a:effectLst/>
                        </a:rPr>
                        <a:t> </a:t>
                      </a:r>
                      <a:endParaRPr lang="en-US" sz="11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1100" u="none" strike="noStrike" dirty="0">
                          <a:effectLst/>
                        </a:rPr>
                        <a:t> </a:t>
                      </a:r>
                      <a:endParaRPr lang="en-US" sz="1100" b="1" i="0" u="none" strike="noStrike" dirty="0">
                        <a:solidFill>
                          <a:srgbClr val="FFFFFF"/>
                        </a:solidFill>
                        <a:effectLst/>
                        <a:latin typeface="Arial" panose="020B0604020202020204" pitchFamily="34" charset="0"/>
                      </a:endParaRPr>
                    </a:p>
                  </a:txBody>
                  <a:tcPr marL="0" marR="0" marT="0" marB="0" anchor="b"/>
                </a:tc>
                <a:tc>
                  <a:txBody>
                    <a:bodyPr/>
                    <a:lstStyle/>
                    <a:p>
                      <a:pPr algn="ctr" fontAlgn="b"/>
                      <a:r>
                        <a:rPr lang="en-US" sz="1100" u="none" strike="noStrike">
                          <a:effectLst/>
                        </a:rPr>
                        <a:t> </a:t>
                      </a:r>
                      <a:endParaRPr lang="en-US" sz="11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1100" u="none" strike="noStrike">
                          <a:effectLst/>
                        </a:rPr>
                        <a:t> </a:t>
                      </a:r>
                      <a:endParaRPr lang="en-US" sz="1100" b="1" i="0" u="none" strike="noStrike">
                        <a:solidFill>
                          <a:srgbClr val="FFFFFF"/>
                        </a:solidFill>
                        <a:effectLst/>
                        <a:latin typeface="Arial" panose="020B0604020202020204" pitchFamily="34" charset="0"/>
                      </a:endParaRPr>
                    </a:p>
                  </a:txBody>
                  <a:tcPr marL="0" marR="0" marT="0" marB="0" anchor="b"/>
                </a:tc>
                <a:extLst>
                  <a:ext uri="{0D108BD9-81ED-4DB2-BD59-A6C34878D82A}">
                    <a16:rowId xmlns:a16="http://schemas.microsoft.com/office/drawing/2014/main" val="3823362303"/>
                  </a:ext>
                </a:extLst>
              </a:tr>
              <a:tr h="164942">
                <a:tc>
                  <a:txBody>
                    <a:bodyPr/>
                    <a:lstStyle/>
                    <a:p>
                      <a:pPr algn="l" fontAlgn="b"/>
                      <a:r>
                        <a:rPr lang="en-US" sz="800" u="none" strike="noStrike">
                          <a:effectLst/>
                        </a:rPr>
                        <a:t>Additional Earnings</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783362347"/>
                  </a:ext>
                </a:extLst>
              </a:tr>
              <a:tr h="164942">
                <a:tc>
                  <a:txBody>
                    <a:bodyPr/>
                    <a:lstStyle/>
                    <a:p>
                      <a:pPr algn="l" fontAlgn="b"/>
                      <a:r>
                        <a:rPr lang="en-US" sz="800" u="none" strike="noStrike">
                          <a:effectLst/>
                        </a:rPr>
                        <a:t>Signature</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153404614"/>
                  </a:ext>
                </a:extLst>
              </a:tr>
              <a:tr h="164942">
                <a:tc>
                  <a:txBody>
                    <a:bodyPr/>
                    <a:lstStyle/>
                    <a:p>
                      <a:pPr algn="l" fontAlgn="b"/>
                      <a:r>
                        <a:rPr lang="en-US" sz="800" u="none" strike="noStrike">
                          <a:effectLst/>
                        </a:rPr>
                        <a:t>Turnaround</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58232735"/>
                  </a:ext>
                </a:extLst>
              </a:tr>
              <a:tr h="164942">
                <a:tc>
                  <a:txBody>
                    <a:bodyPr/>
                    <a:lstStyle/>
                    <a:p>
                      <a:pPr algn="l" fontAlgn="b"/>
                      <a:r>
                        <a:rPr lang="en-US" sz="800" u="none" strike="noStrike">
                          <a:effectLst/>
                        </a:rPr>
                        <a:t>Title I</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358504531"/>
                  </a:ext>
                </a:extLst>
              </a:tr>
              <a:tr h="164942">
                <a:tc>
                  <a:txBody>
                    <a:bodyPr/>
                    <a:lstStyle/>
                    <a:p>
                      <a:pPr algn="l" fontAlgn="b"/>
                      <a:r>
                        <a:rPr lang="en-US" sz="800" u="none" strike="noStrike">
                          <a:effectLst/>
                        </a:rPr>
                        <a:t>Title I Holdback</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023603102"/>
                  </a:ext>
                </a:extLst>
              </a:tr>
              <a:tr h="164942">
                <a:tc>
                  <a:txBody>
                    <a:bodyPr/>
                    <a:lstStyle/>
                    <a:p>
                      <a:pPr algn="l" fontAlgn="b"/>
                      <a:r>
                        <a:rPr lang="en-US" sz="800" u="none" strike="noStrike">
                          <a:effectLst/>
                        </a:rPr>
                        <a:t>Title I Family Engagement</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477468823"/>
                  </a:ext>
                </a:extLst>
              </a:tr>
              <a:tr h="164942">
                <a:tc>
                  <a:txBody>
                    <a:bodyPr/>
                    <a:lstStyle/>
                    <a:p>
                      <a:pPr algn="l" fontAlgn="b"/>
                      <a:r>
                        <a:rPr lang="en-US" sz="800" u="none" strike="noStrike">
                          <a:effectLst/>
                        </a:rPr>
                        <a:t>Title I School Improvement</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219931777"/>
                  </a:ext>
                </a:extLst>
              </a:tr>
              <a:tr h="164942">
                <a:tc>
                  <a:txBody>
                    <a:bodyPr/>
                    <a:lstStyle/>
                    <a:p>
                      <a:pPr algn="l" fontAlgn="b"/>
                      <a:r>
                        <a:rPr lang="en-US" sz="800" u="none" strike="noStrike">
                          <a:effectLst/>
                        </a:rPr>
                        <a:t>Title IV Behavior</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087423384"/>
                  </a:ext>
                </a:extLst>
              </a:tr>
              <a:tr h="164942">
                <a:tc>
                  <a:txBody>
                    <a:bodyPr/>
                    <a:lstStyle/>
                    <a:p>
                      <a:pPr algn="l" fontAlgn="b"/>
                      <a:r>
                        <a:rPr lang="en-US" sz="800" u="none" strike="noStrike">
                          <a:effectLst/>
                        </a:rPr>
                        <a:t>Summer Bridge</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596611780"/>
                  </a:ext>
                </a:extLst>
              </a:tr>
              <a:tr h="164942">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788026457"/>
                  </a:ext>
                </a:extLst>
              </a:tr>
              <a:tr h="164942">
                <a:tc>
                  <a:txBody>
                    <a:bodyPr/>
                    <a:lstStyle/>
                    <a:p>
                      <a:pPr algn="l" fontAlgn="b"/>
                      <a:r>
                        <a:rPr lang="en-US" sz="800" u="none" strike="noStrike">
                          <a:effectLst/>
                        </a:rPr>
                        <a:t>Field Trip Transportation</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$21,000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1178079"/>
                  </a:ext>
                </a:extLst>
              </a:tr>
              <a:tr h="164942">
                <a:tc>
                  <a:txBody>
                    <a:bodyPr/>
                    <a:lstStyle/>
                    <a:p>
                      <a:pPr algn="l" fontAlgn="b"/>
                      <a:r>
                        <a:rPr lang="en-US" sz="800" u="none" strike="noStrike">
                          <a:effectLst/>
                        </a:rPr>
                        <a:t>Dual Campus Supplement</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492898575"/>
                  </a:ext>
                </a:extLst>
              </a:tr>
              <a:tr h="164942">
                <a:tc>
                  <a:txBody>
                    <a:bodyPr/>
                    <a:lstStyle/>
                    <a:p>
                      <a:pPr algn="l" fontAlgn="b"/>
                      <a:r>
                        <a:rPr lang="en-US" sz="800" u="none" strike="noStrike">
                          <a:effectLst/>
                        </a:rPr>
                        <a:t>District Funded Stipends</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385962600"/>
                  </a:ext>
                </a:extLst>
              </a:tr>
              <a:tr h="164942">
                <a:tc>
                  <a:txBody>
                    <a:bodyPr/>
                    <a:lstStyle/>
                    <a:p>
                      <a:pPr algn="l" fontAlgn="b"/>
                      <a:r>
                        <a:rPr lang="en-US" sz="800" u="none" strike="noStrike">
                          <a:effectLst/>
                        </a:rPr>
                        <a:t>Substitute Teachers</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292937150"/>
                  </a:ext>
                </a:extLst>
              </a:tr>
              <a:tr h="164942">
                <a:tc>
                  <a:txBody>
                    <a:bodyPr/>
                    <a:lstStyle/>
                    <a:p>
                      <a:pPr algn="l" fontAlgn="b"/>
                      <a:r>
                        <a:rPr lang="en-US" sz="800" u="none" strike="noStrike">
                          <a:effectLst/>
                        </a:rPr>
                        <a:t>Textbooks</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252469779"/>
                  </a:ext>
                </a:extLst>
              </a:tr>
              <a:tr h="164942">
                <a:tc>
                  <a:txBody>
                    <a:bodyPr/>
                    <a:lstStyle/>
                    <a:p>
                      <a:pPr algn="l" fontAlgn="b"/>
                      <a:r>
                        <a:rPr lang="en-US" sz="800" u="none" strike="noStrike">
                          <a:effectLst/>
                        </a:rPr>
                        <a:t>Per Pupil</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$108,284</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4113661961"/>
                  </a:ext>
                </a:extLst>
              </a:tr>
              <a:tr h="164942">
                <a:tc>
                  <a:txBody>
                    <a:bodyPr/>
                    <a:lstStyle/>
                    <a:p>
                      <a:pPr algn="l" fontAlgn="b"/>
                      <a:r>
                        <a:rPr lang="en-US" sz="800" u="none" strike="noStrike">
                          <a:effectLst/>
                        </a:rPr>
                        <a:t>Flex</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117932257"/>
                  </a:ext>
                </a:extLst>
              </a:tr>
              <a:tr h="164942">
                <a:tc>
                  <a:txBody>
                    <a:bodyPr/>
                    <a:lstStyle/>
                    <a:p>
                      <a:pPr algn="l" fontAlgn="b"/>
                      <a:r>
                        <a:rPr lang="en-US" sz="800" u="none" strike="noStrike">
                          <a:effectLst/>
                        </a:rPr>
                        <a:t>Additional Flex</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058252860"/>
                  </a:ext>
                </a:extLst>
              </a:tr>
              <a:tr h="164942">
                <a:tc>
                  <a:txBody>
                    <a:bodyPr/>
                    <a:lstStyle/>
                    <a:p>
                      <a:pPr algn="l" fontAlgn="b"/>
                      <a:r>
                        <a:rPr lang="en-US" sz="800" u="none" strike="noStrike">
                          <a:effectLst/>
                        </a:rPr>
                        <a:t>Cluster</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816093785"/>
                  </a:ext>
                </a:extLst>
              </a:tr>
              <a:tr h="164942">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015605545"/>
                  </a:ext>
                </a:extLst>
              </a:tr>
              <a:tr h="164942">
                <a:tc>
                  <a:txBody>
                    <a:bodyPr/>
                    <a:lstStyle/>
                    <a:p>
                      <a:pPr algn="l" fontAlgn="b"/>
                      <a:r>
                        <a:rPr lang="en-US" sz="800" u="none" strike="noStrike">
                          <a:effectLst/>
                        </a:rPr>
                        <a:t>Reduction to School Budgets</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519098711"/>
                  </a:ext>
                </a:extLst>
              </a:tr>
              <a:tr h="151483">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71562681"/>
                  </a:ext>
                </a:extLst>
              </a:tr>
              <a:tr h="164942">
                <a:tc>
                  <a:txBody>
                    <a:bodyPr/>
                    <a:lstStyle/>
                    <a:p>
                      <a:pPr algn="l" fontAlgn="b"/>
                      <a:r>
                        <a:rPr lang="en-US" sz="800" u="none" strike="noStrike">
                          <a:effectLst/>
                        </a:rPr>
                        <a:t>Total FTE Allotments</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27.00</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$2,285,014</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851685475"/>
                  </a:ext>
                </a:extLst>
              </a:tr>
              <a:tr h="164942">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598510694"/>
                  </a:ext>
                </a:extLst>
              </a:tr>
              <a:tr h="164942">
                <a:tc>
                  <a:txBody>
                    <a:bodyPr/>
                    <a:lstStyle/>
                    <a:p>
                      <a:pPr algn="l" fontAlgn="b"/>
                      <a:r>
                        <a:rPr lang="en-US" sz="800" u="none" strike="noStrike">
                          <a:effectLst/>
                        </a:rPr>
                        <a:t>Total Additional Earnings</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$2,414,298</a:t>
                      </a:r>
                      <a:endParaRPr lang="en-US" sz="800" b="1"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864203780"/>
                  </a:ext>
                </a:extLst>
              </a:tr>
              <a:tr h="132545">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44511711"/>
                  </a:ext>
                </a:extLst>
              </a:tr>
              <a:tr h="132545">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11223957"/>
                  </a:ext>
                </a:extLst>
              </a:tr>
              <a:tr h="164942">
                <a:tc>
                  <a:txBody>
                    <a:bodyPr/>
                    <a:lstStyle/>
                    <a:p>
                      <a:pPr algn="l" fontAlgn="b"/>
                      <a:r>
                        <a:rPr lang="en-US" sz="800" u="none" strike="noStrike">
                          <a:effectLst/>
                        </a:rPr>
                        <a:t>Total Allocation</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ctr" fontAlgn="b"/>
                      <a:r>
                        <a:rPr lang="en-US" sz="800" u="none" strike="noStrike" dirty="0">
                          <a:effectLst/>
                        </a:rPr>
                        <a:t>$2,414,298</a:t>
                      </a:r>
                      <a:endParaRPr lang="en-US" sz="800" b="1"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2196234477"/>
                  </a:ext>
                </a:extLst>
              </a:tr>
            </a:tbl>
          </a:graphicData>
        </a:graphic>
      </p:graphicFrame>
    </p:spTree>
    <p:extLst>
      <p:ext uri="{BB962C8B-B14F-4D97-AF65-F5344CB8AC3E}">
        <p14:creationId xmlns:p14="http://schemas.microsoft.com/office/powerpoint/2010/main" val="101396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EC9A5-6F42-4066-8FFE-A094C0E3EA73}"/>
              </a:ext>
            </a:extLst>
          </p:cNvPr>
          <p:cNvSpPr>
            <a:spLocks noGrp="1"/>
          </p:cNvSpPr>
          <p:nvPr>
            <p:ph type="title"/>
          </p:nvPr>
        </p:nvSpPr>
        <p:spPr>
          <a:xfrm>
            <a:off x="457200" y="274638"/>
            <a:ext cx="8229600" cy="1143000"/>
          </a:xfrm>
        </p:spPr>
        <p:txBody>
          <a:bodyPr anchor="ctr">
            <a:normAutofit/>
          </a:bodyPr>
          <a:lstStyle/>
          <a:p>
            <a:r>
              <a:rPr lang="en-US" dirty="0"/>
              <a:t>ACCA Shout-Outs</a:t>
            </a:r>
          </a:p>
        </p:txBody>
      </p:sp>
      <p:sp>
        <p:nvSpPr>
          <p:cNvPr id="3" name="Content Placeholder 2">
            <a:extLst>
              <a:ext uri="{FF2B5EF4-FFF2-40B4-BE49-F238E27FC236}">
                <a16:creationId xmlns:a16="http://schemas.microsoft.com/office/drawing/2014/main" id="{CF9750DA-4F99-4464-AD1C-07D97623080F}"/>
              </a:ext>
            </a:extLst>
          </p:cNvPr>
          <p:cNvSpPr>
            <a:spLocks noGrp="1"/>
          </p:cNvSpPr>
          <p:nvPr>
            <p:ph sz="half" idx="1"/>
          </p:nvPr>
        </p:nvSpPr>
        <p:spPr>
          <a:xfrm>
            <a:off x="457200" y="1600200"/>
            <a:ext cx="4038600" cy="4525963"/>
          </a:xfrm>
        </p:spPr>
        <p:txBody>
          <a:bodyPr>
            <a:normAutofit/>
          </a:bodyPr>
          <a:lstStyle/>
          <a:p>
            <a:pPr>
              <a:lnSpc>
                <a:spcPct val="90000"/>
              </a:lnSpc>
            </a:pPr>
            <a:r>
              <a:rPr lang="en-US" sz="1500" b="1" dirty="0"/>
              <a:t>Thank you APS BOE Vice-Chair </a:t>
            </a:r>
            <a:r>
              <a:rPr lang="en-US" sz="1500" b="1" dirty="0" err="1"/>
              <a:t>Eshe</a:t>
            </a:r>
            <a:r>
              <a:rPr lang="en-US" sz="1500" b="1" dirty="0"/>
              <a:t> Collins for promoting ACCA!</a:t>
            </a:r>
          </a:p>
          <a:p>
            <a:pPr>
              <a:lnSpc>
                <a:spcPct val="90000"/>
              </a:lnSpc>
            </a:pPr>
            <a:endParaRPr lang="en-US" sz="1500" b="1" dirty="0"/>
          </a:p>
          <a:p>
            <a:pPr>
              <a:lnSpc>
                <a:spcPct val="90000"/>
              </a:lnSpc>
            </a:pPr>
            <a:r>
              <a:rPr lang="en-US" sz="1500" b="1" dirty="0"/>
              <a:t>Return to Learn</a:t>
            </a:r>
          </a:p>
          <a:p>
            <a:pPr>
              <a:lnSpc>
                <a:spcPct val="90000"/>
              </a:lnSpc>
            </a:pPr>
            <a:r>
              <a:rPr lang="en-US" sz="1500" dirty="0"/>
              <a:t>Big shout out to our </a:t>
            </a:r>
            <a:r>
              <a:rPr lang="en-US" sz="1500" b="1" dirty="0"/>
              <a:t>Vice-Chair/CTAE Director Dr. Freeman </a:t>
            </a:r>
            <a:r>
              <a:rPr lang="en-US" sz="1500" dirty="0"/>
              <a:t>and </a:t>
            </a:r>
            <a:r>
              <a:rPr lang="en-US" sz="1500" b="1" dirty="0"/>
              <a:t>CTAE Department </a:t>
            </a:r>
            <a:r>
              <a:rPr lang="en-US" sz="1500" dirty="0"/>
              <a:t>and </a:t>
            </a:r>
            <a:r>
              <a:rPr lang="en-US" sz="1500" b="1" dirty="0"/>
              <a:t>LaShica Howard </a:t>
            </a:r>
            <a:r>
              <a:rPr lang="en-US" sz="1500" dirty="0"/>
              <a:t>for an EXCELLENT job getting us ready for students that opted to return to face/face learning</a:t>
            </a:r>
          </a:p>
          <a:p>
            <a:pPr>
              <a:lnSpc>
                <a:spcPct val="90000"/>
              </a:lnSpc>
            </a:pPr>
            <a:endParaRPr lang="en-US" sz="1500" dirty="0"/>
          </a:p>
          <a:p>
            <a:pPr>
              <a:lnSpc>
                <a:spcPct val="90000"/>
              </a:lnSpc>
            </a:pPr>
            <a:r>
              <a:rPr lang="en-US" sz="1500" b="1" dirty="0"/>
              <a:t>Steps to Your Career – February 3</a:t>
            </a:r>
            <a:r>
              <a:rPr lang="en-US" sz="1500" b="1" baseline="30000" dirty="0"/>
              <a:t>rd</a:t>
            </a:r>
            <a:r>
              <a:rPr lang="en-US" sz="1500" b="1" dirty="0"/>
              <a:t> </a:t>
            </a:r>
          </a:p>
          <a:p>
            <a:pPr>
              <a:lnSpc>
                <a:spcPct val="90000"/>
              </a:lnSpc>
            </a:pPr>
            <a:r>
              <a:rPr lang="en-US" sz="1500" dirty="0"/>
              <a:t>Big shout out to </a:t>
            </a:r>
            <a:r>
              <a:rPr lang="en-US" sz="1500" b="1" dirty="0"/>
              <a:t>Atlanta Technical College </a:t>
            </a:r>
            <a:r>
              <a:rPr lang="en-US" sz="1500" dirty="0"/>
              <a:t>for helping to plan a wonderful virtual event for APS students Feb. 3</a:t>
            </a:r>
            <a:r>
              <a:rPr lang="en-US" sz="1500" baseline="30000" dirty="0"/>
              <a:t>rd</a:t>
            </a:r>
            <a:r>
              <a:rPr lang="en-US" sz="1500" dirty="0"/>
              <a:t>! </a:t>
            </a:r>
          </a:p>
          <a:p>
            <a:pPr>
              <a:lnSpc>
                <a:spcPct val="90000"/>
              </a:lnSpc>
            </a:pPr>
            <a:endParaRPr lang="en-US" sz="1500" dirty="0"/>
          </a:p>
          <a:p>
            <a:pPr>
              <a:lnSpc>
                <a:spcPct val="90000"/>
              </a:lnSpc>
            </a:pPr>
            <a:r>
              <a:rPr lang="en-US" sz="1500" b="1" dirty="0"/>
              <a:t>Registration Kick-Off – Lunch &amp; Learn</a:t>
            </a:r>
          </a:p>
          <a:p>
            <a:pPr>
              <a:lnSpc>
                <a:spcPct val="90000"/>
              </a:lnSpc>
            </a:pPr>
            <a:r>
              <a:rPr lang="en-US" sz="1500" dirty="0"/>
              <a:t>Big shout out to the ACCA Leadership Team (</a:t>
            </a:r>
            <a:r>
              <a:rPr lang="en-US" sz="1500" b="1" dirty="0"/>
              <a:t>Fears, Fortson, Anastal</a:t>
            </a:r>
            <a:r>
              <a:rPr lang="en-US" sz="1500" dirty="0"/>
              <a:t>) for a great job planning and executing </a:t>
            </a:r>
          </a:p>
        </p:txBody>
      </p:sp>
      <p:pic>
        <p:nvPicPr>
          <p:cNvPr id="6" name="Picture 5">
            <a:extLst>
              <a:ext uri="{FF2B5EF4-FFF2-40B4-BE49-F238E27FC236}">
                <a16:creationId xmlns:a16="http://schemas.microsoft.com/office/drawing/2014/main" id="{406C5C85-8834-4F20-9C20-91757CCB613E}"/>
              </a:ext>
            </a:extLst>
          </p:cNvPr>
          <p:cNvPicPr>
            <a:picLocks noChangeAspect="1"/>
          </p:cNvPicPr>
          <p:nvPr/>
        </p:nvPicPr>
        <p:blipFill rotWithShape="1">
          <a:blip r:embed="rId3"/>
          <a:srcRect r="-3" b="20430"/>
          <a:stretch/>
        </p:blipFill>
        <p:spPr>
          <a:xfrm>
            <a:off x="4648200" y="1600200"/>
            <a:ext cx="4038600" cy="4525963"/>
          </a:xfrm>
          <a:prstGeom prst="rect">
            <a:avLst/>
          </a:prstGeom>
          <a:noFill/>
        </p:spPr>
      </p:pic>
      <p:sp>
        <p:nvSpPr>
          <p:cNvPr id="4" name="Slide Number Placeholder 3">
            <a:extLst>
              <a:ext uri="{FF2B5EF4-FFF2-40B4-BE49-F238E27FC236}">
                <a16:creationId xmlns:a16="http://schemas.microsoft.com/office/drawing/2014/main" id="{F1BF47E3-A457-4C4A-970F-300701F5254A}"/>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3D6C3DC6-EF6E-8948-BFE6-808D46D584D8}" type="slidenum">
              <a:rPr lang="en-US" smtClean="0"/>
              <a:pPr>
                <a:spcAft>
                  <a:spcPts val="600"/>
                </a:spcAft>
              </a:pPr>
              <a:t>3</a:t>
            </a:fld>
            <a:endParaRPr lang="en-US"/>
          </a:p>
        </p:txBody>
      </p:sp>
      <p:pic>
        <p:nvPicPr>
          <p:cNvPr id="11" name="Picture 10" descr="A picture containing clipart&#10;&#10;Description automatically generated">
            <a:extLst>
              <a:ext uri="{FF2B5EF4-FFF2-40B4-BE49-F238E27FC236}">
                <a16:creationId xmlns:a16="http://schemas.microsoft.com/office/drawing/2014/main" id="{636BAB97-6FC4-47BE-82B8-327DE0C14EF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777990" y="182690"/>
            <a:ext cx="1684020" cy="1234948"/>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247BC77F-E4D0-4BC4-A400-335015DCAE8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92480" y="182690"/>
            <a:ext cx="1684020" cy="1234948"/>
          </a:xfrm>
          <a:prstGeom prst="rect">
            <a:avLst/>
          </a:prstGeom>
        </p:spPr>
      </p:pic>
    </p:spTree>
    <p:extLst>
      <p:ext uri="{BB962C8B-B14F-4D97-AF65-F5344CB8AC3E}">
        <p14:creationId xmlns:p14="http://schemas.microsoft.com/office/powerpoint/2010/main" val="4141429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584049093"/>
              </p:ext>
            </p:extLst>
          </p:nvPr>
        </p:nvGraphicFramePr>
        <p:xfrm>
          <a:off x="958126" y="840705"/>
          <a:ext cx="7196965" cy="3653755"/>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394800">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724099">
                <a:tc>
                  <a:txBody>
                    <a:bodyPr/>
                    <a:lstStyle/>
                    <a:p>
                      <a:pPr algn="ctr"/>
                      <a:r>
                        <a:rPr lang="en-US" sz="800" b="0" dirty="0">
                          <a:solidFill>
                            <a:schemeClr val="tx1"/>
                          </a:solidFill>
                          <a:latin typeface="Arial" panose="020B0604020202020204" pitchFamily="34" charset="0"/>
                          <a:cs typeface="Arial" panose="020B0604020202020204" pitchFamily="34" charset="0"/>
                        </a:rPr>
                        <a:t>Teaching and </a:t>
                      </a:r>
                    </a:p>
                    <a:p>
                      <a:pPr algn="ctr"/>
                      <a:r>
                        <a:rPr lang="en-US" sz="800" b="0" dirty="0">
                          <a:solidFill>
                            <a:schemeClr val="tx1"/>
                          </a:solidFill>
                          <a:latin typeface="Arial" panose="020B0604020202020204" pitchFamily="34" charset="0"/>
                          <a:cs typeface="Arial" panose="020B0604020202020204" pitchFamily="34" charset="0"/>
                        </a:rPr>
                        <a:t>Assessing for Learning</a:t>
                      </a:r>
                    </a:p>
                    <a:p>
                      <a:pPr algn="ctr"/>
                      <a:endParaRPr lang="en-US" sz="800" b="0" i="1" dirty="0">
                        <a:solidFill>
                          <a:srgbClr val="FF0000"/>
                        </a:solidFill>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Arial" panose="020B0604020202020204" pitchFamily="34" charset="0"/>
                          <a:cs typeface="Arial" panose="020B0604020202020204" pitchFamily="34" charset="0"/>
                        </a:rPr>
                        <a:t>Academics</a:t>
                      </a: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Arial" panose="020B0604020202020204" pitchFamily="34" charset="0"/>
                          <a:cs typeface="Arial" panose="020B0604020202020204" pitchFamily="34" charset="0"/>
                        </a:rPr>
                        <a:t>Purchase MARTA  cards for students to participate in dual enrollment classes on Atlanta Technical College’s campus during the 2021-22 SY</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Arial" panose="020B0604020202020204" pitchFamily="34" charset="0"/>
                          <a:cs typeface="Arial" panose="020B0604020202020204" pitchFamily="34" charset="0"/>
                        </a:rPr>
                        <a:t>Cover student supplies needed to participate in dual enrollment that legislation doesn’t cover</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Arial" panose="020B0604020202020204" pitchFamily="34" charset="0"/>
                        <a:cs typeface="Arial" panose="020B0604020202020204" pitchFamily="34" charset="0"/>
                      </a:endParaRP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latin typeface="Arial" panose="020B0604020202020204" pitchFamily="34" charset="0"/>
                        <a:ea typeface="+mn-ea"/>
                        <a:cs typeface="Arial" panose="020B0604020202020204" pitchFamily="34" charset="0"/>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latin typeface="Arial" panose="020B0604020202020204" pitchFamily="34" charset="0"/>
                        <a:ea typeface="+mn-ea"/>
                        <a:cs typeface="Arial" panose="020B0604020202020204" pitchFamily="34" charset="0"/>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Arial" panose="020B0604020202020204" pitchFamily="34" charset="0"/>
                          <a:ea typeface="+mn-ea"/>
                          <a:cs typeface="Arial" panose="020B0604020202020204" pitchFamily="34" charset="0"/>
                        </a:rPr>
                        <a:t>Provide  120 students </a:t>
                      </a:r>
                    </a:p>
                    <a:p>
                      <a:pPr marL="0" marR="0" indent="0" algn="ctr" defTabSz="6858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Arial" panose="020B0604020202020204" pitchFamily="34" charset="0"/>
                          <a:ea typeface="+mn-ea"/>
                          <a:cs typeface="Arial" panose="020B0604020202020204" pitchFamily="34" charset="0"/>
                        </a:rPr>
                        <a:t>16 ten trip cards</a:t>
                      </a:r>
                    </a:p>
                    <a:p>
                      <a:pPr marL="0" marR="0" indent="0" algn="ctr" defTabSz="6858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Arial" panose="020B0604020202020204" pitchFamily="34" charset="0"/>
                          <a:ea typeface="+mn-ea"/>
                          <a:cs typeface="Arial" panose="020B0604020202020204" pitchFamily="34" charset="0"/>
                        </a:rPr>
                        <a:t>$14.40/card</a:t>
                      </a:r>
                    </a:p>
                    <a:p>
                      <a:pPr marL="0" marR="0" indent="0" algn="ctr" defTabSz="6858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latin typeface="Arial" panose="020B0604020202020204" pitchFamily="34" charset="0"/>
                        <a:ea typeface="+mn-ea"/>
                        <a:cs typeface="Arial" panose="020B0604020202020204" pitchFamily="34" charset="0"/>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latin typeface="Arial" panose="020B0604020202020204" pitchFamily="34" charset="0"/>
                        <a:ea typeface="+mn-ea"/>
                        <a:cs typeface="Arial" panose="020B0604020202020204" pitchFamily="34" charset="0"/>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Arial" panose="020B0604020202020204" pitchFamily="34" charset="0"/>
                          <a:ea typeface="+mn-ea"/>
                          <a:cs typeface="Arial" panose="020B0604020202020204" pitchFamily="34" charset="0"/>
                        </a:rPr>
                        <a:t>Purchase  blood pressure kits, culinary arts kitchen supplies, cosmetology and barbering supplies, CPR resources and uniforms</a:t>
                      </a:r>
                    </a:p>
                    <a:p>
                      <a:pPr marL="0" marR="0" indent="0" algn="ctr" defTabSz="6858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p>
                      <a:pPr marL="0" algn="ctr" defTabSz="685800" rtl="0" eaLnBrk="1" latinLnBrk="0" hangingPunct="1"/>
                      <a:r>
                        <a:rPr lang="en-US" sz="800" b="0" i="0" kern="1200" dirty="0">
                          <a:solidFill>
                            <a:schemeClr val="tx1"/>
                          </a:solidFill>
                          <a:latin typeface="Arial" panose="020B0604020202020204" pitchFamily="34" charset="0"/>
                          <a:ea typeface="+mn-ea"/>
                          <a:cs typeface="Arial" panose="020B0604020202020204" pitchFamily="34" charset="0"/>
                        </a:rPr>
                        <a:t>$27,684</a:t>
                      </a:r>
                      <a:endParaRPr lang="en-US" sz="800" b="0" i="0" dirty="0">
                        <a:solidFill>
                          <a:schemeClr val="tx1"/>
                        </a:solidFill>
                        <a:latin typeface="Arial" panose="020B0604020202020204" pitchFamily="34" charset="0"/>
                        <a:cs typeface="Arial" panose="020B0604020202020204" pitchFamily="34" charset="0"/>
                      </a:endParaRP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p>
                      <a:pPr marL="0" algn="ctr" defTabSz="685800" rtl="0" eaLnBrk="1" latinLnBrk="0" hangingPunct="1"/>
                      <a:r>
                        <a:rPr lang="en-US" sz="800" b="0" i="0" kern="1200" dirty="0">
                          <a:solidFill>
                            <a:schemeClr val="tx1"/>
                          </a:solidFill>
                          <a:latin typeface="Arial" panose="020B0604020202020204" pitchFamily="34" charset="0"/>
                          <a:ea typeface="+mn-ea"/>
                          <a:cs typeface="Arial" panose="020B0604020202020204" pitchFamily="34" charset="0"/>
                        </a:rPr>
                        <a:t>$20,000</a:t>
                      </a:r>
                    </a:p>
                  </a:txBody>
                  <a:tcPr marL="68580" marR="68580" marT="34290" marB="34290" anchor="ctr"/>
                </a:tc>
                <a:extLst>
                  <a:ext uri="{0D108BD9-81ED-4DB2-BD59-A6C34878D82A}">
                    <a16:rowId xmlns:a16="http://schemas.microsoft.com/office/drawing/2014/main" val="10001"/>
                  </a:ext>
                </a:extLst>
              </a:tr>
              <a:tr h="199163">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19916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19916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19916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19916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FY22 Strategic Plan Break-out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30</a:t>
            </a:fld>
            <a:endParaRPr lang="en-US" dirty="0">
              <a:solidFill>
                <a:srgbClr val="F5F5F5"/>
              </a:solidFill>
            </a:endParaRPr>
          </a:p>
        </p:txBody>
      </p:sp>
    </p:spTree>
    <p:extLst>
      <p:ext uri="{BB962C8B-B14F-4D97-AF65-F5344CB8AC3E}">
        <p14:creationId xmlns:p14="http://schemas.microsoft.com/office/powerpoint/2010/main" val="384509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B6A50B-5BC0-4084-A00C-8B92AC8458E5}"/>
              </a:ext>
            </a:extLst>
          </p:cNvPr>
          <p:cNvSpPr>
            <a:spLocks noGrp="1"/>
          </p:cNvSpPr>
          <p:nvPr>
            <p:ph type="title"/>
          </p:nvPr>
        </p:nvSpPr>
        <p:spPr/>
        <p:txBody>
          <a:bodyPr>
            <a:normAutofit/>
          </a:bodyPr>
          <a:lstStyle/>
          <a:p>
            <a:r>
              <a:rPr lang="en-US" dirty="0"/>
              <a:t>Revised Allocations</a:t>
            </a:r>
          </a:p>
        </p:txBody>
      </p:sp>
      <p:graphicFrame>
        <p:nvGraphicFramePr>
          <p:cNvPr id="5" name="Content Placeholder 4">
            <a:extLst>
              <a:ext uri="{FF2B5EF4-FFF2-40B4-BE49-F238E27FC236}">
                <a16:creationId xmlns:a16="http://schemas.microsoft.com/office/drawing/2014/main" id="{CAD570C7-4094-411E-A5EF-AA4DA49BA5F8}"/>
              </a:ext>
            </a:extLst>
          </p:cNvPr>
          <p:cNvGraphicFramePr>
            <a:graphicFrameLocks noGrp="1"/>
          </p:cNvGraphicFramePr>
          <p:nvPr>
            <p:ph sz="half" idx="1"/>
            <p:extLst>
              <p:ext uri="{D42A27DB-BD31-4B8C-83A1-F6EECF244321}">
                <p14:modId xmlns:p14="http://schemas.microsoft.com/office/powerpoint/2010/main" val="2503014260"/>
              </p:ext>
            </p:extLst>
          </p:nvPr>
        </p:nvGraphicFramePr>
        <p:xfrm>
          <a:off x="4648203" y="1600200"/>
          <a:ext cx="4038597" cy="4664447"/>
        </p:xfrm>
        <a:graphic>
          <a:graphicData uri="http://schemas.openxmlformats.org/drawingml/2006/table">
            <a:tbl>
              <a:tblPr>
                <a:tableStyleId>{5C22544A-7EE6-4342-B048-85BDC9FD1C3A}</a:tableStyleId>
              </a:tblPr>
              <a:tblGrid>
                <a:gridCol w="1281373">
                  <a:extLst>
                    <a:ext uri="{9D8B030D-6E8A-4147-A177-3AD203B41FA5}">
                      <a16:colId xmlns:a16="http://schemas.microsoft.com/office/drawing/2014/main" val="3264862891"/>
                    </a:ext>
                  </a:extLst>
                </a:gridCol>
                <a:gridCol w="817898">
                  <a:extLst>
                    <a:ext uri="{9D8B030D-6E8A-4147-A177-3AD203B41FA5}">
                      <a16:colId xmlns:a16="http://schemas.microsoft.com/office/drawing/2014/main" val="3102773816"/>
                    </a:ext>
                  </a:extLst>
                </a:gridCol>
                <a:gridCol w="886964">
                  <a:extLst>
                    <a:ext uri="{9D8B030D-6E8A-4147-A177-3AD203B41FA5}">
                      <a16:colId xmlns:a16="http://schemas.microsoft.com/office/drawing/2014/main" val="2682444029"/>
                    </a:ext>
                  </a:extLst>
                </a:gridCol>
                <a:gridCol w="1052362">
                  <a:extLst>
                    <a:ext uri="{9D8B030D-6E8A-4147-A177-3AD203B41FA5}">
                      <a16:colId xmlns:a16="http://schemas.microsoft.com/office/drawing/2014/main" val="3765949444"/>
                    </a:ext>
                  </a:extLst>
                </a:gridCol>
              </a:tblGrid>
              <a:tr h="150006">
                <a:tc gridSpan="4">
                  <a:txBody>
                    <a:bodyPr/>
                    <a:lstStyle/>
                    <a:p>
                      <a:pPr algn="ctr" fontAlgn="b"/>
                      <a:r>
                        <a:rPr lang="en-US" sz="1000" u="none" strike="noStrike">
                          <a:effectLst/>
                        </a:rPr>
                        <a:t>FY2022 TOTAL SCHOOL ALLOCATIONS</a:t>
                      </a:r>
                      <a:endParaRPr lang="en-US" sz="1000" b="1" i="0" u="none" strike="noStrike">
                        <a:solidFill>
                          <a:srgbClr val="FFFFFF"/>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2609053"/>
                  </a:ext>
                </a:extLst>
              </a:tr>
              <a:tr h="140631">
                <a:tc>
                  <a:txBody>
                    <a:bodyPr/>
                    <a:lstStyle/>
                    <a:p>
                      <a:pPr algn="l" fontAlgn="b"/>
                      <a:r>
                        <a:rPr lang="en-US" sz="900" u="none" strike="noStrike">
                          <a:effectLst/>
                        </a:rPr>
                        <a:t>School</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ACCA</a:t>
                      </a:r>
                      <a:endParaRPr lang="en-US" sz="9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7173538"/>
                  </a:ext>
                </a:extLst>
              </a:tr>
              <a:tr h="140631">
                <a:tc>
                  <a:txBody>
                    <a:bodyPr/>
                    <a:lstStyle/>
                    <a:p>
                      <a:pPr algn="l" fontAlgn="b"/>
                      <a:r>
                        <a:rPr lang="en-US" sz="900" u="none" strike="noStrike">
                          <a:effectLst/>
                        </a:rPr>
                        <a:t>Location</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 6097 </a:t>
                      </a:r>
                      <a:endParaRPr lang="en-US" sz="9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2323768"/>
                  </a:ext>
                </a:extLst>
              </a:tr>
              <a:tr h="140631">
                <a:tc>
                  <a:txBody>
                    <a:bodyPr/>
                    <a:lstStyle/>
                    <a:p>
                      <a:pPr algn="l" fontAlgn="b"/>
                      <a:r>
                        <a:rPr lang="en-US" sz="900" u="none" strike="noStrike">
                          <a:effectLst/>
                        </a:rPr>
                        <a:t>Level</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 HS </a:t>
                      </a:r>
                      <a:endParaRPr lang="en-US" sz="9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5970993"/>
                  </a:ext>
                </a:extLst>
              </a:tr>
              <a:tr h="140631">
                <a:tc>
                  <a:txBody>
                    <a:bodyPr/>
                    <a:lstStyle/>
                    <a:p>
                      <a:pPr algn="l" fontAlgn="b"/>
                      <a:r>
                        <a:rPr lang="en-US" sz="900" u="none" strike="noStrike">
                          <a:effectLst/>
                        </a:rPr>
                        <a:t>FY2022 Projected Enrollment</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0</a:t>
                      </a:r>
                      <a:endParaRPr lang="en-US" sz="9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3832899"/>
                  </a:ext>
                </a:extLst>
              </a:tr>
              <a:tr h="140631">
                <a:tc>
                  <a:txBody>
                    <a:bodyPr/>
                    <a:lstStyle/>
                    <a:p>
                      <a:pPr algn="l" fontAlgn="b"/>
                      <a:r>
                        <a:rPr lang="en-US" sz="900" u="none" strike="noStrike">
                          <a:effectLst/>
                        </a:rPr>
                        <a:t>Change in Enrollment</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0</a:t>
                      </a:r>
                      <a:endParaRPr lang="en-US" sz="9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0156789"/>
                  </a:ext>
                </a:extLst>
              </a:tr>
              <a:tr h="146490">
                <a:tc>
                  <a:txBody>
                    <a:bodyPr/>
                    <a:lstStyle/>
                    <a:p>
                      <a:pPr algn="l" fontAlgn="b"/>
                      <a:r>
                        <a:rPr lang="en-US" sz="900" u="none" strike="noStrike">
                          <a:effectLst/>
                        </a:rPr>
                        <a:t>Total Earned</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dirty="0">
                          <a:effectLst/>
                        </a:rPr>
                        <a:t>$2,691,962</a:t>
                      </a:r>
                      <a:endParaRPr lang="en-US" sz="900" b="1" i="0" u="none" strike="noStrike" dirty="0">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4624371"/>
                  </a:ext>
                </a:extLst>
              </a:tr>
              <a:tr h="150006">
                <a:tc>
                  <a:txBody>
                    <a:bodyPr/>
                    <a:lstStyle/>
                    <a:p>
                      <a:pPr algn="ctr" fontAlgn="b"/>
                      <a:r>
                        <a:rPr lang="en-US" sz="1000" u="none" strike="noStrike">
                          <a:effectLst/>
                        </a:rPr>
                        <a:t> </a:t>
                      </a:r>
                      <a:endParaRPr lang="en-US" sz="10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1000" u="none" strike="noStrike">
                          <a:effectLst/>
                        </a:rPr>
                        <a:t> </a:t>
                      </a:r>
                      <a:endParaRPr lang="en-US" sz="10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1000" u="none" strike="noStrike">
                          <a:effectLst/>
                        </a:rPr>
                        <a:t> </a:t>
                      </a:r>
                      <a:endParaRPr lang="en-US" sz="10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1000" u="none" strike="noStrike">
                          <a:effectLst/>
                        </a:rPr>
                        <a:t> </a:t>
                      </a:r>
                      <a:endParaRPr lang="en-US" sz="1000" b="1" i="0" u="none" strike="noStrike">
                        <a:solidFill>
                          <a:srgbClr val="FFFFFF"/>
                        </a:solidFill>
                        <a:effectLst/>
                        <a:latin typeface="Arial" panose="020B0604020202020204" pitchFamily="34" charset="0"/>
                      </a:endParaRPr>
                    </a:p>
                  </a:txBody>
                  <a:tcPr marL="0" marR="0" marT="0" marB="0" anchor="b"/>
                </a:tc>
                <a:extLst>
                  <a:ext uri="{0D108BD9-81ED-4DB2-BD59-A6C34878D82A}">
                    <a16:rowId xmlns:a16="http://schemas.microsoft.com/office/drawing/2014/main" val="1418940295"/>
                  </a:ext>
                </a:extLst>
              </a:tr>
              <a:tr h="123052">
                <a:tc>
                  <a:txBody>
                    <a:bodyPr/>
                    <a:lstStyle/>
                    <a:p>
                      <a:pPr algn="l" fontAlgn="b"/>
                      <a:r>
                        <a:rPr lang="en-US" sz="700" u="none" strike="noStrike">
                          <a:effectLst/>
                        </a:rPr>
                        <a:t>Additional Earnings</a:t>
                      </a:r>
                      <a:endParaRPr lang="en-US" sz="700" b="1"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1"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1"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 </a:t>
                      </a:r>
                      <a:endParaRPr lang="en-US" sz="700" b="1"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4139727647"/>
                  </a:ext>
                </a:extLst>
              </a:tr>
              <a:tr h="123052">
                <a:tc>
                  <a:txBody>
                    <a:bodyPr/>
                    <a:lstStyle/>
                    <a:p>
                      <a:pPr algn="l" fontAlgn="b"/>
                      <a:r>
                        <a:rPr lang="en-US" sz="700" u="none" strike="noStrike">
                          <a:effectLst/>
                        </a:rPr>
                        <a:t>Signature</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611075448"/>
                  </a:ext>
                </a:extLst>
              </a:tr>
              <a:tr h="123052">
                <a:tc>
                  <a:txBody>
                    <a:bodyPr/>
                    <a:lstStyle/>
                    <a:p>
                      <a:pPr algn="l" fontAlgn="b"/>
                      <a:r>
                        <a:rPr lang="en-US" sz="700" u="none" strike="noStrike">
                          <a:effectLst/>
                        </a:rPr>
                        <a:t>Turnaround</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596745083"/>
                  </a:ext>
                </a:extLst>
              </a:tr>
              <a:tr h="123052">
                <a:tc>
                  <a:txBody>
                    <a:bodyPr/>
                    <a:lstStyle/>
                    <a:p>
                      <a:pPr algn="l" fontAlgn="b"/>
                      <a:r>
                        <a:rPr lang="en-US" sz="700" u="none" strike="noStrike">
                          <a:effectLst/>
                        </a:rPr>
                        <a:t>Title I</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657722961"/>
                  </a:ext>
                </a:extLst>
              </a:tr>
              <a:tr h="123052">
                <a:tc>
                  <a:txBody>
                    <a:bodyPr/>
                    <a:lstStyle/>
                    <a:p>
                      <a:pPr algn="l" fontAlgn="b"/>
                      <a:r>
                        <a:rPr lang="en-US" sz="700" u="none" strike="noStrike">
                          <a:effectLst/>
                        </a:rPr>
                        <a:t>Title I Holdback</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761763894"/>
                  </a:ext>
                </a:extLst>
              </a:tr>
              <a:tr h="123052">
                <a:tc>
                  <a:txBody>
                    <a:bodyPr/>
                    <a:lstStyle/>
                    <a:p>
                      <a:pPr algn="l" fontAlgn="b"/>
                      <a:r>
                        <a:rPr lang="en-US" sz="700" u="none" strike="noStrike">
                          <a:effectLst/>
                        </a:rPr>
                        <a:t>Title I Family Engagement</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568164343"/>
                  </a:ext>
                </a:extLst>
              </a:tr>
              <a:tr h="123052">
                <a:tc>
                  <a:txBody>
                    <a:bodyPr/>
                    <a:lstStyle/>
                    <a:p>
                      <a:pPr algn="l" fontAlgn="b"/>
                      <a:r>
                        <a:rPr lang="en-US" sz="700" u="none" strike="noStrike">
                          <a:effectLst/>
                        </a:rPr>
                        <a:t>Title I School Improvement</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794966951"/>
                  </a:ext>
                </a:extLst>
              </a:tr>
              <a:tr h="123052">
                <a:tc>
                  <a:txBody>
                    <a:bodyPr/>
                    <a:lstStyle/>
                    <a:p>
                      <a:pPr algn="l" fontAlgn="b"/>
                      <a:r>
                        <a:rPr lang="en-US" sz="700" u="none" strike="noStrike">
                          <a:effectLst/>
                        </a:rPr>
                        <a:t>Title IV Behavior</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730268946"/>
                  </a:ext>
                </a:extLst>
              </a:tr>
              <a:tr h="123052">
                <a:tc>
                  <a:txBody>
                    <a:bodyPr/>
                    <a:lstStyle/>
                    <a:p>
                      <a:pPr algn="l" fontAlgn="b"/>
                      <a:r>
                        <a:rPr lang="en-US" sz="700" u="none" strike="noStrike">
                          <a:effectLst/>
                        </a:rPr>
                        <a:t>Summer Bridge</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863595000"/>
                  </a:ext>
                </a:extLst>
              </a:tr>
              <a:tr h="123052">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976287304"/>
                  </a:ext>
                </a:extLst>
              </a:tr>
              <a:tr h="123052">
                <a:tc>
                  <a:txBody>
                    <a:bodyPr/>
                    <a:lstStyle/>
                    <a:p>
                      <a:pPr algn="l" fontAlgn="b"/>
                      <a:r>
                        <a:rPr lang="en-US" sz="700" u="none" strike="noStrike">
                          <a:effectLst/>
                        </a:rPr>
                        <a:t>Field Trip Transportation</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$21,000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178441429"/>
                  </a:ext>
                </a:extLst>
              </a:tr>
              <a:tr h="123052">
                <a:tc>
                  <a:txBody>
                    <a:bodyPr/>
                    <a:lstStyle/>
                    <a:p>
                      <a:pPr algn="l" fontAlgn="b"/>
                      <a:r>
                        <a:rPr lang="en-US" sz="700" u="none" strike="noStrike">
                          <a:effectLst/>
                        </a:rPr>
                        <a:t>Dual Campus Supplement</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615753757"/>
                  </a:ext>
                </a:extLst>
              </a:tr>
              <a:tr h="123052">
                <a:tc>
                  <a:txBody>
                    <a:bodyPr/>
                    <a:lstStyle/>
                    <a:p>
                      <a:pPr algn="l" fontAlgn="b"/>
                      <a:r>
                        <a:rPr lang="en-US" sz="700" u="none" strike="noStrike">
                          <a:effectLst/>
                        </a:rPr>
                        <a:t>District Funded Stipends</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167202466"/>
                  </a:ext>
                </a:extLst>
              </a:tr>
              <a:tr h="123052">
                <a:tc>
                  <a:txBody>
                    <a:bodyPr/>
                    <a:lstStyle/>
                    <a:p>
                      <a:pPr algn="l" fontAlgn="b"/>
                      <a:r>
                        <a:rPr lang="en-US" sz="700" u="none" strike="noStrike">
                          <a:effectLst/>
                        </a:rPr>
                        <a:t>Substitute Teachers</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926271741"/>
                  </a:ext>
                </a:extLst>
              </a:tr>
              <a:tr h="123052">
                <a:tc>
                  <a:txBody>
                    <a:bodyPr/>
                    <a:lstStyle/>
                    <a:p>
                      <a:pPr algn="l" fontAlgn="b"/>
                      <a:r>
                        <a:rPr lang="en-US" sz="700" u="none" strike="noStrike">
                          <a:effectLst/>
                        </a:rPr>
                        <a:t>Textbooks</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873885023"/>
                  </a:ext>
                </a:extLst>
              </a:tr>
              <a:tr h="123052">
                <a:tc>
                  <a:txBody>
                    <a:bodyPr/>
                    <a:lstStyle/>
                    <a:p>
                      <a:pPr algn="l" fontAlgn="b"/>
                      <a:r>
                        <a:rPr lang="en-US" sz="700" u="none" strike="noStrike">
                          <a:effectLst/>
                        </a:rPr>
                        <a:t>Per Pupil</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$108,284</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567204247"/>
                  </a:ext>
                </a:extLst>
              </a:tr>
              <a:tr h="123052">
                <a:tc>
                  <a:txBody>
                    <a:bodyPr/>
                    <a:lstStyle/>
                    <a:p>
                      <a:pPr algn="l" fontAlgn="b"/>
                      <a:r>
                        <a:rPr lang="en-US" sz="700" u="none" strike="noStrike">
                          <a:effectLst/>
                        </a:rPr>
                        <a:t>Flex</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664025321"/>
                  </a:ext>
                </a:extLst>
              </a:tr>
              <a:tr h="123052">
                <a:tc>
                  <a:txBody>
                    <a:bodyPr/>
                    <a:lstStyle/>
                    <a:p>
                      <a:pPr algn="l" fontAlgn="b"/>
                      <a:r>
                        <a:rPr lang="en-US" sz="700" u="none" strike="noStrike">
                          <a:effectLst/>
                        </a:rPr>
                        <a:t>Additional Flex</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4082087775"/>
                  </a:ext>
                </a:extLst>
              </a:tr>
              <a:tr h="123052">
                <a:tc>
                  <a:txBody>
                    <a:bodyPr/>
                    <a:lstStyle/>
                    <a:p>
                      <a:pPr algn="l" fontAlgn="b"/>
                      <a:r>
                        <a:rPr lang="en-US" sz="700" u="none" strike="noStrike">
                          <a:effectLst/>
                        </a:rPr>
                        <a:t>Cluster</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727619590"/>
                  </a:ext>
                </a:extLst>
              </a:tr>
              <a:tr h="123052">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402219307"/>
                  </a:ext>
                </a:extLst>
              </a:tr>
              <a:tr h="123052">
                <a:tc>
                  <a:txBody>
                    <a:bodyPr/>
                    <a:lstStyle/>
                    <a:p>
                      <a:pPr algn="l" fontAlgn="b"/>
                      <a:r>
                        <a:rPr lang="en-US" sz="700" u="none" strike="noStrike">
                          <a:effectLst/>
                        </a:rPr>
                        <a:t>Reduction to School Budgets</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4105261556"/>
                  </a:ext>
                </a:extLst>
              </a:tr>
              <a:tr h="112505">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709882033"/>
                  </a:ext>
                </a:extLst>
              </a:tr>
              <a:tr h="123052">
                <a:tc>
                  <a:txBody>
                    <a:bodyPr/>
                    <a:lstStyle/>
                    <a:p>
                      <a:pPr algn="l" fontAlgn="b"/>
                      <a:r>
                        <a:rPr lang="en-US" sz="700" u="none" strike="noStrike">
                          <a:effectLst/>
                        </a:rPr>
                        <a:t>Total FTE Allotments</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30.50</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$2,562,678</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42318272"/>
                  </a:ext>
                </a:extLst>
              </a:tr>
              <a:tr h="123052">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919767593"/>
                  </a:ext>
                </a:extLst>
              </a:tr>
              <a:tr h="123052">
                <a:tc>
                  <a:txBody>
                    <a:bodyPr/>
                    <a:lstStyle/>
                    <a:p>
                      <a:pPr algn="l" fontAlgn="b"/>
                      <a:r>
                        <a:rPr lang="en-US" sz="700" u="none" strike="noStrike">
                          <a:effectLst/>
                        </a:rPr>
                        <a:t>Total Additional Earnings</a:t>
                      </a:r>
                      <a:endParaRPr lang="en-US" sz="700" b="1"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1"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1"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$2,691,962</a:t>
                      </a:r>
                      <a:endParaRPr lang="en-US" sz="700" b="1"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115067791"/>
                  </a:ext>
                </a:extLst>
              </a:tr>
              <a:tr h="93754">
                <a:tc>
                  <a:txBody>
                    <a:bodyPr/>
                    <a:lstStyle/>
                    <a:p>
                      <a:pPr algn="l" fontAlgn="b"/>
                      <a:endParaRPr lang="en-US" sz="600" b="0" i="0" u="none" strike="noStrike">
                        <a:effectLst/>
                        <a:latin typeface="Arial" panose="020B0604020202020204" pitchFamily="34" charset="0"/>
                      </a:endParaRPr>
                    </a:p>
                  </a:txBody>
                  <a:tcPr marL="0" marR="0" marT="0" marB="0" anchor="b"/>
                </a:tc>
                <a:tc>
                  <a:txBody>
                    <a:bodyPr/>
                    <a:lstStyle/>
                    <a:p>
                      <a:pPr algn="l" fontAlgn="b"/>
                      <a:endParaRPr lang="en-US" sz="600" b="0" i="0" u="none" strike="noStrike">
                        <a:effectLst/>
                        <a:latin typeface="Arial" panose="020B0604020202020204" pitchFamily="34" charset="0"/>
                      </a:endParaRPr>
                    </a:p>
                  </a:txBody>
                  <a:tcPr marL="0" marR="0" marT="0" marB="0" anchor="b"/>
                </a:tc>
                <a:tc>
                  <a:txBody>
                    <a:bodyPr/>
                    <a:lstStyle/>
                    <a:p>
                      <a:pPr algn="l" fontAlgn="b"/>
                      <a:endParaRPr lang="en-US" sz="600" b="0" i="0" u="none" strike="noStrike">
                        <a:effectLst/>
                        <a:latin typeface="Arial" panose="020B0604020202020204" pitchFamily="34" charset="0"/>
                      </a:endParaRPr>
                    </a:p>
                  </a:txBody>
                  <a:tcPr marL="0" marR="0" marT="0" marB="0" anchor="b"/>
                </a:tc>
                <a:tc>
                  <a:txBody>
                    <a:bodyPr/>
                    <a:lstStyle/>
                    <a:p>
                      <a:pPr algn="l" fontAlgn="b"/>
                      <a:endParaRPr lang="en-US" sz="6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64796992"/>
                  </a:ext>
                </a:extLst>
              </a:tr>
              <a:tr h="93754">
                <a:tc>
                  <a:txBody>
                    <a:bodyPr/>
                    <a:lstStyle/>
                    <a:p>
                      <a:pPr algn="l" fontAlgn="b"/>
                      <a:endParaRPr lang="en-US" sz="600" b="0" i="0" u="none" strike="noStrike">
                        <a:effectLst/>
                        <a:latin typeface="Arial" panose="020B0604020202020204" pitchFamily="34" charset="0"/>
                      </a:endParaRPr>
                    </a:p>
                  </a:txBody>
                  <a:tcPr marL="0" marR="0" marT="0" marB="0" anchor="b"/>
                </a:tc>
                <a:tc>
                  <a:txBody>
                    <a:bodyPr/>
                    <a:lstStyle/>
                    <a:p>
                      <a:pPr algn="l" fontAlgn="b"/>
                      <a:endParaRPr lang="en-US" sz="600" b="0" i="0" u="none" strike="noStrike">
                        <a:effectLst/>
                        <a:latin typeface="Arial" panose="020B0604020202020204" pitchFamily="34" charset="0"/>
                      </a:endParaRPr>
                    </a:p>
                  </a:txBody>
                  <a:tcPr marL="0" marR="0" marT="0" marB="0" anchor="b"/>
                </a:tc>
                <a:tc>
                  <a:txBody>
                    <a:bodyPr/>
                    <a:lstStyle/>
                    <a:p>
                      <a:pPr algn="l" fontAlgn="b"/>
                      <a:endParaRPr lang="en-US" sz="600" b="0" i="0" u="none" strike="noStrike">
                        <a:effectLst/>
                        <a:latin typeface="Arial" panose="020B0604020202020204" pitchFamily="34" charset="0"/>
                      </a:endParaRPr>
                    </a:p>
                  </a:txBody>
                  <a:tcPr marL="0" marR="0" marT="0" marB="0" anchor="b"/>
                </a:tc>
                <a:tc>
                  <a:txBody>
                    <a:bodyPr/>
                    <a:lstStyle/>
                    <a:p>
                      <a:pPr algn="l" fontAlgn="b"/>
                      <a:endParaRPr lang="en-US" sz="6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31881748"/>
                  </a:ext>
                </a:extLst>
              </a:tr>
              <a:tr h="123052">
                <a:tc>
                  <a:txBody>
                    <a:bodyPr/>
                    <a:lstStyle/>
                    <a:p>
                      <a:pPr algn="l" fontAlgn="b"/>
                      <a:r>
                        <a:rPr lang="en-US" sz="700" u="none" strike="noStrike">
                          <a:effectLst/>
                        </a:rPr>
                        <a:t>Total Allocation</a:t>
                      </a:r>
                      <a:endParaRPr lang="en-US" sz="700" b="1"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1"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1" i="0" u="none" strike="noStrike">
                        <a:effectLst/>
                        <a:latin typeface="Calibri" panose="020F0502020204030204" pitchFamily="34" charset="0"/>
                      </a:endParaRPr>
                    </a:p>
                  </a:txBody>
                  <a:tcPr marL="0" marR="0" marT="0" marB="0" anchor="b"/>
                </a:tc>
                <a:tc>
                  <a:txBody>
                    <a:bodyPr/>
                    <a:lstStyle/>
                    <a:p>
                      <a:pPr algn="ctr" fontAlgn="b"/>
                      <a:r>
                        <a:rPr lang="en-US" sz="700" u="none" strike="noStrike" dirty="0">
                          <a:effectLst/>
                        </a:rPr>
                        <a:t>$2,691,962</a:t>
                      </a:r>
                      <a:endParaRPr lang="en-US" sz="700" b="1"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2459386720"/>
                  </a:ext>
                </a:extLst>
              </a:tr>
            </a:tbl>
          </a:graphicData>
        </a:graphic>
      </p:graphicFrame>
      <p:sp>
        <p:nvSpPr>
          <p:cNvPr id="7" name="Content Placeholder 6">
            <a:extLst>
              <a:ext uri="{FF2B5EF4-FFF2-40B4-BE49-F238E27FC236}">
                <a16:creationId xmlns:a16="http://schemas.microsoft.com/office/drawing/2014/main" id="{12A056A6-4B1A-4BE6-9040-89F00ED2B353}"/>
              </a:ext>
            </a:extLst>
          </p:cNvPr>
          <p:cNvSpPr>
            <a:spLocks noGrp="1"/>
          </p:cNvSpPr>
          <p:nvPr>
            <p:ph sz="half" idx="2"/>
          </p:nvPr>
        </p:nvSpPr>
        <p:spPr/>
        <p:txBody>
          <a:bodyPr/>
          <a:lstStyle/>
          <a:p>
            <a:endParaRPr lang="en-US" dirty="0"/>
          </a:p>
        </p:txBody>
      </p:sp>
      <p:sp>
        <p:nvSpPr>
          <p:cNvPr id="4" name="Slide Number Placeholder 3">
            <a:extLst>
              <a:ext uri="{FF2B5EF4-FFF2-40B4-BE49-F238E27FC236}">
                <a16:creationId xmlns:a16="http://schemas.microsoft.com/office/drawing/2014/main" id="{64C13815-B57C-4351-BBBE-C1E8B2435220}"/>
              </a:ext>
            </a:extLst>
          </p:cNvPr>
          <p:cNvSpPr>
            <a:spLocks noGrp="1"/>
          </p:cNvSpPr>
          <p:nvPr>
            <p:ph type="sldNum" sz="quarter" idx="12"/>
          </p:nvPr>
        </p:nvSpPr>
        <p:spPr/>
        <p:txBody>
          <a:bodyPr/>
          <a:lstStyle/>
          <a:p>
            <a:fld id="{3D6C3DC6-EF6E-8948-BFE6-808D46D584D8}" type="slidenum">
              <a:rPr lang="en-US" smtClean="0"/>
              <a:t>31</a:t>
            </a:fld>
            <a:endParaRPr lang="en-US" dirty="0"/>
          </a:p>
        </p:txBody>
      </p:sp>
      <p:graphicFrame>
        <p:nvGraphicFramePr>
          <p:cNvPr id="8" name="Table 7">
            <a:extLst>
              <a:ext uri="{FF2B5EF4-FFF2-40B4-BE49-F238E27FC236}">
                <a16:creationId xmlns:a16="http://schemas.microsoft.com/office/drawing/2014/main" id="{1A3D16E7-2318-432A-9CE2-FFA790C7FC17}"/>
              </a:ext>
            </a:extLst>
          </p:cNvPr>
          <p:cNvGraphicFramePr>
            <a:graphicFrameLocks noGrp="1"/>
          </p:cNvGraphicFramePr>
          <p:nvPr>
            <p:extLst>
              <p:ext uri="{D42A27DB-BD31-4B8C-83A1-F6EECF244321}">
                <p14:modId xmlns:p14="http://schemas.microsoft.com/office/powerpoint/2010/main" val="1442266605"/>
              </p:ext>
            </p:extLst>
          </p:nvPr>
        </p:nvGraphicFramePr>
        <p:xfrm>
          <a:off x="833437" y="1609725"/>
          <a:ext cx="3487716" cy="4691053"/>
        </p:xfrm>
        <a:graphic>
          <a:graphicData uri="http://schemas.openxmlformats.org/drawingml/2006/table">
            <a:tbl>
              <a:tblPr>
                <a:tableStyleId>{5C22544A-7EE6-4342-B048-85BDC9FD1C3A}</a:tableStyleId>
              </a:tblPr>
              <a:tblGrid>
                <a:gridCol w="1106589">
                  <a:extLst>
                    <a:ext uri="{9D8B030D-6E8A-4147-A177-3AD203B41FA5}">
                      <a16:colId xmlns:a16="http://schemas.microsoft.com/office/drawing/2014/main" val="4148869394"/>
                    </a:ext>
                  </a:extLst>
                </a:gridCol>
                <a:gridCol w="706332">
                  <a:extLst>
                    <a:ext uri="{9D8B030D-6E8A-4147-A177-3AD203B41FA5}">
                      <a16:colId xmlns:a16="http://schemas.microsoft.com/office/drawing/2014/main" val="812078029"/>
                    </a:ext>
                  </a:extLst>
                </a:gridCol>
                <a:gridCol w="765980">
                  <a:extLst>
                    <a:ext uri="{9D8B030D-6E8A-4147-A177-3AD203B41FA5}">
                      <a16:colId xmlns:a16="http://schemas.microsoft.com/office/drawing/2014/main" val="650436103"/>
                    </a:ext>
                  </a:extLst>
                </a:gridCol>
                <a:gridCol w="908815">
                  <a:extLst>
                    <a:ext uri="{9D8B030D-6E8A-4147-A177-3AD203B41FA5}">
                      <a16:colId xmlns:a16="http://schemas.microsoft.com/office/drawing/2014/main" val="1944376651"/>
                    </a:ext>
                  </a:extLst>
                </a:gridCol>
              </a:tblGrid>
              <a:tr h="222500">
                <a:tc gridSpan="4">
                  <a:txBody>
                    <a:bodyPr/>
                    <a:lstStyle/>
                    <a:p>
                      <a:pPr algn="ctr" fontAlgn="b"/>
                      <a:r>
                        <a:rPr lang="en-US" sz="900" u="none" strike="noStrike">
                          <a:effectLst/>
                        </a:rPr>
                        <a:t>FY2022 TOTAL SCHOOL ALLOCATIONS</a:t>
                      </a:r>
                      <a:endParaRPr lang="en-US" sz="900" b="1" i="0" u="none" strike="noStrike">
                        <a:solidFill>
                          <a:srgbClr val="FFFFFF"/>
                        </a:solidFill>
                        <a:effectLst/>
                        <a:latin typeface="Calibri" panose="020F0502020204030204" pitchFamily="34" charset="0"/>
                      </a:endParaRPr>
                    </a:p>
                  </a:txBody>
                  <a:tcPr marL="89306" marR="89306" marT="44653" marB="44653"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1088280"/>
                  </a:ext>
                </a:extLst>
              </a:tr>
              <a:tr h="207616">
                <a:tc>
                  <a:txBody>
                    <a:bodyPr/>
                    <a:lstStyle/>
                    <a:p>
                      <a:pPr algn="l" fontAlgn="b"/>
                      <a:r>
                        <a:rPr lang="en-US" sz="800" u="none" strike="noStrike">
                          <a:effectLst/>
                        </a:rPr>
                        <a:t>School</a:t>
                      </a:r>
                      <a:endParaRPr lang="en-US" sz="800" b="0" i="0" u="none" strike="noStrike">
                        <a:effectLst/>
                        <a:latin typeface="Calibri" panose="020F0502020204030204" pitchFamily="34" charset="0"/>
                      </a:endParaRPr>
                    </a:p>
                  </a:txBody>
                  <a:tcPr marL="0" marR="0" marT="0" marB="0" anchor="b"/>
                </a:tc>
                <a:tc gridSpan="3">
                  <a:txBody>
                    <a:bodyPr/>
                    <a:lstStyle/>
                    <a:p>
                      <a:pPr algn="ctr" fontAlgn="b"/>
                      <a:r>
                        <a:rPr lang="en-US" sz="800" u="none" strike="noStrike">
                          <a:effectLst/>
                        </a:rPr>
                        <a:t>ACCA</a:t>
                      </a:r>
                      <a:endParaRPr lang="en-US" sz="800" b="1" i="0" u="none" strike="noStrike">
                        <a:effectLst/>
                        <a:latin typeface="Calibri" panose="020F0502020204030204" pitchFamily="34" charset="0"/>
                      </a:endParaRPr>
                    </a:p>
                  </a:txBody>
                  <a:tcPr marL="89306" marR="89306" marT="44653" marB="44653"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1207379"/>
                  </a:ext>
                </a:extLst>
              </a:tr>
              <a:tr h="207616">
                <a:tc>
                  <a:txBody>
                    <a:bodyPr/>
                    <a:lstStyle/>
                    <a:p>
                      <a:pPr algn="l" fontAlgn="b"/>
                      <a:r>
                        <a:rPr lang="en-US" sz="800" u="none" strike="noStrike">
                          <a:effectLst/>
                        </a:rPr>
                        <a:t>Location</a:t>
                      </a:r>
                      <a:endParaRPr lang="en-US" sz="800" b="0" i="0" u="none" strike="noStrike">
                        <a:effectLst/>
                        <a:latin typeface="Calibri" panose="020F0502020204030204" pitchFamily="34" charset="0"/>
                      </a:endParaRPr>
                    </a:p>
                  </a:txBody>
                  <a:tcPr marL="0" marR="0" marT="0" marB="0" anchor="b"/>
                </a:tc>
                <a:tc gridSpan="3">
                  <a:txBody>
                    <a:bodyPr/>
                    <a:lstStyle/>
                    <a:p>
                      <a:pPr algn="ctr" fontAlgn="b"/>
                      <a:r>
                        <a:rPr lang="en-US" sz="800" u="none" strike="noStrike" dirty="0">
                          <a:effectLst/>
                        </a:rPr>
                        <a:t> 6097 </a:t>
                      </a:r>
                      <a:endParaRPr lang="en-US" sz="800" b="1" i="0" u="none" strike="noStrike" dirty="0">
                        <a:effectLst/>
                        <a:latin typeface="Calibri" panose="020F0502020204030204" pitchFamily="34" charset="0"/>
                      </a:endParaRPr>
                    </a:p>
                  </a:txBody>
                  <a:tcPr marL="89306" marR="89306" marT="44653" marB="44653"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7458488"/>
                  </a:ext>
                </a:extLst>
              </a:tr>
              <a:tr h="207616">
                <a:tc>
                  <a:txBody>
                    <a:bodyPr/>
                    <a:lstStyle/>
                    <a:p>
                      <a:pPr algn="l" fontAlgn="b"/>
                      <a:r>
                        <a:rPr lang="en-US" sz="800" u="none" strike="noStrike">
                          <a:effectLst/>
                        </a:rPr>
                        <a:t>Level</a:t>
                      </a:r>
                      <a:endParaRPr lang="en-US" sz="800" b="0" i="0" u="none" strike="noStrike">
                        <a:effectLst/>
                        <a:latin typeface="Calibri" panose="020F0502020204030204" pitchFamily="34" charset="0"/>
                      </a:endParaRPr>
                    </a:p>
                  </a:txBody>
                  <a:tcPr marL="0" marR="0" marT="0" marB="0" anchor="b"/>
                </a:tc>
                <a:tc gridSpan="3">
                  <a:txBody>
                    <a:bodyPr/>
                    <a:lstStyle/>
                    <a:p>
                      <a:pPr algn="ctr" fontAlgn="b"/>
                      <a:r>
                        <a:rPr lang="en-US" sz="800" u="none" strike="noStrike" dirty="0">
                          <a:effectLst/>
                        </a:rPr>
                        <a:t> HS </a:t>
                      </a:r>
                      <a:endParaRPr lang="en-US" sz="800" b="1" i="0" u="none" strike="noStrike" dirty="0">
                        <a:effectLst/>
                        <a:latin typeface="Calibri" panose="020F0502020204030204" pitchFamily="34" charset="0"/>
                      </a:endParaRPr>
                    </a:p>
                  </a:txBody>
                  <a:tcPr marL="89306" marR="89306" marT="44653" marB="44653"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1631932"/>
                  </a:ext>
                </a:extLst>
              </a:tr>
              <a:tr h="243213">
                <a:tc>
                  <a:txBody>
                    <a:bodyPr/>
                    <a:lstStyle/>
                    <a:p>
                      <a:pPr algn="l" fontAlgn="b"/>
                      <a:r>
                        <a:rPr lang="en-US" sz="800" u="none" strike="noStrike">
                          <a:effectLst/>
                        </a:rPr>
                        <a:t>FY2022 Projected Enrollment</a:t>
                      </a:r>
                      <a:endParaRPr lang="en-US" sz="800" b="0" i="0" u="none" strike="noStrike">
                        <a:effectLst/>
                        <a:latin typeface="Calibri" panose="020F0502020204030204" pitchFamily="34" charset="0"/>
                      </a:endParaRPr>
                    </a:p>
                  </a:txBody>
                  <a:tcPr marL="0" marR="0" marT="0" marB="0" anchor="b"/>
                </a:tc>
                <a:tc gridSpan="3">
                  <a:txBody>
                    <a:bodyPr/>
                    <a:lstStyle/>
                    <a:p>
                      <a:pPr algn="ctr" fontAlgn="b"/>
                      <a:r>
                        <a:rPr lang="en-US" sz="800" u="none" strike="noStrike">
                          <a:effectLst/>
                        </a:rPr>
                        <a:t>0</a:t>
                      </a:r>
                      <a:endParaRPr lang="en-US" sz="800" b="1" i="0" u="none" strike="noStrike">
                        <a:effectLst/>
                        <a:latin typeface="Calibri" panose="020F0502020204030204" pitchFamily="34" charset="0"/>
                      </a:endParaRPr>
                    </a:p>
                  </a:txBody>
                  <a:tcPr marL="89306" marR="89306" marT="44653" marB="44653"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024802"/>
                  </a:ext>
                </a:extLst>
              </a:tr>
              <a:tr h="207616">
                <a:tc>
                  <a:txBody>
                    <a:bodyPr/>
                    <a:lstStyle/>
                    <a:p>
                      <a:pPr algn="l" fontAlgn="b"/>
                      <a:r>
                        <a:rPr lang="en-US" sz="800" u="none" strike="noStrike">
                          <a:effectLst/>
                        </a:rPr>
                        <a:t>Change in Enrollment</a:t>
                      </a:r>
                      <a:endParaRPr lang="en-US" sz="800" b="0" i="0" u="none" strike="noStrike">
                        <a:effectLst/>
                        <a:latin typeface="Calibri" panose="020F0502020204030204" pitchFamily="34" charset="0"/>
                      </a:endParaRPr>
                    </a:p>
                  </a:txBody>
                  <a:tcPr marL="0" marR="0" marT="0" marB="0" anchor="b"/>
                </a:tc>
                <a:tc gridSpan="3">
                  <a:txBody>
                    <a:bodyPr/>
                    <a:lstStyle/>
                    <a:p>
                      <a:pPr algn="ctr" fontAlgn="b"/>
                      <a:r>
                        <a:rPr lang="en-US" sz="800" u="none" strike="noStrike">
                          <a:effectLst/>
                        </a:rPr>
                        <a:t>0</a:t>
                      </a:r>
                      <a:endParaRPr lang="en-US" sz="800" b="1" i="0" u="none" strike="noStrike">
                        <a:effectLst/>
                        <a:latin typeface="Calibri" panose="020F0502020204030204" pitchFamily="34" charset="0"/>
                      </a:endParaRPr>
                    </a:p>
                  </a:txBody>
                  <a:tcPr marL="89306" marR="89306" marT="44653" marB="44653"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4817420"/>
                  </a:ext>
                </a:extLst>
              </a:tr>
              <a:tr h="207616">
                <a:tc>
                  <a:txBody>
                    <a:bodyPr/>
                    <a:lstStyle/>
                    <a:p>
                      <a:pPr algn="l" fontAlgn="b"/>
                      <a:r>
                        <a:rPr lang="en-US" sz="800" u="none" strike="noStrike">
                          <a:effectLst/>
                        </a:rPr>
                        <a:t>Total Earned</a:t>
                      </a:r>
                      <a:endParaRPr lang="en-US" sz="800" b="0" i="0" u="none" strike="noStrike">
                        <a:effectLst/>
                        <a:latin typeface="Calibri" panose="020F0502020204030204" pitchFamily="34" charset="0"/>
                      </a:endParaRPr>
                    </a:p>
                  </a:txBody>
                  <a:tcPr marL="0" marR="0" marT="0" marB="0" anchor="b"/>
                </a:tc>
                <a:tc gridSpan="3">
                  <a:txBody>
                    <a:bodyPr/>
                    <a:lstStyle/>
                    <a:p>
                      <a:pPr algn="ctr" fontAlgn="b"/>
                      <a:r>
                        <a:rPr lang="en-US" sz="800" u="none" strike="noStrike" dirty="0">
                          <a:effectLst/>
                        </a:rPr>
                        <a:t>$2,414,298</a:t>
                      </a:r>
                      <a:endParaRPr lang="en-US" sz="800" b="1" i="0" u="none" strike="noStrike" dirty="0">
                        <a:effectLst/>
                        <a:latin typeface="Calibri" panose="020F0502020204030204" pitchFamily="34" charset="0"/>
                      </a:endParaRPr>
                    </a:p>
                  </a:txBody>
                  <a:tcPr marL="89306" marR="89306" marT="44653" marB="44653"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3508720"/>
                  </a:ext>
                </a:extLst>
              </a:tr>
              <a:tr h="140813">
                <a:tc>
                  <a:txBody>
                    <a:bodyPr/>
                    <a:lstStyle/>
                    <a:p>
                      <a:pPr algn="ctr" fontAlgn="b"/>
                      <a:r>
                        <a:rPr lang="en-US" sz="900" u="none" strike="noStrike">
                          <a:effectLst/>
                        </a:rPr>
                        <a:t> </a:t>
                      </a:r>
                      <a:endParaRPr lang="en-US" sz="9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900" u="none" strike="noStrike" dirty="0">
                          <a:effectLst/>
                        </a:rPr>
                        <a:t> </a:t>
                      </a:r>
                      <a:endParaRPr lang="en-US" sz="900" b="1" i="0" u="none" strike="noStrike" dirty="0">
                        <a:solidFill>
                          <a:srgbClr val="FFFFFF"/>
                        </a:solidFill>
                        <a:effectLst/>
                        <a:latin typeface="Arial" panose="020B0604020202020204" pitchFamily="34" charset="0"/>
                      </a:endParaRPr>
                    </a:p>
                  </a:txBody>
                  <a:tcPr marL="0" marR="0" marT="0" marB="0" anchor="b"/>
                </a:tc>
                <a:tc>
                  <a:txBody>
                    <a:bodyPr/>
                    <a:lstStyle/>
                    <a:p>
                      <a:pPr algn="ctr" fontAlgn="b"/>
                      <a:r>
                        <a:rPr lang="en-US" sz="900" u="none" strike="noStrike">
                          <a:effectLst/>
                        </a:rPr>
                        <a:t> </a:t>
                      </a:r>
                      <a:endParaRPr lang="en-US" sz="9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900" u="none" strike="noStrike">
                          <a:effectLst/>
                        </a:rPr>
                        <a:t> </a:t>
                      </a:r>
                      <a:endParaRPr lang="en-US" sz="900" b="1" i="0" u="none" strike="noStrike">
                        <a:solidFill>
                          <a:srgbClr val="FFFFFF"/>
                        </a:solidFill>
                        <a:effectLst/>
                        <a:latin typeface="Arial" panose="020B0604020202020204" pitchFamily="34" charset="0"/>
                      </a:endParaRPr>
                    </a:p>
                  </a:txBody>
                  <a:tcPr marL="0" marR="0" marT="0" marB="0" anchor="b"/>
                </a:tc>
                <a:extLst>
                  <a:ext uri="{0D108BD9-81ED-4DB2-BD59-A6C34878D82A}">
                    <a16:rowId xmlns:a16="http://schemas.microsoft.com/office/drawing/2014/main" val="3823362303"/>
                  </a:ext>
                </a:extLst>
              </a:tr>
              <a:tr h="108094">
                <a:tc>
                  <a:txBody>
                    <a:bodyPr/>
                    <a:lstStyle/>
                    <a:p>
                      <a:pPr algn="l" fontAlgn="b"/>
                      <a:r>
                        <a:rPr lang="en-US" sz="700" u="none" strike="noStrike">
                          <a:effectLst/>
                        </a:rPr>
                        <a:t>Additional Earnings</a:t>
                      </a:r>
                      <a:endParaRPr lang="en-US" sz="700" b="1"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1" i="0" u="none" strike="noStrike">
                        <a:effectLst/>
                        <a:latin typeface="Calibri" panose="020F0502020204030204" pitchFamily="34" charset="0"/>
                      </a:endParaRPr>
                    </a:p>
                  </a:txBody>
                  <a:tcPr marL="0" marR="0" marT="0" marB="0" anchor="b"/>
                </a:tc>
                <a:tc>
                  <a:txBody>
                    <a:bodyPr/>
                    <a:lstStyle/>
                    <a:p>
                      <a:pPr algn="l" fontAlgn="b"/>
                      <a:r>
                        <a:rPr lang="en-US" sz="700" u="none" strike="noStrike" dirty="0">
                          <a:effectLst/>
                        </a:rPr>
                        <a:t> </a:t>
                      </a:r>
                      <a:endParaRPr lang="en-US" sz="700" b="1" i="0" u="none" strike="noStrike" dirty="0">
                        <a:effectLst/>
                        <a:latin typeface="Calibri" panose="020F0502020204030204" pitchFamily="34" charset="0"/>
                      </a:endParaRPr>
                    </a:p>
                  </a:txBody>
                  <a:tcPr marL="0" marR="0" marT="0" marB="0" anchor="b"/>
                </a:tc>
                <a:tc>
                  <a:txBody>
                    <a:bodyPr/>
                    <a:lstStyle/>
                    <a:p>
                      <a:pPr algn="ctr" fontAlgn="b"/>
                      <a:r>
                        <a:rPr lang="en-US" sz="700" u="none" strike="noStrike">
                          <a:effectLst/>
                        </a:rPr>
                        <a:t> </a:t>
                      </a:r>
                      <a:endParaRPr lang="en-US" sz="700" b="1"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783362347"/>
                  </a:ext>
                </a:extLst>
              </a:tr>
              <a:tr h="108094">
                <a:tc>
                  <a:txBody>
                    <a:bodyPr/>
                    <a:lstStyle/>
                    <a:p>
                      <a:pPr algn="l" fontAlgn="b"/>
                      <a:r>
                        <a:rPr lang="en-US" sz="700" u="none" strike="noStrike">
                          <a:effectLst/>
                        </a:rPr>
                        <a:t>Signature</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153404614"/>
                  </a:ext>
                </a:extLst>
              </a:tr>
              <a:tr h="108094">
                <a:tc>
                  <a:txBody>
                    <a:bodyPr/>
                    <a:lstStyle/>
                    <a:p>
                      <a:pPr algn="l" fontAlgn="b"/>
                      <a:r>
                        <a:rPr lang="en-US" sz="700" u="none" strike="noStrike">
                          <a:effectLst/>
                        </a:rPr>
                        <a:t>Turnaround</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58232735"/>
                  </a:ext>
                </a:extLst>
              </a:tr>
              <a:tr h="108094">
                <a:tc>
                  <a:txBody>
                    <a:bodyPr/>
                    <a:lstStyle/>
                    <a:p>
                      <a:pPr algn="l" fontAlgn="b"/>
                      <a:r>
                        <a:rPr lang="en-US" sz="700" u="none" strike="noStrike">
                          <a:effectLst/>
                        </a:rPr>
                        <a:t>Title I</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358504531"/>
                  </a:ext>
                </a:extLst>
              </a:tr>
              <a:tr h="108094">
                <a:tc>
                  <a:txBody>
                    <a:bodyPr/>
                    <a:lstStyle/>
                    <a:p>
                      <a:pPr algn="l" fontAlgn="b"/>
                      <a:r>
                        <a:rPr lang="en-US" sz="700" u="none" strike="noStrike">
                          <a:effectLst/>
                        </a:rPr>
                        <a:t>Title I Holdback</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023603102"/>
                  </a:ext>
                </a:extLst>
              </a:tr>
              <a:tr h="108094">
                <a:tc>
                  <a:txBody>
                    <a:bodyPr/>
                    <a:lstStyle/>
                    <a:p>
                      <a:pPr algn="l" fontAlgn="b"/>
                      <a:r>
                        <a:rPr lang="en-US" sz="700" u="none" strike="noStrike">
                          <a:effectLst/>
                        </a:rPr>
                        <a:t>Title I Family Engagement</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477468823"/>
                  </a:ext>
                </a:extLst>
              </a:tr>
              <a:tr h="108094">
                <a:tc>
                  <a:txBody>
                    <a:bodyPr/>
                    <a:lstStyle/>
                    <a:p>
                      <a:pPr algn="l" fontAlgn="b"/>
                      <a:r>
                        <a:rPr lang="en-US" sz="700" u="none" strike="noStrike">
                          <a:effectLst/>
                        </a:rPr>
                        <a:t>Title I School Improvement</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219931777"/>
                  </a:ext>
                </a:extLst>
              </a:tr>
              <a:tr h="108094">
                <a:tc>
                  <a:txBody>
                    <a:bodyPr/>
                    <a:lstStyle/>
                    <a:p>
                      <a:pPr algn="l" fontAlgn="b"/>
                      <a:r>
                        <a:rPr lang="en-US" sz="700" u="none" strike="noStrike">
                          <a:effectLst/>
                        </a:rPr>
                        <a:t>Title IV Behavior</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087423384"/>
                  </a:ext>
                </a:extLst>
              </a:tr>
              <a:tr h="108094">
                <a:tc>
                  <a:txBody>
                    <a:bodyPr/>
                    <a:lstStyle/>
                    <a:p>
                      <a:pPr algn="l" fontAlgn="b"/>
                      <a:r>
                        <a:rPr lang="en-US" sz="700" u="none" strike="noStrike">
                          <a:effectLst/>
                        </a:rPr>
                        <a:t>Summer Bridge</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596611780"/>
                  </a:ext>
                </a:extLst>
              </a:tr>
              <a:tr h="108094">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788026457"/>
                  </a:ext>
                </a:extLst>
              </a:tr>
              <a:tr h="108094">
                <a:tc>
                  <a:txBody>
                    <a:bodyPr/>
                    <a:lstStyle/>
                    <a:p>
                      <a:pPr algn="l" fontAlgn="b"/>
                      <a:r>
                        <a:rPr lang="en-US" sz="700" u="none" strike="noStrike">
                          <a:effectLst/>
                        </a:rPr>
                        <a:t>Field Trip Transportation</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$21,000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1178079"/>
                  </a:ext>
                </a:extLst>
              </a:tr>
              <a:tr h="108094">
                <a:tc>
                  <a:txBody>
                    <a:bodyPr/>
                    <a:lstStyle/>
                    <a:p>
                      <a:pPr algn="l" fontAlgn="b"/>
                      <a:r>
                        <a:rPr lang="en-US" sz="700" u="none" strike="noStrike">
                          <a:effectLst/>
                        </a:rPr>
                        <a:t>Dual Campus Supplement</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492898575"/>
                  </a:ext>
                </a:extLst>
              </a:tr>
              <a:tr h="108094">
                <a:tc>
                  <a:txBody>
                    <a:bodyPr/>
                    <a:lstStyle/>
                    <a:p>
                      <a:pPr algn="l" fontAlgn="b"/>
                      <a:r>
                        <a:rPr lang="en-US" sz="700" u="none" strike="noStrike">
                          <a:effectLst/>
                        </a:rPr>
                        <a:t>District Funded Stipends</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385962600"/>
                  </a:ext>
                </a:extLst>
              </a:tr>
              <a:tr h="108094">
                <a:tc>
                  <a:txBody>
                    <a:bodyPr/>
                    <a:lstStyle/>
                    <a:p>
                      <a:pPr algn="l" fontAlgn="b"/>
                      <a:r>
                        <a:rPr lang="en-US" sz="700" u="none" strike="noStrike">
                          <a:effectLst/>
                        </a:rPr>
                        <a:t>Substitute Teachers</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292937150"/>
                  </a:ext>
                </a:extLst>
              </a:tr>
              <a:tr h="108094">
                <a:tc>
                  <a:txBody>
                    <a:bodyPr/>
                    <a:lstStyle/>
                    <a:p>
                      <a:pPr algn="l" fontAlgn="b"/>
                      <a:r>
                        <a:rPr lang="en-US" sz="700" u="none" strike="noStrike">
                          <a:effectLst/>
                        </a:rPr>
                        <a:t>Textbooks</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252469779"/>
                  </a:ext>
                </a:extLst>
              </a:tr>
              <a:tr h="108094">
                <a:tc>
                  <a:txBody>
                    <a:bodyPr/>
                    <a:lstStyle/>
                    <a:p>
                      <a:pPr algn="l" fontAlgn="b"/>
                      <a:r>
                        <a:rPr lang="en-US" sz="700" u="none" strike="noStrike">
                          <a:effectLst/>
                        </a:rPr>
                        <a:t>Per Pupil</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$108,284</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4113661961"/>
                  </a:ext>
                </a:extLst>
              </a:tr>
              <a:tr h="108094">
                <a:tc>
                  <a:txBody>
                    <a:bodyPr/>
                    <a:lstStyle/>
                    <a:p>
                      <a:pPr algn="l" fontAlgn="b"/>
                      <a:r>
                        <a:rPr lang="en-US" sz="700" u="none" strike="noStrike">
                          <a:effectLst/>
                        </a:rPr>
                        <a:t>Flex</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117932257"/>
                  </a:ext>
                </a:extLst>
              </a:tr>
              <a:tr h="108094">
                <a:tc>
                  <a:txBody>
                    <a:bodyPr/>
                    <a:lstStyle/>
                    <a:p>
                      <a:pPr algn="l" fontAlgn="b"/>
                      <a:r>
                        <a:rPr lang="en-US" sz="700" u="none" strike="noStrike">
                          <a:effectLst/>
                        </a:rPr>
                        <a:t>Additional Flex</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058252860"/>
                  </a:ext>
                </a:extLst>
              </a:tr>
              <a:tr h="108094">
                <a:tc>
                  <a:txBody>
                    <a:bodyPr/>
                    <a:lstStyle/>
                    <a:p>
                      <a:pPr algn="l" fontAlgn="b"/>
                      <a:r>
                        <a:rPr lang="en-US" sz="700" u="none" strike="noStrike">
                          <a:effectLst/>
                        </a:rPr>
                        <a:t>Cluster</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816093785"/>
                  </a:ext>
                </a:extLst>
              </a:tr>
              <a:tr h="108094">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015605545"/>
                  </a:ext>
                </a:extLst>
              </a:tr>
              <a:tr h="108094">
                <a:tc>
                  <a:txBody>
                    <a:bodyPr/>
                    <a:lstStyle/>
                    <a:p>
                      <a:pPr algn="l" fontAlgn="b"/>
                      <a:r>
                        <a:rPr lang="en-US" sz="700" u="none" strike="noStrike">
                          <a:effectLst/>
                        </a:rPr>
                        <a:t>Reduction to School Budgets</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$0</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519098711"/>
                  </a:ext>
                </a:extLst>
              </a:tr>
              <a:tr h="108094">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71562681"/>
                  </a:ext>
                </a:extLst>
              </a:tr>
              <a:tr h="108094">
                <a:tc>
                  <a:txBody>
                    <a:bodyPr/>
                    <a:lstStyle/>
                    <a:p>
                      <a:pPr algn="l" fontAlgn="b"/>
                      <a:r>
                        <a:rPr lang="en-US" sz="700" u="none" strike="noStrike">
                          <a:effectLst/>
                        </a:rPr>
                        <a:t>Total FTE Allotments</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27.00</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$2,285,014</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851685475"/>
                  </a:ext>
                </a:extLst>
              </a:tr>
              <a:tr h="108094">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 </a:t>
                      </a:r>
                      <a:endParaRPr lang="en-US" sz="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598510694"/>
                  </a:ext>
                </a:extLst>
              </a:tr>
              <a:tr h="108094">
                <a:tc>
                  <a:txBody>
                    <a:bodyPr/>
                    <a:lstStyle/>
                    <a:p>
                      <a:pPr algn="l" fontAlgn="b"/>
                      <a:r>
                        <a:rPr lang="en-US" sz="700" u="none" strike="noStrike">
                          <a:effectLst/>
                        </a:rPr>
                        <a:t>Total Additional Earnings</a:t>
                      </a:r>
                      <a:endParaRPr lang="en-US" sz="700" b="1"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1"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1" i="0" u="none" strike="noStrike">
                        <a:effectLst/>
                        <a:latin typeface="Calibri" panose="020F0502020204030204" pitchFamily="34" charset="0"/>
                      </a:endParaRPr>
                    </a:p>
                  </a:txBody>
                  <a:tcPr marL="0" marR="0" marT="0" marB="0" anchor="b"/>
                </a:tc>
                <a:tc>
                  <a:txBody>
                    <a:bodyPr/>
                    <a:lstStyle/>
                    <a:p>
                      <a:pPr algn="ctr" fontAlgn="b"/>
                      <a:r>
                        <a:rPr lang="en-US" sz="700" u="none" strike="noStrike">
                          <a:effectLst/>
                        </a:rPr>
                        <a:t>$2,414,298</a:t>
                      </a:r>
                      <a:endParaRPr lang="en-US" sz="700" b="1"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864203780"/>
                  </a:ext>
                </a:extLst>
              </a:tr>
              <a:tr h="104191">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44511711"/>
                  </a:ext>
                </a:extLst>
              </a:tr>
              <a:tr h="104191">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11223957"/>
                  </a:ext>
                </a:extLst>
              </a:tr>
              <a:tr h="108094">
                <a:tc>
                  <a:txBody>
                    <a:bodyPr/>
                    <a:lstStyle/>
                    <a:p>
                      <a:pPr algn="l" fontAlgn="b"/>
                      <a:r>
                        <a:rPr lang="en-US" sz="700" u="none" strike="noStrike">
                          <a:effectLst/>
                        </a:rPr>
                        <a:t>Total Allocation</a:t>
                      </a:r>
                      <a:endParaRPr lang="en-US" sz="700" b="1"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1" i="0" u="none" strike="noStrike">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1" i="0" u="none" strike="noStrike">
                        <a:effectLst/>
                        <a:latin typeface="Calibri" panose="020F0502020204030204" pitchFamily="34" charset="0"/>
                      </a:endParaRPr>
                    </a:p>
                  </a:txBody>
                  <a:tcPr marL="0" marR="0" marT="0" marB="0" anchor="b"/>
                </a:tc>
                <a:tc>
                  <a:txBody>
                    <a:bodyPr/>
                    <a:lstStyle/>
                    <a:p>
                      <a:pPr algn="ctr" fontAlgn="b"/>
                      <a:r>
                        <a:rPr lang="en-US" sz="700" u="none" strike="noStrike" dirty="0">
                          <a:effectLst/>
                        </a:rPr>
                        <a:t>$2,414,298</a:t>
                      </a:r>
                      <a:endParaRPr lang="en-US" sz="700" b="1"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2196234477"/>
                  </a:ext>
                </a:extLst>
              </a:tr>
            </a:tbl>
          </a:graphicData>
        </a:graphic>
      </p:graphicFrame>
    </p:spTree>
    <p:extLst>
      <p:ext uri="{BB962C8B-B14F-4D97-AF65-F5344CB8AC3E}">
        <p14:creationId xmlns:p14="http://schemas.microsoft.com/office/powerpoint/2010/main" val="2765244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4B7A7D7-C6B2-49C5-9DCF-885901820917}"/>
              </a:ext>
            </a:extLst>
          </p:cNvPr>
          <p:cNvSpPr>
            <a:spLocks noGrp="1"/>
          </p:cNvSpPr>
          <p:nvPr>
            <p:ph idx="1"/>
          </p:nvPr>
        </p:nvSpPr>
        <p:spPr/>
        <p:txBody>
          <a:bodyPr/>
          <a:lstStyle/>
          <a:p>
            <a:r>
              <a:rPr lang="en-US" dirty="0"/>
              <a:t>Since we last met</a:t>
            </a:r>
          </a:p>
          <a:p>
            <a:pPr lvl="1"/>
            <a:r>
              <a:rPr lang="en-US" dirty="0"/>
              <a:t>One staff member retired (1 FTE)</a:t>
            </a:r>
          </a:p>
          <a:p>
            <a:pPr lvl="1"/>
            <a:r>
              <a:rPr lang="en-US" dirty="0"/>
              <a:t>Update to cover existing staff (1 FTE)</a:t>
            </a:r>
          </a:p>
          <a:p>
            <a:pPr lvl="1"/>
            <a:r>
              <a:rPr lang="en-US" dirty="0"/>
              <a:t>Update to reallocate one staff to a different budget (1 FTE)</a:t>
            </a:r>
          </a:p>
          <a:p>
            <a:pPr lvl="1"/>
            <a:r>
              <a:rPr lang="en-US" dirty="0"/>
              <a:t>Update adding additional ESOL support (.5)</a:t>
            </a:r>
          </a:p>
          <a:p>
            <a:pPr marL="457200" lvl="1" indent="0">
              <a:buNone/>
            </a:pPr>
            <a:endParaRPr lang="en-US" dirty="0"/>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32</a:t>
            </a:fld>
            <a:endParaRPr lang="en-US" dirty="0">
              <a:solidFill>
                <a:srgbClr val="F5F5F5"/>
              </a:solidFill>
            </a:endParaRPr>
          </a:p>
        </p:txBody>
      </p:sp>
      <p:sp>
        <p:nvSpPr>
          <p:cNvPr id="4" name="Title 1"/>
          <p:cNvSpPr txBox="1">
            <a:spLocks/>
          </p:cNvSpPr>
          <p:nvPr/>
        </p:nvSpPr>
        <p:spPr>
          <a:xfrm>
            <a:off x="457200" y="150072"/>
            <a:ext cx="8229600" cy="11562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 Update</a:t>
            </a:r>
          </a:p>
        </p:txBody>
      </p:sp>
    </p:spTree>
    <p:extLst>
      <p:ext uri="{BB962C8B-B14F-4D97-AF65-F5344CB8AC3E}">
        <p14:creationId xmlns:p14="http://schemas.microsoft.com/office/powerpoint/2010/main" val="2277462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AB70-0636-4BF3-BF14-11D556BCEC92}"/>
              </a:ext>
            </a:extLst>
          </p:cNvPr>
          <p:cNvSpPr>
            <a:spLocks noGrp="1"/>
          </p:cNvSpPr>
          <p:nvPr>
            <p:ph type="title"/>
          </p:nvPr>
        </p:nvSpPr>
        <p:spPr>
          <a:xfrm>
            <a:off x="457200" y="263526"/>
            <a:ext cx="8686800" cy="1143000"/>
          </a:xfrm>
        </p:spPr>
        <p:txBody>
          <a:bodyPr>
            <a:normAutofit fontScale="90000"/>
          </a:bodyPr>
          <a:lstStyle/>
          <a:p>
            <a:br>
              <a:rPr lang="en-US" dirty="0"/>
            </a:br>
            <a:r>
              <a:rPr lang="en-US" dirty="0"/>
              <a:t>Approved/Ranked</a:t>
            </a:r>
            <a:br>
              <a:rPr lang="en-US" dirty="0"/>
            </a:br>
            <a:r>
              <a:rPr lang="en-US" dirty="0"/>
              <a:t>Priorities </a:t>
            </a:r>
          </a:p>
        </p:txBody>
      </p:sp>
      <p:sp>
        <p:nvSpPr>
          <p:cNvPr id="3" name="Content Placeholder 2">
            <a:extLst>
              <a:ext uri="{FF2B5EF4-FFF2-40B4-BE49-F238E27FC236}">
                <a16:creationId xmlns:a16="http://schemas.microsoft.com/office/drawing/2014/main" id="{77879D00-BE71-4B7B-8BEC-A614B0C6C4A7}"/>
              </a:ext>
            </a:extLst>
          </p:cNvPr>
          <p:cNvSpPr>
            <a:spLocks noGrp="1"/>
          </p:cNvSpPr>
          <p:nvPr>
            <p:ph idx="1"/>
          </p:nvPr>
        </p:nvSpPr>
        <p:spPr/>
        <p:txBody>
          <a:bodyPr/>
          <a:lstStyle/>
          <a:p>
            <a:pPr marL="0" indent="0">
              <a:buNone/>
            </a:pPr>
            <a:r>
              <a:rPr lang="en-US" sz="3200" dirty="0"/>
              <a:t>    </a:t>
            </a:r>
          </a:p>
          <a:p>
            <a:r>
              <a:rPr lang="en-US" sz="3200" dirty="0"/>
              <a:t>Teaching and Assessing for Learning</a:t>
            </a:r>
          </a:p>
          <a:p>
            <a:r>
              <a:rPr lang="en-US" sz="3200" dirty="0"/>
              <a:t>Governance and Leadership</a:t>
            </a:r>
          </a:p>
          <a:p>
            <a:r>
              <a:rPr lang="en-US" sz="3200" dirty="0"/>
              <a:t>Strategic Planning and Sustainability</a:t>
            </a:r>
          </a:p>
          <a:p>
            <a:r>
              <a:rPr lang="en-US" sz="3200" dirty="0"/>
              <a:t>Economic Development</a:t>
            </a:r>
            <a:endParaRPr lang="en-US" dirty="0"/>
          </a:p>
        </p:txBody>
      </p:sp>
      <p:sp>
        <p:nvSpPr>
          <p:cNvPr id="4" name="Slide Number Placeholder 3">
            <a:extLst>
              <a:ext uri="{FF2B5EF4-FFF2-40B4-BE49-F238E27FC236}">
                <a16:creationId xmlns:a16="http://schemas.microsoft.com/office/drawing/2014/main" id="{5BB84B3D-1260-44E8-AD03-B38BDB6C0A07}"/>
              </a:ext>
            </a:extLst>
          </p:cNvPr>
          <p:cNvSpPr>
            <a:spLocks noGrp="1"/>
          </p:cNvSpPr>
          <p:nvPr>
            <p:ph type="sldNum" sz="quarter" idx="12"/>
          </p:nvPr>
        </p:nvSpPr>
        <p:spPr/>
        <p:txBody>
          <a:bodyPr/>
          <a:lstStyle/>
          <a:p>
            <a:fld id="{3D6C3DC6-EF6E-8948-BFE6-808D46D584D8}" type="slidenum">
              <a:rPr lang="en-US" smtClean="0"/>
              <a:t>33</a:t>
            </a:fld>
            <a:endParaRPr lang="en-US" dirty="0"/>
          </a:p>
        </p:txBody>
      </p:sp>
    </p:spTree>
    <p:extLst>
      <p:ext uri="{BB962C8B-B14F-4D97-AF65-F5344CB8AC3E}">
        <p14:creationId xmlns:p14="http://schemas.microsoft.com/office/powerpoint/2010/main" val="679409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FA26-74FF-46B0-952A-BD08CC55BB8E}"/>
              </a:ext>
            </a:extLst>
          </p:cNvPr>
          <p:cNvSpPr>
            <a:spLocks noGrp="1"/>
          </p:cNvSpPr>
          <p:nvPr>
            <p:ph type="title"/>
          </p:nvPr>
        </p:nvSpPr>
        <p:spPr>
          <a:xfrm>
            <a:off x="457200" y="13381"/>
            <a:ext cx="8229600" cy="1143000"/>
          </a:xfrm>
        </p:spPr>
        <p:txBody>
          <a:bodyPr/>
          <a:lstStyle/>
          <a:p>
            <a:r>
              <a:rPr lang="en-US" dirty="0"/>
              <a:t>Additional Asks</a:t>
            </a:r>
          </a:p>
        </p:txBody>
      </p:sp>
      <p:graphicFrame>
        <p:nvGraphicFramePr>
          <p:cNvPr id="11" name="Table 11">
            <a:extLst>
              <a:ext uri="{FF2B5EF4-FFF2-40B4-BE49-F238E27FC236}">
                <a16:creationId xmlns:a16="http://schemas.microsoft.com/office/drawing/2014/main" id="{F544CCCE-49BE-4A42-AD2C-7FBD2D520F77}"/>
              </a:ext>
            </a:extLst>
          </p:cNvPr>
          <p:cNvGraphicFramePr>
            <a:graphicFrameLocks noGrp="1"/>
          </p:cNvGraphicFramePr>
          <p:nvPr>
            <p:ph idx="1"/>
            <p:extLst>
              <p:ext uri="{D42A27DB-BD31-4B8C-83A1-F6EECF244321}">
                <p14:modId xmlns:p14="http://schemas.microsoft.com/office/powerpoint/2010/main" val="1009899181"/>
              </p:ext>
            </p:extLst>
          </p:nvPr>
        </p:nvGraphicFramePr>
        <p:xfrm>
          <a:off x="809897" y="1136695"/>
          <a:ext cx="8225246" cy="5643880"/>
        </p:xfrm>
        <a:graphic>
          <a:graphicData uri="http://schemas.openxmlformats.org/drawingml/2006/table">
            <a:tbl>
              <a:tblPr firstRow="1" bandRow="1">
                <a:tableStyleId>{5C22544A-7EE6-4342-B048-85BDC9FD1C3A}</a:tableStyleId>
              </a:tblPr>
              <a:tblGrid>
                <a:gridCol w="2107475">
                  <a:extLst>
                    <a:ext uri="{9D8B030D-6E8A-4147-A177-3AD203B41FA5}">
                      <a16:colId xmlns:a16="http://schemas.microsoft.com/office/drawing/2014/main" val="2876200020"/>
                    </a:ext>
                  </a:extLst>
                </a:gridCol>
                <a:gridCol w="2002971">
                  <a:extLst>
                    <a:ext uri="{9D8B030D-6E8A-4147-A177-3AD203B41FA5}">
                      <a16:colId xmlns:a16="http://schemas.microsoft.com/office/drawing/2014/main" val="1022805182"/>
                    </a:ext>
                  </a:extLst>
                </a:gridCol>
                <a:gridCol w="2057400">
                  <a:extLst>
                    <a:ext uri="{9D8B030D-6E8A-4147-A177-3AD203B41FA5}">
                      <a16:colId xmlns:a16="http://schemas.microsoft.com/office/drawing/2014/main" val="3689501296"/>
                    </a:ext>
                  </a:extLst>
                </a:gridCol>
                <a:gridCol w="2057400">
                  <a:extLst>
                    <a:ext uri="{9D8B030D-6E8A-4147-A177-3AD203B41FA5}">
                      <a16:colId xmlns:a16="http://schemas.microsoft.com/office/drawing/2014/main" val="1913063341"/>
                    </a:ext>
                  </a:extLst>
                </a:gridCol>
              </a:tblGrid>
              <a:tr h="370840">
                <a:tc>
                  <a:txBody>
                    <a:bodyPr/>
                    <a:lstStyle/>
                    <a:p>
                      <a:r>
                        <a:rPr lang="en-US" dirty="0"/>
                        <a:t>Priorities</a:t>
                      </a:r>
                    </a:p>
                  </a:txBody>
                  <a:tcPr/>
                </a:tc>
                <a:tc>
                  <a:txBody>
                    <a:bodyPr/>
                    <a:lstStyle/>
                    <a:p>
                      <a:r>
                        <a:rPr lang="en-US" dirty="0"/>
                        <a:t>Strategies</a:t>
                      </a:r>
                    </a:p>
                  </a:txBody>
                  <a:tcPr/>
                </a:tc>
                <a:tc>
                  <a:txBody>
                    <a:bodyPr/>
                    <a:lstStyle/>
                    <a:p>
                      <a:r>
                        <a:rPr lang="en-US" dirty="0"/>
                        <a:t>Requests</a:t>
                      </a:r>
                    </a:p>
                  </a:txBody>
                  <a:tcPr/>
                </a:tc>
                <a:tc>
                  <a:txBody>
                    <a:bodyPr/>
                    <a:lstStyle/>
                    <a:p>
                      <a:r>
                        <a:rPr lang="en-US" dirty="0"/>
                        <a:t>Amount</a:t>
                      </a:r>
                    </a:p>
                  </a:txBody>
                  <a:tcPr/>
                </a:tc>
                <a:extLst>
                  <a:ext uri="{0D108BD9-81ED-4DB2-BD59-A6C34878D82A}">
                    <a16:rowId xmlns:a16="http://schemas.microsoft.com/office/drawing/2014/main" val="581195365"/>
                  </a:ext>
                </a:extLst>
              </a:tr>
              <a:tr h="370840">
                <a:tc>
                  <a:txBody>
                    <a:bodyPr/>
                    <a:lstStyle/>
                    <a:p>
                      <a:pPr algn="ctr"/>
                      <a:r>
                        <a:rPr lang="en-US" sz="800" b="0" dirty="0">
                          <a:solidFill>
                            <a:schemeClr val="tx1"/>
                          </a:solidFill>
                          <a:latin typeface="Arial" panose="020B0604020202020204" pitchFamily="34" charset="0"/>
                          <a:cs typeface="Arial" panose="020B0604020202020204" pitchFamily="34" charset="0"/>
                        </a:rPr>
                        <a:t>Teaching and </a:t>
                      </a:r>
                    </a:p>
                    <a:p>
                      <a:pPr algn="ctr"/>
                      <a:r>
                        <a:rPr lang="en-US" sz="800" b="0" dirty="0">
                          <a:solidFill>
                            <a:schemeClr val="tx1"/>
                          </a:solidFill>
                          <a:latin typeface="Arial" panose="020B0604020202020204" pitchFamily="34" charset="0"/>
                          <a:cs typeface="Arial" panose="020B0604020202020204" pitchFamily="34" charset="0"/>
                        </a:rPr>
                        <a:t>Assessing for Learning</a:t>
                      </a:r>
                    </a:p>
                    <a:p>
                      <a:endParaRPr lang="en-US" sz="800" dirty="0">
                        <a:latin typeface="Arial" panose="020B0604020202020204" pitchFamily="34" charset="0"/>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Arial" panose="020B0604020202020204" pitchFamily="34" charset="0"/>
                          <a:cs typeface="Arial" panose="020B0604020202020204" pitchFamily="34" charset="0"/>
                        </a:rPr>
                        <a:t>Purchase MARTA  cards for students to participate in dual enrollment classes on Atlanta Technical College’s campus during the 2021-22 SY</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Arial" panose="020B0604020202020204" pitchFamily="34" charset="0"/>
                          <a:cs typeface="Arial" panose="020B0604020202020204" pitchFamily="34" charset="0"/>
                        </a:rPr>
                        <a:t>Cover student supplies needed to participate in dual enrollment that legislation doesn’t cover</a:t>
                      </a:r>
                    </a:p>
                    <a:p>
                      <a:endParaRPr lang="en-US" sz="800" dirty="0">
                        <a:latin typeface="Arial" panose="020B0604020202020204" pitchFamily="34" charset="0"/>
                        <a:cs typeface="Arial" panose="020B060402020202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Arial" panose="020B0604020202020204" pitchFamily="34" charset="0"/>
                          <a:ea typeface="+mn-ea"/>
                          <a:cs typeface="Arial" panose="020B0604020202020204" pitchFamily="34" charset="0"/>
                        </a:rPr>
                        <a:t>Provide  120 students </a:t>
                      </a:r>
                    </a:p>
                    <a:p>
                      <a:pPr marL="0" marR="0" indent="0" algn="ctr" defTabSz="6858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Arial" panose="020B0604020202020204" pitchFamily="34" charset="0"/>
                          <a:ea typeface="+mn-ea"/>
                          <a:cs typeface="Arial" panose="020B0604020202020204" pitchFamily="34" charset="0"/>
                        </a:rPr>
                        <a:t>16 ten trip cards</a:t>
                      </a:r>
                    </a:p>
                    <a:p>
                      <a:pPr marL="0" marR="0" indent="0" algn="ctr" defTabSz="6858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Arial" panose="020B0604020202020204" pitchFamily="34" charset="0"/>
                          <a:ea typeface="+mn-ea"/>
                          <a:cs typeface="Arial" panose="020B0604020202020204" pitchFamily="34" charset="0"/>
                        </a:rPr>
                        <a:t>$14.40/card</a:t>
                      </a:r>
                    </a:p>
                    <a:p>
                      <a:pPr marL="0" marR="0" indent="0" algn="ctr" defTabSz="6858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latin typeface="Arial" panose="020B0604020202020204" pitchFamily="34" charset="0"/>
                        <a:ea typeface="+mn-ea"/>
                        <a:cs typeface="Arial" panose="020B0604020202020204" pitchFamily="34" charset="0"/>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US" sz="800" b="0" i="0" kern="1200" dirty="0">
                        <a:solidFill>
                          <a:schemeClr val="tx1"/>
                        </a:solidFill>
                        <a:latin typeface="Arial" panose="020B0604020202020204" pitchFamily="34" charset="0"/>
                        <a:ea typeface="+mn-ea"/>
                        <a:cs typeface="Arial" panose="020B0604020202020204" pitchFamily="34" charset="0"/>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sz="800" b="0" i="0" kern="1200" dirty="0">
                          <a:solidFill>
                            <a:schemeClr val="tx1"/>
                          </a:solidFill>
                          <a:latin typeface="Arial" panose="020B0604020202020204" pitchFamily="34" charset="0"/>
                          <a:ea typeface="+mn-ea"/>
                          <a:cs typeface="Arial" panose="020B0604020202020204" pitchFamily="34" charset="0"/>
                        </a:rPr>
                        <a:t>Purchase  blood pressure kits, culinary arts kitchen supplies, cosmetology and barbering supplies, CPR resources and uniforms</a:t>
                      </a:r>
                    </a:p>
                    <a:p>
                      <a:endParaRPr lang="en-US" sz="800" dirty="0">
                        <a:latin typeface="Arial" panose="020B0604020202020204" pitchFamily="34" charset="0"/>
                        <a:cs typeface="Arial" panose="020B0604020202020204" pitchFamily="34" charset="0"/>
                      </a:endParaRPr>
                    </a:p>
                  </a:txBody>
                  <a:tcPr/>
                </a:tc>
                <a:tc>
                  <a:txBody>
                    <a:bodyPr/>
                    <a:lstStyle/>
                    <a:p>
                      <a:pPr marL="0" algn="ctr" defTabSz="685800" rtl="0" eaLnBrk="1" latinLnBrk="0" hangingPunct="1"/>
                      <a:r>
                        <a:rPr lang="en-US" sz="800" b="0" i="0" kern="1200" dirty="0">
                          <a:solidFill>
                            <a:schemeClr val="tx1"/>
                          </a:solidFill>
                          <a:latin typeface="Arial" panose="020B0604020202020204" pitchFamily="34" charset="0"/>
                          <a:ea typeface="+mn-ea"/>
                          <a:cs typeface="Arial" panose="020B0604020202020204" pitchFamily="34" charset="0"/>
                        </a:rPr>
                        <a:t>$27,684</a:t>
                      </a:r>
                      <a:endParaRPr lang="en-US" sz="800" b="0" i="0" dirty="0">
                        <a:solidFill>
                          <a:schemeClr val="tx1"/>
                        </a:solidFill>
                        <a:latin typeface="Arial" panose="020B0604020202020204" pitchFamily="34" charset="0"/>
                        <a:cs typeface="Arial" panose="020B0604020202020204" pitchFamily="34" charset="0"/>
                      </a:endParaRP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p>
                      <a:pPr marL="0" algn="ctr" defTabSz="685800" rtl="0" eaLnBrk="1" latinLnBrk="0" hangingPunct="1"/>
                      <a:endParaRPr lang="en-US" sz="800" b="0" i="0" kern="1200" dirty="0">
                        <a:solidFill>
                          <a:schemeClr val="tx1"/>
                        </a:solidFill>
                        <a:latin typeface="Arial" panose="020B0604020202020204" pitchFamily="34" charset="0"/>
                        <a:ea typeface="+mn-ea"/>
                        <a:cs typeface="Arial" panose="020B0604020202020204" pitchFamily="34" charset="0"/>
                      </a:endParaRPr>
                    </a:p>
                    <a:p>
                      <a:pPr marL="0" algn="ctr" defTabSz="685800" rtl="0" eaLnBrk="1" latinLnBrk="0" hangingPunct="1"/>
                      <a:r>
                        <a:rPr lang="en-US" sz="800" b="0" i="0" kern="1200" dirty="0">
                          <a:solidFill>
                            <a:schemeClr val="tx1"/>
                          </a:solidFill>
                          <a:latin typeface="Arial" panose="020B0604020202020204" pitchFamily="34" charset="0"/>
                          <a:ea typeface="+mn-ea"/>
                          <a:cs typeface="Arial" panose="020B0604020202020204" pitchFamily="34" charset="0"/>
                        </a:rPr>
                        <a:t>$20,000</a:t>
                      </a:r>
                    </a:p>
                    <a:p>
                      <a:endParaRPr lang="en-US"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828030"/>
                  </a:ext>
                </a:extLst>
              </a:tr>
              <a:tr h="348116">
                <a:tc>
                  <a:txBody>
                    <a:bodyPr/>
                    <a:lstStyle/>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r>
                        <a:rPr lang="en-US" sz="800" b="1" dirty="0">
                          <a:solidFill>
                            <a:schemeClr val="accent6">
                              <a:lumMod val="75000"/>
                            </a:schemeClr>
                          </a:solidFill>
                          <a:latin typeface="Arial" panose="020B0604020202020204" pitchFamily="34" charset="0"/>
                          <a:cs typeface="Arial" panose="020B0604020202020204" pitchFamily="34" charset="0"/>
                        </a:rPr>
                        <a:t>Governance and Leadership</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accent6">
                              <a:lumMod val="75000"/>
                            </a:schemeClr>
                          </a:solidFill>
                          <a:effectLst/>
                          <a:latin typeface="Arial" panose="020B0604020202020204" pitchFamily="34" charset="0"/>
                          <a:ea typeface="+mn-ea"/>
                          <a:cs typeface="Arial" panose="020B0604020202020204" pitchFamily="34" charset="0"/>
                        </a:rPr>
                        <a:t>Address Pre-Certification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kern="1200" dirty="0">
                          <a:solidFill>
                            <a:schemeClr val="accent6">
                              <a:lumMod val="75000"/>
                            </a:schemeClr>
                          </a:solidFill>
                          <a:effectLst/>
                          <a:latin typeface="Arial" panose="020B0604020202020204" pitchFamily="34" charset="0"/>
                          <a:ea typeface="+mn-ea"/>
                          <a:cs typeface="Arial" panose="020B0604020202020204" pitchFamily="34" charset="0"/>
                        </a:rPr>
                        <a:t>Observation #3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800" kern="1200" dirty="0">
                        <a:solidFill>
                          <a:schemeClr val="accent6">
                            <a:lumMod val="75000"/>
                          </a:schemeClr>
                        </a:solidFill>
                        <a:effectLst/>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i="1" kern="1200" dirty="0">
                          <a:solidFill>
                            <a:schemeClr val="accent6">
                              <a:lumMod val="75000"/>
                            </a:schemeClr>
                          </a:solidFill>
                          <a:effectLst/>
                          <a:latin typeface="Arial" panose="020B0604020202020204" pitchFamily="34" charset="0"/>
                          <a:ea typeface="+mn-ea"/>
                          <a:cs typeface="Arial" panose="020B0604020202020204" pitchFamily="34" charset="0"/>
                        </a:rPr>
                        <a:t>The team observes that the structure of the Academy leadership positions could be a barrier to the growth and sustainability of the Academy partnerships.</a:t>
                      </a:r>
                      <a:r>
                        <a:rPr lang="en-US" sz="800" dirty="0">
                          <a:solidFill>
                            <a:schemeClr val="accent6">
                              <a:lumMod val="75000"/>
                            </a:schemeClr>
                          </a:solidFill>
                          <a:latin typeface="Arial" panose="020B0604020202020204" pitchFamily="34" charset="0"/>
                          <a:cs typeface="Arial" panose="020B0604020202020204" pitchFamily="34" charset="0"/>
                        </a:rPr>
                        <a:t> </a:t>
                      </a:r>
                    </a:p>
                  </a:txBody>
                  <a:tcPr/>
                </a:tc>
                <a:tc>
                  <a:txBody>
                    <a:bodyPr/>
                    <a:lstStyle/>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r>
                        <a:rPr lang="en-US" sz="800" dirty="0">
                          <a:solidFill>
                            <a:schemeClr val="accent6">
                              <a:lumMod val="75000"/>
                            </a:schemeClr>
                          </a:solidFill>
                          <a:latin typeface="Arial" panose="020B0604020202020204" pitchFamily="34" charset="0"/>
                          <a:cs typeface="Arial" panose="020B0604020202020204" pitchFamily="34" charset="0"/>
                        </a:rPr>
                        <a:t>Hire one Assistant Principal</a:t>
                      </a: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txBody>
                  <a:tcPr/>
                </a:tc>
                <a:tc>
                  <a:txBody>
                    <a:bodyPr/>
                    <a:lstStyle/>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r>
                        <a:rPr lang="en-US" sz="800" dirty="0">
                          <a:solidFill>
                            <a:schemeClr val="accent6">
                              <a:lumMod val="75000"/>
                            </a:schemeClr>
                          </a:solidFill>
                          <a:latin typeface="Arial" panose="020B0604020202020204" pitchFamily="34" charset="0"/>
                          <a:cs typeface="Arial" panose="020B0604020202020204" pitchFamily="34" charset="0"/>
                        </a:rPr>
                        <a:t>$132,467</a:t>
                      </a:r>
                    </a:p>
                    <a:p>
                      <a:pPr algn="ctr"/>
                      <a:r>
                        <a:rPr lang="en-US" sz="800" dirty="0">
                          <a:solidFill>
                            <a:schemeClr val="accent6">
                              <a:lumMod val="75000"/>
                            </a:schemeClr>
                          </a:solidFill>
                          <a:latin typeface="Arial" panose="020B0604020202020204" pitchFamily="34" charset="0"/>
                          <a:cs typeface="Arial" panose="020B0604020202020204" pitchFamily="34" charset="0"/>
                        </a:rPr>
                        <a:t>(salary and benefits)</a:t>
                      </a:r>
                    </a:p>
                  </a:txBody>
                  <a:tcPr/>
                </a:tc>
                <a:extLst>
                  <a:ext uri="{0D108BD9-81ED-4DB2-BD59-A6C34878D82A}">
                    <a16:rowId xmlns:a16="http://schemas.microsoft.com/office/drawing/2014/main" val="1827448834"/>
                  </a:ext>
                </a:extLst>
              </a:tr>
              <a:tr h="370840">
                <a:tc>
                  <a:txBody>
                    <a:bodyPr/>
                    <a:lstStyle/>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b="1" dirty="0">
                        <a:solidFill>
                          <a:schemeClr val="accent6">
                            <a:lumMod val="75000"/>
                          </a:schemeClr>
                        </a:solidFill>
                        <a:latin typeface="Arial" panose="020B0604020202020204" pitchFamily="34" charset="0"/>
                        <a:cs typeface="Arial" panose="020B0604020202020204" pitchFamily="34" charset="0"/>
                      </a:endParaRPr>
                    </a:p>
                    <a:p>
                      <a:pPr algn="ctr"/>
                      <a:r>
                        <a:rPr lang="en-US" sz="800" b="1" dirty="0">
                          <a:solidFill>
                            <a:schemeClr val="accent6">
                              <a:lumMod val="75000"/>
                            </a:schemeClr>
                          </a:solidFill>
                          <a:latin typeface="Arial" panose="020B0604020202020204" pitchFamily="34" charset="0"/>
                          <a:cs typeface="Arial" panose="020B0604020202020204" pitchFamily="34" charset="0"/>
                        </a:rPr>
                        <a:t>Strategic Planning and Sustainability</a:t>
                      </a: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r>
                        <a:rPr lang="en-US" sz="800" dirty="0">
                          <a:solidFill>
                            <a:schemeClr val="accent6">
                              <a:lumMod val="75000"/>
                            </a:schemeClr>
                          </a:solidFill>
                          <a:latin typeface="Arial" panose="020B0604020202020204" pitchFamily="34" charset="0"/>
                          <a:cs typeface="Arial" panose="020B0604020202020204" pitchFamily="34" charset="0"/>
                        </a:rPr>
                        <a:t>&amp;</a:t>
                      </a: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r>
                        <a:rPr lang="en-US" sz="800" b="1" dirty="0">
                          <a:solidFill>
                            <a:schemeClr val="accent6">
                              <a:lumMod val="75000"/>
                            </a:schemeClr>
                          </a:solidFill>
                          <a:latin typeface="Arial" panose="020B0604020202020204" pitchFamily="34" charset="0"/>
                          <a:cs typeface="Arial" panose="020B0604020202020204" pitchFamily="34" charset="0"/>
                        </a:rPr>
                        <a:t>Economic Development</a:t>
                      </a: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txBody>
                  <a:tcPr/>
                </a:tc>
                <a:tc>
                  <a:txBody>
                    <a:bodyPr/>
                    <a:lstStyle/>
                    <a:p>
                      <a:pPr algn="ctr"/>
                      <a:r>
                        <a:rPr lang="en-US" sz="800" b="0" kern="1200" dirty="0">
                          <a:solidFill>
                            <a:schemeClr val="accent6">
                              <a:lumMod val="75000"/>
                            </a:schemeClr>
                          </a:solidFill>
                          <a:effectLst/>
                          <a:latin typeface="Arial" panose="020B0604020202020204" pitchFamily="34" charset="0"/>
                          <a:ea typeface="+mn-ea"/>
                          <a:cs typeface="Arial" panose="020B0604020202020204" pitchFamily="34" charset="0"/>
                        </a:rPr>
                        <a:t>Address Pre-Certification Report</a:t>
                      </a:r>
                    </a:p>
                    <a:p>
                      <a:pPr algn="ctr"/>
                      <a:endParaRPr lang="en-US" sz="800" b="1" kern="1200" dirty="0">
                        <a:solidFill>
                          <a:schemeClr val="accent6">
                            <a:lumMod val="75000"/>
                          </a:schemeClr>
                        </a:solidFill>
                        <a:effectLst/>
                        <a:latin typeface="Arial" panose="020B0604020202020204" pitchFamily="34" charset="0"/>
                        <a:ea typeface="+mn-ea"/>
                        <a:cs typeface="Arial" panose="020B0604020202020204" pitchFamily="34" charset="0"/>
                      </a:endParaRPr>
                    </a:p>
                    <a:p>
                      <a:pPr algn="ctr"/>
                      <a:r>
                        <a:rPr lang="en-US" sz="800" b="1" kern="1200" dirty="0">
                          <a:solidFill>
                            <a:schemeClr val="accent6">
                              <a:lumMod val="75000"/>
                            </a:schemeClr>
                          </a:solidFill>
                          <a:effectLst/>
                          <a:latin typeface="Arial" panose="020B0604020202020204" pitchFamily="34" charset="0"/>
                          <a:ea typeface="+mn-ea"/>
                          <a:cs typeface="Arial" panose="020B0604020202020204" pitchFamily="34" charset="0"/>
                        </a:rPr>
                        <a:t>Observation #7</a:t>
                      </a:r>
                      <a:endParaRPr lang="en-US" sz="800" kern="1200" dirty="0">
                        <a:solidFill>
                          <a:schemeClr val="accent6">
                            <a:lumMod val="75000"/>
                          </a:schemeClr>
                        </a:solidFill>
                        <a:effectLst/>
                        <a:latin typeface="Arial" panose="020B0604020202020204" pitchFamily="34" charset="0"/>
                        <a:ea typeface="+mn-ea"/>
                        <a:cs typeface="Arial" panose="020B0604020202020204" pitchFamily="34" charset="0"/>
                      </a:endParaRPr>
                    </a:p>
                    <a:p>
                      <a:pPr algn="ctr"/>
                      <a:r>
                        <a:rPr lang="en-US" sz="800" i="1" kern="1200" dirty="0">
                          <a:solidFill>
                            <a:schemeClr val="accent6">
                              <a:lumMod val="75000"/>
                            </a:schemeClr>
                          </a:solidFill>
                          <a:effectLst/>
                          <a:latin typeface="Arial" panose="020B0604020202020204" pitchFamily="34" charset="0"/>
                          <a:ea typeface="+mn-ea"/>
                          <a:cs typeface="Arial" panose="020B0604020202020204" pitchFamily="34" charset="0"/>
                        </a:rPr>
                        <a:t>The team observes that while ACCA has some marketing strategies in place in the community, it does not have a comprehensive marketing plan.</a:t>
                      </a:r>
                    </a:p>
                    <a:p>
                      <a:pPr algn="ctr"/>
                      <a:endParaRPr lang="en-US" sz="800" b="1" kern="1200" dirty="0">
                        <a:solidFill>
                          <a:schemeClr val="accent6">
                            <a:lumMod val="75000"/>
                          </a:schemeClr>
                        </a:solidFill>
                        <a:effectLst/>
                        <a:latin typeface="Arial" panose="020B0604020202020204" pitchFamily="34" charset="0"/>
                        <a:ea typeface="+mn-ea"/>
                        <a:cs typeface="Arial" panose="020B0604020202020204" pitchFamily="34" charset="0"/>
                      </a:endParaRPr>
                    </a:p>
                    <a:p>
                      <a:pPr algn="ctr"/>
                      <a:r>
                        <a:rPr lang="en-US" sz="800" b="1" kern="1200" dirty="0">
                          <a:solidFill>
                            <a:schemeClr val="accent6">
                              <a:lumMod val="75000"/>
                            </a:schemeClr>
                          </a:solidFill>
                          <a:effectLst/>
                          <a:latin typeface="Arial" panose="020B0604020202020204" pitchFamily="34" charset="0"/>
                          <a:ea typeface="+mn-ea"/>
                          <a:cs typeface="Arial" panose="020B0604020202020204" pitchFamily="34" charset="0"/>
                        </a:rPr>
                        <a:t>Observation #10</a:t>
                      </a:r>
                      <a:endParaRPr lang="en-US" sz="800" kern="1200" dirty="0">
                        <a:solidFill>
                          <a:schemeClr val="accent6">
                            <a:lumMod val="75000"/>
                          </a:schemeClr>
                        </a:solidFill>
                        <a:effectLst/>
                        <a:latin typeface="Arial" panose="020B0604020202020204" pitchFamily="34" charset="0"/>
                        <a:ea typeface="+mn-ea"/>
                        <a:cs typeface="Arial" panose="020B0604020202020204" pitchFamily="34" charset="0"/>
                      </a:endParaRPr>
                    </a:p>
                    <a:p>
                      <a:pPr algn="ctr"/>
                      <a:r>
                        <a:rPr lang="en-US" sz="800" i="1" kern="1200" dirty="0">
                          <a:solidFill>
                            <a:schemeClr val="accent6">
                              <a:lumMod val="75000"/>
                            </a:schemeClr>
                          </a:solidFill>
                          <a:effectLst/>
                          <a:latin typeface="Arial" panose="020B0604020202020204" pitchFamily="34" charset="0"/>
                          <a:ea typeface="+mn-ea"/>
                          <a:cs typeface="Arial" panose="020B0604020202020204" pitchFamily="34" charset="0"/>
                        </a:rPr>
                        <a:t>The team observes that historically the ACCA Board has collaborated with business, industry, and post-secondary partners to develop career pathways, dual enrollment, and postsecondary certifications which align to the economic and workforce needs of the community.  However, going forward into Phase 2 of the ACCA, there is no definite plan to ensure this collaboration continues to strengthen as a means of ensuring success of the ACCA. </a:t>
                      </a:r>
                    </a:p>
                    <a:p>
                      <a:pPr algn="ctr"/>
                      <a:endParaRPr lang="en-US" sz="800" kern="1200" dirty="0">
                        <a:solidFill>
                          <a:schemeClr val="accent6">
                            <a:lumMod val="75000"/>
                          </a:schemeClr>
                        </a:solidFill>
                        <a:effectLst/>
                        <a:latin typeface="Arial" panose="020B0604020202020204" pitchFamily="34" charset="0"/>
                        <a:ea typeface="+mn-ea"/>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txBody>
                  <a:tcPr/>
                </a:tc>
                <a:tc>
                  <a:txBody>
                    <a:bodyPr/>
                    <a:lstStyle/>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r>
                        <a:rPr lang="en-US" sz="800" dirty="0">
                          <a:solidFill>
                            <a:schemeClr val="accent6">
                              <a:lumMod val="75000"/>
                            </a:schemeClr>
                          </a:solidFill>
                          <a:latin typeface="Arial" panose="020B0604020202020204" pitchFamily="34" charset="0"/>
                          <a:cs typeface="Arial" panose="020B0604020202020204" pitchFamily="34" charset="0"/>
                        </a:rPr>
                        <a:t>Hire one </a:t>
                      </a:r>
                    </a:p>
                    <a:p>
                      <a:pPr algn="ctr"/>
                      <a:r>
                        <a:rPr lang="en-US" sz="800" dirty="0">
                          <a:solidFill>
                            <a:schemeClr val="accent6">
                              <a:lumMod val="75000"/>
                            </a:schemeClr>
                          </a:solidFill>
                          <a:latin typeface="Arial" panose="020B0604020202020204" pitchFamily="34" charset="0"/>
                          <a:cs typeface="Arial" panose="020B0604020202020204" pitchFamily="34" charset="0"/>
                        </a:rPr>
                        <a:t>School Communications Liaison </a:t>
                      </a:r>
                    </a:p>
                  </a:txBody>
                  <a:tcPr/>
                </a:tc>
                <a:tc>
                  <a:txBody>
                    <a:bodyPr/>
                    <a:lstStyle/>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endParaRPr lang="en-US" sz="800" dirty="0">
                        <a:solidFill>
                          <a:schemeClr val="accent6">
                            <a:lumMod val="75000"/>
                          </a:schemeClr>
                        </a:solidFill>
                        <a:latin typeface="Arial" panose="020B0604020202020204" pitchFamily="34" charset="0"/>
                        <a:cs typeface="Arial" panose="020B0604020202020204" pitchFamily="34" charset="0"/>
                      </a:endParaRPr>
                    </a:p>
                    <a:p>
                      <a:pPr algn="ctr"/>
                      <a:r>
                        <a:rPr lang="en-US" sz="800" dirty="0">
                          <a:solidFill>
                            <a:schemeClr val="accent6">
                              <a:lumMod val="75000"/>
                            </a:schemeClr>
                          </a:solidFill>
                          <a:latin typeface="Arial" panose="020B0604020202020204" pitchFamily="34" charset="0"/>
                          <a:cs typeface="Arial" panose="020B0604020202020204" pitchFamily="34" charset="0"/>
                        </a:rPr>
                        <a:t>$61,683</a:t>
                      </a:r>
                    </a:p>
                    <a:p>
                      <a:pPr algn="ctr"/>
                      <a:r>
                        <a:rPr lang="en-US" sz="800" dirty="0">
                          <a:solidFill>
                            <a:schemeClr val="accent6">
                              <a:lumMod val="75000"/>
                            </a:schemeClr>
                          </a:solidFill>
                          <a:latin typeface="Arial" panose="020B0604020202020204" pitchFamily="34" charset="0"/>
                          <a:cs typeface="Arial" panose="020B0604020202020204" pitchFamily="34" charset="0"/>
                        </a:rPr>
                        <a:t>(salary and benefits)</a:t>
                      </a:r>
                    </a:p>
                  </a:txBody>
                  <a:tcPr/>
                </a:tc>
                <a:extLst>
                  <a:ext uri="{0D108BD9-81ED-4DB2-BD59-A6C34878D82A}">
                    <a16:rowId xmlns:a16="http://schemas.microsoft.com/office/drawing/2014/main" val="3080202548"/>
                  </a:ext>
                </a:extLst>
              </a:tr>
            </a:tbl>
          </a:graphicData>
        </a:graphic>
      </p:graphicFrame>
      <p:sp>
        <p:nvSpPr>
          <p:cNvPr id="4" name="Slide Number Placeholder 3">
            <a:extLst>
              <a:ext uri="{FF2B5EF4-FFF2-40B4-BE49-F238E27FC236}">
                <a16:creationId xmlns:a16="http://schemas.microsoft.com/office/drawing/2014/main" id="{86653E13-A4E6-47B1-9192-8D90CBF4EBC5}"/>
              </a:ext>
            </a:extLst>
          </p:cNvPr>
          <p:cNvSpPr>
            <a:spLocks noGrp="1"/>
          </p:cNvSpPr>
          <p:nvPr>
            <p:ph type="sldNum" sz="quarter" idx="12"/>
          </p:nvPr>
        </p:nvSpPr>
        <p:spPr/>
        <p:txBody>
          <a:bodyPr/>
          <a:lstStyle/>
          <a:p>
            <a:fld id="{AEC10A0C-BB77-FD4A-8FA4-D4334D01E3A4}" type="slidenum">
              <a:rPr lang="en-US" smtClean="0"/>
              <a:t>34</a:t>
            </a:fld>
            <a:endParaRPr lang="en-US" dirty="0"/>
          </a:p>
        </p:txBody>
      </p:sp>
    </p:spTree>
    <p:extLst>
      <p:ext uri="{BB962C8B-B14F-4D97-AF65-F5344CB8AC3E}">
        <p14:creationId xmlns:p14="http://schemas.microsoft.com/office/powerpoint/2010/main" val="4199983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E0EF-F0CA-4A81-9EB4-3FEB468EB0D3}"/>
              </a:ext>
            </a:extLst>
          </p:cNvPr>
          <p:cNvSpPr>
            <a:spLocks noGrp="1"/>
          </p:cNvSpPr>
          <p:nvPr>
            <p:ph type="title"/>
          </p:nvPr>
        </p:nvSpPr>
        <p:spPr/>
        <p:txBody>
          <a:bodyPr>
            <a:normAutofit fontScale="90000"/>
          </a:bodyPr>
          <a:lstStyle/>
          <a:p>
            <a:r>
              <a:rPr lang="en-US" dirty="0"/>
              <a:t>Student Applications</a:t>
            </a:r>
            <a:br>
              <a:rPr lang="en-US" dirty="0"/>
            </a:br>
            <a:r>
              <a:rPr lang="en-US" dirty="0"/>
              <a:t>2021-22 SY</a:t>
            </a:r>
          </a:p>
        </p:txBody>
      </p:sp>
      <p:graphicFrame>
        <p:nvGraphicFramePr>
          <p:cNvPr id="5" name="Content Placeholder 4">
            <a:extLst>
              <a:ext uri="{FF2B5EF4-FFF2-40B4-BE49-F238E27FC236}">
                <a16:creationId xmlns:a16="http://schemas.microsoft.com/office/drawing/2014/main" id="{8B0424EE-BB34-452C-A3F9-36C0918A1868}"/>
              </a:ext>
            </a:extLst>
          </p:cNvPr>
          <p:cNvGraphicFramePr>
            <a:graphicFrameLocks noGrp="1" noChangeAspect="1"/>
          </p:cNvGraphicFramePr>
          <p:nvPr>
            <p:ph idx="1"/>
            <p:extLst>
              <p:ext uri="{D42A27DB-BD31-4B8C-83A1-F6EECF244321}">
                <p14:modId xmlns:p14="http://schemas.microsoft.com/office/powerpoint/2010/main" val="1043434650"/>
              </p:ext>
            </p:extLst>
          </p:nvPr>
        </p:nvGraphicFramePr>
        <p:xfrm>
          <a:off x="457198" y="1674047"/>
          <a:ext cx="8229601" cy="4372795"/>
        </p:xfrm>
        <a:graphic>
          <a:graphicData uri="http://schemas.openxmlformats.org/drawingml/2006/table">
            <a:tbl>
              <a:tblPr firstRow="1" firstCol="1" bandRow="1">
                <a:tableStyleId>{5C22544A-7EE6-4342-B048-85BDC9FD1C3A}</a:tableStyleId>
              </a:tblPr>
              <a:tblGrid>
                <a:gridCol w="1646509">
                  <a:extLst>
                    <a:ext uri="{9D8B030D-6E8A-4147-A177-3AD203B41FA5}">
                      <a16:colId xmlns:a16="http://schemas.microsoft.com/office/drawing/2014/main" val="2276025452"/>
                    </a:ext>
                  </a:extLst>
                </a:gridCol>
                <a:gridCol w="1509131">
                  <a:extLst>
                    <a:ext uri="{9D8B030D-6E8A-4147-A177-3AD203B41FA5}">
                      <a16:colId xmlns:a16="http://schemas.microsoft.com/office/drawing/2014/main" val="3247215347"/>
                    </a:ext>
                  </a:extLst>
                </a:gridCol>
                <a:gridCol w="1875475">
                  <a:extLst>
                    <a:ext uri="{9D8B030D-6E8A-4147-A177-3AD203B41FA5}">
                      <a16:colId xmlns:a16="http://schemas.microsoft.com/office/drawing/2014/main" val="4035658687"/>
                    </a:ext>
                  </a:extLst>
                </a:gridCol>
                <a:gridCol w="40810">
                  <a:extLst>
                    <a:ext uri="{9D8B030D-6E8A-4147-A177-3AD203B41FA5}">
                      <a16:colId xmlns:a16="http://schemas.microsoft.com/office/drawing/2014/main" val="3730477978"/>
                    </a:ext>
                  </a:extLst>
                </a:gridCol>
                <a:gridCol w="1861228">
                  <a:extLst>
                    <a:ext uri="{9D8B030D-6E8A-4147-A177-3AD203B41FA5}">
                      <a16:colId xmlns:a16="http://schemas.microsoft.com/office/drawing/2014/main" val="3535076320"/>
                    </a:ext>
                  </a:extLst>
                </a:gridCol>
                <a:gridCol w="1296448">
                  <a:extLst>
                    <a:ext uri="{9D8B030D-6E8A-4147-A177-3AD203B41FA5}">
                      <a16:colId xmlns:a16="http://schemas.microsoft.com/office/drawing/2014/main" val="246647822"/>
                    </a:ext>
                  </a:extLst>
                </a:gridCol>
              </a:tblGrid>
              <a:tr h="244480">
                <a:tc gridSpan="6">
                  <a:txBody>
                    <a:bodyPr/>
                    <a:lstStyle/>
                    <a:p>
                      <a:pPr marL="0" marR="0" algn="ctr">
                        <a:lnSpc>
                          <a:spcPct val="105000"/>
                        </a:lnSpc>
                        <a:spcBef>
                          <a:spcPts val="0"/>
                        </a:spcBef>
                        <a:spcAft>
                          <a:spcPts val="0"/>
                        </a:spcAft>
                      </a:pPr>
                      <a:r>
                        <a:rPr lang="en-US" sz="1100">
                          <a:effectLst/>
                        </a:rPr>
                        <a:t>ACCA Application Count</a:t>
                      </a:r>
                      <a:endParaRPr lang="en-US" sz="1100">
                        <a:effectLst/>
                        <a:latin typeface="Calibri" panose="020F0502020204030204" pitchFamily="34" charset="0"/>
                        <a:ea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6270211"/>
                  </a:ext>
                </a:extLst>
              </a:tr>
              <a:tr h="461115">
                <a:tc>
                  <a:txBody>
                    <a:bodyPr/>
                    <a:lstStyle/>
                    <a:p>
                      <a:endParaRPr lang="en-US" sz="1000">
                        <a:effectLst/>
                        <a:latin typeface="Times New Roman" panose="02020603050405020304" pitchFamily="18" charset="0"/>
                      </a:endParaRPr>
                    </a:p>
                  </a:txBody>
                  <a:tcPr marL="68580" marR="68580" marT="0" marB="0"/>
                </a:tc>
                <a:tc>
                  <a:txBody>
                    <a:bodyPr/>
                    <a:lstStyle/>
                    <a:p>
                      <a:pPr marL="0" marR="0" algn="ctr">
                        <a:lnSpc>
                          <a:spcPct val="105000"/>
                        </a:lnSpc>
                        <a:spcBef>
                          <a:spcPts val="0"/>
                        </a:spcBef>
                        <a:spcAft>
                          <a:spcPts val="0"/>
                        </a:spcAft>
                      </a:pPr>
                      <a:r>
                        <a:rPr lang="en-US" sz="1100">
                          <a:effectLst/>
                        </a:rPr>
                        <a:t>Wednesday 2/24</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5000"/>
                        </a:lnSpc>
                        <a:spcBef>
                          <a:spcPts val="0"/>
                        </a:spcBef>
                        <a:spcAft>
                          <a:spcPts val="0"/>
                        </a:spcAft>
                      </a:pPr>
                      <a:r>
                        <a:rPr lang="en-US" sz="1100">
                          <a:effectLst/>
                        </a:rPr>
                        <a:t>                Friday</a:t>
                      </a:r>
                    </a:p>
                    <a:p>
                      <a:pPr marL="0" marR="0" algn="ctr">
                        <a:lnSpc>
                          <a:spcPct val="105000"/>
                        </a:lnSpc>
                        <a:spcBef>
                          <a:spcPts val="0"/>
                        </a:spcBef>
                        <a:spcAft>
                          <a:spcPts val="0"/>
                        </a:spcAft>
                      </a:pPr>
                      <a:r>
                        <a:rPr lang="en-US" sz="1100">
                          <a:effectLst/>
                        </a:rPr>
                        <a:t>2/26</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nSpc>
                          <a:spcPct val="10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Friday</a:t>
                      </a:r>
                    </a:p>
                    <a:p>
                      <a:pPr marL="0" marR="0" algn="ctr">
                        <a:lnSpc>
                          <a:spcPct val="105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Friday </a:t>
                      </a:r>
                    </a:p>
                    <a:p>
                      <a:pPr marL="0" marR="0" algn="ctr">
                        <a:lnSpc>
                          <a:spcPct val="105000"/>
                        </a:lnSpc>
                        <a:spcBef>
                          <a:spcPts val="0"/>
                        </a:spcBef>
                        <a:spcAft>
                          <a:spcPts val="0"/>
                        </a:spcAft>
                      </a:pPr>
                      <a:r>
                        <a:rPr lang="en-US" sz="1100">
                          <a:effectLst/>
                        </a:rPr>
                        <a:t>3/12</a:t>
                      </a:r>
                      <a:endParaRPr lang="en-US" sz="11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1330636943"/>
                  </a:ext>
                </a:extLst>
              </a:tr>
              <a:tr h="244480">
                <a:tc>
                  <a:txBody>
                    <a:bodyPr/>
                    <a:lstStyle/>
                    <a:p>
                      <a:pPr marL="0" marR="0">
                        <a:lnSpc>
                          <a:spcPct val="105000"/>
                        </a:lnSpc>
                        <a:spcBef>
                          <a:spcPts val="0"/>
                        </a:spcBef>
                        <a:spcAft>
                          <a:spcPts val="0"/>
                        </a:spcAft>
                      </a:pPr>
                      <a:r>
                        <a:rPr lang="en-US" sz="1100">
                          <a:effectLst/>
                        </a:rPr>
                        <a:t>BEST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11</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1583902514"/>
                  </a:ext>
                </a:extLst>
              </a:tr>
              <a:tr h="244480">
                <a:tc>
                  <a:txBody>
                    <a:bodyPr/>
                    <a:lstStyle/>
                    <a:p>
                      <a:pPr marL="0" marR="0">
                        <a:lnSpc>
                          <a:spcPct val="105000"/>
                        </a:lnSpc>
                        <a:spcBef>
                          <a:spcPts val="0"/>
                        </a:spcBef>
                        <a:spcAft>
                          <a:spcPts val="0"/>
                        </a:spcAft>
                      </a:pPr>
                      <a:r>
                        <a:rPr lang="en-US" sz="1100">
                          <a:effectLst/>
                        </a:rPr>
                        <a:t>Carver EC</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964903417"/>
                  </a:ext>
                </a:extLst>
              </a:tr>
              <a:tr h="244480">
                <a:tc>
                  <a:txBody>
                    <a:bodyPr/>
                    <a:lstStyle/>
                    <a:p>
                      <a:pPr marL="0" marR="0">
                        <a:lnSpc>
                          <a:spcPct val="105000"/>
                        </a:lnSpc>
                        <a:spcBef>
                          <a:spcPts val="0"/>
                        </a:spcBef>
                        <a:spcAft>
                          <a:spcPts val="0"/>
                        </a:spcAft>
                      </a:pPr>
                      <a:r>
                        <a:rPr lang="en-US" sz="1100" dirty="0">
                          <a:effectLst/>
                        </a:rPr>
                        <a:t>Carver Steam</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915210601"/>
                  </a:ext>
                </a:extLst>
              </a:tr>
              <a:tr h="244480">
                <a:tc>
                  <a:txBody>
                    <a:bodyPr/>
                    <a:lstStyle/>
                    <a:p>
                      <a:pPr marL="0" marR="0">
                        <a:lnSpc>
                          <a:spcPct val="105000"/>
                        </a:lnSpc>
                        <a:spcBef>
                          <a:spcPts val="0"/>
                        </a:spcBef>
                        <a:spcAft>
                          <a:spcPts val="0"/>
                        </a:spcAft>
                      </a:pPr>
                      <a:r>
                        <a:rPr lang="en-US" sz="1100">
                          <a:effectLst/>
                        </a:rPr>
                        <a:t>CSKYWLA</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2960028521"/>
                  </a:ext>
                </a:extLst>
              </a:tr>
              <a:tr h="244480">
                <a:tc>
                  <a:txBody>
                    <a:bodyPr/>
                    <a:lstStyle/>
                    <a:p>
                      <a:pPr marL="0" marR="0">
                        <a:lnSpc>
                          <a:spcPct val="105000"/>
                        </a:lnSpc>
                        <a:spcBef>
                          <a:spcPts val="0"/>
                        </a:spcBef>
                        <a:spcAft>
                          <a:spcPts val="0"/>
                        </a:spcAft>
                      </a:pPr>
                      <a:r>
                        <a:rPr lang="en-US" sz="1100">
                          <a:effectLst/>
                        </a:rPr>
                        <a:t>Douglass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27</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32</a:t>
                      </a:r>
                      <a:endParaRPr lang="en-US" sz="11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787436077"/>
                  </a:ext>
                </a:extLst>
              </a:tr>
              <a:tr h="244480">
                <a:tc>
                  <a:txBody>
                    <a:bodyPr/>
                    <a:lstStyle/>
                    <a:p>
                      <a:pPr marL="0" marR="0">
                        <a:lnSpc>
                          <a:spcPct val="105000"/>
                        </a:lnSpc>
                        <a:spcBef>
                          <a:spcPts val="0"/>
                        </a:spcBef>
                        <a:spcAft>
                          <a:spcPts val="0"/>
                        </a:spcAft>
                      </a:pPr>
                      <a:r>
                        <a:rPr lang="en-US" sz="1100">
                          <a:effectLst/>
                        </a:rPr>
                        <a:t>Grady</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15</a:t>
                      </a:r>
                      <a:endParaRPr lang="en-US" sz="11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774144703"/>
                  </a:ext>
                </a:extLst>
              </a:tr>
              <a:tr h="244480">
                <a:tc>
                  <a:txBody>
                    <a:bodyPr/>
                    <a:lstStyle/>
                    <a:p>
                      <a:pPr marL="0" marR="0">
                        <a:lnSpc>
                          <a:spcPct val="105000"/>
                        </a:lnSpc>
                        <a:spcBef>
                          <a:spcPts val="0"/>
                        </a:spcBef>
                        <a:spcAft>
                          <a:spcPts val="0"/>
                        </a:spcAft>
                      </a:pPr>
                      <a:r>
                        <a:rPr lang="en-US" sz="1100">
                          <a:effectLst/>
                        </a:rPr>
                        <a:t>Jackson</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15</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40</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dirty="0">
                          <a:effectLst/>
                        </a:rPr>
                        <a:t>51</a:t>
                      </a:r>
                      <a:endParaRPr lang="en-US" sz="11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3249084966"/>
                  </a:ext>
                </a:extLst>
              </a:tr>
              <a:tr h="244480">
                <a:tc>
                  <a:txBody>
                    <a:bodyPr/>
                    <a:lstStyle/>
                    <a:p>
                      <a:pPr marL="0" marR="0">
                        <a:lnSpc>
                          <a:spcPct val="105000"/>
                        </a:lnSpc>
                        <a:spcBef>
                          <a:spcPts val="0"/>
                        </a:spcBef>
                        <a:spcAft>
                          <a:spcPts val="0"/>
                        </a:spcAft>
                      </a:pPr>
                      <a:r>
                        <a:rPr lang="en-US" sz="1100">
                          <a:effectLst/>
                        </a:rPr>
                        <a:t>KIPP</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37</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dirty="0">
                          <a:effectLst/>
                        </a:rPr>
                        <a:t>63</a:t>
                      </a:r>
                      <a:endParaRPr lang="en-US" sz="11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1273826629"/>
                  </a:ext>
                </a:extLst>
              </a:tr>
              <a:tr h="244480">
                <a:tc>
                  <a:txBody>
                    <a:bodyPr/>
                    <a:lstStyle/>
                    <a:p>
                      <a:pPr marL="0" marR="0">
                        <a:lnSpc>
                          <a:spcPct val="105000"/>
                        </a:lnSpc>
                        <a:spcBef>
                          <a:spcPts val="0"/>
                        </a:spcBef>
                        <a:spcAft>
                          <a:spcPts val="0"/>
                        </a:spcAft>
                      </a:pPr>
                      <a:r>
                        <a:rPr lang="en-US" sz="1100">
                          <a:effectLst/>
                        </a:rPr>
                        <a:t>Mays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11</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23</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28</a:t>
                      </a:r>
                      <a:endParaRPr lang="en-US" sz="11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1867019997"/>
                  </a:ext>
                </a:extLst>
              </a:tr>
              <a:tr h="244480">
                <a:tc>
                  <a:txBody>
                    <a:bodyPr/>
                    <a:lstStyle/>
                    <a:p>
                      <a:pPr marL="0" marR="0">
                        <a:lnSpc>
                          <a:spcPct val="105000"/>
                        </a:lnSpc>
                        <a:spcBef>
                          <a:spcPts val="0"/>
                        </a:spcBef>
                        <a:spcAft>
                          <a:spcPts val="0"/>
                        </a:spcAft>
                      </a:pPr>
                      <a:r>
                        <a:rPr lang="en-US" sz="1100">
                          <a:effectLst/>
                        </a:rPr>
                        <a:t>NATL</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45</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46</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62</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62</a:t>
                      </a:r>
                      <a:endParaRPr lang="en-US" sz="11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1018608031"/>
                  </a:ext>
                </a:extLst>
              </a:tr>
              <a:tr h="244480">
                <a:tc>
                  <a:txBody>
                    <a:bodyPr/>
                    <a:lstStyle/>
                    <a:p>
                      <a:pPr marL="0" marR="0">
                        <a:lnSpc>
                          <a:spcPct val="105000"/>
                        </a:lnSpc>
                        <a:spcBef>
                          <a:spcPts val="0"/>
                        </a:spcBef>
                        <a:spcAft>
                          <a:spcPts val="0"/>
                        </a:spcAft>
                      </a:pPr>
                      <a:r>
                        <a:rPr lang="en-US" sz="1100">
                          <a:effectLst/>
                        </a:rPr>
                        <a:t>SATL</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11</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15</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18</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21</a:t>
                      </a:r>
                      <a:endParaRPr lang="en-US" sz="11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2448019351"/>
                  </a:ext>
                </a:extLst>
              </a:tr>
              <a:tr h="244480">
                <a:tc>
                  <a:txBody>
                    <a:bodyPr/>
                    <a:lstStyle/>
                    <a:p>
                      <a:pPr marL="0" marR="0">
                        <a:lnSpc>
                          <a:spcPct val="105000"/>
                        </a:lnSpc>
                        <a:spcBef>
                          <a:spcPts val="0"/>
                        </a:spcBef>
                        <a:spcAft>
                          <a:spcPts val="0"/>
                        </a:spcAft>
                      </a:pPr>
                      <a:r>
                        <a:rPr lang="en-US" sz="1100">
                          <a:effectLst/>
                        </a:rPr>
                        <a:t>Therrell</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34</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37</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43</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47</a:t>
                      </a:r>
                      <a:endParaRPr lang="en-US" sz="11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3499855926"/>
                  </a:ext>
                </a:extLst>
              </a:tr>
              <a:tr h="244480">
                <a:tc>
                  <a:txBody>
                    <a:bodyPr/>
                    <a:lstStyle/>
                    <a:p>
                      <a:pPr marL="0" marR="0">
                        <a:lnSpc>
                          <a:spcPct val="105000"/>
                        </a:lnSpc>
                        <a:spcBef>
                          <a:spcPts val="0"/>
                        </a:spcBef>
                        <a:spcAft>
                          <a:spcPts val="0"/>
                        </a:spcAft>
                      </a:pPr>
                      <a:r>
                        <a:rPr lang="en-US" sz="1100">
                          <a:effectLst/>
                        </a:rPr>
                        <a:t>BTW</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40</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44</a:t>
                      </a:r>
                      <a:endParaRPr lang="en-US" sz="11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1322123570"/>
                  </a:ext>
                </a:extLst>
              </a:tr>
              <a:tr h="244480">
                <a:tc>
                  <a:txBody>
                    <a:bodyPr/>
                    <a:lstStyle/>
                    <a:p>
                      <a:endParaRPr lang="en-US" sz="1000">
                        <a:effectLst/>
                        <a:latin typeface="Times New Roman" panose="02020603050405020304" pitchFamily="18" charset="0"/>
                      </a:endParaRPr>
                    </a:p>
                  </a:txBody>
                  <a:tcPr marL="68580" marR="68580" marT="0" marB="0"/>
                </a:tc>
                <a:tc gridSpan="4">
                  <a:txBody>
                    <a:bodyPr/>
                    <a:lstStyle/>
                    <a:p>
                      <a:pPr marL="0" marR="0" algn="ctr">
                        <a:lnSpc>
                          <a:spcPct val="10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1628064741"/>
                  </a:ext>
                </a:extLst>
              </a:tr>
              <a:tr h="244480">
                <a:tc>
                  <a:txBody>
                    <a:bodyPr/>
                    <a:lstStyle/>
                    <a:p>
                      <a:pPr marL="0" marR="0">
                        <a:lnSpc>
                          <a:spcPct val="105000"/>
                        </a:lnSpc>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152</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a:effectLst/>
                        </a:rPr>
                        <a:t>186</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100">
                          <a:effectLst/>
                        </a:rPr>
                        <a:t>344</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100" dirty="0">
                          <a:effectLst/>
                        </a:rPr>
                        <a:t>414</a:t>
                      </a:r>
                      <a:endParaRPr lang="en-US" sz="11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705569738"/>
                  </a:ext>
                </a:extLst>
              </a:tr>
            </a:tbl>
          </a:graphicData>
        </a:graphic>
      </p:graphicFrame>
      <p:sp>
        <p:nvSpPr>
          <p:cNvPr id="4" name="Slide Number Placeholder 3">
            <a:extLst>
              <a:ext uri="{FF2B5EF4-FFF2-40B4-BE49-F238E27FC236}">
                <a16:creationId xmlns:a16="http://schemas.microsoft.com/office/drawing/2014/main" id="{36385AE8-9098-4BD2-91EC-29FA5ED510A4}"/>
              </a:ext>
            </a:extLst>
          </p:cNvPr>
          <p:cNvSpPr>
            <a:spLocks noGrp="1"/>
          </p:cNvSpPr>
          <p:nvPr>
            <p:ph type="sldNum" sz="quarter" idx="12"/>
          </p:nvPr>
        </p:nvSpPr>
        <p:spPr/>
        <p:txBody>
          <a:bodyPr/>
          <a:lstStyle/>
          <a:p>
            <a:fld id="{AEC10A0C-BB77-FD4A-8FA4-D4334D01E3A4}" type="slidenum">
              <a:rPr lang="en-US" smtClean="0"/>
              <a:t>35</a:t>
            </a:fld>
            <a:endParaRPr lang="en-US" dirty="0"/>
          </a:p>
        </p:txBody>
      </p:sp>
      <p:sp>
        <p:nvSpPr>
          <p:cNvPr id="6" name="Rectangle 1">
            <a:extLst>
              <a:ext uri="{FF2B5EF4-FFF2-40B4-BE49-F238E27FC236}">
                <a16:creationId xmlns:a16="http://schemas.microsoft.com/office/drawing/2014/main" id="{46E10624-9130-4535-BB83-E95AD6DAAD20}"/>
              </a:ext>
            </a:extLst>
          </p:cNvPr>
          <p:cNvSpPr>
            <a:spLocks noChangeAspect="1" noChangeArrowheads="1"/>
          </p:cNvSpPr>
          <p:nvPr/>
        </p:nvSpPr>
        <p:spPr bwMode="auto">
          <a:xfrm>
            <a:off x="-2773945" y="-223584"/>
            <a:ext cx="1469188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ea typeface="Calibri" panose="020F0502020204030204" pitchFamily="34" charset="0"/>
              </a:rPr>
              <a:t>Goal:  720 </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783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72518-EF6E-42D2-9B19-78F0E01BB4B7}"/>
              </a:ext>
            </a:extLst>
          </p:cNvPr>
          <p:cNvSpPr>
            <a:spLocks noGrp="1"/>
          </p:cNvSpPr>
          <p:nvPr>
            <p:ph type="title"/>
          </p:nvPr>
        </p:nvSpPr>
        <p:spPr>
          <a:xfrm>
            <a:off x="457200" y="274638"/>
            <a:ext cx="8229600" cy="1143000"/>
          </a:xfrm>
        </p:spPr>
        <p:txBody>
          <a:bodyPr anchor="ctr">
            <a:normAutofit fontScale="90000"/>
          </a:bodyPr>
          <a:lstStyle/>
          <a:p>
            <a:pPr>
              <a:lnSpc>
                <a:spcPct val="90000"/>
              </a:lnSpc>
            </a:pPr>
            <a:br>
              <a:rPr lang="en-US" sz="3700" dirty="0"/>
            </a:br>
            <a:br>
              <a:rPr lang="en-US" sz="3700" dirty="0"/>
            </a:br>
            <a:br>
              <a:rPr lang="en-US" sz="3700" dirty="0"/>
            </a:br>
            <a:r>
              <a:rPr lang="en-US" sz="3700" dirty="0"/>
              <a:t>Mock Interview Day </a:t>
            </a:r>
            <a:br>
              <a:rPr lang="en-US" sz="3700" dirty="0"/>
            </a:br>
            <a:endParaRPr lang="en-US" sz="3700" dirty="0"/>
          </a:p>
        </p:txBody>
      </p:sp>
      <p:sp>
        <p:nvSpPr>
          <p:cNvPr id="10" name="Text Placeholder 2">
            <a:extLst>
              <a:ext uri="{FF2B5EF4-FFF2-40B4-BE49-F238E27FC236}">
                <a16:creationId xmlns:a16="http://schemas.microsoft.com/office/drawing/2014/main" id="{91CEED6B-2BC2-406F-A987-2BE11F907B70}"/>
              </a:ext>
            </a:extLst>
          </p:cNvPr>
          <p:cNvSpPr>
            <a:spLocks noGrp="1"/>
          </p:cNvSpPr>
          <p:nvPr>
            <p:ph type="body" idx="1"/>
          </p:nvPr>
        </p:nvSpPr>
        <p:spPr>
          <a:xfrm>
            <a:off x="457200" y="1535113"/>
            <a:ext cx="4040188" cy="639762"/>
          </a:xfrm>
        </p:spPr>
        <p:txBody>
          <a:bodyPr/>
          <a:lstStyle/>
          <a:p>
            <a:pPr algn="ctr"/>
            <a:r>
              <a:rPr lang="en-US" dirty="0"/>
              <a:t>Thursday, April 22</a:t>
            </a:r>
          </a:p>
        </p:txBody>
      </p:sp>
      <p:pic>
        <p:nvPicPr>
          <p:cNvPr id="5" name="Picture 4">
            <a:extLst>
              <a:ext uri="{FF2B5EF4-FFF2-40B4-BE49-F238E27FC236}">
                <a16:creationId xmlns:a16="http://schemas.microsoft.com/office/drawing/2014/main" id="{A42D1AEB-C0D3-4C3A-BEF4-8285261E3C07}"/>
              </a:ext>
            </a:extLst>
          </p:cNvPr>
          <p:cNvPicPr>
            <a:picLocks noChangeAspect="1"/>
          </p:cNvPicPr>
          <p:nvPr/>
        </p:nvPicPr>
        <p:blipFill>
          <a:blip r:embed="rId2"/>
          <a:stretch>
            <a:fillRect/>
          </a:stretch>
        </p:blipFill>
        <p:spPr>
          <a:xfrm>
            <a:off x="457200" y="2579896"/>
            <a:ext cx="4040188" cy="3141245"/>
          </a:xfrm>
          <a:prstGeom prst="rect">
            <a:avLst/>
          </a:prstGeom>
          <a:noFill/>
        </p:spPr>
      </p:pic>
      <p:sp>
        <p:nvSpPr>
          <p:cNvPr id="12" name="Text Placeholder 4">
            <a:extLst>
              <a:ext uri="{FF2B5EF4-FFF2-40B4-BE49-F238E27FC236}">
                <a16:creationId xmlns:a16="http://schemas.microsoft.com/office/drawing/2014/main" id="{5E9FCE1D-D7F9-42CA-82C7-76A7DB4B3911}"/>
              </a:ext>
            </a:extLst>
          </p:cNvPr>
          <p:cNvSpPr>
            <a:spLocks noGrp="1"/>
          </p:cNvSpPr>
          <p:nvPr>
            <p:ph type="body" sz="quarter" idx="3"/>
          </p:nvPr>
        </p:nvSpPr>
        <p:spPr>
          <a:xfrm>
            <a:off x="4645025" y="1535113"/>
            <a:ext cx="4041775" cy="639762"/>
          </a:xfrm>
        </p:spPr>
        <p:txBody>
          <a:bodyPr/>
          <a:lstStyle/>
          <a:p>
            <a:pPr algn="ctr"/>
            <a:r>
              <a:rPr lang="en-US" dirty="0"/>
              <a:t>High Level Summary</a:t>
            </a:r>
          </a:p>
        </p:txBody>
      </p:sp>
      <p:sp>
        <p:nvSpPr>
          <p:cNvPr id="3" name="Content Placeholder 2">
            <a:extLst>
              <a:ext uri="{FF2B5EF4-FFF2-40B4-BE49-F238E27FC236}">
                <a16:creationId xmlns:a16="http://schemas.microsoft.com/office/drawing/2014/main" id="{B2D9416E-7229-4E89-8086-AB01B1EA21A3}"/>
              </a:ext>
            </a:extLst>
          </p:cNvPr>
          <p:cNvSpPr>
            <a:spLocks noGrp="1"/>
          </p:cNvSpPr>
          <p:nvPr>
            <p:ph sz="quarter" idx="4"/>
          </p:nvPr>
        </p:nvSpPr>
        <p:spPr>
          <a:xfrm>
            <a:off x="4645025" y="2174875"/>
            <a:ext cx="4041775" cy="3951288"/>
          </a:xfrm>
        </p:spPr>
        <p:txBody>
          <a:bodyPr>
            <a:normAutofit fontScale="92500"/>
          </a:bodyPr>
          <a:lstStyle/>
          <a:p>
            <a:pPr>
              <a:lnSpc>
                <a:spcPct val="90000"/>
              </a:lnSpc>
            </a:pPr>
            <a:r>
              <a:rPr lang="en-US" sz="2200" dirty="0"/>
              <a:t>Purpose:  Provide students with real world experience interviewing with employers and application of Employability Skills </a:t>
            </a:r>
          </a:p>
          <a:p>
            <a:pPr>
              <a:lnSpc>
                <a:spcPct val="90000"/>
              </a:lnSpc>
            </a:pPr>
            <a:r>
              <a:rPr lang="en-US" sz="2200" dirty="0"/>
              <a:t>Industry Professionals will interview students and provide them feedback based on a rubric outlining key skills students are expected to master</a:t>
            </a:r>
          </a:p>
          <a:p>
            <a:pPr>
              <a:lnSpc>
                <a:spcPct val="90000"/>
              </a:lnSpc>
            </a:pPr>
            <a:r>
              <a:rPr lang="en-US" sz="2200" dirty="0"/>
              <a:t>ACCA staff are helping students create e-Portfolios, resumes, etc.  </a:t>
            </a:r>
          </a:p>
          <a:p>
            <a:pPr>
              <a:lnSpc>
                <a:spcPct val="90000"/>
              </a:lnSpc>
            </a:pPr>
            <a:r>
              <a:rPr lang="en-US" sz="2200" dirty="0"/>
              <a:t>You’re invited! Great opportunity to engage with students!</a:t>
            </a:r>
          </a:p>
        </p:txBody>
      </p:sp>
      <p:sp>
        <p:nvSpPr>
          <p:cNvPr id="4" name="Slide Number Placeholder 3">
            <a:extLst>
              <a:ext uri="{FF2B5EF4-FFF2-40B4-BE49-F238E27FC236}">
                <a16:creationId xmlns:a16="http://schemas.microsoft.com/office/drawing/2014/main" id="{39B63D98-A618-445F-8DFA-BB415F0FE84A}"/>
              </a:ext>
            </a:extLst>
          </p:cNvPr>
          <p:cNvSpPr>
            <a:spLocks noGrp="1"/>
          </p:cNvSpPr>
          <p:nvPr>
            <p:ph type="sldNum" sz="quarter" idx="12"/>
          </p:nvPr>
        </p:nvSpPr>
        <p:spPr>
          <a:xfrm>
            <a:off x="15976" y="6356350"/>
            <a:ext cx="690332" cy="365125"/>
          </a:xfrm>
        </p:spPr>
        <p:txBody>
          <a:bodyPr anchor="ctr">
            <a:normAutofit/>
          </a:bodyPr>
          <a:lstStyle/>
          <a:p>
            <a:pPr>
              <a:spcAft>
                <a:spcPts val="600"/>
              </a:spcAft>
            </a:pPr>
            <a:fld id="{AEC10A0C-BB77-FD4A-8FA4-D4334D01E3A4}" type="slidenum">
              <a:rPr lang="en-US" smtClean="0"/>
              <a:pPr>
                <a:spcAft>
                  <a:spcPts val="600"/>
                </a:spcAft>
              </a:pPr>
              <a:t>36</a:t>
            </a:fld>
            <a:endParaRPr lang="en-US"/>
          </a:p>
        </p:txBody>
      </p:sp>
      <p:pic>
        <p:nvPicPr>
          <p:cNvPr id="7" name="Picture 6" descr="Qr code&#10;&#10;Description automatically generated">
            <a:extLst>
              <a:ext uri="{FF2B5EF4-FFF2-40B4-BE49-F238E27FC236}">
                <a16:creationId xmlns:a16="http://schemas.microsoft.com/office/drawing/2014/main" id="{7B191308-6F46-4860-BEF6-3E85B7149FD3}"/>
              </a:ext>
            </a:extLst>
          </p:cNvPr>
          <p:cNvPicPr>
            <a:picLocks noChangeAspect="1"/>
          </p:cNvPicPr>
          <p:nvPr/>
        </p:nvPicPr>
        <p:blipFill rotWithShape="1">
          <a:blip r:embed="rId3"/>
          <a:srcRect r="2176" b="19605"/>
          <a:stretch/>
        </p:blipFill>
        <p:spPr>
          <a:xfrm>
            <a:off x="3410585" y="-58628"/>
            <a:ext cx="2468880" cy="1188720"/>
          </a:xfrm>
          <a:prstGeom prst="rect">
            <a:avLst/>
          </a:prstGeom>
        </p:spPr>
      </p:pic>
    </p:spTree>
    <p:extLst>
      <p:ext uri="{BB962C8B-B14F-4D97-AF65-F5344CB8AC3E}">
        <p14:creationId xmlns:p14="http://schemas.microsoft.com/office/powerpoint/2010/main" val="1237842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BCA6F7CD-8785-4159-AD55-84EAD982070E}"/>
              </a:ext>
            </a:extLst>
          </p:cNvPr>
          <p:cNvSpPr>
            <a:spLocks noGrp="1"/>
          </p:cNvSpPr>
          <p:nvPr>
            <p:ph type="title"/>
          </p:nvPr>
        </p:nvSpPr>
        <p:spPr>
          <a:xfrm>
            <a:off x="457200" y="274638"/>
            <a:ext cx="8229600" cy="1143000"/>
          </a:xfrm>
        </p:spPr>
        <p:txBody>
          <a:bodyPr>
            <a:noAutofit/>
          </a:bodyPr>
          <a:lstStyle/>
          <a:p>
            <a:pPr>
              <a:lnSpc>
                <a:spcPct val="90000"/>
              </a:lnSpc>
            </a:pPr>
            <a:r>
              <a:rPr lang="en-US" sz="2800" b="1" i="0" dirty="0">
                <a:effectLst/>
              </a:rPr>
              <a:t>Join Us for New Member Orientation</a:t>
            </a:r>
            <a:br>
              <a:rPr lang="en-US" sz="2800" b="1" i="0" dirty="0">
                <a:effectLst/>
              </a:rPr>
            </a:br>
            <a:r>
              <a:rPr lang="en-US" sz="2800" b="0" i="1" dirty="0">
                <a:effectLst/>
              </a:rPr>
              <a:t>Have you attended a new member orientation?</a:t>
            </a:r>
            <a:br>
              <a:rPr lang="en-US" sz="2800" b="0" i="0" dirty="0">
                <a:effectLst/>
              </a:rPr>
            </a:br>
            <a:endParaRPr lang="en-US" sz="2800" dirty="0"/>
          </a:p>
        </p:txBody>
      </p:sp>
      <p:sp>
        <p:nvSpPr>
          <p:cNvPr id="3" name="Content Placeholder 2">
            <a:extLst>
              <a:ext uri="{FF2B5EF4-FFF2-40B4-BE49-F238E27FC236}">
                <a16:creationId xmlns:a16="http://schemas.microsoft.com/office/drawing/2014/main" id="{D1E78572-5D48-4B91-BBC0-48B4C59E1293}"/>
              </a:ext>
            </a:extLst>
          </p:cNvPr>
          <p:cNvSpPr>
            <a:spLocks noGrp="1"/>
          </p:cNvSpPr>
          <p:nvPr>
            <p:ph sz="half" idx="1"/>
          </p:nvPr>
        </p:nvSpPr>
        <p:spPr>
          <a:xfrm>
            <a:off x="457198" y="1645920"/>
            <a:ext cx="4038600" cy="4525963"/>
          </a:xfrm>
        </p:spPr>
        <p:txBody>
          <a:bodyPr>
            <a:normAutofit/>
          </a:bodyPr>
          <a:lstStyle/>
          <a:p>
            <a:pPr>
              <a:lnSpc>
                <a:spcPct val="90000"/>
              </a:lnSpc>
            </a:pPr>
            <a:r>
              <a:rPr lang="en-US" sz="1300" b="1" i="0" dirty="0">
                <a:effectLst/>
              </a:rPr>
              <a:t>Join Us for New Member Orientation</a:t>
            </a:r>
          </a:p>
          <a:p>
            <a:pPr>
              <a:lnSpc>
                <a:spcPct val="90000"/>
              </a:lnSpc>
            </a:pPr>
            <a:r>
              <a:rPr lang="en-US" sz="1300" b="0" i="1" dirty="0">
                <a:effectLst/>
              </a:rPr>
              <a:t>Have you attended a new member orientation?</a:t>
            </a:r>
            <a:endParaRPr lang="en-US" sz="1300" b="0" i="0" dirty="0">
              <a:effectLst/>
            </a:endParaRPr>
          </a:p>
          <a:p>
            <a:pPr>
              <a:lnSpc>
                <a:spcPct val="90000"/>
              </a:lnSpc>
              <a:buFont typeface="+mj-lt"/>
              <a:buAutoNum type="arabicPeriod"/>
            </a:pPr>
            <a:br>
              <a:rPr lang="en-US" sz="1300" dirty="0"/>
            </a:br>
            <a:r>
              <a:rPr lang="en-US" sz="1300" b="0" i="1" dirty="0">
                <a:effectLst/>
              </a:rPr>
              <a:t>According to our records, you have not yet attended a new member orientation session; this is a requirement for </a:t>
            </a:r>
            <a:r>
              <a:rPr lang="en-US" sz="1300" b="1" i="1" dirty="0">
                <a:effectLst/>
              </a:rPr>
              <a:t>ALL</a:t>
            </a:r>
            <a:r>
              <a:rPr lang="en-US" sz="1300" b="0" i="1" dirty="0">
                <a:effectLst/>
              </a:rPr>
              <a:t> GO Team members.</a:t>
            </a:r>
            <a:br>
              <a:rPr lang="en-US" sz="1300" dirty="0"/>
            </a:br>
            <a:br>
              <a:rPr lang="en-US" sz="1300" dirty="0"/>
            </a:br>
            <a:r>
              <a:rPr lang="en-US" sz="1300" b="0" i="0" dirty="0">
                <a:effectLst/>
              </a:rPr>
              <a:t>Please join us for this on-line version of our new member orientation. There will be </a:t>
            </a:r>
            <a:r>
              <a:rPr lang="en-US" sz="1300" b="1" i="0" dirty="0">
                <a:effectLst/>
              </a:rPr>
              <a:t>4</a:t>
            </a:r>
            <a:r>
              <a:rPr lang="en-US" sz="1300" b="0" i="0" dirty="0">
                <a:effectLst/>
              </a:rPr>
              <a:t> opportunities to attend in the coming weeks. </a:t>
            </a:r>
            <a:r>
              <a:rPr lang="en-US" sz="1300" b="0" i="0" u="sng" dirty="0">
                <a:effectLst/>
                <a:hlinkClick r:id="rId3"/>
              </a:rPr>
              <a:t>Monday, February 8</a:t>
            </a:r>
            <a:r>
              <a:rPr lang="en-US" sz="1300" b="1" i="0" dirty="0">
                <a:effectLst/>
              </a:rPr>
              <a:t>: </a:t>
            </a:r>
            <a:r>
              <a:rPr lang="en-US" sz="1300" b="0" i="0" dirty="0">
                <a:effectLst/>
              </a:rPr>
              <a:t> 1 PM - 3 PM</a:t>
            </a:r>
          </a:p>
          <a:p>
            <a:pPr>
              <a:lnSpc>
                <a:spcPct val="90000"/>
              </a:lnSpc>
              <a:buFont typeface="+mj-lt"/>
              <a:buAutoNum type="arabicPeriod"/>
            </a:pPr>
            <a:r>
              <a:rPr lang="en-US" sz="1300" b="0" i="0" u="sng" dirty="0">
                <a:effectLst/>
                <a:hlinkClick r:id="rId4"/>
              </a:rPr>
              <a:t>Wednesday, February 17</a:t>
            </a:r>
            <a:r>
              <a:rPr lang="en-US" sz="1300" b="0" i="0" dirty="0">
                <a:effectLst/>
              </a:rPr>
              <a:t>: 11 AM - 1 PM</a:t>
            </a:r>
          </a:p>
          <a:p>
            <a:pPr>
              <a:lnSpc>
                <a:spcPct val="90000"/>
              </a:lnSpc>
              <a:buFont typeface="+mj-lt"/>
              <a:buAutoNum type="arabicPeriod"/>
            </a:pPr>
            <a:r>
              <a:rPr lang="en-US" sz="1300" b="0" i="0" u="sng" dirty="0">
                <a:effectLst/>
                <a:hlinkClick r:id="rId5"/>
              </a:rPr>
              <a:t>Monday, February 22</a:t>
            </a:r>
            <a:r>
              <a:rPr lang="en-US" sz="1300" b="1" i="0" dirty="0">
                <a:effectLst/>
              </a:rPr>
              <a:t>:</a:t>
            </a:r>
            <a:r>
              <a:rPr lang="en-US" sz="1300" b="0" i="0" dirty="0">
                <a:effectLst/>
              </a:rPr>
              <a:t> 4 PM - 6 PM</a:t>
            </a:r>
          </a:p>
          <a:p>
            <a:pPr>
              <a:lnSpc>
                <a:spcPct val="90000"/>
              </a:lnSpc>
              <a:buFont typeface="+mj-lt"/>
              <a:buAutoNum type="arabicPeriod"/>
            </a:pPr>
            <a:r>
              <a:rPr lang="en-US" sz="1300" b="0" i="0" u="sng" dirty="0">
                <a:effectLst/>
                <a:hlinkClick r:id="rId6"/>
              </a:rPr>
              <a:t>Wednesday, March 3</a:t>
            </a:r>
            <a:r>
              <a:rPr lang="en-US" sz="1300" b="1" i="0" dirty="0">
                <a:effectLst/>
              </a:rPr>
              <a:t>:</a:t>
            </a:r>
            <a:r>
              <a:rPr lang="en-US" sz="1300" b="0" i="0" dirty="0">
                <a:effectLst/>
              </a:rPr>
              <a:t> 12 PM - 2 PM</a:t>
            </a:r>
          </a:p>
          <a:p>
            <a:pPr>
              <a:lnSpc>
                <a:spcPct val="90000"/>
              </a:lnSpc>
            </a:pPr>
            <a:r>
              <a:rPr lang="en-US" sz="1300" b="0" i="0" dirty="0">
                <a:effectLst/>
              </a:rPr>
              <a:t>You only need to attend </a:t>
            </a:r>
            <a:r>
              <a:rPr lang="en-US" sz="1300" b="1" i="0" dirty="0">
                <a:effectLst/>
              </a:rPr>
              <a:t>one</a:t>
            </a:r>
            <a:r>
              <a:rPr lang="en-US" sz="1300" b="0" i="0" dirty="0">
                <a:effectLst/>
              </a:rPr>
              <a:t> session - please register for the one which best fits your schedule. You can register by clicking on the date (link) above or on the button below. </a:t>
            </a:r>
            <a:r>
              <a:rPr lang="en-US" sz="1300" b="1" i="1" dirty="0">
                <a:effectLst/>
              </a:rPr>
              <a:t>NOTE:</a:t>
            </a:r>
            <a:r>
              <a:rPr lang="en-US" sz="1300" b="0" i="1" dirty="0">
                <a:effectLst/>
              </a:rPr>
              <a:t> you will need to be on a device to participate in this orientation.</a:t>
            </a:r>
            <a:br>
              <a:rPr lang="en-US" sz="1300" dirty="0"/>
            </a:br>
            <a:r>
              <a:rPr lang="en-US" sz="1300" b="0" i="0" dirty="0">
                <a:effectLst/>
              </a:rPr>
              <a:t> </a:t>
            </a:r>
            <a:endParaRPr lang="en-US" sz="1300" dirty="0"/>
          </a:p>
        </p:txBody>
      </p:sp>
      <p:pic>
        <p:nvPicPr>
          <p:cNvPr id="1026" name="Picture 2">
            <a:extLst>
              <a:ext uri="{FF2B5EF4-FFF2-40B4-BE49-F238E27FC236}">
                <a16:creationId xmlns:a16="http://schemas.microsoft.com/office/drawing/2014/main" id="{D5458B1D-5291-489A-8A3F-937570869DB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648202" y="1600200"/>
            <a:ext cx="4038600" cy="1968817"/>
          </a:xfrm>
          <a:prstGeom prst="rect">
            <a:avLst/>
          </a:prstGeom>
          <a:solidFill>
            <a:srgbClr val="FFFFFF"/>
          </a:solidFill>
        </p:spPr>
      </p:pic>
      <p:sp>
        <p:nvSpPr>
          <p:cNvPr id="4" name="Slide Number Placeholder 3">
            <a:extLst>
              <a:ext uri="{FF2B5EF4-FFF2-40B4-BE49-F238E27FC236}">
                <a16:creationId xmlns:a16="http://schemas.microsoft.com/office/drawing/2014/main" id="{35A15F20-326B-4114-84A5-9AA3A52DE022}"/>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3D6C3DC6-EF6E-8948-BFE6-808D46D584D8}" type="slidenum">
              <a:rPr lang="en-US" smtClean="0"/>
              <a:pPr>
                <a:spcAft>
                  <a:spcPts val="600"/>
                </a:spcAft>
              </a:pPr>
              <a:t>4</a:t>
            </a:fld>
            <a:endParaRPr lang="en-US"/>
          </a:p>
        </p:txBody>
      </p:sp>
      <p:pic>
        <p:nvPicPr>
          <p:cNvPr id="1028" name="Picture 4">
            <a:extLst>
              <a:ext uri="{FF2B5EF4-FFF2-40B4-BE49-F238E27FC236}">
                <a16:creationId xmlns:a16="http://schemas.microsoft.com/office/drawing/2014/main" id="{8DE77671-1E0C-49C1-A26D-77CF472669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0700" y="3928746"/>
            <a:ext cx="19050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27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C9FA4-B0EC-4869-9225-EB0EA2F56E07}"/>
              </a:ext>
            </a:extLst>
          </p:cNvPr>
          <p:cNvSpPr>
            <a:spLocks noGrp="1"/>
          </p:cNvSpPr>
          <p:nvPr>
            <p:ph type="title"/>
          </p:nvPr>
        </p:nvSpPr>
        <p:spPr>
          <a:xfrm>
            <a:off x="457200" y="274638"/>
            <a:ext cx="8229600" cy="1143000"/>
          </a:xfrm>
        </p:spPr>
        <p:txBody>
          <a:bodyPr anchor="ctr">
            <a:normAutofit/>
          </a:bodyPr>
          <a:lstStyle/>
          <a:p>
            <a:r>
              <a:rPr lang="en-US" dirty="0"/>
              <a:t>Strategic Plan Timeline</a:t>
            </a:r>
          </a:p>
        </p:txBody>
      </p:sp>
      <p:sp>
        <p:nvSpPr>
          <p:cNvPr id="4" name="Slide Number Placeholder 3">
            <a:extLst>
              <a:ext uri="{FF2B5EF4-FFF2-40B4-BE49-F238E27FC236}">
                <a16:creationId xmlns:a16="http://schemas.microsoft.com/office/drawing/2014/main" id="{9D54BDB9-46BA-49A8-87F1-17AED841DED2}"/>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3D6C3DC6-EF6E-8948-BFE6-808D46D584D8}" type="slidenum">
              <a:rPr lang="en-US" smtClean="0"/>
              <a:pPr>
                <a:spcAft>
                  <a:spcPts val="600"/>
                </a:spcAft>
              </a:pPr>
              <a:t>5</a:t>
            </a:fld>
            <a:endParaRPr lang="en-US"/>
          </a:p>
        </p:txBody>
      </p:sp>
      <p:graphicFrame>
        <p:nvGraphicFramePr>
          <p:cNvPr id="6" name="Content Placeholder 2">
            <a:extLst>
              <a:ext uri="{FF2B5EF4-FFF2-40B4-BE49-F238E27FC236}">
                <a16:creationId xmlns:a16="http://schemas.microsoft.com/office/drawing/2014/main" id="{3903E715-1C56-4BA3-B489-25C8292D81B9}"/>
              </a:ext>
            </a:extLst>
          </p:cNvPr>
          <p:cNvGraphicFramePr>
            <a:graphicFrameLocks noGrp="1"/>
          </p:cNvGraphicFramePr>
          <p:nvPr>
            <p:ph idx="1"/>
            <p:extLst>
              <p:ext uri="{D42A27DB-BD31-4B8C-83A1-F6EECF244321}">
                <p14:modId xmlns:p14="http://schemas.microsoft.com/office/powerpoint/2010/main" val="40127746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5267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727D-AD78-4078-960C-7FBFD383BF6C}"/>
              </a:ext>
            </a:extLst>
          </p:cNvPr>
          <p:cNvSpPr>
            <a:spLocks noGrp="1"/>
          </p:cNvSpPr>
          <p:nvPr>
            <p:ph type="title"/>
          </p:nvPr>
        </p:nvSpPr>
        <p:spPr>
          <a:xfrm>
            <a:off x="457200" y="274638"/>
            <a:ext cx="8229600" cy="1143000"/>
          </a:xfrm>
        </p:spPr>
        <p:txBody>
          <a:bodyPr anchor="ctr">
            <a:normAutofit/>
          </a:bodyPr>
          <a:lstStyle/>
          <a:p>
            <a:r>
              <a:rPr lang="en-US" dirty="0"/>
              <a:t>5 years</a:t>
            </a:r>
          </a:p>
        </p:txBody>
      </p:sp>
      <p:sp>
        <p:nvSpPr>
          <p:cNvPr id="4" name="Slide Number Placeholder 3">
            <a:extLst>
              <a:ext uri="{FF2B5EF4-FFF2-40B4-BE49-F238E27FC236}">
                <a16:creationId xmlns:a16="http://schemas.microsoft.com/office/drawing/2014/main" id="{C94E67F6-83F4-49C8-A4FD-797FB8F544E1}"/>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3D6C3DC6-EF6E-8948-BFE6-808D46D584D8}" type="slidenum">
              <a:rPr lang="en-US" smtClean="0"/>
              <a:pPr>
                <a:spcAft>
                  <a:spcPts val="600"/>
                </a:spcAft>
              </a:pPr>
              <a:t>6</a:t>
            </a:fld>
            <a:endParaRPr lang="en-US"/>
          </a:p>
        </p:txBody>
      </p:sp>
      <p:graphicFrame>
        <p:nvGraphicFramePr>
          <p:cNvPr id="6" name="Content Placeholder 2">
            <a:extLst>
              <a:ext uri="{FF2B5EF4-FFF2-40B4-BE49-F238E27FC236}">
                <a16:creationId xmlns:a16="http://schemas.microsoft.com/office/drawing/2014/main" id="{4F78C64C-0D84-4303-BD14-E7BA8F5B8E98}"/>
              </a:ext>
            </a:extLst>
          </p:cNvPr>
          <p:cNvGraphicFramePr>
            <a:graphicFrameLocks noGrp="1"/>
          </p:cNvGraphicFramePr>
          <p:nvPr>
            <p:ph idx="1"/>
            <p:extLst>
              <p:ext uri="{D42A27DB-BD31-4B8C-83A1-F6EECF244321}">
                <p14:modId xmlns:p14="http://schemas.microsoft.com/office/powerpoint/2010/main" val="7985249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425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E0C396-3B3B-4555-8F98-84D4B90BC82D}"/>
              </a:ext>
            </a:extLst>
          </p:cNvPr>
          <p:cNvSpPr>
            <a:spLocks noGrp="1"/>
          </p:cNvSpPr>
          <p:nvPr>
            <p:ph type="title"/>
          </p:nvPr>
        </p:nvSpPr>
        <p:spPr/>
        <p:txBody>
          <a:bodyPr>
            <a:normAutofit fontScale="90000"/>
          </a:bodyPr>
          <a:lstStyle/>
          <a:p>
            <a:r>
              <a:rPr lang="en-US" dirty="0"/>
              <a:t>College and Career Academy Certification Process</a:t>
            </a:r>
            <a:br>
              <a:rPr lang="en-US" dirty="0"/>
            </a:br>
            <a:endParaRPr lang="en-US" dirty="0"/>
          </a:p>
        </p:txBody>
      </p:sp>
      <p:sp>
        <p:nvSpPr>
          <p:cNvPr id="6" name="Content Placeholder 5">
            <a:extLst>
              <a:ext uri="{FF2B5EF4-FFF2-40B4-BE49-F238E27FC236}">
                <a16:creationId xmlns:a16="http://schemas.microsoft.com/office/drawing/2014/main" id="{F760E310-6CC3-4BDF-8567-972DA15D94FA}"/>
              </a:ext>
            </a:extLst>
          </p:cNvPr>
          <p:cNvSpPr>
            <a:spLocks noGrp="1"/>
          </p:cNvSpPr>
          <p:nvPr>
            <p:ph sz="half" idx="1"/>
          </p:nvPr>
        </p:nvSpPr>
        <p:spPr>
          <a:xfrm>
            <a:off x="716280" y="1281112"/>
            <a:ext cx="4038600" cy="5257800"/>
          </a:xfrm>
        </p:spPr>
        <p:txBody>
          <a:bodyPr>
            <a:normAutofit/>
          </a:bodyPr>
          <a:lstStyle/>
          <a:p>
            <a:pPr marL="0" indent="0">
              <a:buNone/>
            </a:pPr>
            <a:endParaRPr lang="en-US" sz="1800" i="1" spc="-1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b="1" i="1" spc="-10" dirty="0">
                <a:effectLst/>
                <a:latin typeface="Calibri" panose="020F0502020204030204" pitchFamily="34" charset="0"/>
                <a:ea typeface="Calibri" panose="020F0502020204030204" pitchFamily="34" charset="0"/>
                <a:cs typeface="Calibri" panose="020F0502020204030204" pitchFamily="34" charset="0"/>
              </a:rPr>
              <a:t>A College and Career Academy must meet full certification as one component for the district performance contract approval</a:t>
            </a:r>
            <a:r>
              <a:rPr lang="en-US" sz="1800" i="1" spc="-10"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sz="1800" i="1" spc="-1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b="1" i="1" spc="-10" dirty="0">
                <a:latin typeface="Calibri" panose="020F0502020204030204" pitchFamily="34" charset="0"/>
                <a:ea typeface="Calibri" panose="020F0502020204030204" pitchFamily="34" charset="0"/>
                <a:cs typeface="Calibri" panose="020F0502020204030204" pitchFamily="34" charset="0"/>
              </a:rPr>
              <a:t>5 Standards and Several Assurances</a:t>
            </a:r>
          </a:p>
          <a:p>
            <a:pPr marL="0" indent="0">
              <a:buNone/>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Content Placeholder 6">
            <a:extLst>
              <a:ext uri="{FF2B5EF4-FFF2-40B4-BE49-F238E27FC236}">
                <a16:creationId xmlns:a16="http://schemas.microsoft.com/office/drawing/2014/main" id="{C2319CF5-9792-4AEA-8F5D-B5EB0FCED05E}"/>
              </a:ext>
            </a:extLst>
          </p:cNvPr>
          <p:cNvSpPr>
            <a:spLocks noGrp="1"/>
          </p:cNvSpPr>
          <p:nvPr>
            <p:ph sz="half" idx="2"/>
          </p:nvPr>
        </p:nvSpPr>
        <p:spPr>
          <a:xfrm>
            <a:off x="4922520" y="1600200"/>
            <a:ext cx="4038600" cy="4525963"/>
          </a:xfrm>
        </p:spPr>
        <p:txBody>
          <a:bodyPr>
            <a:normAutofit/>
          </a:bodyPr>
          <a:lstStyle/>
          <a:p>
            <a:pPr marL="0" indent="0">
              <a:buNone/>
            </a:pPr>
            <a:r>
              <a:rPr lang="en-US" sz="1800" b="1" kern="0" dirty="0">
                <a:effectLst/>
                <a:latin typeface="Gotham Bold"/>
                <a:ea typeface="Cambria" panose="02040503050406030204" pitchFamily="18" charset="0"/>
              </a:rPr>
              <a:t>Standard 4:  Economic and Workforce Development</a:t>
            </a:r>
          </a:p>
          <a:p>
            <a:pPr marL="0" indent="0">
              <a:buNone/>
            </a:pPr>
            <a:endParaRPr lang="en-US" sz="1800" b="1" kern="0" dirty="0">
              <a:effectLst/>
              <a:latin typeface="Gotham Bold"/>
              <a:ea typeface="Cambria" panose="020405030504060302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S4-A3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Collaborate with business and industry to ensure program offerings and curriculum are customized to meet their needs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S4-A5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Collaborate with employers to develop work-based learning opportunities for students and GCCA faculty and staff.</a:t>
            </a:r>
          </a:p>
          <a:p>
            <a:pPr marL="0" indent="0">
              <a:buNone/>
            </a:pPr>
            <a:endParaRPr lang="en-US" dirty="0"/>
          </a:p>
        </p:txBody>
      </p:sp>
      <p:sp>
        <p:nvSpPr>
          <p:cNvPr id="4" name="Slide Number Placeholder 3">
            <a:extLst>
              <a:ext uri="{FF2B5EF4-FFF2-40B4-BE49-F238E27FC236}">
                <a16:creationId xmlns:a16="http://schemas.microsoft.com/office/drawing/2014/main" id="{07A3389C-455F-4EB5-AF35-29A1D8FEAF7F}"/>
              </a:ext>
            </a:extLst>
          </p:cNvPr>
          <p:cNvSpPr>
            <a:spLocks noGrp="1"/>
          </p:cNvSpPr>
          <p:nvPr>
            <p:ph type="sldNum" sz="quarter" idx="12"/>
          </p:nvPr>
        </p:nvSpPr>
        <p:spPr/>
        <p:txBody>
          <a:bodyPr/>
          <a:lstStyle/>
          <a:p>
            <a:fld id="{3D6C3DC6-EF6E-8948-BFE6-808D46D584D8}" type="slidenum">
              <a:rPr lang="en-US" smtClean="0"/>
              <a:t>7</a:t>
            </a:fld>
            <a:endParaRPr lang="en-US" dirty="0"/>
          </a:p>
        </p:txBody>
      </p:sp>
    </p:spTree>
    <p:extLst>
      <p:ext uri="{BB962C8B-B14F-4D97-AF65-F5344CB8AC3E}">
        <p14:creationId xmlns:p14="http://schemas.microsoft.com/office/powerpoint/2010/main" val="3614375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7B2CF-7CED-4912-A1FB-5A57471A656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CC7B1B6-7C3E-43DA-91A3-576D184628CA}"/>
              </a:ext>
            </a:extLst>
          </p:cNvPr>
          <p:cNvSpPr>
            <a:spLocks noGrp="1"/>
          </p:cNvSpPr>
          <p:nvPr>
            <p:ph type="sldNum" sz="quarter" idx="12"/>
          </p:nvPr>
        </p:nvSpPr>
        <p:spPr/>
        <p:txBody>
          <a:bodyPr/>
          <a:lstStyle/>
          <a:p>
            <a:fld id="{3D6C3DC6-EF6E-8948-BFE6-808D46D584D8}" type="slidenum">
              <a:rPr lang="en-US" smtClean="0"/>
              <a:t>8</a:t>
            </a:fld>
            <a:endParaRPr lang="en-US" dirty="0"/>
          </a:p>
        </p:txBody>
      </p:sp>
      <p:sp>
        <p:nvSpPr>
          <p:cNvPr id="7" name="Content Placeholder 6">
            <a:extLst>
              <a:ext uri="{FF2B5EF4-FFF2-40B4-BE49-F238E27FC236}">
                <a16:creationId xmlns:a16="http://schemas.microsoft.com/office/drawing/2014/main" id="{E54B2578-9DB5-4051-9C59-03F8104C6E13}"/>
              </a:ext>
            </a:extLst>
          </p:cNvPr>
          <p:cNvSpPr>
            <a:spLocks noGrp="1"/>
          </p:cNvSpPr>
          <p:nvPr>
            <p:ph idx="1"/>
          </p:nvPr>
        </p:nvSpPr>
        <p:spPr/>
        <p:txBody>
          <a:bodyPr/>
          <a:lstStyle/>
          <a:p>
            <a:r>
              <a:rPr lang="en-US" dirty="0"/>
              <a:t>Lets look at the strategic plan…</a:t>
            </a:r>
          </a:p>
        </p:txBody>
      </p:sp>
    </p:spTree>
    <p:extLst>
      <p:ext uri="{BB962C8B-B14F-4D97-AF65-F5344CB8AC3E}">
        <p14:creationId xmlns:p14="http://schemas.microsoft.com/office/powerpoint/2010/main" val="115156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2837-15FA-45DF-8F35-9DBE0863DAC1}"/>
              </a:ext>
            </a:extLst>
          </p:cNvPr>
          <p:cNvSpPr>
            <a:spLocks noGrp="1"/>
          </p:cNvSpPr>
          <p:nvPr>
            <p:ph type="title"/>
          </p:nvPr>
        </p:nvSpPr>
        <p:spPr/>
        <p:txBody>
          <a:bodyPr/>
          <a:lstStyle/>
          <a:p>
            <a:r>
              <a:rPr lang="en-US" dirty="0"/>
              <a:t>We need your input!</a:t>
            </a:r>
          </a:p>
        </p:txBody>
      </p:sp>
      <p:sp>
        <p:nvSpPr>
          <p:cNvPr id="3" name="Content Placeholder 2">
            <a:extLst>
              <a:ext uri="{FF2B5EF4-FFF2-40B4-BE49-F238E27FC236}">
                <a16:creationId xmlns:a16="http://schemas.microsoft.com/office/drawing/2014/main" id="{D58DEA05-B98B-415C-AF40-96758EBE87DD}"/>
              </a:ext>
            </a:extLst>
          </p:cNvPr>
          <p:cNvSpPr>
            <a:spLocks noGrp="1"/>
          </p:cNvSpPr>
          <p:nvPr>
            <p:ph idx="1"/>
          </p:nvPr>
        </p:nvSpPr>
        <p:spPr>
          <a:xfrm>
            <a:off x="914400" y="1624012"/>
            <a:ext cx="8229600" cy="4525963"/>
          </a:xfrm>
        </p:spPr>
        <p:txBody>
          <a:bodyPr>
            <a:normAutofit fontScale="92500" lnSpcReduction="10000"/>
          </a:bodyPr>
          <a:lstStyle/>
          <a:p>
            <a:pPr marL="0" indent="0">
              <a:buNone/>
            </a:pPr>
            <a:r>
              <a:rPr lang="en-US" dirty="0"/>
              <a:t>Break – Out Groups – You choose!!!</a:t>
            </a:r>
          </a:p>
          <a:p>
            <a:r>
              <a:rPr lang="en-US" dirty="0"/>
              <a:t>Mission Statement  </a:t>
            </a:r>
            <a:r>
              <a:rPr lang="en-US" i="1" dirty="0"/>
              <a:t>(Missing the “How”)</a:t>
            </a:r>
          </a:p>
          <a:p>
            <a:r>
              <a:rPr lang="en-US" sz="2800" dirty="0"/>
              <a:t>Priority 1:  Economic Development</a:t>
            </a:r>
          </a:p>
          <a:p>
            <a:r>
              <a:rPr lang="en-US" sz="2800" dirty="0"/>
              <a:t>Priority 2:  Teaching and Assessing for Learning</a:t>
            </a:r>
          </a:p>
          <a:p>
            <a:r>
              <a:rPr lang="en-US" sz="2800" dirty="0"/>
              <a:t>Priority 3:  Strategic Planning and Sustainability</a:t>
            </a:r>
          </a:p>
          <a:p>
            <a:r>
              <a:rPr lang="en-US" sz="2800" dirty="0"/>
              <a:t>Priority 4:  Governance and Leadership</a:t>
            </a:r>
          </a:p>
          <a:p>
            <a:pPr marL="0" indent="0" algn="ctr">
              <a:buNone/>
            </a:pPr>
            <a:r>
              <a:rPr lang="en-US" sz="2800" b="1" i="1" u="sng" dirty="0"/>
              <a:t>Guiding Questions</a:t>
            </a:r>
            <a:endParaRPr lang="en-US" sz="2800" i="1" dirty="0"/>
          </a:p>
          <a:p>
            <a:pPr marL="0" indent="0">
              <a:buNone/>
            </a:pPr>
            <a:r>
              <a:rPr lang="en-US" sz="2800" i="1" dirty="0"/>
              <a:t>Do you agree with the priority?  If not, what do you think the priority should be?</a:t>
            </a:r>
          </a:p>
          <a:p>
            <a:pPr marL="0" indent="0">
              <a:buNone/>
            </a:pPr>
            <a:r>
              <a:rPr lang="en-US" sz="2800" i="1" dirty="0"/>
              <a:t>What modifications should we make to the SMART Goal?</a:t>
            </a:r>
          </a:p>
        </p:txBody>
      </p:sp>
      <p:sp>
        <p:nvSpPr>
          <p:cNvPr id="4" name="Slide Number Placeholder 3">
            <a:extLst>
              <a:ext uri="{FF2B5EF4-FFF2-40B4-BE49-F238E27FC236}">
                <a16:creationId xmlns:a16="http://schemas.microsoft.com/office/drawing/2014/main" id="{5C16B439-FC8C-4ECB-ACFE-401D914763F8}"/>
              </a:ext>
            </a:extLst>
          </p:cNvPr>
          <p:cNvSpPr>
            <a:spLocks noGrp="1"/>
          </p:cNvSpPr>
          <p:nvPr>
            <p:ph type="sldNum" sz="quarter" idx="12"/>
          </p:nvPr>
        </p:nvSpPr>
        <p:spPr/>
        <p:txBody>
          <a:bodyPr/>
          <a:lstStyle/>
          <a:p>
            <a:fld id="{3D6C3DC6-EF6E-8948-BFE6-808D46D584D8}" type="slidenum">
              <a:rPr lang="en-US" smtClean="0"/>
              <a:t>9</a:t>
            </a:fld>
            <a:endParaRPr lang="en-US" dirty="0"/>
          </a:p>
        </p:txBody>
      </p:sp>
    </p:spTree>
    <p:extLst>
      <p:ext uri="{BB962C8B-B14F-4D97-AF65-F5344CB8AC3E}">
        <p14:creationId xmlns:p14="http://schemas.microsoft.com/office/powerpoint/2010/main" val="374460394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2.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7" ma:contentTypeDescription="Create a new document." ma:contentTypeScope="" ma:versionID="caa68c24285ded56b5ed5b9c7f5875b7">
  <xsd:schema xmlns:xsd="http://www.w3.org/2001/XMLSchema" xmlns:xs="http://www.w3.org/2001/XMLSchema" xmlns:p="http://schemas.microsoft.com/office/2006/metadata/properties" xmlns:ns2="d37e30bb-5f32-4411-a640-0b4044b692bf" targetNamespace="http://schemas.microsoft.com/office/2006/metadata/properties" ma:root="true" ma:fieldsID="94e1ed0e9015fcdbb98b45fe0979176a" ns2:_="">
    <xsd:import namespace="d37e30bb-5f32-4411-a640-0b4044b692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60D824-1F42-4605-A966-FFCBCF63520E}">
  <ds:schemaRefs>
    <ds:schemaRef ds:uri="http://purl.org/dc/elements/1.1/"/>
    <ds:schemaRef ds:uri="http://schemas.microsoft.com/office/2006/metadata/properties"/>
    <ds:schemaRef ds:uri="http://purl.org/dc/terms/"/>
    <ds:schemaRef ds:uri="http://schemas.openxmlformats.org/package/2006/metadata/core-properties"/>
    <ds:schemaRef ds:uri="d37e30bb-5f32-4411-a640-0b4044b692bf"/>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88755A6-7184-4D85-87E8-49948E634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912341-9544-4F08-8FA1-CBA3014C96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20059</TotalTime>
  <Words>3784</Words>
  <Application>Microsoft Office PowerPoint</Application>
  <PresentationFormat>On-screen Show (4:3)</PresentationFormat>
  <Paragraphs>1026</Paragraphs>
  <Slides>36</Slides>
  <Notes>30</Notes>
  <HiddenSlides>0</HiddenSlides>
  <MMClips>0</MMClips>
  <ScaleCrop>false</ScaleCrop>
  <HeadingPairs>
    <vt:vector size="8" baseType="variant">
      <vt:variant>
        <vt:lpstr>Fonts Used</vt:lpstr>
      </vt:variant>
      <vt:variant>
        <vt:i4>8</vt:i4>
      </vt:variant>
      <vt:variant>
        <vt:lpstr>Theme</vt:lpstr>
      </vt:variant>
      <vt:variant>
        <vt:i4>13</vt:i4>
      </vt:variant>
      <vt:variant>
        <vt:lpstr>Embedded OLE Servers</vt:lpstr>
      </vt:variant>
      <vt:variant>
        <vt:i4>1</vt:i4>
      </vt:variant>
      <vt:variant>
        <vt:lpstr>Slide Titles</vt:lpstr>
      </vt:variant>
      <vt:variant>
        <vt:i4>36</vt:i4>
      </vt:variant>
    </vt:vector>
  </HeadingPairs>
  <TitlesOfParts>
    <vt:vector size="58" baseType="lpstr">
      <vt:lpstr>Arial</vt:lpstr>
      <vt:lpstr>Berlin Sans FB Demi</vt:lpstr>
      <vt:lpstr>Calibri</vt:lpstr>
      <vt:lpstr>Century Schoolbook</vt:lpstr>
      <vt:lpstr>Corbel</vt:lpstr>
      <vt:lpstr>Gotham Bold</vt:lpstr>
      <vt:lpstr>Symbol</vt:lpstr>
      <vt:lpstr>Times New Roman</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Headlines</vt:lpstr>
      <vt:lpstr>1_Headlines</vt:lpstr>
      <vt:lpstr>1_Office Theme</vt:lpstr>
      <vt:lpstr>Document</vt:lpstr>
      <vt:lpstr>ACCA Updates</vt:lpstr>
      <vt:lpstr>ACCA Shout-Outs</vt:lpstr>
      <vt:lpstr>ACCA Shout-Outs</vt:lpstr>
      <vt:lpstr>Join Us for New Member Orientation Have you attended a new member orientation? </vt:lpstr>
      <vt:lpstr>Strategic Plan Timeline</vt:lpstr>
      <vt:lpstr>5 years</vt:lpstr>
      <vt:lpstr>College and Career Academy Certification Process </vt:lpstr>
      <vt:lpstr>PowerPoint Presentation</vt:lpstr>
      <vt:lpstr>We need your input!</vt:lpstr>
      <vt:lpstr>Thank you for your feedback!</vt:lpstr>
      <vt:lpstr>Recommendation for  Ranking of Priorities</vt:lpstr>
      <vt:lpstr>PowerPoint Presentation</vt:lpstr>
      <vt:lpstr>GO Team Budget Development Process</vt:lpstr>
      <vt:lpstr>Draft FY22 Principal Budget</vt:lpstr>
      <vt:lpstr>FY21 Budget Development Process</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Questions to Consider</vt:lpstr>
      <vt:lpstr>Next Steps</vt:lpstr>
      <vt:lpstr>Atlanta College and Career Academy Budget Approval Meeting Date: March 18, 2021 Time: 5:30 p.m. Location: Zoom  </vt:lpstr>
      <vt:lpstr>Budget Approval Meeting</vt:lpstr>
      <vt:lpstr> Approved/Ranked Priorities </vt:lpstr>
      <vt:lpstr>PowerPoint Presentation</vt:lpstr>
      <vt:lpstr>PowerPoint Presentation</vt:lpstr>
      <vt:lpstr>Revised Allocations</vt:lpstr>
      <vt:lpstr>PowerPoint Presentation</vt:lpstr>
      <vt:lpstr> Approved/Ranked Priorities </vt:lpstr>
      <vt:lpstr>Additional Asks</vt:lpstr>
      <vt:lpstr>Student Applications 2021-22 SY</vt:lpstr>
      <vt:lpstr>   Mock Interview Day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Tasharah Wilson</cp:lastModifiedBy>
  <cp:revision>415</cp:revision>
  <cp:lastPrinted>2021-03-16T17:57:56Z</cp:lastPrinted>
  <dcterms:created xsi:type="dcterms:W3CDTF">2014-12-15T21:46:52Z</dcterms:created>
  <dcterms:modified xsi:type="dcterms:W3CDTF">2021-03-18T21:19:56Z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