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31"/>
  </p:notesMasterIdLst>
  <p:handoutMasterIdLst>
    <p:handoutMasterId r:id="rId32"/>
  </p:handoutMasterIdLst>
  <p:sldIdLst>
    <p:sldId id="446" r:id="rId16"/>
    <p:sldId id="495" r:id="rId17"/>
    <p:sldId id="478" r:id="rId18"/>
    <p:sldId id="480" r:id="rId19"/>
    <p:sldId id="507" r:id="rId20"/>
    <p:sldId id="502" r:id="rId21"/>
    <p:sldId id="505" r:id="rId22"/>
    <p:sldId id="477" r:id="rId23"/>
    <p:sldId id="483" r:id="rId24"/>
    <p:sldId id="498" r:id="rId25"/>
    <p:sldId id="499" r:id="rId26"/>
    <p:sldId id="488" r:id="rId27"/>
    <p:sldId id="489" r:id="rId28"/>
    <p:sldId id="486" r:id="rId29"/>
    <p:sldId id="493" r:id="rId30"/>
  </p:sldIdLst>
  <p:sldSz cx="9144000" cy="6858000" type="screen4x3"/>
  <p:notesSz cx="6918325"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8" autoAdjust="0"/>
    <p:restoredTop sz="78549" autoAdjust="0"/>
  </p:normalViewPr>
  <p:slideViewPr>
    <p:cSldViewPr snapToGrid="0" snapToObjects="1">
      <p:cViewPr varScale="1">
        <p:scale>
          <a:sx n="86" d="100"/>
          <a:sy n="86" d="100"/>
        </p:scale>
        <p:origin x="2768" y="2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FY2020</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1C-416B-B9A8-E57197F1F4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1C-416B-B9A8-E57197F1F4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1C-416B-B9A8-E57197F1F4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1C-416B-B9A8-E57197F1F4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1C-416B-B9A8-E57197F1F4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1C-416B-B9A8-E57197F1F4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01C-416B-B9A8-E57197F1F4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01C-416B-B9A8-E57197F1F4C6}"/>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1C-416B-B9A8-E57197F1F4C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4607006.988910174</c:v>
                </c:pt>
                <c:pt idx="1">
                  <c:v>349974.47798939783</c:v>
                </c:pt>
                <c:pt idx="2">
                  <c:v>206986.91085729218</c:v>
                </c:pt>
                <c:pt idx="3">
                  <c:v>0</c:v>
                </c:pt>
                <c:pt idx="4">
                  <c:v>99380.707037792206</c:v>
                </c:pt>
                <c:pt idx="5">
                  <c:v>506300.05883899995</c:v>
                </c:pt>
                <c:pt idx="6">
                  <c:v>122994.17267099999</c:v>
                </c:pt>
                <c:pt idx="7">
                  <c:v>0</c:v>
                </c:pt>
              </c:numCache>
            </c:numRef>
          </c:val>
          <c:extLst>
            <c:ext xmlns:c16="http://schemas.microsoft.com/office/drawing/2014/chart" uri="{C3380CC4-5D6E-409C-BE32-E72D297353CC}">
              <c16:uniqueId val="{00000010-601C-416B-B9A8-E57197F1F4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98739"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17997" y="4"/>
            <a:ext cx="2998738" cy="463059"/>
          </a:xfrm>
          <a:prstGeom prst="rect">
            <a:avLst/>
          </a:prstGeom>
        </p:spPr>
        <p:txBody>
          <a:bodyPr vert="horz" lIns="91440" tIns="45720" rIns="91440" bIns="45720" rtlCol="0"/>
          <a:lstStyle>
            <a:lvl1pPr algn="r">
              <a:defRPr sz="1200"/>
            </a:lvl1pPr>
          </a:lstStyle>
          <a:p>
            <a:fld id="{059F52E2-F1DE-46D3-BACC-78119557B962}" type="datetimeFigureOut">
              <a:rPr lang="en-US" smtClean="0"/>
              <a:t>2/7/19</a:t>
            </a:fld>
            <a:endParaRPr lang="en-US" dirty="0"/>
          </a:p>
        </p:txBody>
      </p:sp>
      <p:sp>
        <p:nvSpPr>
          <p:cNvPr id="4" name="Footer Placeholder 3"/>
          <p:cNvSpPr>
            <a:spLocks noGrp="1"/>
          </p:cNvSpPr>
          <p:nvPr>
            <p:ph type="ftr" sz="quarter" idx="2"/>
          </p:nvPr>
        </p:nvSpPr>
        <p:spPr>
          <a:xfrm>
            <a:off x="6" y="8760318"/>
            <a:ext cx="2998739"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997" y="8760318"/>
            <a:ext cx="2998738" cy="463059"/>
          </a:xfrm>
          <a:prstGeom prst="rect">
            <a:avLst/>
          </a:prstGeom>
        </p:spPr>
        <p:txBody>
          <a:bodyPr vert="horz" lIns="91440" tIns="45720" rIns="91440" bIns="45720"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97941" cy="46277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18784" y="0"/>
            <a:ext cx="2997941" cy="462770"/>
          </a:xfrm>
          <a:prstGeom prst="rect">
            <a:avLst/>
          </a:prstGeom>
        </p:spPr>
        <p:txBody>
          <a:bodyPr vert="horz" lIns="92446" tIns="46223" rIns="92446" bIns="46223" rtlCol="0"/>
          <a:lstStyle>
            <a:lvl1pPr algn="r">
              <a:defRPr sz="1200"/>
            </a:lvl1pPr>
          </a:lstStyle>
          <a:p>
            <a:fld id="{7B299F97-F58F-4790-8A4D-46307B570D7F}" type="datetimeFigureOut">
              <a:rPr lang="en-US" smtClean="0"/>
              <a:t>2/7/19</a:t>
            </a:fld>
            <a:endParaRPr lang="en-US" dirty="0"/>
          </a:p>
        </p:txBody>
      </p:sp>
      <p:sp>
        <p:nvSpPr>
          <p:cNvPr id="4" name="Slide Image Placeholder 3"/>
          <p:cNvSpPr>
            <a:spLocks noGrp="1" noRot="1" noChangeAspect="1"/>
          </p:cNvSpPr>
          <p:nvPr>
            <p:ph type="sldImg" idx="2"/>
          </p:nvPr>
        </p:nvSpPr>
        <p:spPr>
          <a:xfrm>
            <a:off x="1384300" y="1154113"/>
            <a:ext cx="4149725" cy="31115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1833" y="4438749"/>
            <a:ext cx="5534660" cy="3631704"/>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760610"/>
            <a:ext cx="2997941" cy="4627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4" y="8760610"/>
            <a:ext cx="2997941" cy="462769"/>
          </a:xfrm>
          <a:prstGeom prst="rect">
            <a:avLst/>
          </a:prstGeom>
        </p:spPr>
        <p:txBody>
          <a:bodyPr vert="horz" lIns="92446" tIns="46223" rIns="92446" bIns="4622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Morning/Afternoon! Today we begin the process of planning our school’s budget for FY20. I know we are all here for the same reason and that is ensuring success for all (enter school name) 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received money for signature programming, turnaround</a:t>
            </a:r>
            <a:r>
              <a:rPr lang="en-US" baseline="0" dirty="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passing out the definitions for these funding categories. You will see what makes up each category. Although</a:t>
            </a:r>
            <a:r>
              <a:rPr lang="en-US" sz="1200" kern="1200" baseline="0" dirty="0">
                <a:solidFill>
                  <a:schemeClr val="tx1"/>
                </a:solidFill>
                <a:effectLst/>
                <a:latin typeface="+mn-lt"/>
                <a:ea typeface="+mn-ea"/>
                <a:cs typeface="+mn-cs"/>
              </a:rPr>
              <a:t>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February, we will meet again to discuss</a:t>
            </a:r>
            <a:r>
              <a:rPr lang="en-US" dirty="0"/>
              <a:t> how the school’s budget has been allocated to support the programmatic needs and FY20 key strategic priorities.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think we need to continue our budget conversations, we will schedule additional meetings. My goal is to make sure your voices are reflected in our school’s budget.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also be meeting with my Associate Superintendent, program managers and other key leaders to go over our budget and to make sure the school is meeting the standards of service and appropriately staffing.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the week of Feb. 25</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-March 1</a:t>
            </a:r>
            <a:r>
              <a:rPr lang="en-US" sz="1200" kern="1200" baseline="30000" dirty="0">
                <a:solidFill>
                  <a:schemeClr val="tx1"/>
                </a:solidFill>
                <a:effectLst/>
                <a:latin typeface="+mn-lt"/>
                <a:ea typeface="+mn-ea"/>
                <a:cs typeface="+mn-cs"/>
              </a:rPr>
              <a:t>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HR Staffing Conferences will be held.  At this meeting, I will present my plan for staff utilization, resource distribution and plan for staffing implications.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FEEL YOUR TEAM IS READY TO APPROVE THE </a:t>
            </a:r>
            <a:r>
              <a:rPr lang="en-US" sz="1200" u="sng" kern="1200" dirty="0">
                <a:solidFill>
                  <a:schemeClr val="tx1"/>
                </a:solidFill>
                <a:effectLst/>
                <a:latin typeface="+mn-lt"/>
                <a:ea typeface="+mn-ea"/>
                <a:cs typeface="+mn-cs"/>
              </a:rPr>
              <a:t>DRAFT</a:t>
            </a:r>
            <a:r>
              <a:rPr lang="en-US" sz="1200" kern="1200" dirty="0">
                <a:solidFill>
                  <a:schemeClr val="tx1"/>
                </a:solidFill>
                <a:effectLst/>
                <a:latin typeface="+mn-lt"/>
                <a:ea typeface="+mn-ea"/>
                <a:cs typeface="+mn-cs"/>
              </a:rPr>
              <a:t> BUDGET, PLEASE DO SO. PLEASE REMIND THEM THAT YOU MAY NEED TO MEET WITH THEM AGAIN, IF THERE ARE CHANGES FROM YOUR MEETINGS WITH DISTRICT LEADERSHIP. LET THEM KNOW YOU WILL KEEP THEM INFORMED!!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5CF0F-7754-451D-81E9-5A14F2A7A209}" type="slidenum">
              <a:rPr lang="en-US" smtClean="0"/>
              <a:t>5</a:t>
            </a:fld>
            <a:endParaRPr lang="en-US"/>
          </a:p>
        </p:txBody>
      </p:sp>
    </p:spTree>
    <p:extLst>
      <p:ext uri="{BB962C8B-B14F-4D97-AF65-F5344CB8AC3E}">
        <p14:creationId xmlns:p14="http://schemas.microsoft.com/office/powerpoint/2010/main" val="77831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priorities and rationale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priorities and rationale. After you have gone</a:t>
            </a:r>
            <a:r>
              <a:rPr lang="en-US" sz="1200" kern="1200" baseline="0" dirty="0">
                <a:solidFill>
                  <a:schemeClr val="tx1"/>
                </a:solidFill>
                <a:effectLst/>
                <a:latin typeface="+mn-lt"/>
                <a:ea typeface="+mn-ea"/>
                <a:cs typeface="+mn-cs"/>
              </a:rPr>
              <a:t> over the priorities and rationale – ask GO Team if this represents what was agreed upon.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Are there any priorities I left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Are there any questions or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next time we meet, </a:t>
            </a:r>
            <a:r>
              <a:rPr lang="en-US" sz="1200" kern="1200" dirty="0">
                <a:solidFill>
                  <a:schemeClr val="tx1"/>
                </a:solidFill>
                <a:effectLst/>
                <a:latin typeface="+mn-lt"/>
                <a:ea typeface="+mn-ea"/>
                <a:cs typeface="+mn-cs"/>
              </a:rPr>
              <a:t>I will show you how I have allocated resources to support our strategic priorities.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few highlights for our budget this year – </a:t>
            </a:r>
            <a:r>
              <a:rPr lang="en-US" sz="1200" i="1" u="sng" kern="1200" dirty="0">
                <a:solidFill>
                  <a:schemeClr val="tx1"/>
                </a:solidFill>
                <a:effectLst/>
                <a:latin typeface="+mn-lt"/>
                <a:ea typeface="+mn-ea"/>
                <a:cs typeface="+mn-cs"/>
              </a:rPr>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FY20,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sz="1200" kern="1200" dirty="0">
                <a:solidFill>
                  <a:schemeClr val="tx1"/>
                </a:solidFill>
                <a:effectLst/>
                <a:latin typeface="+mn-lt"/>
                <a:ea typeface="+mn-ea"/>
                <a:cs typeface="+mn-cs"/>
              </a:rPr>
              <a:t> </a:t>
            </a:r>
          </a:p>
          <a:p>
            <a:pPr lvl="0" eaLnBrk="0" hangingPunct="0"/>
            <a:r>
              <a:rPr lang="en-US" sz="1200" kern="1200" dirty="0">
                <a:solidFill>
                  <a:schemeClr val="tx1"/>
                </a:solidFill>
                <a:effectLst/>
                <a:latin typeface="+mn-lt"/>
                <a:ea typeface="+mn-ea"/>
                <a:cs typeface="+mn-cs"/>
              </a:rPr>
              <a:t>Grade Level –</a:t>
            </a:r>
          </a:p>
          <a:p>
            <a:pPr lvl="1" eaLnBrk="0" hangingPunct="0"/>
            <a:r>
              <a:rPr lang="en-US" sz="1200" kern="1200" dirty="0">
                <a:solidFill>
                  <a:schemeClr val="tx1"/>
                </a:solidFill>
                <a:effectLst/>
                <a:latin typeface="+mn-lt"/>
                <a:ea typeface="+mn-ea"/>
                <a:cs typeface="+mn-cs"/>
              </a:rPr>
              <a:t>K</a:t>
            </a:r>
          </a:p>
          <a:p>
            <a:pPr lvl="1" eaLnBrk="0" hangingPunct="0"/>
            <a:r>
              <a:rPr lang="en-US" sz="1200" kern="1200" dirty="0">
                <a:solidFill>
                  <a:schemeClr val="tx1"/>
                </a:solidFill>
                <a:effectLst/>
                <a:latin typeface="+mn-lt"/>
                <a:ea typeface="+mn-ea"/>
                <a:cs typeface="+mn-cs"/>
              </a:rPr>
              <a:t>1st through 3rd</a:t>
            </a:r>
          </a:p>
          <a:p>
            <a:pPr lvl="1" eaLnBrk="0" hangingPunct="0"/>
            <a:r>
              <a:rPr lang="en-US" sz="1200" kern="1200" dirty="0">
                <a:solidFill>
                  <a:schemeClr val="tx1"/>
                </a:solidFill>
                <a:effectLst/>
                <a:latin typeface="+mn-lt"/>
                <a:ea typeface="+mn-ea"/>
                <a:cs typeface="+mn-cs"/>
              </a:rPr>
              <a:t>6th</a:t>
            </a:r>
          </a:p>
          <a:p>
            <a:pPr lvl="1" eaLnBrk="0" hangingPunct="0"/>
            <a:r>
              <a:rPr lang="en-US" sz="1200" kern="1200" dirty="0">
                <a:solidFill>
                  <a:schemeClr val="tx1"/>
                </a:solidFill>
                <a:effectLst/>
                <a:latin typeface="+mn-lt"/>
                <a:ea typeface="+mn-ea"/>
                <a:cs typeface="+mn-cs"/>
              </a:rPr>
              <a:t>9th</a:t>
            </a:r>
          </a:p>
          <a:p>
            <a:pPr lvl="0" eaLnBrk="0" hangingPunct="0"/>
            <a:r>
              <a:rPr lang="en-US" sz="1200" kern="1200" dirty="0">
                <a:solidFill>
                  <a:schemeClr val="tx1"/>
                </a:solidFill>
                <a:effectLst/>
                <a:latin typeface="+mn-lt"/>
                <a:ea typeface="+mn-ea"/>
                <a:cs typeface="+mn-cs"/>
              </a:rPr>
              <a:t>Poverty – Weighted for all Direct Certification enrolled students.</a:t>
            </a:r>
          </a:p>
          <a:p>
            <a:pPr lvl="0" eaLnBrk="0" hangingPunct="0"/>
            <a:r>
              <a:rPr lang="en-US" sz="1200" kern="1200" dirty="0">
                <a:solidFill>
                  <a:schemeClr val="tx1"/>
                </a:solidFill>
                <a:effectLst/>
                <a:latin typeface="+mn-lt"/>
                <a:ea typeface="+mn-ea"/>
                <a:cs typeface="+mn-cs"/>
              </a:rPr>
              <a:t>Beginning Performance – Weighted Middle School and High School students entering with beginner’s performance on milestones.</a:t>
            </a:r>
          </a:p>
          <a:p>
            <a:pPr lvl="0" eaLnBrk="0" hangingPunct="0"/>
            <a:r>
              <a:rPr lang="en-US" sz="1200" kern="1200" dirty="0">
                <a:solidFill>
                  <a:schemeClr val="tx1"/>
                </a:solidFill>
                <a:effectLst/>
                <a:latin typeface="+mn-lt"/>
                <a:ea typeface="+mn-ea"/>
                <a:cs typeface="+mn-cs"/>
              </a:rPr>
              <a:t>ESOL – Weighted for all ESOL designated students in order to supplement due to ESOL staff being locked.</a:t>
            </a:r>
          </a:p>
          <a:p>
            <a:pPr lvl="0" eaLnBrk="0" hangingPunct="0"/>
            <a:r>
              <a:rPr lang="en-US" sz="1200" kern="1200" dirty="0">
                <a:solidFill>
                  <a:schemeClr val="tx1"/>
                </a:solidFill>
                <a:effectLst/>
                <a:latin typeface="+mn-lt"/>
                <a:ea typeface="+mn-ea"/>
                <a:cs typeface="+mn-cs"/>
              </a:rPr>
              <a:t>Special Education - Weighted for all Special Education students.</a:t>
            </a:r>
          </a:p>
          <a:p>
            <a:pPr lvl="0" eaLnBrk="0" hangingPunct="0"/>
            <a:r>
              <a:rPr lang="en-US" sz="1200" kern="1200" dirty="0">
                <a:solidFill>
                  <a:schemeClr val="tx1"/>
                </a:solidFill>
                <a:effectLst/>
                <a:latin typeface="+mn-lt"/>
                <a:ea typeface="+mn-ea"/>
                <a:cs typeface="+mn-cs"/>
              </a:rPr>
              <a:t>Gifted – Weighted and measured by number of students in the Gifted Program</a:t>
            </a:r>
          </a:p>
          <a:p>
            <a:pPr lvl="0" eaLnBrk="0" hangingPunct="0"/>
            <a:r>
              <a:rPr lang="en-US" sz="1200" kern="1200" dirty="0">
                <a:solidFill>
                  <a:schemeClr val="tx1"/>
                </a:solidFill>
                <a:effectLst/>
                <a:latin typeface="+mn-lt"/>
                <a:ea typeface="+mn-ea"/>
                <a:cs typeface="+mn-cs"/>
              </a:rPr>
              <a:t>Small School Supplement – Weighted for low enrollment schools</a:t>
            </a:r>
          </a:p>
          <a:p>
            <a:pPr lvl="1" eaLnBrk="0" hangingPunct="0"/>
            <a:r>
              <a:rPr lang="en-US" sz="1200" kern="1200" dirty="0">
                <a:solidFill>
                  <a:schemeClr val="tx1"/>
                </a:solidFill>
                <a:effectLst/>
                <a:latin typeface="+mn-lt"/>
                <a:ea typeface="+mn-ea"/>
                <a:cs typeface="+mn-cs"/>
              </a:rPr>
              <a:t>ES – 500</a:t>
            </a:r>
          </a:p>
          <a:p>
            <a:pPr lvl="1" eaLnBrk="0" hangingPunct="0"/>
            <a:r>
              <a:rPr lang="en-US" sz="1200" kern="1200" dirty="0">
                <a:solidFill>
                  <a:schemeClr val="tx1"/>
                </a:solidFill>
                <a:effectLst/>
                <a:latin typeface="+mn-lt"/>
                <a:ea typeface="+mn-ea"/>
                <a:cs typeface="+mn-cs"/>
              </a:rPr>
              <a:t>MS – 600</a:t>
            </a:r>
          </a:p>
          <a:p>
            <a:pPr lvl="1" eaLnBrk="0" hangingPunct="0"/>
            <a:r>
              <a:rPr lang="en-US" sz="1200" kern="1200" dirty="0">
                <a:solidFill>
                  <a:schemeClr val="tx1"/>
                </a:solidFill>
                <a:effectLst/>
                <a:latin typeface="+mn-lt"/>
                <a:ea typeface="+mn-ea"/>
                <a:cs typeface="+mn-cs"/>
              </a:rPr>
              <a:t>HS – 700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our projected enrollment for FY19 is _______,</a:t>
            </a:r>
            <a:r>
              <a:rPr lang="en-US" sz="1200" kern="1200" baseline="0" dirty="0">
                <a:solidFill>
                  <a:schemeClr val="tx1"/>
                </a:solidFill>
                <a:effectLst/>
                <a:latin typeface="+mn-lt"/>
                <a:ea typeface="+mn-ea"/>
                <a:cs typeface="+mn-cs"/>
              </a:rPr>
              <a:t> we increased/decreased by __________ from last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received the following weights for our student characteristics: </a:t>
            </a:r>
            <a:r>
              <a:rPr lang="en-US" sz="1200" b="1" i="1" kern="1200" dirty="0">
                <a:solidFill>
                  <a:schemeClr val="tx1"/>
                </a:solidFill>
                <a:effectLst/>
                <a:latin typeface="+mn-lt"/>
                <a:ea typeface="+mn-ea"/>
                <a:cs typeface="+mn-cs"/>
              </a:rPr>
              <a:t>(Below is just for the script, principals need to insert their school’s characteristics)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Grade Level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Poverty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Special Education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Gifted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Gifted Supplement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Small School Supplement</a:t>
            </a:r>
            <a:endParaRPr lang="en-US" sz="14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2489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2/7/19</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2/7/19</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2/7/19</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2/7/19</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2/7/19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2/7/19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2/7/19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2/7/19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2/7/19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2/7/19</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2/7/19</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2/7/19</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2/7/19</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2/7/19</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a:solidFill>
                  <a:schemeClr val="bg1"/>
                </a:solidFill>
              </a:rPr>
              <a:t>(Cascade Elementary)</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164409">
            <a:off x="1652024" y="2894851"/>
            <a:ext cx="7057394"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55272383"/>
              </p:ext>
            </p:extLst>
          </p:nvPr>
        </p:nvGraphicFramePr>
        <p:xfrm>
          <a:off x="1185864" y="1065066"/>
          <a:ext cx="7363866" cy="5092851"/>
        </p:xfrm>
        <a:graphic>
          <a:graphicData uri="http://schemas.openxmlformats.org/drawingml/2006/table">
            <a:tbl>
              <a:tblPr>
                <a:tableStyleId>{5C22544A-7EE6-4342-B048-85BDC9FD1C3A}</a:tableStyleId>
              </a:tblPr>
              <a:tblGrid>
                <a:gridCol w="2523834">
                  <a:extLst>
                    <a:ext uri="{9D8B030D-6E8A-4147-A177-3AD203B41FA5}">
                      <a16:colId xmlns:a16="http://schemas.microsoft.com/office/drawing/2014/main" val="20000"/>
                    </a:ext>
                  </a:extLst>
                </a:gridCol>
                <a:gridCol w="1610957">
                  <a:extLst>
                    <a:ext uri="{9D8B030D-6E8A-4147-A177-3AD203B41FA5}">
                      <a16:colId xmlns:a16="http://schemas.microsoft.com/office/drawing/2014/main" val="20001"/>
                    </a:ext>
                  </a:extLst>
                </a:gridCol>
                <a:gridCol w="1618118">
                  <a:extLst>
                    <a:ext uri="{9D8B030D-6E8A-4147-A177-3AD203B41FA5}">
                      <a16:colId xmlns:a16="http://schemas.microsoft.com/office/drawing/2014/main" val="20002"/>
                    </a:ext>
                  </a:extLst>
                </a:gridCol>
                <a:gridCol w="1610957">
                  <a:extLst>
                    <a:ext uri="{9D8B030D-6E8A-4147-A177-3AD203B41FA5}">
                      <a16:colId xmlns:a16="http://schemas.microsoft.com/office/drawing/2014/main" val="20003"/>
                    </a:ext>
                  </a:extLst>
                </a:gridCol>
              </a:tblGrid>
              <a:tr h="195879">
                <a:tc gridSpan="4">
                  <a:txBody>
                    <a:bodyPr/>
                    <a:lstStyle/>
                    <a:p>
                      <a:pPr algn="ctr" fontAlgn="b"/>
                      <a:r>
                        <a:rPr lang="en-US" sz="1100" u="none" strike="noStrike">
                          <a:effectLst/>
                        </a:rPr>
                        <a:t>FY2020 TOTAL SCHOOL ALLOCATIONS</a:t>
                      </a:r>
                      <a:endParaRPr lang="en-US" sz="1100" b="1" i="0" u="none" strike="noStrike">
                        <a:solidFill>
                          <a:srgbClr val="FFFFFF"/>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3636">
                <a:tc>
                  <a:txBody>
                    <a:bodyPr/>
                    <a:lstStyle/>
                    <a:p>
                      <a:pPr algn="l" fontAlgn="b"/>
                      <a:r>
                        <a:rPr lang="en-US" sz="1000" u="none" strike="noStrike">
                          <a:effectLst/>
                        </a:rPr>
                        <a:t>School</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Cascade Elementary School</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3636">
                <a:tc>
                  <a:txBody>
                    <a:bodyPr/>
                    <a:lstStyle/>
                    <a:p>
                      <a:pPr algn="l" fontAlgn="b"/>
                      <a:r>
                        <a:rPr lang="en-US" sz="1000" u="none" strike="noStrike">
                          <a:effectLst/>
                        </a:rPr>
                        <a:t>Location</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 0196 </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3636">
                <a:tc>
                  <a:txBody>
                    <a:bodyPr/>
                    <a:lstStyle/>
                    <a:p>
                      <a:pPr algn="l" fontAlgn="b"/>
                      <a:r>
                        <a:rPr lang="en-US" sz="1000" u="none" strike="noStrike">
                          <a:effectLst/>
                        </a:rPr>
                        <a:t>Level</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 ES </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3636">
                <a:tc>
                  <a:txBody>
                    <a:bodyPr/>
                    <a:lstStyle/>
                    <a:p>
                      <a:pPr algn="l" fontAlgn="b"/>
                      <a:r>
                        <a:rPr lang="en-US" sz="1000" u="none" strike="noStrike">
                          <a:effectLst/>
                        </a:rPr>
                        <a:t>FY2020 Projected Enrollment</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413</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59621">
                <a:tc>
                  <a:txBody>
                    <a:bodyPr/>
                    <a:lstStyle/>
                    <a:p>
                      <a:pPr algn="l" fontAlgn="b"/>
                      <a:r>
                        <a:rPr lang="en-US" sz="1000" u="none" strike="noStrike">
                          <a:effectLst/>
                        </a:rPr>
                        <a:t>Change in Enrollment from FY2019</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29</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91288">
                <a:tc>
                  <a:txBody>
                    <a:bodyPr/>
                    <a:lstStyle/>
                    <a:p>
                      <a:pPr algn="l" fontAlgn="b"/>
                      <a:r>
                        <a:rPr lang="en-US" sz="1000" u="none" strike="noStrike">
                          <a:effectLst/>
                        </a:rPr>
                        <a:t>Total Earned</a:t>
                      </a:r>
                      <a:endParaRPr lang="en-US" sz="1000" b="0" i="0" u="none" strike="noStrike">
                        <a:effectLst/>
                        <a:latin typeface="Calibri" panose="020F0502020204030204" pitchFamily="34" charset="0"/>
                      </a:endParaRPr>
                    </a:p>
                  </a:txBody>
                  <a:tcPr marL="0" marR="0" marT="0" marB="0" anchor="b"/>
                </a:tc>
                <a:tc gridSpan="3">
                  <a:txBody>
                    <a:bodyPr/>
                    <a:lstStyle/>
                    <a:p>
                      <a:pPr algn="ctr" fontAlgn="b"/>
                      <a:r>
                        <a:rPr lang="en-US" sz="1000" u="none" strike="noStrike">
                          <a:effectLst/>
                        </a:rPr>
                        <a:t> $                                                                                      5,168,574 </a:t>
                      </a:r>
                      <a:endParaRPr lang="en-US" sz="10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6591">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10007"/>
                  </a:ext>
                </a:extLst>
              </a:tr>
              <a:tr h="191288">
                <a:tc>
                  <a:txBody>
                    <a:bodyPr/>
                    <a:lstStyle/>
                    <a:p>
                      <a:pPr algn="l" fontAlgn="b"/>
                      <a:r>
                        <a:rPr lang="en-US" sz="1000" u="none" strike="noStrike">
                          <a:effectLst/>
                        </a:rPr>
                        <a:t>SSF Category</a:t>
                      </a:r>
                      <a:endParaRPr lang="en-US" sz="1000" b="1" i="0" u="none" strike="noStrike">
                        <a:effectLst/>
                        <a:latin typeface="Calibri" panose="020F0502020204030204" pitchFamily="34" charset="0"/>
                      </a:endParaRPr>
                    </a:p>
                  </a:txBody>
                  <a:tcPr marL="0" marR="0" marT="0" marB="0" anchor="b"/>
                </a:tc>
                <a:tc>
                  <a:txBody>
                    <a:bodyPr/>
                    <a:lstStyle/>
                    <a:p>
                      <a:pPr algn="ctr" fontAlgn="b"/>
                      <a:r>
                        <a:rPr lang="en-US" sz="1000" u="none" strike="noStrike">
                          <a:effectLst/>
                        </a:rPr>
                        <a:t>Count</a:t>
                      </a:r>
                      <a:endParaRPr lang="en-US" sz="1000" b="1" i="0" u="none" strike="noStrike">
                        <a:effectLst/>
                        <a:latin typeface="Calibri" panose="020F0502020204030204" pitchFamily="34" charset="0"/>
                      </a:endParaRPr>
                    </a:p>
                  </a:txBody>
                  <a:tcPr marL="0" marR="0" marT="0" marB="0" anchor="b"/>
                </a:tc>
                <a:tc>
                  <a:txBody>
                    <a:bodyPr/>
                    <a:lstStyle/>
                    <a:p>
                      <a:pPr algn="ctr" fontAlgn="b"/>
                      <a:r>
                        <a:rPr lang="en-US" sz="1000" u="none" strike="noStrike">
                          <a:effectLst/>
                        </a:rPr>
                        <a:t>Weight</a:t>
                      </a:r>
                      <a:endParaRPr lang="en-US" sz="1000" b="1" i="0" u="none" strike="noStrike">
                        <a:effectLst/>
                        <a:latin typeface="Calibri" panose="020F0502020204030204" pitchFamily="34" charset="0"/>
                      </a:endParaRPr>
                    </a:p>
                  </a:txBody>
                  <a:tcPr marL="0" marR="0" marT="0" marB="0" anchor="b"/>
                </a:tc>
                <a:tc>
                  <a:txBody>
                    <a:bodyPr/>
                    <a:lstStyle/>
                    <a:p>
                      <a:pPr algn="ctr" fontAlgn="b"/>
                      <a:r>
                        <a:rPr lang="en-US" sz="1000" u="none" strike="noStrike">
                          <a:effectLst/>
                        </a:rPr>
                        <a:t>Allocation</a:t>
                      </a:r>
                      <a:endParaRPr lang="en-US" sz="10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60682">
                <a:tc>
                  <a:txBody>
                    <a:bodyPr/>
                    <a:lstStyle/>
                    <a:p>
                      <a:pPr algn="l" fontAlgn="b"/>
                      <a:r>
                        <a:rPr lang="en-US" sz="900" u="none" strike="noStrike">
                          <a:effectLst/>
                        </a:rPr>
                        <a:t>Base Per Pupil</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413</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$4,420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1,825,340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60682">
                <a:tc>
                  <a:txBody>
                    <a:bodyPr/>
                    <a:lstStyle/>
                    <a:p>
                      <a:pPr algn="l" fontAlgn="b"/>
                      <a:r>
                        <a:rPr lang="en-US" sz="900" u="none" strike="noStrike">
                          <a:effectLst/>
                        </a:rPr>
                        <a:t>Grade Level</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60682">
                <a:tc>
                  <a:txBody>
                    <a:bodyPr/>
                    <a:lstStyle/>
                    <a:p>
                      <a:pPr algn="l" fontAlgn="b"/>
                      <a:r>
                        <a:rPr lang="en-US" sz="900" u="none" strike="noStrike">
                          <a:effectLst/>
                        </a:rPr>
                        <a:t>       Kindergarten</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62</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0.65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178,114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60682">
                <a:tc>
                  <a:txBody>
                    <a:bodyPr/>
                    <a:lstStyle/>
                    <a:p>
                      <a:pPr algn="l" fontAlgn="b"/>
                      <a:r>
                        <a:rPr lang="en-US" sz="900" u="none" strike="noStrike">
                          <a:effectLst/>
                        </a:rPr>
                        <a:t>       1st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61</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0.30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80,881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60682">
                <a:tc>
                  <a:txBody>
                    <a:bodyPr/>
                    <a:lstStyle/>
                    <a:p>
                      <a:pPr algn="l" fontAlgn="b"/>
                      <a:r>
                        <a:rPr lang="en-US" sz="900" u="none" strike="noStrike">
                          <a:effectLst/>
                        </a:rPr>
                        <a:t>       2nd</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65</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0.30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86,184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60682">
                <a:tc>
                  <a:txBody>
                    <a:bodyPr/>
                    <a:lstStyle/>
                    <a:p>
                      <a:pPr algn="l" fontAlgn="b"/>
                      <a:r>
                        <a:rPr lang="en-US" sz="900" u="none" strike="noStrike">
                          <a:effectLst/>
                        </a:rPr>
                        <a:t>       3rd</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79</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0.30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104,747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60682">
                <a:tc>
                  <a:txBody>
                    <a:bodyPr/>
                    <a:lstStyle/>
                    <a:p>
                      <a:pPr algn="l" fontAlgn="b"/>
                      <a:r>
                        <a:rPr lang="en-US" sz="900" u="none" strike="noStrike">
                          <a:effectLst/>
                        </a:rPr>
                        <a:t>       6th</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0.05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60682">
                <a:tc>
                  <a:txBody>
                    <a:bodyPr/>
                    <a:lstStyle/>
                    <a:p>
                      <a:pPr algn="l" fontAlgn="b"/>
                      <a:r>
                        <a:rPr lang="en-US" sz="900" u="none" strike="noStrike">
                          <a:effectLst/>
                        </a:rPr>
                        <a:t>       9th</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0.00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60682">
                <a:tc>
                  <a:txBody>
                    <a:bodyPr/>
                    <a:lstStyle/>
                    <a:p>
                      <a:pPr algn="l" fontAlgn="b"/>
                      <a:r>
                        <a:rPr lang="en-US" sz="900" u="none" strike="noStrike">
                          <a:effectLst/>
                        </a:rPr>
                        <a:t>Poverty</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290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0.55</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704,944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60682">
                <a:tc>
                  <a:txBody>
                    <a:bodyPr/>
                    <a:lstStyle/>
                    <a:p>
                      <a:pPr algn="l" fontAlgn="b"/>
                      <a:r>
                        <a:rPr lang="en-US" sz="900" u="none" strike="noStrike">
                          <a:effectLst/>
                        </a:rPr>
                        <a:t>EIP/REP</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123</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1.05</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570,805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160682">
                <a:tc>
                  <a:txBody>
                    <a:bodyPr/>
                    <a:lstStyle/>
                    <a:p>
                      <a:pPr algn="l" fontAlgn="b"/>
                      <a:r>
                        <a:rPr lang="en-US" sz="900" u="none" strike="noStrike">
                          <a:effectLst/>
                        </a:rPr>
                        <a:t>Special Education</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57</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0.03</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7,558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60682">
                <a:tc>
                  <a:txBody>
                    <a:bodyPr/>
                    <a:lstStyle/>
                    <a:p>
                      <a:pPr algn="l" fontAlgn="b"/>
                      <a:r>
                        <a:rPr lang="en-US" sz="900" u="none" strike="noStrike">
                          <a:effectLst/>
                        </a:rPr>
                        <a:t>Gifted</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7</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0.60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18,563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60682">
                <a:tc>
                  <a:txBody>
                    <a:bodyPr/>
                    <a:lstStyle/>
                    <a:p>
                      <a:pPr algn="l" fontAlgn="b"/>
                      <a:r>
                        <a:rPr lang="en-US" sz="900" u="none" strike="noStrike">
                          <a:effectLst/>
                        </a:rPr>
                        <a:t>Gifted Supplement</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0.60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38,475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160682">
                <a:tc>
                  <a:txBody>
                    <a:bodyPr/>
                    <a:lstStyle/>
                    <a:p>
                      <a:pPr algn="l" fontAlgn="b"/>
                      <a:r>
                        <a:rPr lang="en-US" sz="900" u="none" strike="noStrike">
                          <a:effectLst/>
                        </a:rPr>
                        <a:t>ELL</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18</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0.15</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11,933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160682">
                <a:tc>
                  <a:txBody>
                    <a:bodyPr/>
                    <a:lstStyle/>
                    <a:p>
                      <a:pPr algn="l" fontAlgn="b"/>
                      <a:r>
                        <a:rPr lang="en-US" sz="900" u="none" strike="noStrike">
                          <a:effectLst/>
                        </a:rPr>
                        <a:t>Small School Supplement</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37</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0.40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65,412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160682">
                <a:tc>
                  <a:txBody>
                    <a:bodyPr/>
                    <a:lstStyle/>
                    <a:p>
                      <a:pPr algn="l" fontAlgn="b"/>
                      <a:r>
                        <a:rPr lang="en-US" sz="900" u="none" strike="noStrike">
                          <a:effectLst/>
                        </a:rPr>
                        <a:t>Incoming Performance</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57</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0.10</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160682">
                <a:tc>
                  <a:txBody>
                    <a:bodyPr/>
                    <a:lstStyle/>
                    <a:p>
                      <a:pPr algn="l" fontAlgn="b"/>
                      <a:r>
                        <a:rPr lang="en-US" sz="900" u="none" strike="noStrike">
                          <a:effectLst/>
                        </a:rPr>
                        <a:t>Baseline Supplement</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No</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160682">
                <a:tc>
                  <a:txBody>
                    <a:bodyPr/>
                    <a:lstStyle/>
                    <a:p>
                      <a:pPr algn="l" fontAlgn="b"/>
                      <a:r>
                        <a:rPr lang="en-US" sz="900" u="none" strike="noStrike">
                          <a:effectLst/>
                        </a:rPr>
                        <a:t>Transition Policy Supplement</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No</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r h="160682">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27"/>
                  </a:ext>
                </a:extLst>
              </a:tr>
              <a:tr h="160682">
                <a:tc>
                  <a:txBody>
                    <a:bodyPr/>
                    <a:lstStyle/>
                    <a:p>
                      <a:pPr algn="l" fontAlgn="b"/>
                      <a:r>
                        <a:rPr lang="en-US" sz="900" u="none" strike="noStrike">
                          <a:effectLst/>
                        </a:rPr>
                        <a:t>Total SSF Allocation</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dirty="0">
                          <a:effectLst/>
                        </a:rPr>
                        <a:t> $                3,757,483 </a:t>
                      </a:r>
                      <a:endParaRPr lang="en-US" sz="9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47461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pic>
        <p:nvPicPr>
          <p:cNvPr id="4" name="Picture 3"/>
          <p:cNvPicPr>
            <a:picLocks noChangeAspect="1"/>
          </p:cNvPicPr>
          <p:nvPr/>
        </p:nvPicPr>
        <p:blipFill>
          <a:blip r:embed="rId3"/>
          <a:stretch>
            <a:fillRect/>
          </a:stretch>
        </p:blipFill>
        <p:spPr>
          <a:xfrm>
            <a:off x="1927728" y="665018"/>
            <a:ext cx="6230652" cy="3383573"/>
          </a:xfrm>
          <a:prstGeom prst="rect">
            <a:avLst/>
          </a:prstGeom>
        </p:spPr>
      </p:pic>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16411144"/>
              </p:ext>
            </p:extLst>
          </p:nvPr>
        </p:nvGraphicFramePr>
        <p:xfrm>
          <a:off x="1414464" y="1641313"/>
          <a:ext cx="6986586" cy="3966278"/>
        </p:xfrm>
        <a:graphic>
          <a:graphicData uri="http://schemas.openxmlformats.org/drawingml/2006/table">
            <a:tbl>
              <a:tblPr>
                <a:tableStyleId>{5C22544A-7EE6-4342-B048-85BDC9FD1C3A}</a:tableStyleId>
              </a:tblPr>
              <a:tblGrid>
                <a:gridCol w="2389881">
                  <a:extLst>
                    <a:ext uri="{9D8B030D-6E8A-4147-A177-3AD203B41FA5}">
                      <a16:colId xmlns:a16="http://schemas.microsoft.com/office/drawing/2014/main" val="20000"/>
                    </a:ext>
                  </a:extLst>
                </a:gridCol>
                <a:gridCol w="1532235">
                  <a:extLst>
                    <a:ext uri="{9D8B030D-6E8A-4147-A177-3AD203B41FA5}">
                      <a16:colId xmlns:a16="http://schemas.microsoft.com/office/drawing/2014/main" val="20001"/>
                    </a:ext>
                  </a:extLst>
                </a:gridCol>
                <a:gridCol w="1532235">
                  <a:extLst>
                    <a:ext uri="{9D8B030D-6E8A-4147-A177-3AD203B41FA5}">
                      <a16:colId xmlns:a16="http://schemas.microsoft.com/office/drawing/2014/main" val="20002"/>
                    </a:ext>
                  </a:extLst>
                </a:gridCol>
                <a:gridCol w="1532235">
                  <a:extLst>
                    <a:ext uri="{9D8B030D-6E8A-4147-A177-3AD203B41FA5}">
                      <a16:colId xmlns:a16="http://schemas.microsoft.com/office/drawing/2014/main" val="20003"/>
                    </a:ext>
                  </a:extLst>
                </a:gridCol>
              </a:tblGrid>
              <a:tr h="273088">
                <a:tc>
                  <a:txBody>
                    <a:bodyPr/>
                    <a:lstStyle/>
                    <a:p>
                      <a:pPr algn="l" fontAlgn="b"/>
                      <a:r>
                        <a:rPr lang="en-US" sz="900" u="none" strike="noStrike">
                          <a:effectLst/>
                        </a:rPr>
                        <a:t>Additional Earnings</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73088">
                <a:tc>
                  <a:txBody>
                    <a:bodyPr/>
                    <a:lstStyle/>
                    <a:p>
                      <a:pPr algn="l" fontAlgn="b"/>
                      <a:r>
                        <a:rPr lang="en-US" sz="900" u="none" strike="noStrike">
                          <a:effectLst/>
                        </a:rPr>
                        <a:t>Signature</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232,000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73088">
                <a:tc>
                  <a:txBody>
                    <a:bodyPr/>
                    <a:lstStyle/>
                    <a:p>
                      <a:pPr algn="l" fontAlgn="b"/>
                      <a:r>
                        <a:rPr lang="en-US" sz="900" u="none" strike="noStrike">
                          <a:effectLst/>
                        </a:rPr>
                        <a:t>Turnaround</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73088">
                <a:tc>
                  <a:txBody>
                    <a:bodyPr/>
                    <a:lstStyle/>
                    <a:p>
                      <a:pPr algn="l" fontAlgn="b"/>
                      <a:r>
                        <a:rPr lang="en-US" sz="900" u="none" strike="noStrike">
                          <a:effectLst/>
                        </a:rPr>
                        <a:t>Title I</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243,000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73088">
                <a:tc>
                  <a:txBody>
                    <a:bodyPr/>
                    <a:lstStyle/>
                    <a:p>
                      <a:pPr algn="l" fontAlgn="b"/>
                      <a:r>
                        <a:rPr lang="en-US" sz="900" u="none" strike="noStrike">
                          <a:effectLst/>
                        </a:rPr>
                        <a:t>Title I Holdback</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(24,300)</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73088">
                <a:tc>
                  <a:txBody>
                    <a:bodyPr/>
                    <a:lstStyle/>
                    <a:p>
                      <a:pPr algn="l" fontAlgn="b"/>
                      <a:r>
                        <a:rPr lang="en-US" sz="900" u="none" strike="noStrike">
                          <a:effectLst/>
                        </a:rPr>
                        <a:t>Field Trip Transportation</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10,864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73088">
                <a:tc>
                  <a:txBody>
                    <a:bodyPr/>
                    <a:lstStyle/>
                    <a:p>
                      <a:pPr algn="l" fontAlgn="b"/>
                      <a:r>
                        <a:rPr lang="en-US" sz="900" u="none" strike="noStrike">
                          <a:effectLst/>
                        </a:rPr>
                        <a:t>Dual Campus Supplement</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73088">
                <a:tc>
                  <a:txBody>
                    <a:bodyPr/>
                    <a:lstStyle/>
                    <a:p>
                      <a:pPr algn="l" fontAlgn="b"/>
                      <a:r>
                        <a:rPr lang="en-US" sz="900" u="none" strike="noStrike">
                          <a:effectLst/>
                        </a:rPr>
                        <a:t>District Funded Stipends</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7,200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73088">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273088">
                <a:tc>
                  <a:txBody>
                    <a:bodyPr/>
                    <a:lstStyle/>
                    <a:p>
                      <a:pPr algn="l" fontAlgn="b"/>
                      <a:r>
                        <a:rPr lang="en-US" sz="900" u="none" strike="noStrike">
                          <a:effectLst/>
                        </a:rPr>
                        <a:t>Total FTE Allotments</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13.55</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942,326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73088">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a:t>
                      </a:r>
                      <a:endParaRPr lang="en-US" sz="9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273088">
                <a:tc>
                  <a:txBody>
                    <a:bodyPr/>
                    <a:lstStyle/>
                    <a:p>
                      <a:pPr algn="l" fontAlgn="b"/>
                      <a:r>
                        <a:rPr lang="en-US" sz="900" u="none" strike="noStrike">
                          <a:effectLst/>
                        </a:rPr>
                        <a:t>Total Additional Earnings</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 $                1,411,091 </a:t>
                      </a:r>
                      <a:endParaRPr lang="en-US" sz="9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08067">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12"/>
                  </a:ext>
                </a:extLst>
              </a:tr>
              <a:tr h="208067">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13"/>
                  </a:ext>
                </a:extLst>
              </a:tr>
              <a:tr h="273088">
                <a:tc>
                  <a:txBody>
                    <a:bodyPr/>
                    <a:lstStyle/>
                    <a:p>
                      <a:pPr algn="l" fontAlgn="b"/>
                      <a:r>
                        <a:rPr lang="en-US" sz="900" u="none" strike="noStrike">
                          <a:effectLst/>
                        </a:rPr>
                        <a:t>Total Allocation</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dirty="0">
                          <a:effectLst/>
                        </a:rPr>
                        <a:t> $                5,168,574 </a:t>
                      </a:r>
                      <a:endParaRPr lang="en-US" sz="9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1346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1472818"/>
              </p:ext>
            </p:extLst>
          </p:nvPr>
        </p:nvGraphicFramePr>
        <p:xfrm>
          <a:off x="1562988" y="754910"/>
          <a:ext cx="6445985" cy="5760720"/>
        </p:xfrm>
        <a:graphic>
          <a:graphicData uri="http://schemas.openxmlformats.org/drawingml/2006/table">
            <a:tbl>
              <a:tblPr/>
              <a:tblGrid>
                <a:gridCol w="900567">
                  <a:extLst>
                    <a:ext uri="{9D8B030D-6E8A-4147-A177-3AD203B41FA5}">
                      <a16:colId xmlns:a16="http://schemas.microsoft.com/office/drawing/2014/main" val="1309178581"/>
                    </a:ext>
                  </a:extLst>
                </a:gridCol>
                <a:gridCol w="2480024">
                  <a:extLst>
                    <a:ext uri="{9D8B030D-6E8A-4147-A177-3AD203B41FA5}">
                      <a16:colId xmlns:a16="http://schemas.microsoft.com/office/drawing/2014/main" val="3159469918"/>
                    </a:ext>
                  </a:extLst>
                </a:gridCol>
                <a:gridCol w="1361243">
                  <a:extLst>
                    <a:ext uri="{9D8B030D-6E8A-4147-A177-3AD203B41FA5}">
                      <a16:colId xmlns:a16="http://schemas.microsoft.com/office/drawing/2014/main" val="800822212"/>
                    </a:ext>
                  </a:extLst>
                </a:gridCol>
                <a:gridCol w="1704151">
                  <a:extLst>
                    <a:ext uri="{9D8B030D-6E8A-4147-A177-3AD203B41FA5}">
                      <a16:colId xmlns:a16="http://schemas.microsoft.com/office/drawing/2014/main" val="4208065883"/>
                    </a:ext>
                  </a:extLst>
                </a:gridCol>
              </a:tblGrid>
              <a:tr h="201368">
                <a:tc>
                  <a:txBody>
                    <a:bodyPr/>
                    <a:lstStyle/>
                    <a:p>
                      <a:pPr algn="l" fontAlgn="t"/>
                      <a:r>
                        <a:rPr lang="en-US" sz="1400" b="1" i="0" u="none" strike="noStrike">
                          <a:solidFill>
                            <a:srgbClr val="000000"/>
                          </a:solidFill>
                          <a:effectLst/>
                          <a:latin typeface="Calibri" panose="020F0502020204030204" pitchFamily="34" charset="0"/>
                        </a:rPr>
                        <a:t>School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Sample Elementary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65716432"/>
                  </a:ext>
                </a:extLst>
              </a:tr>
              <a:tr h="201368">
                <a:tc>
                  <a:txBody>
                    <a:bodyPr/>
                    <a:lstStyle/>
                    <a:p>
                      <a:pPr algn="l" fontAlgn="t"/>
                      <a:r>
                        <a:rPr lang="en-US" sz="1400" b="1" i="0" u="none" strike="noStrike">
                          <a:solidFill>
                            <a:srgbClr val="000000"/>
                          </a:solidFill>
                          <a:effectLst/>
                          <a:latin typeface="Calibri" panose="020F0502020204030204" pitchFamily="34" charset="0"/>
                        </a:rPr>
                        <a:t>Location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2653706"/>
                  </a:ext>
                </a:extLst>
              </a:tr>
              <a:tr h="201368">
                <a:tc>
                  <a:txBody>
                    <a:bodyPr/>
                    <a:lstStyle/>
                    <a:p>
                      <a:pPr algn="l" fontAlgn="t"/>
                      <a:r>
                        <a:rPr lang="en-US" sz="1400" b="1" i="0" u="none" strike="noStrike">
                          <a:solidFill>
                            <a:srgbClr val="000000"/>
                          </a:solidFill>
                          <a:effectLst/>
                          <a:latin typeface="Calibri" panose="020F0502020204030204" pitchFamily="34" charset="0"/>
                        </a:rPr>
                        <a:t>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31373986"/>
                  </a:ext>
                </a:extLst>
              </a:tr>
              <a:tr h="201368">
                <a:tc>
                  <a:txBody>
                    <a:bodyPr/>
                    <a:lstStyle/>
                    <a:p>
                      <a:pPr algn="l" fontAlgn="t"/>
                      <a:r>
                        <a:rPr lang="en-US" sz="1400" b="1" i="0" u="none" strike="noStrike">
                          <a:solidFill>
                            <a:srgbClr val="000000"/>
                          </a:solidFill>
                          <a:effectLst/>
                          <a:latin typeface="Calibri" panose="020F0502020204030204" pitchFamily="34" charset="0"/>
                        </a:rPr>
                        <a:t>Principal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A. 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4162216"/>
                  </a:ext>
                </a:extLst>
              </a:tr>
              <a:tr h="402734">
                <a:tc>
                  <a:txBody>
                    <a:bodyPr/>
                    <a:lstStyle/>
                    <a:p>
                      <a:pPr algn="l" fontAlgn="t"/>
                      <a:r>
                        <a:rPr lang="en-US" sz="1400" b="1" i="0" u="none" strike="noStrike">
                          <a:solidFill>
                            <a:srgbClr val="000000"/>
                          </a:solidFill>
                          <a:effectLst/>
                          <a:latin typeface="Calibri" panose="020F0502020204030204" pitchFamily="34" charset="0"/>
                        </a:rPr>
                        <a:t>Projected Enrollment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40393038"/>
                  </a:ext>
                </a:extLst>
              </a:tr>
              <a:tr h="190951">
                <a:tc>
                  <a:txBody>
                    <a:bodyPr/>
                    <a:lstStyle/>
                    <a:p>
                      <a:pPr algn="l" fontAlgn="t"/>
                      <a:endParaRPr lang="en-US" sz="1400" b="1"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0915"/>
                  </a:ext>
                </a:extLst>
              </a:tr>
              <a:tr h="201368">
                <a:tc>
                  <a:txBody>
                    <a:bodyPr/>
                    <a:lstStyle/>
                    <a:p>
                      <a:pPr algn="ctr" fontAlgn="b"/>
                      <a:r>
                        <a:rPr lang="en-US" sz="1400" b="1" i="0" u="none" strike="noStrike">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52190480"/>
                  </a:ext>
                </a:extLst>
              </a:tr>
              <a:tr h="201368">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231618"/>
                  </a:ext>
                </a:extLst>
              </a:tr>
              <a:tr h="381902">
                <a:tc>
                  <a:txBody>
                    <a:bodyPr/>
                    <a:lstStyle/>
                    <a:p>
                      <a:pPr algn="r" fontAlgn="b"/>
                      <a:r>
                        <a:rPr lang="en-US" sz="14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28.80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4,607,007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52530"/>
                  </a:ext>
                </a:extLst>
              </a:tr>
              <a:tr h="381902">
                <a:tc>
                  <a:txBody>
                    <a:bodyPr/>
                    <a:lstStyle/>
                    <a:p>
                      <a:pPr algn="r" fontAlgn="b"/>
                      <a:r>
                        <a:rPr lang="en-US" sz="1400" b="0" i="0" u="none" strike="noStrike">
                          <a:effectLst/>
                          <a:latin typeface="Arial" panose="020B060402020202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Pupil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349,974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313207"/>
                  </a:ext>
                </a:extLst>
              </a:tr>
              <a:tr h="381902">
                <a:tc>
                  <a:txBody>
                    <a:bodyPr/>
                    <a:lstStyle/>
                    <a:p>
                      <a:pPr algn="r" fontAlgn="b"/>
                      <a:r>
                        <a:rPr lang="en-US" sz="1400" b="0" i="0" u="none" strike="noStrike">
                          <a:effectLst/>
                          <a:latin typeface="Arial" panose="020B0604020202020204" pitchFamily="34" charset="0"/>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rPr>
                        <a:t>Improvement of Instructional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206,987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810634"/>
                  </a:ext>
                </a:extLst>
              </a:tr>
              <a:tr h="381902">
                <a:tc>
                  <a:txBody>
                    <a:bodyPr/>
                    <a:lstStyle/>
                    <a:p>
                      <a:pPr algn="r" fontAlgn="b"/>
                      <a:r>
                        <a:rPr lang="en-US" sz="1400" b="0" i="0" u="none" strike="noStrike">
                          <a:effectLst/>
                          <a:latin typeface="Arial" panose="020B0604020202020204" pitchFamily="34" charset="0"/>
                        </a:rPr>
                        <a:t>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Arial" panose="020B0604020202020204" pitchFamily="34" charset="0"/>
                        </a:rPr>
                        <a:t>Instructional Staff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08723"/>
                  </a:ext>
                </a:extLst>
              </a:tr>
              <a:tr h="381902">
                <a:tc>
                  <a:txBody>
                    <a:bodyPr/>
                    <a:lstStyle/>
                    <a:p>
                      <a:pPr algn="r" fontAlgn="b"/>
                      <a:r>
                        <a:rPr lang="en-US" sz="1400" b="0" i="0" u="none" strike="noStrike">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Educational Media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99,381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686414"/>
                  </a:ext>
                </a:extLst>
              </a:tr>
              <a:tr h="381902">
                <a:tc>
                  <a:txBody>
                    <a:bodyPr/>
                    <a:lstStyle/>
                    <a:p>
                      <a:pPr algn="r" fontAlgn="b"/>
                      <a:r>
                        <a:rPr lang="en-US" sz="1400" b="0" i="0" u="none" strike="noStrike">
                          <a:effectLst/>
                          <a:latin typeface="Arial" panose="020B060402020202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School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506,300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670879"/>
                  </a:ext>
                </a:extLst>
              </a:tr>
              <a:tr h="381902">
                <a:tc>
                  <a:txBody>
                    <a:bodyPr/>
                    <a:lstStyle/>
                    <a:p>
                      <a:pPr algn="r" fontAlgn="b"/>
                      <a:r>
                        <a:rPr lang="en-US" sz="1400" b="0" i="0" u="none" strike="noStrike">
                          <a:effectLst/>
                          <a:latin typeface="Arial" panose="020B060402020202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Maintenance &amp;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122,994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7891"/>
                  </a:ext>
                </a:extLst>
              </a:tr>
              <a:tr h="381902">
                <a:tc>
                  <a:txBody>
                    <a:bodyPr/>
                    <a:lstStyle/>
                    <a:p>
                      <a:pPr algn="r" fontAlgn="b"/>
                      <a:r>
                        <a:rPr lang="en-US" sz="1400" b="0" i="0" u="none" strike="noStrike">
                          <a:effectLst/>
                          <a:latin typeface="Arial" panose="020B060402020202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7368"/>
                  </a:ext>
                </a:extLst>
              </a:tr>
              <a:tr h="406009">
                <a:tc gridSpan="2">
                  <a:txBody>
                    <a:bodyPr/>
                    <a:lstStyle/>
                    <a:p>
                      <a:pPr algn="l" fontAlgn="b"/>
                      <a:r>
                        <a:rPr lang="en-US" sz="1400" b="1" i="0" u="none" strike="noStrike">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400" b="1" i="0" u="none" strike="noStrike">
                          <a:effectLst/>
                          <a:latin typeface="Arial" panose="020B0604020202020204" pitchFamily="34" charset="0"/>
                        </a:rPr>
                        <a:t>                    43.75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effectLst/>
                          <a:latin typeface="Arial" panose="020B0604020202020204" pitchFamily="34" charset="0"/>
                        </a:rPr>
                        <a:t> $                 5,892,643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69321"/>
                  </a:ext>
                </a:extLst>
              </a:tr>
            </a:tbl>
          </a:graphicData>
        </a:graphic>
      </p:graphicFrame>
      <p:sp>
        <p:nvSpPr>
          <p:cNvPr id="2" name="TextBox 1"/>
          <p:cNvSpPr txBox="1"/>
          <p:nvPr/>
        </p:nvSpPr>
        <p:spPr>
          <a:xfrm rot="20379626">
            <a:off x="3486149" y="2678924"/>
            <a:ext cx="3086101" cy="1015663"/>
          </a:xfrm>
          <a:prstGeom prst="rect">
            <a:avLst/>
          </a:prstGeom>
          <a:noFill/>
        </p:spPr>
        <p:txBody>
          <a:bodyPr wrap="none" rtlCol="0">
            <a:spAutoFit/>
          </a:bodyPr>
          <a:lstStyle/>
          <a:p>
            <a:r>
              <a:rPr lang="en-US" sz="6000" b="1" dirty="0">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488607198"/>
              </p:ext>
            </p:extLst>
          </p:nvPr>
        </p:nvGraphicFramePr>
        <p:xfrm>
          <a:off x="1329070" y="978196"/>
          <a:ext cx="6964325" cy="4976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3146032" y="2684566"/>
            <a:ext cx="3086101" cy="1015663"/>
          </a:xfrm>
          <a:prstGeom prst="rect">
            <a:avLst/>
          </a:prstGeom>
          <a:noFill/>
        </p:spPr>
        <p:txBody>
          <a:bodyPr wrap="none" rtlCol="0">
            <a:spAutoFit/>
          </a:bodyPr>
          <a:lstStyle/>
          <a:p>
            <a:r>
              <a:rPr lang="en-US" sz="6000" b="1" dirty="0">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February: </a:t>
            </a:r>
          </a:p>
          <a:p>
            <a:pPr marL="342900" indent="-342900" algn="l">
              <a:buFont typeface="Arial" panose="020B0604020202020204" pitchFamily="34" charset="0"/>
              <a:buChar char="•"/>
            </a:pPr>
            <a:r>
              <a:rPr lang="en-US" sz="2400" dirty="0">
                <a:solidFill>
                  <a:schemeClr val="tx1"/>
                </a:solidFill>
              </a:rPr>
              <a:t>GO Team Initial Budget Session (Feb. 27</a:t>
            </a:r>
            <a:r>
              <a:rPr lang="en-US" sz="2400" baseline="30000" dirty="0">
                <a:solidFill>
                  <a:schemeClr val="tx1"/>
                </a:solidFill>
              </a:rPr>
              <a:t>th</a:t>
            </a:r>
            <a:r>
              <a:rPr lang="en-US" sz="2400" dirty="0">
                <a:solidFill>
                  <a:schemeClr val="tx1"/>
                </a:solidFill>
              </a:rPr>
              <a:t>)</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(February  25</a:t>
            </a:r>
            <a:r>
              <a:rPr lang="en-US" sz="2400" baseline="30000" dirty="0">
                <a:solidFill>
                  <a:schemeClr val="tx1"/>
                </a:solidFill>
              </a:rPr>
              <a:t>th</a:t>
            </a:r>
            <a:r>
              <a:rPr lang="en-US" sz="2400" dirty="0">
                <a:solidFill>
                  <a:schemeClr val="tx1"/>
                </a:solidFill>
              </a:rPr>
              <a:t> - March 1</a:t>
            </a:r>
            <a:r>
              <a:rPr lang="en-US" sz="2400" baseline="30000" dirty="0">
                <a:solidFill>
                  <a:schemeClr val="tx1"/>
                </a:solidFill>
              </a:rPr>
              <a:t>st</a:t>
            </a:r>
            <a:r>
              <a:rPr lang="en-US" sz="2400" dirty="0">
                <a:solidFill>
                  <a:schemeClr val="tx1"/>
                </a:solidFill>
              </a:rPr>
              <a:t>)</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(March 1st - March 15</a:t>
            </a:r>
            <a:r>
              <a:rPr lang="en-US" sz="2400" baseline="30000" dirty="0">
                <a:solidFill>
                  <a:schemeClr val="tx1"/>
                </a:solidFill>
              </a:rPr>
              <a:t>th</a:t>
            </a:r>
            <a:r>
              <a:rPr lang="en-US" sz="2400" dirty="0">
                <a:solidFill>
                  <a:schemeClr val="tx1"/>
                </a:solidFill>
              </a:rPr>
              <a:t>)</a:t>
            </a:r>
          </a:p>
          <a:p>
            <a:pPr marL="800100" lvl="1" indent="-342900" algn="l">
              <a:buFont typeface="Arial" panose="020B0604020202020204" pitchFamily="34" charset="0"/>
              <a:buChar char="•"/>
            </a:pPr>
            <a:r>
              <a:rPr lang="en-US" sz="2400" dirty="0">
                <a:solidFill>
                  <a:schemeClr val="tx1"/>
                </a:solidFill>
              </a:rPr>
              <a:t>March 6</a:t>
            </a:r>
            <a:r>
              <a:rPr lang="en-US" sz="2400" baseline="30000" dirty="0">
                <a:solidFill>
                  <a:schemeClr val="tx1"/>
                </a:solidFill>
              </a:rPr>
              <a:t>th</a:t>
            </a:r>
            <a:r>
              <a:rPr lang="en-US" sz="2400" dirty="0">
                <a:solidFill>
                  <a:schemeClr val="tx1"/>
                </a:solidFill>
              </a:rPr>
              <a:t> </a:t>
            </a:r>
            <a:r>
              <a:rPr lang="en-US" sz="2400">
                <a:solidFill>
                  <a:schemeClr val="tx1"/>
                </a:solidFill>
              </a:rPr>
              <a:t>for Cascade</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fontScale="90000"/>
          </a:bodyPr>
          <a:lstStyle/>
          <a:p>
            <a:pPr algn="ctr"/>
            <a:r>
              <a:rPr lang="en-US" b="1" dirty="0"/>
              <a:t>FY20 Budget Development Process</a:t>
            </a:r>
            <a:endParaRPr lang="en-US" sz="2325"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6822107" y="4424498"/>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63" name="Right Arrow 62"/>
          <p:cNvSpPr/>
          <p:nvPr/>
        </p:nvSpPr>
        <p:spPr>
          <a:xfrm>
            <a:off x="6804423" y="2936813"/>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3" name="Right Arrow 52"/>
          <p:cNvSpPr/>
          <p:nvPr/>
        </p:nvSpPr>
        <p:spPr>
          <a:xfrm>
            <a:off x="6754257" y="619595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4" name="Right Arrow 43"/>
          <p:cNvSpPr/>
          <p:nvPr/>
        </p:nvSpPr>
        <p:spPr>
          <a:xfrm>
            <a:off x="6754257" y="5393704"/>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3" name="Right Arrow 42"/>
          <p:cNvSpPr/>
          <p:nvPr/>
        </p:nvSpPr>
        <p:spPr>
          <a:xfrm>
            <a:off x="3003681" y="619595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9" name="Right Arrow 58"/>
          <p:cNvSpPr/>
          <p:nvPr/>
        </p:nvSpPr>
        <p:spPr>
          <a:xfrm>
            <a:off x="3093084" y="4424498"/>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54" name="Right Arrow 53"/>
          <p:cNvSpPr/>
          <p:nvPr/>
        </p:nvSpPr>
        <p:spPr>
          <a:xfrm>
            <a:off x="3093084" y="2936813"/>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6" name="Right Arrow 55"/>
          <p:cNvSpPr/>
          <p:nvPr/>
        </p:nvSpPr>
        <p:spPr>
          <a:xfrm>
            <a:off x="3003681" y="5389200"/>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 name="TextBox 4"/>
          <p:cNvSpPr txBox="1"/>
          <p:nvPr/>
        </p:nvSpPr>
        <p:spPr>
          <a:xfrm>
            <a:off x="17467" y="8997"/>
            <a:ext cx="9144000" cy="276999"/>
          </a:xfrm>
          <a:prstGeom prst="rect">
            <a:avLst/>
          </a:prstGeom>
          <a:solidFill>
            <a:srgbClr val="0066FF"/>
          </a:solidFill>
        </p:spPr>
        <p:txBody>
          <a:bodyPr wrap="square" rtlCol="0">
            <a:spAutoFit/>
          </a:bodyPr>
          <a:lstStyle/>
          <a:p>
            <a:pPr algn="ctr"/>
            <a:r>
              <a:rPr lang="en-US" sz="1200" dirty="0">
                <a:solidFill>
                  <a:schemeClr val="bg1"/>
                </a:solidFill>
                <a:latin typeface="Arial"/>
                <a:cs typeface="Arial"/>
              </a:rPr>
              <a:t>DRAFT            Cascade School Strategic Plan (Mays Cluster)                   DRAFT</a:t>
            </a:r>
          </a:p>
        </p:txBody>
      </p:sp>
      <p:grpSp>
        <p:nvGrpSpPr>
          <p:cNvPr id="37" name="Group 36"/>
          <p:cNvGrpSpPr/>
          <p:nvPr/>
        </p:nvGrpSpPr>
        <p:grpSpPr>
          <a:xfrm>
            <a:off x="771017" y="4110444"/>
            <a:ext cx="2658173" cy="2633586"/>
            <a:chOff x="1377002" y="4138289"/>
            <a:chExt cx="2648294" cy="4807887"/>
          </a:xfrm>
        </p:grpSpPr>
        <p:sp>
          <p:nvSpPr>
            <p:cNvPr id="38" name="Rounded Rectangle 37"/>
            <p:cNvSpPr/>
            <p:nvPr/>
          </p:nvSpPr>
          <p:spPr>
            <a:xfrm>
              <a:off x="1392623" y="4138289"/>
              <a:ext cx="2632673" cy="1880260"/>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225"/>
                </a:spcAft>
              </a:pPr>
              <a:endParaRPr lang="en-US" sz="800" b="1" dirty="0">
                <a:solidFill>
                  <a:srgbClr val="000000"/>
                </a:solidFill>
                <a:latin typeface="Arial"/>
                <a:cs typeface="Arial"/>
              </a:endParaRPr>
            </a:p>
            <a:p>
              <a:pPr>
                <a:defRPr/>
              </a:pPr>
              <a:endParaRPr lang="en-US" sz="800" b="1" dirty="0">
                <a:solidFill>
                  <a:prstClr val="black"/>
                </a:solidFill>
                <a:latin typeface="Arial"/>
                <a:cs typeface="Arial"/>
              </a:endParaRPr>
            </a:p>
            <a:p>
              <a:pPr>
                <a:defRPr/>
              </a:pPr>
              <a:endParaRPr lang="en-US" sz="800" b="1" dirty="0">
                <a:solidFill>
                  <a:prstClr val="black"/>
                </a:solidFill>
                <a:latin typeface="Arial"/>
                <a:cs typeface="Arial"/>
              </a:endParaRPr>
            </a:p>
          </p:txBody>
        </p:sp>
        <p:sp>
          <p:nvSpPr>
            <p:cNvPr id="39" name="Rounded Rectangle 38"/>
            <p:cNvSpPr/>
            <p:nvPr/>
          </p:nvSpPr>
          <p:spPr>
            <a:xfrm>
              <a:off x="1377002" y="6164853"/>
              <a:ext cx="2632673" cy="1300564"/>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200"/>
                </a:spcAft>
              </a:pPr>
              <a:r>
                <a:rPr lang="en-US" sz="800" b="1" dirty="0">
                  <a:solidFill>
                    <a:schemeClr val="tx1"/>
                  </a:solidFill>
                  <a:latin typeface="Arial"/>
                  <a:cs typeface="Arial"/>
                </a:rPr>
                <a:t> 6. . Improve data tracking systems that include student goal setting opportunities</a:t>
              </a:r>
            </a:p>
            <a:p>
              <a:pPr>
                <a:spcAft>
                  <a:spcPts val="1200"/>
                </a:spcAft>
              </a:pPr>
              <a:endParaRPr lang="en-US" sz="800" b="1" dirty="0">
                <a:solidFill>
                  <a:schemeClr val="tx1"/>
                </a:solidFill>
                <a:latin typeface="Arial"/>
                <a:cs typeface="Arial"/>
              </a:endParaRPr>
            </a:p>
          </p:txBody>
        </p:sp>
        <p:sp>
          <p:nvSpPr>
            <p:cNvPr id="40" name="Rounded Rectangle 39"/>
            <p:cNvSpPr/>
            <p:nvPr/>
          </p:nvSpPr>
          <p:spPr>
            <a:xfrm>
              <a:off x="1386621" y="7611721"/>
              <a:ext cx="2632673" cy="1334455"/>
            </a:xfrm>
            <a:prstGeom prst="rect">
              <a:avLst/>
            </a:prstGeom>
            <a:solidFill>
              <a:schemeClr val="accent1">
                <a:lumMod val="60000"/>
                <a:lumOff val="40000"/>
              </a:schemeClr>
            </a:solidFill>
            <a:ln w="25400" cap="flat" cmpd="sng" algn="ctr">
              <a:solidFill>
                <a:schemeClr val="bg1">
                  <a:lumMod val="50000"/>
                </a:schemeClr>
              </a:solidFill>
              <a:prstDash val="solid"/>
            </a:ln>
            <a:effectLst/>
          </p:spPr>
          <p:txBody>
            <a:bodyPr vert="vert27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00" b="1" dirty="0">
                <a:solidFill>
                  <a:prstClr val="black"/>
                </a:solidFill>
                <a:latin typeface="Calibri"/>
              </a:endParaRPr>
            </a:p>
            <a:p>
              <a:pPr marL="160727" indent="-160727">
                <a:buFont typeface="Arial" pitchFamily="34" charset="0"/>
                <a:buChar char="•"/>
                <a:defRPr/>
              </a:pPr>
              <a:endParaRPr lang="en-US" sz="800" b="1" dirty="0">
                <a:solidFill>
                  <a:prstClr val="black"/>
                </a:solidFill>
                <a:latin typeface="Calibri"/>
              </a:endParaRPr>
            </a:p>
          </p:txBody>
        </p:sp>
      </p:grpSp>
      <p:sp>
        <p:nvSpPr>
          <p:cNvPr id="34" name="Rectangle 33"/>
          <p:cNvSpPr/>
          <p:nvPr/>
        </p:nvSpPr>
        <p:spPr>
          <a:xfrm>
            <a:off x="1585038" y="1870652"/>
            <a:ext cx="1023036" cy="219291"/>
          </a:xfrm>
          <a:prstGeom prst="rect">
            <a:avLst/>
          </a:prstGeom>
        </p:spPr>
        <p:txBody>
          <a:bodyPr wrap="none">
            <a:spAutoFit/>
          </a:bodyPr>
          <a:lstStyle/>
          <a:p>
            <a:pPr algn="ctr"/>
            <a:r>
              <a:rPr lang="en-US" sz="825" b="1" dirty="0">
                <a:latin typeface="Arial"/>
                <a:cs typeface="Arial"/>
              </a:rPr>
              <a:t>School Priorities</a:t>
            </a:r>
          </a:p>
        </p:txBody>
      </p:sp>
      <p:sp>
        <p:nvSpPr>
          <p:cNvPr id="36" name="Rectangle 35"/>
          <p:cNvSpPr/>
          <p:nvPr/>
        </p:nvSpPr>
        <p:spPr>
          <a:xfrm>
            <a:off x="3750444" y="5207259"/>
            <a:ext cx="3421247" cy="714361"/>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700" dirty="0">
                <a:solidFill>
                  <a:sysClr val="windowText" lastClr="000000"/>
                </a:solidFill>
                <a:latin typeface="Arial" panose="020B0604020202020204" pitchFamily="34" charset="0"/>
                <a:cs typeface="Arial" panose="020B0604020202020204" pitchFamily="34" charset="0"/>
              </a:rPr>
              <a:t>6A. Vet and determine data efficiency tracking system tools to monitor student progress .</a:t>
            </a:r>
          </a:p>
          <a:p>
            <a:pPr lvl="0"/>
            <a:r>
              <a:rPr lang="en-US" sz="700" dirty="0">
                <a:solidFill>
                  <a:sysClr val="windowText" lastClr="000000"/>
                </a:solidFill>
                <a:latin typeface="Arial" panose="020B0604020202020204" pitchFamily="34" charset="0"/>
                <a:cs typeface="Arial" panose="020B0604020202020204" pitchFamily="34" charset="0"/>
              </a:rPr>
              <a:t>6B. Provide professional development sessions focused on student goal setting.</a:t>
            </a:r>
          </a:p>
          <a:p>
            <a:pPr lvl="0"/>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45" name="Rectangle 44"/>
          <p:cNvSpPr/>
          <p:nvPr/>
        </p:nvSpPr>
        <p:spPr>
          <a:xfrm>
            <a:off x="3760735" y="4094991"/>
            <a:ext cx="3431444" cy="1028280"/>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700" dirty="0">
                <a:solidFill>
                  <a:sysClr val="windowText" lastClr="000000"/>
                </a:solidFill>
                <a:latin typeface="Arial" panose="020B0604020202020204" pitchFamily="34" charset="0"/>
                <a:cs typeface="Arial" panose="020B0604020202020204" pitchFamily="34" charset="0"/>
              </a:rPr>
              <a:t>5A. Provide targeted and professional learning opportunities focused on the implementation of Standards based instruction</a:t>
            </a:r>
          </a:p>
          <a:p>
            <a:pPr lvl="0"/>
            <a:r>
              <a:rPr lang="en-US" sz="700" dirty="0">
                <a:solidFill>
                  <a:sysClr val="windowText" lastClr="000000"/>
                </a:solidFill>
                <a:latin typeface="Arial" panose="020B0604020202020204" pitchFamily="34" charset="0"/>
                <a:cs typeface="Arial" panose="020B0604020202020204" pitchFamily="34" charset="0"/>
              </a:rPr>
              <a:t>5B. Provide collaborative/vertical planning time each week</a:t>
            </a:r>
          </a:p>
          <a:p>
            <a:pPr lvl="0"/>
            <a:r>
              <a:rPr lang="en-US" sz="700" dirty="0">
                <a:solidFill>
                  <a:sysClr val="windowText" lastClr="000000"/>
                </a:solidFill>
                <a:latin typeface="Arial" panose="020B0604020202020204" pitchFamily="34" charset="0"/>
                <a:cs typeface="Arial" panose="020B0604020202020204" pitchFamily="34" charset="0"/>
              </a:rPr>
              <a:t>5C.  Provide professional development opportunities led by teachers according to observable strengths</a:t>
            </a:r>
          </a:p>
          <a:p>
            <a:pPr lvl="0"/>
            <a:r>
              <a:rPr lang="en-US" sz="700" dirty="0">
                <a:solidFill>
                  <a:sysClr val="windowText" lastClr="000000"/>
                </a:solidFill>
                <a:latin typeface="Arial" panose="020B0604020202020204" pitchFamily="34" charset="0"/>
                <a:cs typeface="Arial" panose="020B0604020202020204" pitchFamily="34" charset="0"/>
              </a:rPr>
              <a:t>5D.Particiapte in district/IB capacity building professional learning opportunities. </a:t>
            </a:r>
          </a:p>
        </p:txBody>
      </p:sp>
      <p:sp>
        <p:nvSpPr>
          <p:cNvPr id="51" name="Rectangle 50"/>
          <p:cNvSpPr/>
          <p:nvPr/>
        </p:nvSpPr>
        <p:spPr>
          <a:xfrm>
            <a:off x="780961" y="2105794"/>
            <a:ext cx="2642494" cy="1905210"/>
          </a:xfrm>
          <a:prstGeom prst="rect">
            <a:avLst/>
          </a:prstGeom>
          <a:solidFill>
            <a:srgbClr val="FFE98B"/>
          </a:solidFill>
          <a:ln w="25400" cap="flat" cmpd="sng" algn="ctr">
            <a:solidFill>
              <a:srgbClr val="FFC000"/>
            </a:solidFill>
            <a:prstDash val="solid"/>
          </a:ln>
          <a:effectLst/>
        </p:spPr>
        <p:txBody>
          <a:bodyPr vert="horz"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200"/>
              </a:spcAft>
            </a:pPr>
            <a:r>
              <a:rPr lang="en-US" sz="800" b="1" dirty="0">
                <a:solidFill>
                  <a:srgbClr val="000000"/>
                </a:solidFill>
                <a:latin typeface="Arial"/>
                <a:cs typeface="Arial"/>
              </a:rPr>
              <a:t>1. Improve percent of students achieving at proficient and distinguished levels on the GA Milestones Assessment in ELA and Mathematics.</a:t>
            </a:r>
          </a:p>
          <a:p>
            <a:pPr>
              <a:spcAft>
                <a:spcPts val="1200"/>
              </a:spcAft>
            </a:pPr>
            <a:r>
              <a:rPr lang="en-US" sz="800" b="1" dirty="0">
                <a:solidFill>
                  <a:srgbClr val="000000"/>
                </a:solidFill>
                <a:latin typeface="Arial"/>
                <a:cs typeface="Arial"/>
              </a:rPr>
              <a:t>2. Improve Tier 1 instructional strategies in ELA and Mathematics</a:t>
            </a:r>
          </a:p>
          <a:p>
            <a:pPr>
              <a:spcAft>
                <a:spcPts val="1200"/>
              </a:spcAft>
            </a:pPr>
            <a:r>
              <a:rPr lang="en-US" sz="800" b="1" dirty="0">
                <a:solidFill>
                  <a:srgbClr val="000000"/>
                </a:solidFill>
                <a:latin typeface="Arial"/>
                <a:cs typeface="Arial"/>
              </a:rPr>
              <a:t>3. Improve early identification procedures for Tier 2 and above.</a:t>
            </a:r>
          </a:p>
          <a:p>
            <a:pPr>
              <a:spcAft>
                <a:spcPts val="1200"/>
              </a:spcAft>
            </a:pPr>
            <a:r>
              <a:rPr lang="en-US" sz="800" b="1" dirty="0">
                <a:solidFill>
                  <a:srgbClr val="000000"/>
                </a:solidFill>
                <a:latin typeface="Arial"/>
                <a:cs typeface="Arial"/>
              </a:rPr>
              <a:t>4. Become an Authorized International Baccalaureate PYP World School by 2021</a:t>
            </a:r>
          </a:p>
          <a:p>
            <a:pPr>
              <a:spcAft>
                <a:spcPts val="1200"/>
              </a:spcAft>
            </a:pPr>
            <a:endParaRPr lang="en-US" sz="800" b="1" dirty="0">
              <a:solidFill>
                <a:srgbClr val="000000"/>
              </a:solidFill>
              <a:latin typeface="Arial"/>
              <a:cs typeface="Arial"/>
            </a:endParaRPr>
          </a:p>
          <a:p>
            <a:pPr>
              <a:spcAft>
                <a:spcPts val="1200"/>
              </a:spcAft>
            </a:pPr>
            <a:endParaRPr lang="en-US" sz="800" b="1" dirty="0">
              <a:solidFill>
                <a:srgbClr val="000000"/>
              </a:solidFill>
              <a:latin typeface="Arial"/>
              <a:cs typeface="Arial"/>
            </a:endParaRPr>
          </a:p>
          <a:p>
            <a:pPr>
              <a:spcAft>
                <a:spcPts val="1200"/>
              </a:spcAft>
            </a:pPr>
            <a:r>
              <a:rPr lang="en-US" sz="800" b="1" dirty="0">
                <a:solidFill>
                  <a:srgbClr val="000000"/>
                </a:solidFill>
                <a:latin typeface="Arial"/>
                <a:cs typeface="Arial"/>
              </a:rPr>
              <a:t>5. Build teacher capacity using effective instructional coaching strategies </a:t>
            </a:r>
          </a:p>
        </p:txBody>
      </p:sp>
      <p:sp>
        <p:nvSpPr>
          <p:cNvPr id="60" name="Rectangle 59"/>
          <p:cNvSpPr/>
          <p:nvPr/>
        </p:nvSpPr>
        <p:spPr>
          <a:xfrm>
            <a:off x="4927443" y="1852313"/>
            <a:ext cx="1077539" cy="357790"/>
          </a:xfrm>
          <a:prstGeom prst="rect">
            <a:avLst/>
          </a:prstGeom>
        </p:spPr>
        <p:txBody>
          <a:bodyPr wrap="none">
            <a:spAutoFit/>
          </a:bodyPr>
          <a:lstStyle/>
          <a:p>
            <a:r>
              <a:rPr lang="en-US" sz="825" b="1" dirty="0">
                <a:latin typeface="Arial"/>
                <a:cs typeface="Arial"/>
              </a:rPr>
              <a:t>School Strategies</a:t>
            </a:r>
          </a:p>
          <a:p>
            <a:endParaRPr lang="en-US" sz="900" b="1" dirty="0"/>
          </a:p>
        </p:txBody>
      </p:sp>
      <p:sp>
        <p:nvSpPr>
          <p:cNvPr id="61" name="Rectangle 60"/>
          <p:cNvSpPr/>
          <p:nvPr/>
        </p:nvSpPr>
        <p:spPr>
          <a:xfrm>
            <a:off x="3740203" y="6004973"/>
            <a:ext cx="3410957" cy="839987"/>
          </a:xfrm>
          <a:prstGeom prst="rect">
            <a:avLst/>
          </a:prstGeom>
          <a:solidFill>
            <a:schemeClr val="accent1">
              <a:lumMod val="20000"/>
              <a:lumOff val="80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700" dirty="0">
                <a:solidFill>
                  <a:sysClr val="windowText" lastClr="000000"/>
                </a:solidFill>
                <a:latin typeface="Arial" panose="020B0604020202020204" pitchFamily="34" charset="0"/>
                <a:cs typeface="Arial" panose="020B0604020202020204" pitchFamily="34" charset="0"/>
              </a:rPr>
              <a:t>7A. Build community awareness, knowledge and support for school wide initiatives by removing barriers</a:t>
            </a:r>
          </a:p>
          <a:p>
            <a:pPr lvl="0"/>
            <a:r>
              <a:rPr lang="en-US" sz="700" dirty="0">
                <a:solidFill>
                  <a:sysClr val="windowText" lastClr="000000"/>
                </a:solidFill>
                <a:latin typeface="Arial" panose="020B0604020202020204" pitchFamily="34" charset="0"/>
                <a:cs typeface="Arial" panose="020B0604020202020204" pitchFamily="34" charset="0"/>
              </a:rPr>
              <a:t>7B. Provide workshops to build parent capacity to understand student needs</a:t>
            </a:r>
          </a:p>
          <a:p>
            <a:pPr lvl="0"/>
            <a:r>
              <a:rPr lang="en-US" sz="700" dirty="0">
                <a:solidFill>
                  <a:sysClr val="windowText" lastClr="000000"/>
                </a:solidFill>
                <a:latin typeface="Arial" panose="020B0604020202020204" pitchFamily="34" charset="0"/>
                <a:cs typeface="Arial" panose="020B0604020202020204" pitchFamily="34" charset="0"/>
              </a:rPr>
              <a:t>7C.  Continue the implementation of Social Emotional Learning for students and school staff</a:t>
            </a:r>
          </a:p>
          <a:p>
            <a:pPr lvl="0"/>
            <a:r>
              <a:rPr lang="en-US" sz="700" dirty="0">
                <a:solidFill>
                  <a:sysClr val="windowText" lastClr="000000"/>
                </a:solidFill>
                <a:latin typeface="Arial" panose="020B0604020202020204" pitchFamily="34" charset="0"/>
                <a:cs typeface="Arial" panose="020B0604020202020204" pitchFamily="34" charset="0"/>
              </a:rPr>
              <a:t>7D. Create engaging opportunities throughout the year for students and families to enjoy</a:t>
            </a:r>
          </a:p>
        </p:txBody>
      </p:sp>
      <p:sp>
        <p:nvSpPr>
          <p:cNvPr id="9" name="Rectangle 8"/>
          <p:cNvSpPr/>
          <p:nvPr/>
        </p:nvSpPr>
        <p:spPr>
          <a:xfrm>
            <a:off x="3713925" y="2038996"/>
            <a:ext cx="3457766" cy="1972007"/>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700" dirty="0">
              <a:solidFill>
                <a:sysClr val="windowText" lastClr="000000"/>
              </a:solidFill>
              <a:latin typeface="Arial" panose="020B0604020202020204" pitchFamily="34" charset="0"/>
              <a:cs typeface="Arial" panose="020B0604020202020204" pitchFamily="34" charset="0"/>
            </a:endParaRPr>
          </a:p>
          <a:p>
            <a:pPr lvl="0"/>
            <a:r>
              <a:rPr lang="en-US" sz="700" dirty="0">
                <a:solidFill>
                  <a:sysClr val="windowText" lastClr="000000"/>
                </a:solidFill>
                <a:latin typeface="Arial" panose="020B0604020202020204" pitchFamily="34" charset="0"/>
                <a:cs typeface="Arial" panose="020B0604020202020204" pitchFamily="34" charset="0"/>
              </a:rPr>
              <a:t>1A. Provide early identification of student performance levels</a:t>
            </a:r>
          </a:p>
          <a:p>
            <a:pPr lvl="0"/>
            <a:r>
              <a:rPr lang="en-US" sz="700" dirty="0">
                <a:solidFill>
                  <a:sysClr val="windowText" lastClr="000000"/>
                </a:solidFill>
                <a:latin typeface="Arial" panose="020B0604020202020204" pitchFamily="34" charset="0"/>
                <a:cs typeface="Arial" panose="020B0604020202020204" pitchFamily="34" charset="0"/>
              </a:rPr>
              <a:t>1B. Monitor and track students by performance bands throughout the school year</a:t>
            </a:r>
          </a:p>
          <a:p>
            <a:pPr lvl="0"/>
            <a:r>
              <a:rPr lang="en-US" sz="700" dirty="0">
                <a:solidFill>
                  <a:sysClr val="windowText" lastClr="000000"/>
                </a:solidFill>
                <a:latin typeface="Arial" panose="020B0604020202020204" pitchFamily="34" charset="0"/>
                <a:cs typeface="Arial" panose="020B0604020202020204" pitchFamily="34" charset="0"/>
              </a:rPr>
              <a:t>1C. Conduct quarterly target update sessions with teacher and students</a:t>
            </a:r>
          </a:p>
          <a:p>
            <a:pPr lvl="0"/>
            <a:r>
              <a:rPr lang="en-US" sz="700" dirty="0">
                <a:solidFill>
                  <a:sysClr val="windowText" lastClr="000000"/>
                </a:solidFill>
                <a:latin typeface="Arial" panose="020B0604020202020204" pitchFamily="34" charset="0"/>
                <a:cs typeface="Arial" panose="020B0604020202020204" pitchFamily="34" charset="0"/>
              </a:rPr>
              <a:t>1D. Adopt and implement comprehensive ELA and Math curriculums aligned to the GA Standards of Excellence</a:t>
            </a:r>
          </a:p>
          <a:p>
            <a:pPr lvl="0"/>
            <a:r>
              <a:rPr lang="en-US" sz="700" dirty="0">
                <a:solidFill>
                  <a:sysClr val="windowText" lastClr="000000"/>
                </a:solidFill>
                <a:latin typeface="Arial" panose="020B0604020202020204" pitchFamily="34" charset="0"/>
                <a:cs typeface="Arial" panose="020B0604020202020204" pitchFamily="34" charset="0"/>
              </a:rPr>
              <a:t>1E. Provide adequate instructional coaching for teachers of high leverage instructional strategies</a:t>
            </a:r>
          </a:p>
          <a:p>
            <a:pPr lvl="0"/>
            <a:r>
              <a:rPr lang="en-US" sz="700" dirty="0">
                <a:solidFill>
                  <a:sysClr val="windowText" lastClr="000000"/>
                </a:solidFill>
                <a:latin typeface="Arial" panose="020B0604020202020204" pitchFamily="34" charset="0"/>
                <a:cs typeface="Arial" panose="020B0604020202020204" pitchFamily="34" charset="0"/>
              </a:rPr>
              <a:t>2A. Implement professional development sessions aligned to the standards and curriculum resources</a:t>
            </a:r>
          </a:p>
          <a:p>
            <a:pPr lvl="0"/>
            <a:r>
              <a:rPr lang="en-US" sz="700" dirty="0">
                <a:solidFill>
                  <a:sysClr val="windowText" lastClr="000000"/>
                </a:solidFill>
                <a:latin typeface="Arial" panose="020B0604020202020204" pitchFamily="34" charset="0"/>
                <a:cs typeface="Arial" panose="020B0604020202020204" pitchFamily="34" charset="0"/>
              </a:rPr>
              <a:t>2B. Assess target students monthly using STAR Assessment System</a:t>
            </a:r>
          </a:p>
          <a:p>
            <a:pPr lvl="0"/>
            <a:r>
              <a:rPr lang="en-US" sz="700" dirty="0">
                <a:solidFill>
                  <a:sysClr val="windowText" lastClr="000000"/>
                </a:solidFill>
                <a:latin typeface="Arial" panose="020B0604020202020204" pitchFamily="34" charset="0"/>
                <a:cs typeface="Arial" panose="020B0604020202020204" pitchFamily="34" charset="0"/>
              </a:rPr>
              <a:t>2C. Provide frequent feedback to teachers on the implementation of strategies</a:t>
            </a:r>
          </a:p>
          <a:p>
            <a:pPr lvl="0"/>
            <a:r>
              <a:rPr lang="en-US" sz="700" dirty="0">
                <a:solidFill>
                  <a:sysClr val="windowText" lastClr="000000"/>
                </a:solidFill>
                <a:latin typeface="Arial" panose="020B0604020202020204" pitchFamily="34" charset="0"/>
                <a:cs typeface="Arial" panose="020B0604020202020204" pitchFamily="34" charset="0"/>
              </a:rPr>
              <a:t>3A. Integrate early detection mechanisms for struggling students</a:t>
            </a:r>
          </a:p>
          <a:p>
            <a:pPr lvl="0"/>
            <a:r>
              <a:rPr lang="en-US" sz="700" dirty="0">
                <a:solidFill>
                  <a:sysClr val="windowText" lastClr="000000"/>
                </a:solidFill>
                <a:latin typeface="Arial" panose="020B0604020202020204" pitchFamily="34" charset="0"/>
                <a:cs typeface="Arial" panose="020B0604020202020204" pitchFamily="34" charset="0"/>
              </a:rPr>
              <a:t>3B. Provide training opportunities for teachers to understand the RTI process</a:t>
            </a:r>
          </a:p>
          <a:p>
            <a:pPr lvl="0"/>
            <a:r>
              <a:rPr lang="en-US" sz="700" dirty="0">
                <a:solidFill>
                  <a:sysClr val="windowText" lastClr="000000"/>
                </a:solidFill>
                <a:latin typeface="Arial" panose="020B0604020202020204" pitchFamily="34" charset="0"/>
                <a:cs typeface="Arial" panose="020B0604020202020204" pitchFamily="34" charset="0"/>
              </a:rPr>
              <a:t>4A. Plan, create, and implement at least two transdisciplinary IB units</a:t>
            </a:r>
          </a:p>
          <a:p>
            <a:pPr lvl="0"/>
            <a:r>
              <a:rPr lang="en-US" sz="700" dirty="0">
                <a:solidFill>
                  <a:sysClr val="windowText" lastClr="000000"/>
                </a:solidFill>
                <a:latin typeface="Arial" panose="020B0604020202020204" pitchFamily="34" charset="0"/>
                <a:cs typeface="Arial" panose="020B0604020202020204" pitchFamily="34" charset="0"/>
              </a:rPr>
              <a:t>4B. Retain a school based IB specialist to oversee the authorization phases of the </a:t>
            </a:r>
            <a:r>
              <a:rPr lang="en-US" sz="700" dirty="0" err="1">
                <a:solidFill>
                  <a:sysClr val="windowText" lastClr="000000"/>
                </a:solidFill>
                <a:latin typeface="Arial" panose="020B0604020202020204" pitchFamily="34" charset="0"/>
                <a:cs typeface="Arial" panose="020B0604020202020204" pitchFamily="34" charset="0"/>
              </a:rPr>
              <a:t>programme</a:t>
            </a:r>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190990" y="509775"/>
            <a:ext cx="2472223" cy="997354"/>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800" dirty="0">
                <a:solidFill>
                  <a:schemeClr val="tx1"/>
                </a:solidFill>
                <a:latin typeface="Arial"/>
                <a:cs typeface="Arial"/>
              </a:rPr>
              <a:t> With a caring culture of trust and collaboration, every student will graduate ready for college and career.</a:t>
            </a:r>
          </a:p>
          <a:p>
            <a:pPr lvl="0" algn="ctr">
              <a:lnSpc>
                <a:spcPct val="110000"/>
              </a:lnSpc>
              <a:defRPr/>
            </a:pPr>
            <a:endParaRPr lang="en-US" sz="800" dirty="0">
              <a:solidFill>
                <a:schemeClr val="tx1"/>
              </a:solidFill>
              <a:latin typeface="Arial"/>
              <a:cs typeface="Arial"/>
            </a:endParaRPr>
          </a:p>
          <a:p>
            <a:pPr lvl="0" algn="ctr">
              <a:lnSpc>
                <a:spcPct val="110000"/>
              </a:lnSpc>
              <a:defRPr/>
            </a:pPr>
            <a:r>
              <a:rPr lang="en-US" sz="800" dirty="0">
                <a:solidFill>
                  <a:schemeClr val="tx1"/>
                </a:solidFill>
                <a:latin typeface="Arial"/>
                <a:cs typeface="Arial"/>
              </a:rPr>
              <a:t>A high-performing school district where students love to learn, educators inspire, families engage and the community trusts the system</a:t>
            </a:r>
          </a:p>
        </p:txBody>
      </p:sp>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99922" y="5250109"/>
            <a:ext cx="367706" cy="327084"/>
          </a:xfrm>
          <a:prstGeom prst="rect">
            <a:avLst/>
          </a:prstGeom>
        </p:spPr>
      </p:pic>
      <p:pic>
        <p:nvPicPr>
          <p:cNvPr id="35" name="Picture 3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23242" y1="35352" x2="23242" y2="35352"/>
                        <a14:backgroundMark x1="81641" y1="38672" x2="81641" y2="38672"/>
                        <a14:backgroundMark x1="69336" y1="88477" x2="69336" y2="88477"/>
                      </a14:backgroundRemoval>
                    </a14:imgEffect>
                  </a14:imgLayer>
                </a14:imgProps>
              </a:ext>
              <a:ext uri="{28A0092B-C50C-407E-A947-70E740481C1C}">
                <a14:useLocalDpi xmlns:a14="http://schemas.microsoft.com/office/drawing/2010/main"/>
              </a:ext>
            </a:extLst>
          </a:blip>
          <a:stretch>
            <a:fillRect/>
          </a:stretch>
        </p:blipFill>
        <p:spPr>
          <a:xfrm>
            <a:off x="170512" y="4119305"/>
            <a:ext cx="468279" cy="468279"/>
          </a:xfrm>
          <a:prstGeom prst="rect">
            <a:avLst/>
          </a:prstGeom>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075" y="6063203"/>
            <a:ext cx="248330" cy="265496"/>
          </a:xfrm>
          <a:prstGeom prst="rect">
            <a:avLst/>
          </a:prstGeom>
        </p:spPr>
      </p:pic>
      <p:pic>
        <p:nvPicPr>
          <p:cNvPr id="46" name="Picture 14" descr="http://www.iconsplace.com/icons/preview/orange/graduation-cap-256.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2226" y="2652319"/>
            <a:ext cx="442513" cy="44251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9640" y="3024553"/>
            <a:ext cx="715259" cy="346249"/>
          </a:xfrm>
          <a:prstGeom prst="rect">
            <a:avLst/>
          </a:prstGeom>
        </p:spPr>
        <p:txBody>
          <a:bodyPr wrap="none">
            <a:spAutoFit/>
          </a:bodyPr>
          <a:lstStyle/>
          <a:p>
            <a:pPr algn="ctr"/>
            <a:r>
              <a:rPr lang="en-US" sz="825" b="1" dirty="0">
                <a:latin typeface="Arial"/>
                <a:cs typeface="Arial"/>
              </a:rPr>
              <a:t>Academic </a:t>
            </a:r>
          </a:p>
          <a:p>
            <a:pPr algn="ctr"/>
            <a:r>
              <a:rPr lang="en-US" sz="825" b="1" dirty="0">
                <a:latin typeface="Arial"/>
                <a:cs typeface="Arial"/>
              </a:rPr>
              <a:t>Program</a:t>
            </a:r>
          </a:p>
        </p:txBody>
      </p:sp>
      <p:sp>
        <p:nvSpPr>
          <p:cNvPr id="48" name="Rectangle 47"/>
          <p:cNvSpPr/>
          <p:nvPr/>
        </p:nvSpPr>
        <p:spPr>
          <a:xfrm>
            <a:off x="-25857" y="4491244"/>
            <a:ext cx="832279" cy="346249"/>
          </a:xfrm>
          <a:prstGeom prst="rect">
            <a:avLst/>
          </a:prstGeom>
        </p:spPr>
        <p:txBody>
          <a:bodyPr wrap="none">
            <a:spAutoFit/>
          </a:bodyPr>
          <a:lstStyle/>
          <a:p>
            <a:pPr algn="ctr"/>
            <a:r>
              <a:rPr lang="en-US" sz="825" b="1" dirty="0">
                <a:latin typeface="Arial"/>
                <a:cs typeface="Arial"/>
              </a:rPr>
              <a:t>Talent </a:t>
            </a:r>
          </a:p>
          <a:p>
            <a:pPr algn="ctr"/>
            <a:r>
              <a:rPr lang="en-US" sz="825" b="1" dirty="0">
                <a:latin typeface="Arial"/>
                <a:cs typeface="Arial"/>
              </a:rPr>
              <a:t>Management</a:t>
            </a:r>
          </a:p>
        </p:txBody>
      </p:sp>
      <p:sp>
        <p:nvSpPr>
          <p:cNvPr id="52" name="Rectangle 51"/>
          <p:cNvSpPr/>
          <p:nvPr/>
        </p:nvSpPr>
        <p:spPr>
          <a:xfrm>
            <a:off x="9699" y="5540735"/>
            <a:ext cx="728084" cy="346249"/>
          </a:xfrm>
          <a:prstGeom prst="rect">
            <a:avLst/>
          </a:prstGeom>
        </p:spPr>
        <p:txBody>
          <a:bodyPr wrap="none">
            <a:spAutoFit/>
          </a:bodyPr>
          <a:lstStyle/>
          <a:p>
            <a:pPr algn="ctr"/>
            <a:r>
              <a:rPr lang="en-US" sz="825" b="1" dirty="0">
                <a:latin typeface="Arial"/>
                <a:cs typeface="Arial"/>
              </a:rPr>
              <a:t>Systems &amp;</a:t>
            </a:r>
          </a:p>
          <a:p>
            <a:pPr algn="ctr"/>
            <a:r>
              <a:rPr lang="en-US" sz="825" b="1" dirty="0">
                <a:latin typeface="Arial"/>
                <a:cs typeface="Arial"/>
              </a:rPr>
              <a:t>Resources</a:t>
            </a:r>
          </a:p>
        </p:txBody>
      </p:sp>
      <p:sp>
        <p:nvSpPr>
          <p:cNvPr id="55" name="Rectangle 54"/>
          <p:cNvSpPr/>
          <p:nvPr/>
        </p:nvSpPr>
        <p:spPr>
          <a:xfrm>
            <a:off x="89779" y="6328699"/>
            <a:ext cx="554960" cy="219291"/>
          </a:xfrm>
          <a:prstGeom prst="rect">
            <a:avLst/>
          </a:prstGeom>
        </p:spPr>
        <p:txBody>
          <a:bodyPr wrap="none">
            <a:spAutoFit/>
          </a:bodyPr>
          <a:lstStyle/>
          <a:p>
            <a:pPr algn="ctr"/>
            <a:r>
              <a:rPr lang="en-US" sz="825" b="1" dirty="0">
                <a:latin typeface="Arial"/>
                <a:cs typeface="Arial"/>
              </a:rPr>
              <a:t>Culture</a:t>
            </a:r>
          </a:p>
        </p:txBody>
      </p:sp>
      <p:sp>
        <p:nvSpPr>
          <p:cNvPr id="58" name="TextBox 57"/>
          <p:cNvSpPr txBox="1"/>
          <p:nvPr/>
        </p:nvSpPr>
        <p:spPr>
          <a:xfrm>
            <a:off x="762187" y="314759"/>
            <a:ext cx="1422184" cy="219291"/>
          </a:xfrm>
          <a:prstGeom prst="rect">
            <a:avLst/>
          </a:prstGeom>
          <a:noFill/>
        </p:spPr>
        <p:txBody>
          <a:bodyPr wrap="none" rtlCol="0">
            <a:spAutoFit/>
          </a:bodyPr>
          <a:lstStyle/>
          <a:p>
            <a:pPr algn="ctr"/>
            <a:r>
              <a:rPr lang="en-US" sz="825" b="1" dirty="0">
                <a:latin typeface="Arial"/>
                <a:cs typeface="Arial"/>
              </a:rPr>
              <a:t>District Mission &amp; Vision</a:t>
            </a:r>
          </a:p>
        </p:txBody>
      </p:sp>
      <p:sp>
        <p:nvSpPr>
          <p:cNvPr id="62" name="Rounded Rectangle 61"/>
          <p:cNvSpPr/>
          <p:nvPr/>
        </p:nvSpPr>
        <p:spPr>
          <a:xfrm>
            <a:off x="2968844" y="510719"/>
            <a:ext cx="2863060" cy="994007"/>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800" dirty="0">
                <a:solidFill>
                  <a:schemeClr val="tx1"/>
                </a:solidFill>
                <a:latin typeface="Arial"/>
                <a:cs typeface="Arial"/>
              </a:rPr>
              <a:t> Provide instruction that is standards based, integrated and rigorous focusing on the whole child while collaborating with all constituents to prepare all students for graduation and beyond. </a:t>
            </a:r>
          </a:p>
          <a:p>
            <a:pPr lvl="0" algn="ctr">
              <a:lnSpc>
                <a:spcPct val="110000"/>
              </a:lnSpc>
              <a:defRPr/>
            </a:pPr>
            <a:r>
              <a:rPr lang="en-US" sz="800" dirty="0">
                <a:solidFill>
                  <a:schemeClr val="tx1"/>
                </a:solidFill>
                <a:latin typeface="Arial"/>
                <a:cs typeface="Arial"/>
              </a:rPr>
              <a:t>Vision: Prepare students to be come 21</a:t>
            </a:r>
            <a:r>
              <a:rPr lang="en-US" sz="800" baseline="30000" dirty="0">
                <a:solidFill>
                  <a:schemeClr val="tx1"/>
                </a:solidFill>
                <a:latin typeface="Arial"/>
                <a:cs typeface="Arial"/>
              </a:rPr>
              <a:t>st</a:t>
            </a:r>
            <a:r>
              <a:rPr lang="en-US" sz="800" dirty="0">
                <a:solidFill>
                  <a:schemeClr val="tx1"/>
                </a:solidFill>
                <a:latin typeface="Arial"/>
                <a:cs typeface="Arial"/>
              </a:rPr>
              <a:t> century learners who are ready for college, career and beyond.</a:t>
            </a:r>
          </a:p>
        </p:txBody>
      </p:sp>
      <p:sp>
        <p:nvSpPr>
          <p:cNvPr id="64" name="TextBox 63"/>
          <p:cNvSpPr txBox="1"/>
          <p:nvPr/>
        </p:nvSpPr>
        <p:spPr>
          <a:xfrm>
            <a:off x="3803865" y="308684"/>
            <a:ext cx="1422184" cy="219291"/>
          </a:xfrm>
          <a:prstGeom prst="rect">
            <a:avLst/>
          </a:prstGeom>
          <a:noFill/>
        </p:spPr>
        <p:txBody>
          <a:bodyPr wrap="none" rtlCol="0">
            <a:spAutoFit/>
          </a:bodyPr>
          <a:lstStyle/>
          <a:p>
            <a:pPr algn="ctr"/>
            <a:r>
              <a:rPr lang="en-US" sz="825" b="1" dirty="0">
                <a:latin typeface="Arial"/>
                <a:cs typeface="Arial"/>
              </a:rPr>
              <a:t>Cluster Mission &amp; Vision</a:t>
            </a:r>
          </a:p>
        </p:txBody>
      </p:sp>
      <p:sp>
        <p:nvSpPr>
          <p:cNvPr id="71" name="Rounded Rectangle 70"/>
          <p:cNvSpPr/>
          <p:nvPr/>
        </p:nvSpPr>
        <p:spPr>
          <a:xfrm>
            <a:off x="6148611" y="405506"/>
            <a:ext cx="2805776" cy="1335844"/>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650" b="1" dirty="0">
                <a:solidFill>
                  <a:srgbClr val="FF0000"/>
                </a:solidFill>
                <a:latin typeface="Arial" panose="020B0604020202020204" pitchFamily="34" charset="0"/>
                <a:ea typeface="Times New Roman" panose="02020603050405020304" pitchFamily="18" charset="0"/>
                <a:cs typeface="Arial" panose="020B0604020202020204" pitchFamily="34" charset="0"/>
              </a:rPr>
              <a:t>Cascade Elementary School will prepare students for  College and Career Readiness through rigorous, relevant, and real world learning experiences in order to become global learners in the 21st Century. </a:t>
            </a:r>
            <a:r>
              <a:rPr lang="en-US" sz="650" b="1" dirty="0">
                <a:solidFill>
                  <a:srgbClr val="FF0000"/>
                </a:solidFill>
                <a:latin typeface="Arial" panose="020B0604020202020204" pitchFamily="34" charset="0"/>
                <a:cs typeface="Arial" panose="020B0604020202020204" pitchFamily="34" charset="0"/>
              </a:rPr>
              <a:t> </a:t>
            </a:r>
          </a:p>
          <a:p>
            <a:endParaRPr lang="en-US" sz="650" b="1" dirty="0">
              <a:solidFill>
                <a:srgbClr val="FF0000"/>
              </a:solidFill>
              <a:latin typeface="Arial" panose="020B0604020202020204" pitchFamily="34" charset="0"/>
              <a:cs typeface="Arial" panose="020B0604020202020204" pitchFamily="34" charset="0"/>
            </a:endParaRPr>
          </a:p>
          <a:p>
            <a:pPr lvl="0" algn="ctr">
              <a:lnSpc>
                <a:spcPct val="110000"/>
              </a:lnSpc>
              <a:defRPr/>
            </a:pPr>
            <a:r>
              <a:rPr lang="en-US" sz="650" b="1" dirty="0">
                <a:solidFill>
                  <a:srgbClr val="FF0000"/>
                </a:solidFill>
                <a:latin typeface="Arial"/>
                <a:cs typeface="Arial"/>
              </a:rPr>
              <a:t>Our Vision is to become the neighborhood school of choice and a viable, desirable, traditional public school option for the child of any family in Southwest Atlanta that provide students with a broad and balanced education; working within a global context to expose them to various languages, cultures and global understandings</a:t>
            </a:r>
            <a:r>
              <a:rPr lang="en-US" sz="600" b="1" dirty="0">
                <a:solidFill>
                  <a:srgbClr val="FF0000"/>
                </a:solidFill>
                <a:latin typeface="Arial"/>
                <a:cs typeface="Arial"/>
              </a:rPr>
              <a:t>. </a:t>
            </a:r>
          </a:p>
        </p:txBody>
      </p:sp>
      <p:sp>
        <p:nvSpPr>
          <p:cNvPr id="72" name="TextBox 71"/>
          <p:cNvSpPr txBox="1"/>
          <p:nvPr/>
        </p:nvSpPr>
        <p:spPr>
          <a:xfrm>
            <a:off x="6811016" y="250277"/>
            <a:ext cx="1407758" cy="219291"/>
          </a:xfrm>
          <a:prstGeom prst="rect">
            <a:avLst/>
          </a:prstGeom>
          <a:noFill/>
        </p:spPr>
        <p:txBody>
          <a:bodyPr wrap="none" rtlCol="0">
            <a:spAutoFit/>
          </a:bodyPr>
          <a:lstStyle/>
          <a:p>
            <a:pPr algn="ctr"/>
            <a:r>
              <a:rPr lang="en-US" sz="825" b="1" dirty="0">
                <a:latin typeface="Arial"/>
                <a:cs typeface="Arial"/>
              </a:rPr>
              <a:t>School Mission &amp; Vision</a:t>
            </a:r>
          </a:p>
        </p:txBody>
      </p:sp>
      <p:sp>
        <p:nvSpPr>
          <p:cNvPr id="74" name="TextBox 73"/>
          <p:cNvSpPr txBox="1"/>
          <p:nvPr/>
        </p:nvSpPr>
        <p:spPr>
          <a:xfrm>
            <a:off x="7512503" y="1796684"/>
            <a:ext cx="1546237" cy="346249"/>
          </a:xfrm>
          <a:prstGeom prst="rect">
            <a:avLst/>
          </a:prstGeom>
          <a:noFill/>
        </p:spPr>
        <p:txBody>
          <a:bodyPr wrap="square" rtlCol="0">
            <a:spAutoFit/>
          </a:bodyPr>
          <a:lstStyle/>
          <a:p>
            <a:pPr algn="ctr"/>
            <a:r>
              <a:rPr lang="en-US" sz="825" b="1" dirty="0">
                <a:latin typeface="Arial"/>
                <a:cs typeface="Arial"/>
              </a:rPr>
              <a:t>Key Performance </a:t>
            </a:r>
          </a:p>
          <a:p>
            <a:pPr algn="ctr"/>
            <a:r>
              <a:rPr lang="en-US" sz="825" b="1" dirty="0">
                <a:latin typeface="Arial"/>
                <a:cs typeface="Arial"/>
              </a:rPr>
              <a:t>Measures</a:t>
            </a:r>
          </a:p>
        </p:txBody>
      </p:sp>
      <p:sp>
        <p:nvSpPr>
          <p:cNvPr id="75" name="Rectangle 74"/>
          <p:cNvSpPr/>
          <p:nvPr/>
        </p:nvSpPr>
        <p:spPr>
          <a:xfrm>
            <a:off x="7462162" y="2089943"/>
            <a:ext cx="1596578" cy="4654087"/>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Increase ELA and Math performance in Proficient and Distinguished categories on GMAS by 15%. </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Increase Progress (percent of student meeting typical or high growth on STAR and Milestones EOGs) by more than 40 SGP.</a:t>
            </a:r>
          </a:p>
          <a:p>
            <a:pPr marL="171450" lvl="0" indent="-171450">
              <a:buFont typeface="Arial" panose="020B0604020202020204" pitchFamily="34" charset="0"/>
              <a:buChar char="•"/>
            </a:pPr>
            <a:r>
              <a:rPr lang="en-US" sz="900">
                <a:solidFill>
                  <a:sysClr val="windowText" lastClr="000000"/>
                </a:solidFill>
                <a:latin typeface="Arial" panose="020B0604020202020204" pitchFamily="34" charset="0"/>
                <a:cs typeface="Arial" panose="020B0604020202020204" pitchFamily="34" charset="0"/>
              </a:rPr>
              <a:t>Results </a:t>
            </a:r>
            <a:r>
              <a:rPr lang="en-US" sz="900" dirty="0">
                <a:solidFill>
                  <a:sysClr val="windowText" lastClr="000000"/>
                </a:solidFill>
                <a:latin typeface="Arial" panose="020B0604020202020204" pitchFamily="34" charset="0"/>
                <a:cs typeface="Arial" panose="020B0604020202020204" pitchFamily="34" charset="0"/>
              </a:rPr>
              <a:t>of student’s perception surveys on School climate surveys.</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Feedback from classroom observations.</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Increase number of school partnerships.</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Maintain Student Attendance &gt;94%</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Maintain Suspension Rate &lt;2%</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Maintain CCRPI Climate rating &gt;4 diamond and improve parent satisfaction rating</a:t>
            </a:r>
          </a:p>
          <a:p>
            <a:pPr marL="171450" lvl="0" indent="-171450">
              <a:buFont typeface="Arial" panose="020B0604020202020204" pitchFamily="34" charset="0"/>
              <a:buChar char="•"/>
            </a:pPr>
            <a:r>
              <a:rPr lang="en-US" sz="900" dirty="0">
                <a:solidFill>
                  <a:sysClr val="windowText" lastClr="000000"/>
                </a:solidFill>
                <a:latin typeface="Arial" panose="020B0604020202020204" pitchFamily="34" charset="0"/>
                <a:cs typeface="Arial" panose="020B0604020202020204" pitchFamily="34" charset="0"/>
              </a:rPr>
              <a:t>Increased participation at parent workshops</a:t>
            </a:r>
          </a:p>
        </p:txBody>
      </p:sp>
      <p:sp>
        <p:nvSpPr>
          <p:cNvPr id="77" name="TextBox 76"/>
          <p:cNvSpPr txBox="1"/>
          <p:nvPr/>
        </p:nvSpPr>
        <p:spPr>
          <a:xfrm>
            <a:off x="4696274" y="3768442"/>
            <a:ext cx="1529586" cy="219291"/>
          </a:xfrm>
          <a:prstGeom prst="rect">
            <a:avLst/>
          </a:prstGeom>
          <a:noFill/>
        </p:spPr>
        <p:txBody>
          <a:bodyPr wrap="none" rtlCol="0">
            <a:spAutoFit/>
          </a:bodyPr>
          <a:lstStyle/>
          <a:p>
            <a:pPr algn="ctr"/>
            <a:r>
              <a:rPr lang="en-US" sz="825" i="1" u="sng" dirty="0">
                <a:latin typeface="Arial"/>
                <a:cs typeface="Arial"/>
              </a:rPr>
              <a:t>Uses of Flexibility/Innovation</a:t>
            </a:r>
          </a:p>
        </p:txBody>
      </p:sp>
      <p:sp>
        <p:nvSpPr>
          <p:cNvPr id="78" name="TextBox 77"/>
          <p:cNvSpPr txBox="1"/>
          <p:nvPr/>
        </p:nvSpPr>
        <p:spPr>
          <a:xfrm>
            <a:off x="4754609" y="5702329"/>
            <a:ext cx="1529586" cy="219291"/>
          </a:xfrm>
          <a:prstGeom prst="rect">
            <a:avLst/>
          </a:prstGeom>
          <a:noFill/>
        </p:spPr>
        <p:txBody>
          <a:bodyPr wrap="none" rtlCol="0">
            <a:spAutoFit/>
          </a:bodyPr>
          <a:lstStyle/>
          <a:p>
            <a:pPr algn="ctr"/>
            <a:r>
              <a:rPr lang="en-US" sz="825" i="1" u="sng" dirty="0">
                <a:latin typeface="Arial"/>
                <a:cs typeface="Arial"/>
              </a:rPr>
              <a:t>Uses of Flexibility/Innovation</a:t>
            </a:r>
          </a:p>
        </p:txBody>
      </p:sp>
      <p:sp>
        <p:nvSpPr>
          <p:cNvPr id="79" name="TextBox 78"/>
          <p:cNvSpPr txBox="1"/>
          <p:nvPr/>
        </p:nvSpPr>
        <p:spPr>
          <a:xfrm>
            <a:off x="4754609" y="6671252"/>
            <a:ext cx="1529586" cy="219291"/>
          </a:xfrm>
          <a:prstGeom prst="rect">
            <a:avLst/>
          </a:prstGeom>
          <a:noFill/>
        </p:spPr>
        <p:txBody>
          <a:bodyPr wrap="none" rtlCol="0">
            <a:spAutoFit/>
          </a:bodyPr>
          <a:lstStyle/>
          <a:p>
            <a:pPr algn="ctr"/>
            <a:r>
              <a:rPr lang="en-US" sz="825" i="1" u="sng" dirty="0">
                <a:latin typeface="Arial"/>
                <a:cs typeface="Arial"/>
              </a:rPr>
              <a:t>Uses of Flexibility/Innovation</a:t>
            </a:r>
          </a:p>
        </p:txBody>
      </p:sp>
      <p:sp>
        <p:nvSpPr>
          <p:cNvPr id="80" name="TextBox 79"/>
          <p:cNvSpPr txBox="1"/>
          <p:nvPr/>
        </p:nvSpPr>
        <p:spPr>
          <a:xfrm>
            <a:off x="2337281" y="1625721"/>
            <a:ext cx="3946914" cy="219291"/>
          </a:xfrm>
          <a:prstGeom prst="rect">
            <a:avLst/>
          </a:prstGeom>
          <a:noFill/>
        </p:spPr>
        <p:txBody>
          <a:bodyPr wrap="none" rtlCol="0">
            <a:spAutoFit/>
          </a:bodyPr>
          <a:lstStyle/>
          <a:p>
            <a:pPr algn="ctr"/>
            <a:r>
              <a:rPr lang="en-US" sz="825" b="1" dirty="0">
                <a:latin typeface="Arial"/>
                <a:cs typeface="Arial"/>
              </a:rPr>
              <a:t>Signature Program: International Baccalaureate Primary Years </a:t>
            </a:r>
            <a:r>
              <a:rPr lang="en-US" sz="825" b="1" dirty="0" err="1">
                <a:latin typeface="Arial"/>
                <a:cs typeface="Arial"/>
              </a:rPr>
              <a:t>Programme</a:t>
            </a:r>
            <a:endParaRPr lang="en-US" sz="825" b="1" dirty="0">
              <a:latin typeface="Arial"/>
              <a:cs typeface="Arial"/>
            </a:endParaRPr>
          </a:p>
        </p:txBody>
      </p:sp>
      <p:sp>
        <p:nvSpPr>
          <p:cNvPr id="82" name="Right Arrow 81"/>
          <p:cNvSpPr/>
          <p:nvPr/>
        </p:nvSpPr>
        <p:spPr>
          <a:xfrm rot="10800000">
            <a:off x="5878774" y="770393"/>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83" name="Right Arrow 82"/>
          <p:cNvSpPr/>
          <p:nvPr/>
        </p:nvSpPr>
        <p:spPr>
          <a:xfrm rot="10800000">
            <a:off x="2689821" y="796716"/>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2" name="Rectangle 1"/>
          <p:cNvSpPr/>
          <p:nvPr/>
        </p:nvSpPr>
        <p:spPr>
          <a:xfrm>
            <a:off x="818035" y="5986066"/>
            <a:ext cx="2504580" cy="861774"/>
          </a:xfrm>
          <a:prstGeom prst="rect">
            <a:avLst/>
          </a:prstGeom>
          <a:solidFill>
            <a:schemeClr val="accent1">
              <a:lumMod val="60000"/>
              <a:lumOff val="40000"/>
            </a:schemeClr>
          </a:solidFill>
        </p:spPr>
        <p:txBody>
          <a:bodyPr wrap="square">
            <a:spAutoFit/>
          </a:bodyPr>
          <a:lstStyle/>
          <a:p>
            <a:pPr>
              <a:spcAft>
                <a:spcPts val="1200"/>
              </a:spcAft>
            </a:pPr>
            <a:r>
              <a:rPr lang="en-US" sz="800" b="1" dirty="0">
                <a:latin typeface="Arial"/>
                <a:cs typeface="Arial"/>
              </a:rPr>
              <a:t>7. Create a positive and healthy school environment where students thrive, teachers enjoy coming to work, and the community trusts</a:t>
            </a:r>
          </a:p>
          <a:p>
            <a:pPr>
              <a:spcAft>
                <a:spcPts val="1200"/>
              </a:spcAft>
            </a:pPr>
            <a:endParaRPr lang="en-US" sz="800" b="1" dirty="0">
              <a:latin typeface="Arial"/>
              <a:cs typeface="Arial"/>
            </a:endParaRPr>
          </a:p>
        </p:txBody>
      </p:sp>
      <p:sp>
        <p:nvSpPr>
          <p:cNvPr id="49" name="TextBox 48"/>
          <p:cNvSpPr txBox="1"/>
          <p:nvPr/>
        </p:nvSpPr>
        <p:spPr>
          <a:xfrm>
            <a:off x="4754609" y="4930442"/>
            <a:ext cx="1529586" cy="219291"/>
          </a:xfrm>
          <a:prstGeom prst="rect">
            <a:avLst/>
          </a:prstGeom>
          <a:noFill/>
        </p:spPr>
        <p:txBody>
          <a:bodyPr wrap="none" rtlCol="0">
            <a:spAutoFit/>
          </a:bodyPr>
          <a:lstStyle/>
          <a:p>
            <a:pPr algn="ctr"/>
            <a:r>
              <a:rPr lang="en-US" sz="825" i="1" u="sng" dirty="0">
                <a:latin typeface="Arial"/>
                <a:cs typeface="Arial"/>
              </a:rPr>
              <a:t>Uses of Flexibility/Innovation</a:t>
            </a:r>
          </a:p>
        </p:txBody>
      </p:sp>
    </p:spTree>
    <p:extLst>
      <p:ext uri="{BB962C8B-B14F-4D97-AF65-F5344CB8AC3E}">
        <p14:creationId xmlns:p14="http://schemas.microsoft.com/office/powerpoint/2010/main" val="220310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FY20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FY20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dirty="0">
                <a:solidFill>
                  <a:prstClr val="black"/>
                </a:solidFill>
              </a:rPr>
              <a:t>By June 2020, students in grades 3-5 will increase 10% points in ELA and Mathematics on the GA Milestones Assessment from the previous school year.</a:t>
            </a:r>
          </a:p>
        </p:txBody>
      </p:sp>
      <p:sp>
        <p:nvSpPr>
          <p:cNvPr id="12" name="Rectangle 11"/>
          <p:cNvSpPr/>
          <p:nvPr/>
        </p:nvSpPr>
        <p:spPr>
          <a:xfrm>
            <a:off x="97855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dirty="0">
                <a:solidFill>
                  <a:schemeClr val="tx1"/>
                </a:solidFill>
              </a:rPr>
              <a:t>Improve the percent of students achieving at the proficient and distinguished levels on the GA Milestone Assessment in ELA and Math</a:t>
            </a: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dirty="0">
                <a:solidFill>
                  <a:prstClr val="black"/>
                </a:solidFill>
              </a:rPr>
              <a:t>By June 2020, Cascade Elementary will maintain its 5 Star Climate rating as determined on the GA State </a:t>
            </a:r>
            <a:r>
              <a:rPr lang="en-US" sz="1000">
                <a:solidFill>
                  <a:prstClr val="black"/>
                </a:solidFill>
              </a:rPr>
              <a:t>Climate Survey.</a:t>
            </a:r>
            <a:endParaRPr lang="en-US" sz="1000"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dirty="0">
                <a:solidFill>
                  <a:schemeClr val="tx1"/>
                </a:solidFill>
              </a:rPr>
              <a:t>Create a positive and healthy school environment where students thrive, teachers enjoy coming to work, and the community trusts</a:t>
            </a:r>
          </a:p>
          <a:p>
            <a:endParaRPr lang="en-US" sz="1000" dirty="0">
              <a:solidFill>
                <a:schemeClr val="tx1"/>
              </a:solidFill>
            </a:endParaRP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FY20 Budget Parameters</a:t>
            </a:r>
          </a:p>
        </p:txBody>
      </p:sp>
      <p:graphicFrame>
        <p:nvGraphicFramePr>
          <p:cNvPr id="4" name="Table 3"/>
          <p:cNvGraphicFramePr>
            <a:graphicFrameLocks noGrp="1"/>
          </p:cNvGraphicFramePr>
          <p:nvPr>
            <p:extLst/>
          </p:nvPr>
        </p:nvGraphicFramePr>
        <p:xfrm>
          <a:off x="994298" y="1057247"/>
          <a:ext cx="7723574" cy="44858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FY20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lnSpc>
                          <a:spcPct val="107000"/>
                        </a:lnSpc>
                        <a:spcAft>
                          <a:spcPts val="800"/>
                        </a:spcAft>
                      </a:pPr>
                      <a:r>
                        <a:rPr lang="en-US" sz="2000" b="1" dirty="0">
                          <a:solidFill>
                            <a:srgbClr val="000000"/>
                          </a:solidFill>
                          <a:ea typeface="Calibri" panose="020F0502020204030204" pitchFamily="34" charset="0"/>
                          <a:cs typeface="Times New Roman" panose="02020603050405020304" pitchFamily="18" charset="0"/>
                        </a:rPr>
                        <a:t>Cultivate a literate community in which students read and write with clarity and fluency across the curriculum</a:t>
                      </a: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2000" dirty="0"/>
                        <a:t>Students are showing success in Literacy as evidenced by increased Lexile scores, assessment data, and daily classwork</a:t>
                      </a:r>
                      <a:r>
                        <a:rPr lang="en-US" sz="2000" baseline="0" dirty="0"/>
                        <a:t> in English Language Arts classes but all other core content areas are not showing evidence of success especially in students showing evidence of knowledge of standards in written explanations</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7" name="TextBox 6"/>
          <p:cNvSpPr txBox="1"/>
          <p:nvPr/>
        </p:nvSpPr>
        <p:spPr>
          <a:xfrm rot="20090449">
            <a:off x="3581204" y="2661021"/>
            <a:ext cx="3130931"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Example</a:t>
            </a:r>
          </a:p>
        </p:txBody>
      </p:sp>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143009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$ 5, 168, 574___</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FY20 accommodates a student population that is projected to be  413_ students, which is a increase/decrease of _29__ students from FY19.</a:t>
            </a: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0D824-1F42-4605-A966-FFCBCF63520E}">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37e30bb-5f32-4411-a640-0b4044b692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33676</TotalTime>
  <Words>2105</Words>
  <Application>Microsoft Macintosh PowerPoint</Application>
  <PresentationFormat>On-screen Show (4:3)</PresentationFormat>
  <Paragraphs>433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15</vt:i4>
      </vt:variant>
    </vt:vector>
  </HeadingPairs>
  <TitlesOfParts>
    <vt:vector size="33" baseType="lpstr">
      <vt:lpstr>Arial</vt:lpstr>
      <vt:lpstr>Berlin Sans FB Demi</vt:lpstr>
      <vt:lpstr>Calibri</vt:lpstr>
      <vt:lpstr>Century Schoolbook</vt:lpstr>
      <vt:lpstr>Corbel</vt:lpstr>
      <vt:lpstr>Times New Roman</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FY20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Kimberly David</cp:lastModifiedBy>
  <cp:revision>361</cp:revision>
  <cp:lastPrinted>2019-02-06T19:24:22Z</cp:lastPrinted>
  <dcterms:created xsi:type="dcterms:W3CDTF">2014-12-15T21:46:52Z</dcterms:created>
  <dcterms:modified xsi:type="dcterms:W3CDTF">2019-02-08T00:25:47Z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