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>
      <p:ext uri="{19B8F6BF-5375-455C-9EA6-DF929625EA0E}">
        <p15:presenceInfo xmlns:p15="http://schemas.microsoft.com/office/powerpoint/2012/main" userId="S-1-5-21-314122457-743516510-1361462980-1263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0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037840" cy="466435"/>
          </a:xfrm>
          <a:prstGeom prst="rect">
            <a:avLst/>
          </a:prstGeom>
        </p:spPr>
        <p:txBody>
          <a:bodyPr vert="horz" lIns="93462" tIns="46731" rIns="93462" bIns="4673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3"/>
            <a:ext cx="3037840" cy="466435"/>
          </a:xfrm>
          <a:prstGeom prst="rect">
            <a:avLst/>
          </a:prstGeom>
        </p:spPr>
        <p:txBody>
          <a:bodyPr vert="horz" lIns="93462" tIns="46731" rIns="93462" bIns="46731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2/7/19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3638"/>
            <a:ext cx="4181475" cy="31353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62" tIns="46731" rIns="93462" bIns="467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6"/>
            <a:ext cx="5608320" cy="3660457"/>
          </a:xfrm>
          <a:prstGeom prst="rect">
            <a:avLst/>
          </a:prstGeom>
        </p:spPr>
        <p:txBody>
          <a:bodyPr vert="horz" lIns="93462" tIns="46731" rIns="93462" bIns="467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8829968"/>
            <a:ext cx="3037840" cy="466434"/>
          </a:xfrm>
          <a:prstGeom prst="rect">
            <a:avLst/>
          </a:prstGeom>
        </p:spPr>
        <p:txBody>
          <a:bodyPr vert="horz" lIns="93462" tIns="46731" rIns="93462" bIns="4673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462" tIns="46731" rIns="93462" bIns="46731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15CF0F-7754-451D-81E9-5A14F2A7A2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637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2/7/19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6822107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6804423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ight Arrow 52"/>
          <p:cNvSpPr/>
          <p:nvPr/>
        </p:nvSpPr>
        <p:spPr>
          <a:xfrm>
            <a:off x="6754257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6754257" y="5393704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3003681" y="6195952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093084" y="4424498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093084" y="2936813"/>
            <a:ext cx="57547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Right Arrow 55"/>
          <p:cNvSpPr/>
          <p:nvPr/>
        </p:nvSpPr>
        <p:spPr>
          <a:xfrm>
            <a:off x="3003681" y="5389200"/>
            <a:ext cx="643324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DRAFT            Cascade School Strategic Plan (Mays Cluster)                   DRAFT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771017" y="4110444"/>
            <a:ext cx="2658173" cy="2633586"/>
            <a:chOff x="1377002" y="4138289"/>
            <a:chExt cx="2648294" cy="4807887"/>
          </a:xfrm>
        </p:grpSpPr>
        <p:sp>
          <p:nvSpPr>
            <p:cNvPr id="38" name="Rounded Rectangle 37"/>
            <p:cNvSpPr/>
            <p:nvPr/>
          </p:nvSpPr>
          <p:spPr>
            <a:xfrm>
              <a:off x="1392623" y="4138289"/>
              <a:ext cx="2632673" cy="1880260"/>
            </a:xfrm>
            <a:prstGeom prst="rect">
              <a:avLst/>
            </a:prstGeom>
            <a:solidFill>
              <a:srgbClr val="FFD5D5"/>
            </a:solidFill>
            <a:ln w="25400" cap="flat" cmpd="sng" algn="ctr">
              <a:solidFill>
                <a:srgbClr val="E3A3A3"/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225"/>
                </a:spcAft>
              </a:pPr>
              <a:endParaRPr lang="en-US" sz="800" b="1" dirty="0">
                <a:solidFill>
                  <a:srgbClr val="000000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en-US" sz="800" b="1" dirty="0">
                <a:solidFill>
                  <a:prstClr val="black"/>
                </a:solidFill>
                <a:latin typeface="Arial"/>
                <a:cs typeface="Arial"/>
              </a:endParaRPr>
            </a:p>
          </p:txBody>
        </p:sp>
        <p:sp>
          <p:nvSpPr>
            <p:cNvPr id="39" name="Rounded Rectangle 38"/>
            <p:cNvSpPr/>
            <p:nvPr/>
          </p:nvSpPr>
          <p:spPr>
            <a:xfrm>
              <a:off x="1377002" y="6164853"/>
              <a:ext cx="2632673" cy="1300564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vert="horz"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Aft>
                  <a:spcPts val="1200"/>
                </a:spcAft>
              </a:pPr>
              <a:r>
                <a:rPr lang="en-US" sz="800" b="1" dirty="0">
                  <a:solidFill>
                    <a:schemeClr val="tx1"/>
                  </a:solidFill>
                  <a:latin typeface="Arial"/>
                  <a:cs typeface="Arial"/>
                </a:rPr>
                <a:t> 6. . Improve data tracking systems that include student goal setting opportunities</a:t>
              </a:r>
            </a:p>
            <a:p>
              <a:pPr>
                <a:spcAft>
                  <a:spcPts val="1200"/>
                </a:spcAft>
              </a:pPr>
              <a:endParaRPr lang="en-US" sz="8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86621" y="7611721"/>
              <a:ext cx="2632673" cy="133445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vert="vert270" rtlCol="0" anchor="t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  <a:p>
              <a:pPr marL="160727" indent="-160727">
                <a:buFont typeface="Arial" pitchFamily="34" charset="0"/>
                <a:buChar char="•"/>
                <a:defRPr/>
              </a:pPr>
              <a:endParaRPr lang="en-US" sz="800" b="1" dirty="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3750444" y="5207259"/>
            <a:ext cx="3421247" cy="71436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6A. Vet and determine data efficiency tracking system tools to monitor student progress .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6B. Provide professional development sessions focused on student goal setting.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3760735" y="4094991"/>
            <a:ext cx="3431444" cy="1028280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5A. Provide targeted and professional learning opportunities focused on the implementation of Standards based instruction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5B. Provide collaborative/vertical planning time each week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5C.  Provide professional development opportunities led by teachers according to observable strengths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5D.Particiapte in district/IB capacity building professional learning opportunities. </a:t>
            </a:r>
          </a:p>
        </p:txBody>
      </p:sp>
      <p:sp>
        <p:nvSpPr>
          <p:cNvPr id="51" name="Rectangle 50"/>
          <p:cNvSpPr/>
          <p:nvPr/>
        </p:nvSpPr>
        <p:spPr>
          <a:xfrm>
            <a:off x="780961" y="2105794"/>
            <a:ext cx="2642494" cy="1905210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1. Improve percent of students achieving at proficient and distinguished levels on the GA Milestones Assessment in ELA and Mathematics.</a:t>
            </a:r>
          </a:p>
          <a:p>
            <a:pPr>
              <a:spcAft>
                <a:spcPts val="1200"/>
              </a:spcAft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2. Improve Tier 1 instructional strategies in ELA and Mathematics</a:t>
            </a:r>
          </a:p>
          <a:p>
            <a:pPr>
              <a:spcAft>
                <a:spcPts val="1200"/>
              </a:spcAft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3. Improve early identification procedures for Tier 2 and above.</a:t>
            </a:r>
          </a:p>
          <a:p>
            <a:pPr>
              <a:spcAft>
                <a:spcPts val="1200"/>
              </a:spcAft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4. Become an Authorized International Baccalaureate PYP World School by 2021</a:t>
            </a:r>
          </a:p>
          <a:p>
            <a:pPr>
              <a:spcAft>
                <a:spcPts val="1200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endParaRPr lang="en-US" sz="800" b="1" dirty="0">
              <a:solidFill>
                <a:srgbClr val="000000"/>
              </a:solidFill>
              <a:latin typeface="Arial"/>
              <a:cs typeface="Arial"/>
            </a:endParaRPr>
          </a:p>
          <a:p>
            <a:pPr>
              <a:spcAft>
                <a:spcPts val="1200"/>
              </a:spcAft>
            </a:pPr>
            <a:r>
              <a:rPr lang="en-US" sz="800" b="1" dirty="0">
                <a:solidFill>
                  <a:srgbClr val="000000"/>
                </a:solidFill>
                <a:latin typeface="Arial"/>
                <a:cs typeface="Arial"/>
              </a:rPr>
              <a:t>5. Build teacher capacity using effective instructional coaching strategies 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61" name="Rectangle 60"/>
          <p:cNvSpPr/>
          <p:nvPr/>
        </p:nvSpPr>
        <p:spPr>
          <a:xfrm>
            <a:off x="3740203" y="6004973"/>
            <a:ext cx="3410957" cy="8399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7A. Build community awareness, knowledge and support for school wide initiatives by removing barriers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7B. Provide workshops to build parent capacity to understand student needs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7C.  Continue the implementation of Social Emotional Learning for students and school staff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7D. Create engaging opportunities throughout the year for students and families to enjoy</a:t>
            </a:r>
          </a:p>
        </p:txBody>
      </p:sp>
      <p:sp>
        <p:nvSpPr>
          <p:cNvPr id="9" name="Rectangle 8"/>
          <p:cNvSpPr/>
          <p:nvPr/>
        </p:nvSpPr>
        <p:spPr>
          <a:xfrm>
            <a:off x="3713925" y="2038996"/>
            <a:ext cx="3457766" cy="1972007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1A. Provide early identification of student performance levels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1B. Monitor and track students by performance bands throughout the school year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1C. Conduct quarterly target update sessions with teacher and students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1D. Adopt and implement comprehensive ELA and Math curriculums aligned to the GA Standards of Excellence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1E. Provide adequate instructional coaching for teachers of high leverage instructional strategies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2A. Implement professional development sessions aligned to the standards and curriculum resources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2B. Assess target students monthly using STAR Assessment System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2C. Provide frequent feedback to teachers on the implementation of strategies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3A. Integrate early detection mechanisms for struggling students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3B. Provide training opportunities for teachers to understand the RTI process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4A. Plan, create, and implement at least two transdisciplinary IB units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4B. Retain a school based IB specialist to oversee the authorization phases of the </a:t>
            </a:r>
            <a:r>
              <a:rPr lang="en-US" sz="700" dirty="0" err="1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programme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90990" y="509775"/>
            <a:ext cx="2472223" cy="99735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A high-performing school district where students love to learn, educators inspire, families engage and the community trusts the system</a:t>
            </a:r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199922" y="5250109"/>
            <a:ext cx="367706" cy="327084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 cstate="email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0512" y="4119305"/>
            <a:ext cx="468279" cy="468279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075" y="6063203"/>
            <a:ext cx="248330" cy="265496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25857" y="4491244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2" name="Rectangle 51"/>
          <p:cNvSpPr/>
          <p:nvPr/>
        </p:nvSpPr>
        <p:spPr>
          <a:xfrm>
            <a:off x="9699" y="55407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55" name="Rectangle 54"/>
          <p:cNvSpPr/>
          <p:nvPr/>
        </p:nvSpPr>
        <p:spPr>
          <a:xfrm>
            <a:off x="89779" y="6328699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2968844" y="510719"/>
            <a:ext cx="2863060" cy="994007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Provide instruction that is standards based, integrated and rigorous focusing on the whole child while collaborating with all constituents to prepare all students for graduation and beyond. 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Vision: Prepare students to be come 21</a:t>
            </a:r>
            <a:r>
              <a:rPr lang="en-US" sz="800" baseline="30000" dirty="0">
                <a:solidFill>
                  <a:schemeClr val="tx1"/>
                </a:solidFill>
                <a:latin typeface="Arial"/>
                <a:cs typeface="Arial"/>
              </a:rPr>
              <a:t>st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 century learners who are ready for college, career and beyond.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148611" y="405506"/>
            <a:ext cx="2805776" cy="133584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5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Cascade Elementary School will prepare students for  College and Career Readiness through rigorous, relevant, and real world learning experiences in order to become global learners in the 21st Century. </a:t>
            </a:r>
            <a:r>
              <a:rPr lang="en-US" sz="65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en-US" sz="65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650" b="1" dirty="0">
                <a:solidFill>
                  <a:srgbClr val="FF0000"/>
                </a:solidFill>
                <a:latin typeface="Arial"/>
                <a:cs typeface="Arial"/>
              </a:rPr>
              <a:t>Our Vision is to become the premier school of excellence that is a </a:t>
            </a:r>
            <a:r>
              <a:rPr lang="en-US" sz="650" b="1">
                <a:solidFill>
                  <a:srgbClr val="FF0000"/>
                </a:solidFill>
                <a:latin typeface="Arial"/>
                <a:cs typeface="Arial"/>
              </a:rPr>
              <a:t>viable environment </a:t>
            </a:r>
            <a:r>
              <a:rPr lang="en-US" sz="650" b="1" dirty="0">
                <a:solidFill>
                  <a:srgbClr val="FF0000"/>
                </a:solidFill>
                <a:latin typeface="Arial"/>
                <a:cs typeface="Arial"/>
              </a:rPr>
              <a:t>for the child of any family in Southwest Atlanta </a:t>
            </a:r>
            <a:r>
              <a:rPr lang="en-US" sz="650" b="1">
                <a:solidFill>
                  <a:srgbClr val="FF0000"/>
                </a:solidFill>
                <a:latin typeface="Arial"/>
                <a:cs typeface="Arial"/>
              </a:rPr>
              <a:t>that will also </a:t>
            </a:r>
            <a:r>
              <a:rPr lang="en-US" sz="650" b="1" dirty="0">
                <a:solidFill>
                  <a:srgbClr val="FF0000"/>
                </a:solidFill>
                <a:latin typeface="Arial"/>
                <a:cs typeface="Arial"/>
              </a:rPr>
              <a:t>provide students with a broad and </a:t>
            </a:r>
            <a:r>
              <a:rPr lang="en-US" sz="650" b="1">
                <a:solidFill>
                  <a:srgbClr val="FF0000"/>
                </a:solidFill>
                <a:latin typeface="Arial"/>
                <a:cs typeface="Arial"/>
              </a:rPr>
              <a:t>balanced education, </a:t>
            </a:r>
            <a:r>
              <a:rPr lang="en-US" sz="650" b="1" dirty="0">
                <a:solidFill>
                  <a:srgbClr val="FF0000"/>
                </a:solidFill>
                <a:latin typeface="Arial"/>
                <a:cs typeface="Arial"/>
              </a:rPr>
              <a:t>working within a global context to expose them to various languages, cultures and global understandings</a:t>
            </a:r>
            <a:r>
              <a:rPr lang="en-US" sz="600" b="1" dirty="0">
                <a:solidFill>
                  <a:srgbClr val="FF0000"/>
                </a:solidFill>
                <a:latin typeface="Arial"/>
                <a:cs typeface="Arial"/>
              </a:rPr>
              <a:t>. 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6811016" y="250277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512503" y="1796684"/>
            <a:ext cx="1546237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62162" y="2089943"/>
            <a:ext cx="1596578" cy="465408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ELA and Math performance in Proficient and Distinguished categories on GMAS by 15%.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Progress (percent of student meeting typical or high growth on STAR and Milestones EOGs) by more than 40 SGP.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</a:t>
            </a: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student’s perception surveys on School climate surveys.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from classroom observations.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number of school partnerships.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Student Attendance &gt;94%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Suspension Rate &lt;2%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CCRPI Climate rating &gt;4 diamond and improve parent satisfaction rating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Increased participation at parent workshops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696274" y="376844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4754609" y="5702329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754609" y="667125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337281" y="1625721"/>
            <a:ext cx="394691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International Baccalaureate Primary Years </a:t>
            </a:r>
            <a:r>
              <a:rPr lang="en-US" sz="825" b="1" dirty="0" err="1">
                <a:latin typeface="Arial"/>
                <a:cs typeface="Arial"/>
              </a:rPr>
              <a:t>Programme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689821" y="796716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18035" y="5986066"/>
            <a:ext cx="2504580" cy="8617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sz="800" b="1" dirty="0">
                <a:latin typeface="Arial"/>
                <a:cs typeface="Arial"/>
              </a:rPr>
              <a:t>7. Create a positive and healthy school environment where students thrive, teachers enjoy coming to work, and the community trusts</a:t>
            </a:r>
          </a:p>
          <a:p>
            <a:pPr>
              <a:spcAft>
                <a:spcPts val="1200"/>
              </a:spcAft>
            </a:pPr>
            <a:endParaRPr lang="en-US" sz="800" b="1" dirty="0">
              <a:latin typeface="Arial"/>
              <a:cs typeface="Arial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754609" y="4930442"/>
            <a:ext cx="1529586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i="1" u="sng" dirty="0">
                <a:latin typeface="Arial"/>
                <a:cs typeface="Arial"/>
              </a:rPr>
              <a:t>Uses of Flexibility/Innovation</a:t>
            </a: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35757</TotalTime>
  <Words>640</Words>
  <Application>Microsoft Macintosh PowerPoint</Application>
  <PresentationFormat>Letter Paper (8.5x11 in)</PresentationFormat>
  <Paragraphs>71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Kimberly David</cp:lastModifiedBy>
  <cp:revision>336</cp:revision>
  <cp:lastPrinted>2018-01-29T15:27:14Z</cp:lastPrinted>
  <dcterms:created xsi:type="dcterms:W3CDTF">2015-11-10T14:08:41Z</dcterms:created>
  <dcterms:modified xsi:type="dcterms:W3CDTF">2019-02-08T00:28:07Z</dcterms:modified>
</cp:coreProperties>
</file>