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7840" cy="466435"/>
          </a:xfrm>
          <a:prstGeom prst="rect">
            <a:avLst/>
          </a:prstGeom>
        </p:spPr>
        <p:txBody>
          <a:bodyPr vert="horz" lIns="93462" tIns="46731" rIns="93462" bIns="467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3"/>
            <a:ext cx="3037840" cy="466435"/>
          </a:xfrm>
          <a:prstGeom prst="rect">
            <a:avLst/>
          </a:prstGeom>
        </p:spPr>
        <p:txBody>
          <a:bodyPr vert="horz" lIns="93462" tIns="46731" rIns="93462" bIns="46731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2" tIns="46731" rIns="93462" bIns="467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62" tIns="46731" rIns="93462" bIns="467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3037840" cy="466434"/>
          </a:xfrm>
          <a:prstGeom prst="rect">
            <a:avLst/>
          </a:prstGeom>
        </p:spPr>
        <p:txBody>
          <a:bodyPr vert="horz" lIns="93462" tIns="46731" rIns="93462" bIns="467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462" tIns="46731" rIns="93462" bIns="46731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5CF0F-7754-451D-81E9-5A14F2A7A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7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93084" y="442449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DRAFT            Cascade School Strategic Plan (Mays Cluster)                   DRAFT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71017" y="4110444"/>
            <a:ext cx="2658173" cy="2633586"/>
            <a:chOff x="1377002" y="4138289"/>
            <a:chExt cx="2648294" cy="4807887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88026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80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7002" y="6164853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sz="800" b="1" dirty="0">
                  <a:solidFill>
                    <a:schemeClr val="tx1"/>
                  </a:solidFill>
                  <a:latin typeface="Arial"/>
                  <a:cs typeface="Arial"/>
                </a:rPr>
                <a:t> 6. . Improve data tracking systems that include student goal setting opportunities</a:t>
              </a:r>
            </a:p>
            <a:p>
              <a:pPr>
                <a:spcAft>
                  <a:spcPts val="1200"/>
                </a:spcAft>
              </a:pPr>
              <a:endParaRPr lang="en-US" sz="8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6621" y="7611721"/>
              <a:ext cx="2632673" cy="133445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4" y="5207259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Vet and determine data efficiency tracking system tools to monitor student progress .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6B. Provide professional development sessions focused on student goal setting.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60735" y="4094991"/>
            <a:ext cx="3431444" cy="102828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Provide targeted and professional learning opportunities focused on the implementation of Standards based instruction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 Provide collaborative/vertical planning time each week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5C.  Provide professional development opportunities led by teachers according to observable strengths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5D.Particiapte in district/IB capacity building professional learning opportunities.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80961" y="2105794"/>
            <a:ext cx="2642494" cy="190521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1. Improve percent of students achieving at proficient and distinguished levels on the GA Milestones Assessment in ELA and Mathematics.</a:t>
            </a:r>
          </a:p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2. Improve Tier 1 instructional strategies in ELA and Mathematics</a:t>
            </a:r>
          </a:p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3. Improve early identification procedures for Tier 2 and above.</a:t>
            </a:r>
          </a:p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4. Become an Authorized International Baccalaureate PYP World School by 2021</a:t>
            </a:r>
          </a:p>
          <a:p>
            <a:pPr>
              <a:spcAft>
                <a:spcPts val="1200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5. Build teacher capacity using effective instructional coaching strategies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40203" y="6004973"/>
            <a:ext cx="3410957" cy="839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7A. Build community awareness, knowledge and support for school wide initiatives by removing barriers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Provide workshops to build parent capacity to understand student needs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7C.  Continue the implementation of Social Emotional Learning for students and school staff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7D. Create engaging opportunities throughout the year for students and families to enjoy</a:t>
            </a:r>
          </a:p>
        </p:txBody>
      </p:sp>
      <p:sp>
        <p:nvSpPr>
          <p:cNvPr id="9" name="Rectangle 8"/>
          <p:cNvSpPr/>
          <p:nvPr/>
        </p:nvSpPr>
        <p:spPr>
          <a:xfrm>
            <a:off x="3713925" y="2038996"/>
            <a:ext cx="3457766" cy="1972007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Provide early identification of student performance levels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Monitor and track students by performance bands throughout the school year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Conduct quarterly target update sessions with teacher and students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Adopt and implement comprehensive ELA and Math curriculums aligned to the GA Standards of Excellence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Provide adequate instructional coaching for teachers of high leverage instructional strategies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Implement professional development sessions aligned to the standards and curriculum resources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Assess target students monthly using STAR Assessment System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2C. Provide frequent feedback to teachers on the implementation of strategies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Integrate early detection mechanisms for struggling students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Provide training opportunities for teachers to understand the RTI process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Plan, create, and implement at least two transdisciplinary IB units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Retain a school based IB specialist to oversee the authorization phases of the </a:t>
            </a:r>
            <a:r>
              <a:rPr lang="en-US" sz="7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472223" cy="99735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12" y="411930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25857" y="449124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968844" y="510719"/>
            <a:ext cx="2863060" cy="994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Provide instruction that is standards based, integrated and rigorous focusing on the whole child while collaborating with all constituents to prepare all students for graduation and beyond. 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Vision: Prepare students to be come 21</a:t>
            </a:r>
            <a:r>
              <a:rPr lang="en-US" sz="800" baseline="30000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century learners who are ready for college, career and beyond.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148611" y="405506"/>
            <a:ext cx="2805776" cy="133584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5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Cascade Elementary School will prepare students for  College and Career Readiness through rigorous, relevant, and real world learning experiences in order to become global learners in the 21st Century. </a:t>
            </a:r>
            <a:r>
              <a:rPr lang="en-US" sz="6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6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650" b="1" dirty="0">
                <a:solidFill>
                  <a:srgbClr val="FF0000"/>
                </a:solidFill>
                <a:latin typeface="Arial"/>
                <a:cs typeface="Arial"/>
              </a:rPr>
              <a:t>Our Vision is to become the premier school of excellence that is a </a:t>
            </a:r>
            <a:r>
              <a:rPr lang="en-US" sz="650" b="1">
                <a:solidFill>
                  <a:srgbClr val="FF0000"/>
                </a:solidFill>
                <a:latin typeface="Arial"/>
                <a:cs typeface="Arial"/>
              </a:rPr>
              <a:t>viable environment </a:t>
            </a:r>
            <a:r>
              <a:rPr lang="en-US" sz="650" b="1" dirty="0">
                <a:solidFill>
                  <a:srgbClr val="FF0000"/>
                </a:solidFill>
                <a:latin typeface="Arial"/>
                <a:cs typeface="Arial"/>
              </a:rPr>
              <a:t>for the child of any family in Southwest Atlanta </a:t>
            </a:r>
            <a:r>
              <a:rPr lang="en-US" sz="650" b="1">
                <a:solidFill>
                  <a:srgbClr val="FF0000"/>
                </a:solidFill>
                <a:latin typeface="Arial"/>
                <a:cs typeface="Arial"/>
              </a:rPr>
              <a:t>that will also </a:t>
            </a:r>
            <a:r>
              <a:rPr lang="en-US" sz="650" b="1" dirty="0">
                <a:solidFill>
                  <a:srgbClr val="FF0000"/>
                </a:solidFill>
                <a:latin typeface="Arial"/>
                <a:cs typeface="Arial"/>
              </a:rPr>
              <a:t>provide students with a broad and </a:t>
            </a:r>
            <a:r>
              <a:rPr lang="en-US" sz="650" b="1">
                <a:solidFill>
                  <a:srgbClr val="FF0000"/>
                </a:solidFill>
                <a:latin typeface="Arial"/>
                <a:cs typeface="Arial"/>
              </a:rPr>
              <a:t>balanced education, </a:t>
            </a:r>
            <a:r>
              <a:rPr lang="en-US" sz="650" b="1" dirty="0">
                <a:solidFill>
                  <a:srgbClr val="FF0000"/>
                </a:solidFill>
                <a:latin typeface="Arial"/>
                <a:cs typeface="Arial"/>
              </a:rPr>
              <a:t>working within a global context to expose them to various languages, cultures and global understandings</a:t>
            </a:r>
            <a:r>
              <a:rPr lang="en-US" sz="600" b="1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11016" y="250277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12503" y="1796684"/>
            <a:ext cx="154623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89943"/>
            <a:ext cx="1596578" cy="4654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ELA and Math performance in Proficient and Distinguished categories on GMAS by 15%.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Progress (percent of student meeting typical or high growth on STAR and Milestones EOGs) by more than 40 SGP.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student’s perception surveys on School climate surveys.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from classroom observations.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number of school partnerships.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Student Attendance &gt;94%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Suspension Rate &lt;2%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CCRPI Climate rating &gt;4 diamond and improve parent satisfaction rating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participation at parent workshops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696274" y="376844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754609" y="5702329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54609" y="667125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37281" y="1625721"/>
            <a:ext cx="394691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International Baccalaureate Primary Years </a:t>
            </a:r>
            <a:r>
              <a:rPr lang="en-US" sz="825" b="1" dirty="0" err="1">
                <a:latin typeface="Arial"/>
                <a:cs typeface="Arial"/>
              </a:rPr>
              <a:t>Programme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689821" y="7967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8035" y="5986066"/>
            <a:ext cx="2504580" cy="861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800" b="1" dirty="0">
                <a:latin typeface="Arial"/>
                <a:cs typeface="Arial"/>
              </a:rPr>
              <a:t>7. Create a positive and healthy school environment where students thrive, teachers enjoy coming to work, and the community trusts</a:t>
            </a:r>
          </a:p>
          <a:p>
            <a:pPr>
              <a:spcAft>
                <a:spcPts val="1200"/>
              </a:spcAft>
            </a:pPr>
            <a:endParaRPr lang="en-US" sz="800" b="1" dirty="0">
              <a:latin typeface="Arial"/>
              <a:cs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54609" y="4930442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35757</TotalTime>
  <Words>640</Words>
  <Application>Microsoft Macintosh PowerPoint</Application>
  <PresentationFormat>Letter Paper (8.5x11 in)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Kimberly David</cp:lastModifiedBy>
  <cp:revision>336</cp:revision>
  <cp:lastPrinted>2018-01-29T15:27:14Z</cp:lastPrinted>
  <dcterms:created xsi:type="dcterms:W3CDTF">2015-11-10T14:08:41Z</dcterms:created>
  <dcterms:modified xsi:type="dcterms:W3CDTF">2019-02-08T00:28:07Z</dcterms:modified>
</cp:coreProperties>
</file>