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2" r:id="rId6"/>
    <p:sldMasterId id="2147483735" r:id="rId7"/>
    <p:sldMasterId id="2147483748" r:id="rId8"/>
    <p:sldMasterId id="2147483760" r:id="rId9"/>
    <p:sldMasterId id="2147483772" r:id="rId10"/>
    <p:sldMasterId id="2147483784" r:id="rId11"/>
    <p:sldMasterId id="2147483797" r:id="rId12"/>
    <p:sldMasterId id="2147483809" r:id="rId13"/>
    <p:sldMasterId id="2147483821" r:id="rId14"/>
  </p:sldMasterIdLst>
  <p:notesMasterIdLst>
    <p:notesMasterId r:id="rId36"/>
  </p:notesMasterIdLst>
  <p:handoutMasterIdLst>
    <p:handoutMasterId r:id="rId37"/>
  </p:handoutMasterIdLst>
  <p:sldIdLst>
    <p:sldId id="446" r:id="rId15"/>
    <p:sldId id="495" r:id="rId16"/>
    <p:sldId id="480" r:id="rId17"/>
    <p:sldId id="478" r:id="rId18"/>
    <p:sldId id="473" r:id="rId19"/>
    <p:sldId id="466" r:id="rId20"/>
    <p:sldId id="467" r:id="rId21"/>
    <p:sldId id="464" r:id="rId22"/>
    <p:sldId id="477" r:id="rId23"/>
    <p:sldId id="483" r:id="rId24"/>
    <p:sldId id="498" r:id="rId25"/>
    <p:sldId id="499" r:id="rId26"/>
    <p:sldId id="488" r:id="rId27"/>
    <p:sldId id="489" r:id="rId28"/>
    <p:sldId id="486" r:id="rId29"/>
    <p:sldId id="493" r:id="rId30"/>
    <p:sldId id="500" r:id="rId31"/>
    <p:sldId id="474" r:id="rId32"/>
    <p:sldId id="484" r:id="rId33"/>
    <p:sldId id="496" r:id="rId34"/>
    <p:sldId id="485" r:id="rId35"/>
  </p:sldIdLst>
  <p:sldSz cx="9144000" cy="6858000" type="screen4x3"/>
  <p:notesSz cx="6918325"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8548" autoAdjust="0"/>
  </p:normalViewPr>
  <p:slideViewPr>
    <p:cSldViewPr snapToGrid="0" snapToObjects="1">
      <p:cViewPr varScale="1">
        <p:scale>
          <a:sx n="73" d="100"/>
          <a:sy n="73" d="100"/>
        </p:scale>
        <p:origin x="1320"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FY2019 Budget by Function</a:t>
            </a:r>
          </a:p>
        </c:rich>
      </c:tx>
      <c:layout>
        <c:manualLayout>
          <c:xMode val="edge"/>
          <c:yMode val="edge"/>
          <c:x val="0.50465744251121192"/>
          <c:y val="9.741600283334299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648-4CBC-967C-2D00332F60A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48-4CBC-967C-2D00332F60A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648-4CBC-967C-2D00332F60A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648-4CBC-967C-2D00332F60A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648-4CBC-967C-2D00332F60A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648-4CBC-967C-2D00332F60A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648-4CBC-967C-2D00332F60A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648-4CBC-967C-2D00332F60AE}"/>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48-4CBC-967C-2D00332F60A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'[FY19ESBarack and.xlsx]Presentation'!$B$9:$B$16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'[FY19ESBarack and.xlsx]Presentation'!$F$9:$F$16</c:f>
              <c:numCache>
                <c:formatCode>_("$"* #,##0_);_("$"* \(#,##0\);_("$"* "-"??_);_(@_)</c:formatCode>
                <c:ptCount val="8"/>
                <c:pt idx="0">
                  <c:v>2378024.6424204577</c:v>
                </c:pt>
                <c:pt idx="1">
                  <c:v>511945.63518037909</c:v>
                </c:pt>
                <c:pt idx="2">
                  <c:v>604374.35115191736</c:v>
                </c:pt>
                <c:pt idx="3">
                  <c:v>0</c:v>
                </c:pt>
                <c:pt idx="4">
                  <c:v>99913.626638372822</c:v>
                </c:pt>
                <c:pt idx="5">
                  <c:v>372533.44635505654</c:v>
                </c:pt>
                <c:pt idx="6">
                  <c:v>157726.59995743999</c:v>
                </c:pt>
                <c:pt idx="7">
                  <c:v>0</c:v>
                </c:pt>
              </c:numCache>
            </c:numRef>
          </c:val>
          <c:extLst>
            <c:ext xmlns:c16="http://schemas.microsoft.com/office/drawing/2014/chart" uri="{C3380CC4-5D6E-409C-BE32-E72D297353CC}">
              <c16:uniqueId val="{00000010-A648-4CBC-967C-2D00332F60A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6EAFE7A1-2FA0-4CA8-AAFB-767306F7C0B5}">
      <dgm:prSet phldrT="[Text]" custT="1"/>
      <dgm:spPr/>
      <dgm:t>
        <a:bodyPr/>
        <a:lstStyle/>
        <a:p>
          <a:r>
            <a:rPr lang="en-US" sz="3000" dirty="0" smtClean="0">
              <a:latin typeface="Calibri" panose="020F0502020204030204" pitchFamily="34" charset="0"/>
              <a:cs typeface="Calibri" panose="020F0502020204030204" pitchFamily="34" charset="0"/>
            </a:rPr>
            <a:t>Step 3: Comparison</a:t>
          </a:r>
          <a:endParaRPr lang="en-US" sz="3000" dirty="0">
            <a:latin typeface="Calibri" panose="020F0502020204030204" pitchFamily="34" charset="0"/>
            <a:cs typeface="Calibri" panose="020F0502020204030204" pitchFamily="34" charset="0"/>
          </a:endParaRPr>
        </a:p>
      </dgm:t>
    </dgm:pt>
    <dgm:pt modelId="{74A65D85-A274-4BC8-89A9-5929F6577ADE}" type="par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A10A81F0-172A-4DE5-8733-CF8EA35A16B1}" type="sib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4: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5: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5"/>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5"/>
      <dgm:spPr/>
    </dgm:pt>
    <dgm:pt modelId="{4DF7EC8E-2C27-4414-9004-576BB4720269}" type="pres">
      <dgm:prSet presAssocID="{E432792C-4683-460B-8C2C-E3684166E464}" presName="dstNode" presStyleLbl="node1" presStyleIdx="0" presStyleCnt="5"/>
      <dgm:spPr/>
    </dgm:pt>
    <dgm:pt modelId="{E536B88F-8FC2-4CA7-958C-821C131E4CDF}" type="pres">
      <dgm:prSet presAssocID="{60B14AE1-BE8B-48F5-B9E4-627E3E3910A2}" presName="text_1" presStyleLbl="node1" presStyleIdx="0" presStyleCnt="5">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5"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5">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A381ED13-6646-45E2-A2CA-BBBC9B37CA6A}" type="pres">
      <dgm:prSet presAssocID="{6EAFE7A1-2FA0-4CA8-AAFB-767306F7C0B5}" presName="text_3" presStyleLbl="node1" presStyleIdx="2" presStyleCnt="5">
        <dgm:presLayoutVars>
          <dgm:bulletEnabled val="1"/>
        </dgm:presLayoutVars>
      </dgm:prSet>
      <dgm:spPr/>
      <dgm:t>
        <a:bodyPr/>
        <a:lstStyle/>
        <a:p>
          <a:endParaRPr lang="en-US"/>
        </a:p>
      </dgm:t>
    </dgm:pt>
    <dgm:pt modelId="{8330B30F-4CD0-4296-9C96-0322E4045397}" type="pres">
      <dgm:prSet presAssocID="{6EAFE7A1-2FA0-4CA8-AAFB-767306F7C0B5}" presName="accent_3" presStyleCnt="0"/>
      <dgm:spPr/>
    </dgm:pt>
    <dgm:pt modelId="{7E4510BB-89D2-43A8-9F6F-680CD2810E30}" type="pres">
      <dgm:prSet presAssocID="{6EAFE7A1-2FA0-4CA8-AAFB-767306F7C0B5}" presName="accentRepeatNode" presStyleLbl="solidFgAcc1" presStyleIdx="2" presStyleCnt="5"/>
      <dgm:spPr>
        <a:blipFill rotWithShape="0">
          <a:blip xmlns:r="http://schemas.openxmlformats.org/officeDocument/2006/relationships" r:embed="rId1"/>
          <a:stretch>
            <a:fillRect/>
          </a:stretch>
        </a:blipFill>
      </dgm:spPr>
      <dgm:t>
        <a:bodyPr/>
        <a:lstStyle/>
        <a:p>
          <a:endParaRPr lang="en-US"/>
        </a:p>
      </dgm:t>
    </dgm:pt>
    <dgm:pt modelId="{5D37831A-62DC-4E75-8969-32022B8672F2}" type="pres">
      <dgm:prSet presAssocID="{E6BC8EA5-EB83-422B-B458-DFB17713B422}" presName="text_4" presStyleLbl="node1" presStyleIdx="3" presStyleCnt="5">
        <dgm:presLayoutVars>
          <dgm:bulletEnabled val="1"/>
        </dgm:presLayoutVars>
      </dgm:prSet>
      <dgm:spPr/>
      <dgm:t>
        <a:bodyPr/>
        <a:lstStyle/>
        <a:p>
          <a:endParaRPr lang="en-US"/>
        </a:p>
      </dgm:t>
    </dgm:pt>
    <dgm:pt modelId="{FCB5DCB7-44AB-4271-8BB3-15B3DE036834}" type="pres">
      <dgm:prSet presAssocID="{E6BC8EA5-EB83-422B-B458-DFB17713B422}" presName="accent_4" presStyleCnt="0"/>
      <dgm:spPr/>
    </dgm:pt>
    <dgm:pt modelId="{75410455-6758-4137-A48C-492062AAE167}" type="pres">
      <dgm:prSet presAssocID="{E6BC8EA5-EB83-422B-B458-DFB17713B422}" presName="accentRepeatNode" presStyleLbl="solidFgAcc1" presStyleIdx="3" presStyleCnt="5"/>
      <dgm:spPr>
        <a:blipFill rotWithShape="0">
          <a:blip xmlns:r="http://schemas.openxmlformats.org/officeDocument/2006/relationships" r:embed="rId1"/>
          <a:stretch>
            <a:fillRect/>
          </a:stretch>
        </a:blipFill>
      </dgm:spPr>
      <dgm:t>
        <a:bodyPr/>
        <a:lstStyle/>
        <a:p>
          <a:endParaRPr lang="en-US"/>
        </a:p>
      </dgm:t>
    </dgm:pt>
    <dgm:pt modelId="{7DA744CD-5F9E-439D-8A3E-2BD3A4E56EEA}" type="pres">
      <dgm:prSet presAssocID="{5DD040F2-CC33-4F77-8813-6E723B6EA7B7}" presName="text_5" presStyleLbl="node1" presStyleIdx="4" presStyleCnt="5">
        <dgm:presLayoutVars>
          <dgm:bulletEnabled val="1"/>
        </dgm:presLayoutVars>
      </dgm:prSet>
      <dgm:spPr/>
      <dgm:t>
        <a:bodyPr/>
        <a:lstStyle/>
        <a:p>
          <a:endParaRPr lang="en-US"/>
        </a:p>
      </dgm:t>
    </dgm:pt>
    <dgm:pt modelId="{3B0C34B7-9015-41CF-B013-85493B7342D6}" type="pres">
      <dgm:prSet presAssocID="{5DD040F2-CC33-4F77-8813-6E723B6EA7B7}" presName="accent_5" presStyleCnt="0"/>
      <dgm:spPr/>
    </dgm:pt>
    <dgm:pt modelId="{A98F9A17-EE34-4534-B6D3-B3E4A48124DD}" type="pres">
      <dgm:prSet presAssocID="{5DD040F2-CC33-4F77-8813-6E723B6EA7B7}" presName="accentRepeatNode" presStyleLbl="solidFgAcc1" presStyleIdx="4" presStyleCnt="5"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ACEB6DE-0F9C-4871-9809-D51D4A9F5CB5}" type="presOf" srcId="{6EAFE7A1-2FA0-4CA8-AAFB-767306F7C0B5}" destId="{A381ED13-6646-45E2-A2CA-BBBC9B37CA6A}" srcOrd="0" destOrd="0" presId="urn:microsoft.com/office/officeart/2008/layout/VerticalCurvedList"/>
    <dgm:cxn modelId="{1BE6E6C7-C890-4C33-B3CE-330CCA18867F}" srcId="{E432792C-4683-460B-8C2C-E3684166E464}" destId="{6EAFE7A1-2FA0-4CA8-AAFB-767306F7C0B5}" srcOrd="2" destOrd="0" parTransId="{74A65D85-A274-4BC8-89A9-5929F6577ADE}" sibTransId="{A10A81F0-172A-4DE5-8733-CF8EA35A16B1}"/>
    <dgm:cxn modelId="{1DD5E36A-F6AE-4F9F-82F0-92D1A7EDE24D}" srcId="{E432792C-4683-460B-8C2C-E3684166E464}" destId="{E6BC8EA5-EB83-422B-B458-DFB17713B422}" srcOrd="3"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4" destOrd="0" parTransId="{159B1FD7-D1A0-42D5-BE44-C0E0D8958360}" sibTransId="{9CF87B69-9F9F-456E-8C28-4C71A767952A}"/>
    <dgm:cxn modelId="{632490E7-1533-4508-A77E-9F1DFB862650}" type="presOf" srcId="{5DD040F2-CC33-4F77-8813-6E723B6EA7B7}" destId="{7DA744CD-5F9E-439D-8A3E-2BD3A4E56EEA}" srcOrd="0" destOrd="0" presId="urn:microsoft.com/office/officeart/2008/layout/VerticalCurvedList"/>
    <dgm:cxn modelId="{ACC79133-D72E-4448-9EFD-8F344967B5D7}" type="presOf" srcId="{E6BC8EA5-EB83-422B-B458-DFB17713B422}" destId="{5D37831A-62DC-4E75-8969-32022B8672F2}" srcOrd="0" destOrd="0" presId="urn:microsoft.com/office/officeart/2008/layout/VerticalCurvedList"/>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D37028D6-DEBA-4511-A37A-03208688C941}" type="presParOf" srcId="{EBFD47AE-3475-4761-8A79-C73C35DD7F6D}" destId="{A381ED13-6646-45E2-A2CA-BBBC9B37CA6A}" srcOrd="5" destOrd="0" presId="urn:microsoft.com/office/officeart/2008/layout/VerticalCurvedList"/>
    <dgm:cxn modelId="{BA006FF6-AF0E-4AAE-B731-DD7BC4E28E59}" type="presParOf" srcId="{EBFD47AE-3475-4761-8A79-C73C35DD7F6D}" destId="{8330B30F-4CD0-4296-9C96-0322E4045397}" srcOrd="6" destOrd="0" presId="urn:microsoft.com/office/officeart/2008/layout/VerticalCurvedList"/>
    <dgm:cxn modelId="{F4870C1D-3705-40EE-B791-6DDE5243A6B1}" type="presParOf" srcId="{8330B30F-4CD0-4296-9C96-0322E4045397}" destId="{7E4510BB-89D2-43A8-9F6F-680CD2810E30}" srcOrd="0" destOrd="0" presId="urn:microsoft.com/office/officeart/2008/layout/VerticalCurvedList"/>
    <dgm:cxn modelId="{4C212C45-CC41-426D-8D5E-16D7ED3D1E2B}" type="presParOf" srcId="{EBFD47AE-3475-4761-8A79-C73C35DD7F6D}" destId="{5D37831A-62DC-4E75-8969-32022B8672F2}" srcOrd="7" destOrd="0" presId="urn:microsoft.com/office/officeart/2008/layout/VerticalCurvedList"/>
    <dgm:cxn modelId="{2ACC7710-98E4-43D9-8E7A-2E8F447C9B2D}" type="presParOf" srcId="{EBFD47AE-3475-4761-8A79-C73C35DD7F6D}" destId="{FCB5DCB7-44AB-4271-8BB3-15B3DE036834}" srcOrd="8" destOrd="0" presId="urn:microsoft.com/office/officeart/2008/layout/VerticalCurvedList"/>
    <dgm:cxn modelId="{C8FDA867-769C-40BB-89C4-EAF0773C6C87}" type="presParOf" srcId="{FCB5DCB7-44AB-4271-8BB3-15B3DE036834}" destId="{75410455-6758-4137-A48C-492062AAE167}" srcOrd="0" destOrd="0" presId="urn:microsoft.com/office/officeart/2008/layout/VerticalCurvedList"/>
    <dgm:cxn modelId="{05285EDA-E0BC-4610-AD36-0CBD53329AF2}" type="presParOf" srcId="{EBFD47AE-3475-4761-8A79-C73C35DD7F6D}" destId="{7DA744CD-5F9E-439D-8A3E-2BD3A4E56EEA}" srcOrd="9" destOrd="0" presId="urn:microsoft.com/office/officeart/2008/layout/VerticalCurvedList"/>
    <dgm:cxn modelId="{6083AEE9-174C-4FB2-B75C-23AF213A3047}" type="presParOf" srcId="{EBFD47AE-3475-4761-8A79-C73C35DD7F6D}" destId="{3B0C34B7-9015-41CF-B013-85493B7342D6}" srcOrd="10" destOrd="0" presId="urn:microsoft.com/office/officeart/2008/layout/VerticalCurvedList"/>
    <dgm:cxn modelId="{3BDC31E1-AC5A-44B7-B6A2-56B4E725588D}" type="presParOf" srcId="{3B0C34B7-9015-41CF-B013-85493B7342D6}"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14629" y="274264"/>
          <a:ext cx="6019625"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14629" y="274264"/>
        <a:ext cx="6019625" cy="548880"/>
      </dsp:txXfrm>
    </dsp:sp>
    <dsp:sp modelId="{C2E29C9B-1B04-4D0F-884B-53184464A0CF}">
      <dsp:nvSpPr>
        <dsp:cNvPr id="0" name=""/>
        <dsp:cNvSpPr/>
      </dsp:nvSpPr>
      <dsp:spPr>
        <a:xfrm>
          <a:off x="99290" y="216193"/>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07941" y="1097322"/>
          <a:ext cx="5626313"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07941" y="1097322"/>
        <a:ext cx="5626313" cy="548880"/>
      </dsp:txXfrm>
    </dsp:sp>
    <dsp:sp modelId="{C62BC85C-B34C-4F35-85DD-EF9C4FBEF2CF}">
      <dsp:nvSpPr>
        <dsp:cNvPr id="0" name=""/>
        <dsp:cNvSpPr/>
      </dsp:nvSpPr>
      <dsp:spPr>
        <a:xfrm>
          <a:off x="464890" y="1028712"/>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81ED13-6646-45E2-A2CA-BBBC9B37CA6A}">
      <dsp:nvSpPr>
        <dsp:cNvPr id="0" name=""/>
        <dsp:cNvSpPr/>
      </dsp:nvSpPr>
      <dsp:spPr>
        <a:xfrm>
          <a:off x="928656" y="1920380"/>
          <a:ext cx="5505598"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Comparison</a:t>
          </a:r>
          <a:endParaRPr lang="en-US" sz="3000" kern="1200" dirty="0">
            <a:latin typeface="Calibri" panose="020F0502020204030204" pitchFamily="34" charset="0"/>
            <a:cs typeface="Calibri" panose="020F0502020204030204" pitchFamily="34" charset="0"/>
          </a:endParaRPr>
        </a:p>
      </dsp:txBody>
      <dsp:txXfrm>
        <a:off x="928656" y="1920380"/>
        <a:ext cx="5505598" cy="548880"/>
      </dsp:txXfrm>
    </dsp:sp>
    <dsp:sp modelId="{7E4510BB-89D2-43A8-9F6F-680CD2810E30}">
      <dsp:nvSpPr>
        <dsp:cNvPr id="0" name=""/>
        <dsp:cNvSpPr/>
      </dsp:nvSpPr>
      <dsp:spPr>
        <a:xfrm>
          <a:off x="585606" y="1851770"/>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37831A-62DC-4E75-8969-32022B8672F2}">
      <dsp:nvSpPr>
        <dsp:cNvPr id="0" name=""/>
        <dsp:cNvSpPr/>
      </dsp:nvSpPr>
      <dsp:spPr>
        <a:xfrm>
          <a:off x="807941" y="2743438"/>
          <a:ext cx="5626313"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Parameters</a:t>
          </a:r>
          <a:endParaRPr lang="en-US" sz="3000" kern="1200" dirty="0">
            <a:latin typeface="Calibri" panose="020F0502020204030204" pitchFamily="34" charset="0"/>
            <a:cs typeface="Calibri" panose="020F0502020204030204" pitchFamily="34" charset="0"/>
          </a:endParaRPr>
        </a:p>
      </dsp:txBody>
      <dsp:txXfrm>
        <a:off x="807941" y="2743438"/>
        <a:ext cx="5626313" cy="548880"/>
      </dsp:txXfrm>
    </dsp:sp>
    <dsp:sp modelId="{75410455-6758-4137-A48C-492062AAE167}">
      <dsp:nvSpPr>
        <dsp:cNvPr id="0" name=""/>
        <dsp:cNvSpPr/>
      </dsp:nvSpPr>
      <dsp:spPr>
        <a:xfrm>
          <a:off x="464890" y="2674828"/>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A744CD-5F9E-439D-8A3E-2BD3A4E56EEA}">
      <dsp:nvSpPr>
        <dsp:cNvPr id="0" name=""/>
        <dsp:cNvSpPr/>
      </dsp:nvSpPr>
      <dsp:spPr>
        <a:xfrm>
          <a:off x="414629" y="3566496"/>
          <a:ext cx="6019625"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5: Budget Choices</a:t>
          </a:r>
          <a:endParaRPr lang="en-US" sz="3000" kern="1200" dirty="0">
            <a:latin typeface="Calibri" panose="020F0502020204030204" pitchFamily="34" charset="0"/>
            <a:cs typeface="Calibri" panose="020F0502020204030204" pitchFamily="34" charset="0"/>
          </a:endParaRPr>
        </a:p>
      </dsp:txBody>
      <dsp:txXfrm>
        <a:off x="414629" y="3566496"/>
        <a:ext cx="6019625" cy="548880"/>
      </dsp:txXfrm>
    </dsp:sp>
    <dsp:sp modelId="{A98F9A17-EE34-4534-B6D3-B3E4A48124DD}">
      <dsp:nvSpPr>
        <dsp:cNvPr id="0" name=""/>
        <dsp:cNvSpPr/>
      </dsp:nvSpPr>
      <dsp:spPr>
        <a:xfrm>
          <a:off x="0" y="3451807"/>
          <a:ext cx="686101" cy="686101"/>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98739"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17997" y="4"/>
            <a:ext cx="2998738" cy="463059"/>
          </a:xfrm>
          <a:prstGeom prst="rect">
            <a:avLst/>
          </a:prstGeom>
        </p:spPr>
        <p:txBody>
          <a:bodyPr vert="horz" lIns="91440" tIns="45720" rIns="91440" bIns="45720" rtlCol="0"/>
          <a:lstStyle>
            <a:lvl1pPr algn="r">
              <a:defRPr sz="1200"/>
            </a:lvl1pPr>
          </a:lstStyle>
          <a:p>
            <a:fld id="{059F52E2-F1DE-46D3-BACC-78119557B962}" type="datetimeFigureOut">
              <a:rPr lang="en-US" smtClean="0"/>
              <a:t>5/30/2018</a:t>
            </a:fld>
            <a:endParaRPr lang="en-US" dirty="0"/>
          </a:p>
        </p:txBody>
      </p:sp>
      <p:sp>
        <p:nvSpPr>
          <p:cNvPr id="4" name="Footer Placeholder 3"/>
          <p:cNvSpPr>
            <a:spLocks noGrp="1"/>
          </p:cNvSpPr>
          <p:nvPr>
            <p:ph type="ftr" sz="quarter" idx="2"/>
          </p:nvPr>
        </p:nvSpPr>
        <p:spPr>
          <a:xfrm>
            <a:off x="6" y="8760318"/>
            <a:ext cx="2998739"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997" y="8760318"/>
            <a:ext cx="2998738" cy="463059"/>
          </a:xfrm>
          <a:prstGeom prst="rect">
            <a:avLst/>
          </a:prstGeom>
        </p:spPr>
        <p:txBody>
          <a:bodyPr vert="horz" lIns="91440" tIns="45720" rIns="91440" bIns="45720"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97941" cy="46277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18784" y="0"/>
            <a:ext cx="2997941" cy="462770"/>
          </a:xfrm>
          <a:prstGeom prst="rect">
            <a:avLst/>
          </a:prstGeom>
        </p:spPr>
        <p:txBody>
          <a:bodyPr vert="horz" lIns="92446" tIns="46223" rIns="92446" bIns="46223" rtlCol="0"/>
          <a:lstStyle>
            <a:lvl1pPr algn="r">
              <a:defRPr sz="1200"/>
            </a:lvl1pPr>
          </a:lstStyle>
          <a:p>
            <a:fld id="{7B299F97-F58F-4790-8A4D-46307B570D7F}" type="datetimeFigureOut">
              <a:rPr lang="en-US" smtClean="0"/>
              <a:t>5/30/2018</a:t>
            </a:fld>
            <a:endParaRPr lang="en-US" dirty="0"/>
          </a:p>
        </p:txBody>
      </p:sp>
      <p:sp>
        <p:nvSpPr>
          <p:cNvPr id="4" name="Slide Image Placeholder 3"/>
          <p:cNvSpPr>
            <a:spLocks noGrp="1" noRot="1" noChangeAspect="1"/>
          </p:cNvSpPr>
          <p:nvPr>
            <p:ph type="sldImg" idx="2"/>
          </p:nvPr>
        </p:nvSpPr>
        <p:spPr>
          <a:xfrm>
            <a:off x="1384300" y="1154113"/>
            <a:ext cx="4149725" cy="31115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1833" y="4438749"/>
            <a:ext cx="5534660" cy="363170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760610"/>
            <a:ext cx="2997941" cy="4627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4" y="8760610"/>
            <a:ext cx="2997941" cy="462769"/>
          </a:xfrm>
          <a:prstGeom prst="rect">
            <a:avLst/>
          </a:prstGeom>
        </p:spPr>
        <p:txBody>
          <a:bodyPr vert="horz" lIns="92446" tIns="46223" rIns="92446" bIns="4622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Morning/Afternoon! Today we begin the process of planning our school’s budget for FY19. I know we are all here for the same reason and that is ensuring success for all (enter school name) 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FY19,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sz="1200" kern="1200" dirty="0" smtClean="0">
                <a:solidFill>
                  <a:schemeClr val="tx1"/>
                </a:solidFill>
                <a:effectLst/>
                <a:latin typeface="+mn-lt"/>
                <a:ea typeface="+mn-ea"/>
                <a:cs typeface="+mn-cs"/>
              </a:rPr>
              <a:t> </a:t>
            </a:r>
          </a:p>
          <a:p>
            <a:pPr lvl="0" eaLnBrk="0" hangingPunct="0"/>
            <a:r>
              <a:rPr lang="en-US" sz="1200" kern="1200" dirty="0" smtClean="0">
                <a:solidFill>
                  <a:schemeClr val="tx1"/>
                </a:solidFill>
                <a:effectLst/>
                <a:latin typeface="+mn-lt"/>
                <a:ea typeface="+mn-ea"/>
                <a:cs typeface="+mn-cs"/>
              </a:rPr>
              <a:t>Grade Level –</a:t>
            </a:r>
          </a:p>
          <a:p>
            <a:pPr lvl="1" eaLnBrk="0" hangingPunct="0"/>
            <a:r>
              <a:rPr lang="en-US" sz="1200" kern="1200" dirty="0" smtClean="0">
                <a:solidFill>
                  <a:schemeClr val="tx1"/>
                </a:solidFill>
                <a:effectLst/>
                <a:latin typeface="+mn-lt"/>
                <a:ea typeface="+mn-ea"/>
                <a:cs typeface="+mn-cs"/>
              </a:rPr>
              <a:t>K</a:t>
            </a:r>
          </a:p>
          <a:p>
            <a:pPr lvl="1" eaLnBrk="0" hangingPunct="0"/>
            <a:r>
              <a:rPr lang="en-US" sz="1200" kern="1200" dirty="0" smtClean="0">
                <a:solidFill>
                  <a:schemeClr val="tx1"/>
                </a:solidFill>
                <a:effectLst/>
                <a:latin typeface="+mn-lt"/>
                <a:ea typeface="+mn-ea"/>
                <a:cs typeface="+mn-cs"/>
              </a:rPr>
              <a:t>1st through 3rd</a:t>
            </a:r>
          </a:p>
          <a:p>
            <a:pPr lvl="1" eaLnBrk="0" hangingPunct="0"/>
            <a:r>
              <a:rPr lang="en-US" sz="1200" kern="1200" dirty="0" smtClean="0">
                <a:solidFill>
                  <a:schemeClr val="tx1"/>
                </a:solidFill>
                <a:effectLst/>
                <a:latin typeface="+mn-lt"/>
                <a:ea typeface="+mn-ea"/>
                <a:cs typeface="+mn-cs"/>
              </a:rPr>
              <a:t>6th</a:t>
            </a:r>
          </a:p>
          <a:p>
            <a:pPr lvl="1" eaLnBrk="0" hangingPunct="0"/>
            <a:r>
              <a:rPr lang="en-US" sz="1200" kern="1200" dirty="0" smtClean="0">
                <a:solidFill>
                  <a:schemeClr val="tx1"/>
                </a:solidFill>
                <a:effectLst/>
                <a:latin typeface="+mn-lt"/>
                <a:ea typeface="+mn-ea"/>
                <a:cs typeface="+mn-cs"/>
              </a:rPr>
              <a:t>9th</a:t>
            </a:r>
          </a:p>
          <a:p>
            <a:pPr lvl="0" eaLnBrk="0" hangingPunct="0"/>
            <a:r>
              <a:rPr lang="en-US" sz="1200" kern="1200" dirty="0" smtClean="0">
                <a:solidFill>
                  <a:schemeClr val="tx1"/>
                </a:solidFill>
                <a:effectLst/>
                <a:latin typeface="+mn-lt"/>
                <a:ea typeface="+mn-ea"/>
                <a:cs typeface="+mn-cs"/>
              </a:rPr>
              <a:t>Poverty – Weighted for all Direct Certification enrolled students.</a:t>
            </a:r>
          </a:p>
          <a:p>
            <a:pPr lvl="0" eaLnBrk="0" hangingPunct="0"/>
            <a:r>
              <a:rPr lang="en-US" sz="1200" kern="1200" dirty="0" smtClean="0">
                <a:solidFill>
                  <a:schemeClr val="tx1"/>
                </a:solidFill>
                <a:effectLst/>
                <a:latin typeface="+mn-lt"/>
                <a:ea typeface="+mn-ea"/>
                <a:cs typeface="+mn-cs"/>
              </a:rPr>
              <a:t>Beginning Performance – Weighted Middle School and High School students entering with beginner’s performance on milestones.</a:t>
            </a:r>
          </a:p>
          <a:p>
            <a:pPr lvl="0" eaLnBrk="0" hangingPunct="0"/>
            <a:r>
              <a:rPr lang="en-US" sz="1200" kern="1200" dirty="0" smtClean="0">
                <a:solidFill>
                  <a:schemeClr val="tx1"/>
                </a:solidFill>
                <a:effectLst/>
                <a:latin typeface="+mn-lt"/>
                <a:ea typeface="+mn-ea"/>
                <a:cs typeface="+mn-cs"/>
              </a:rPr>
              <a:t>ESOL – Weighted for all ESOL designated students in order to supplement due to ESOL staff being locked.</a:t>
            </a:r>
          </a:p>
          <a:p>
            <a:pPr lvl="0" eaLnBrk="0" hangingPunct="0"/>
            <a:r>
              <a:rPr lang="en-US" sz="1200" kern="1200" dirty="0" smtClean="0">
                <a:solidFill>
                  <a:schemeClr val="tx1"/>
                </a:solidFill>
                <a:effectLst/>
                <a:latin typeface="+mn-lt"/>
                <a:ea typeface="+mn-ea"/>
                <a:cs typeface="+mn-cs"/>
              </a:rPr>
              <a:t>Special Education - Weighted for all Special Education students.</a:t>
            </a:r>
          </a:p>
          <a:p>
            <a:pPr lvl="0" eaLnBrk="0" hangingPunct="0"/>
            <a:r>
              <a:rPr lang="en-US" sz="1200" kern="1200" dirty="0" smtClean="0">
                <a:solidFill>
                  <a:schemeClr val="tx1"/>
                </a:solidFill>
                <a:effectLst/>
                <a:latin typeface="+mn-lt"/>
                <a:ea typeface="+mn-ea"/>
                <a:cs typeface="+mn-cs"/>
              </a:rPr>
              <a:t>Gifted – Weighted and measured by number of students in the Gifted Program</a:t>
            </a:r>
          </a:p>
          <a:p>
            <a:pPr lvl="0" eaLnBrk="0" hangingPunct="0"/>
            <a:r>
              <a:rPr lang="en-US" sz="1200" kern="1200" dirty="0" smtClean="0">
                <a:solidFill>
                  <a:schemeClr val="tx1"/>
                </a:solidFill>
                <a:effectLst/>
                <a:latin typeface="+mn-lt"/>
                <a:ea typeface="+mn-ea"/>
                <a:cs typeface="+mn-cs"/>
              </a:rPr>
              <a:t>Small School Supplement – Weighted for low enrollment schools</a:t>
            </a:r>
          </a:p>
          <a:p>
            <a:pPr lvl="1" eaLnBrk="0" hangingPunct="0"/>
            <a:r>
              <a:rPr lang="en-US" sz="1200" kern="1200" dirty="0" smtClean="0">
                <a:solidFill>
                  <a:schemeClr val="tx1"/>
                </a:solidFill>
                <a:effectLst/>
                <a:latin typeface="+mn-lt"/>
                <a:ea typeface="+mn-ea"/>
                <a:cs typeface="+mn-cs"/>
              </a:rPr>
              <a:t>ES – 500</a:t>
            </a:r>
          </a:p>
          <a:p>
            <a:pPr lvl="1" eaLnBrk="0" hangingPunct="0"/>
            <a:r>
              <a:rPr lang="en-US" sz="1200" kern="1200" dirty="0" smtClean="0">
                <a:solidFill>
                  <a:schemeClr val="tx1"/>
                </a:solidFill>
                <a:effectLst/>
                <a:latin typeface="+mn-lt"/>
                <a:ea typeface="+mn-ea"/>
                <a:cs typeface="+mn-cs"/>
              </a:rPr>
              <a:t>MS – 600</a:t>
            </a:r>
          </a:p>
          <a:p>
            <a:pPr lvl="1" eaLnBrk="0" hangingPunct="0"/>
            <a:r>
              <a:rPr lang="en-US" sz="1200" kern="1200" dirty="0" smtClean="0">
                <a:solidFill>
                  <a:schemeClr val="tx1"/>
                </a:solidFill>
                <a:effectLst/>
                <a:latin typeface="+mn-lt"/>
                <a:ea typeface="+mn-ea"/>
                <a:cs typeface="+mn-cs"/>
              </a:rPr>
              <a:t>HS – 700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our projected enrollment for FY19 is _______,</a:t>
            </a:r>
            <a:r>
              <a:rPr lang="en-US" sz="1200" kern="1200" baseline="0" dirty="0" smtClean="0">
                <a:solidFill>
                  <a:schemeClr val="tx1"/>
                </a:solidFill>
                <a:effectLst/>
                <a:latin typeface="+mn-lt"/>
                <a:ea typeface="+mn-ea"/>
                <a:cs typeface="+mn-cs"/>
              </a:rPr>
              <a:t> we increased/decreased by __________ from last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received the following weights for our student characteristics: </a:t>
            </a:r>
            <a:r>
              <a:rPr lang="en-US" sz="1200" b="1" i="1" kern="1200" dirty="0" smtClean="0">
                <a:solidFill>
                  <a:schemeClr val="tx1"/>
                </a:solidFill>
                <a:effectLst/>
                <a:latin typeface="+mn-lt"/>
                <a:ea typeface="+mn-ea"/>
                <a:cs typeface="+mn-cs"/>
              </a:rPr>
              <a:t>(Below is just for the script, principals need to insert their school’s characteristics)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Grade Level</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Poverty</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 Education</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Gifted</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Gifted Supplement</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Small School Supplement</a:t>
            </a:r>
            <a:endParaRPr lang="en-US" sz="14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we received money for signature programming, turnaround</a:t>
            </a:r>
            <a:r>
              <a:rPr lang="en-US" baseline="0" dirty="0" smtClean="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passing out the definitions for these funding categories. You will see what makes up each category. Although</a:t>
            </a:r>
            <a:r>
              <a:rPr lang="en-US" sz="1200" kern="1200" baseline="0" dirty="0" smtClean="0">
                <a:solidFill>
                  <a:schemeClr val="tx1"/>
                </a:solidFill>
                <a:effectLst/>
                <a:latin typeface="+mn-lt"/>
                <a:ea typeface="+mn-ea"/>
                <a:cs typeface="+mn-cs"/>
              </a:rPr>
              <a:t>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February, we will meet again to discuss</a:t>
            </a:r>
            <a:r>
              <a:rPr lang="en-US" dirty="0" smtClean="0"/>
              <a:t> how the school’s budget has been allocated to support the programmatic needs and FY19 key strategic priorities.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think we need to continue our budget conversations, we will schedule additional meetings. My goal is to make sure your voices are reflected in our school’s budget.</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will also be meeting with my Associate Superintendent, program managers and other key leaders to go over our budget and to make sure the school is meeting the standards of service and appropriately staffing.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the week of Feb. 26-March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Academic and Staffing Resource Planning Conferences will be held.  At this meeting, I will present my plan for staff utilization, resource distribution and plan for staffing implications.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need to approve the budget at the ________ meeting.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FEEL YOUR TEAM IS READY TO APPROVE THE </a:t>
            </a:r>
            <a:r>
              <a:rPr lang="en-US" sz="1200" u="sng" kern="1200" dirty="0" smtClean="0">
                <a:solidFill>
                  <a:schemeClr val="tx1"/>
                </a:solidFill>
                <a:effectLst/>
                <a:latin typeface="+mn-lt"/>
                <a:ea typeface="+mn-ea"/>
                <a:cs typeface="+mn-cs"/>
              </a:rPr>
              <a:t>DRAFT</a:t>
            </a:r>
            <a:r>
              <a:rPr lang="en-US" sz="1200" kern="1200" dirty="0" smtClean="0">
                <a:solidFill>
                  <a:schemeClr val="tx1"/>
                </a:solidFill>
                <a:effectLst/>
                <a:latin typeface="+mn-lt"/>
                <a:ea typeface="+mn-ea"/>
                <a:cs typeface="+mn-cs"/>
              </a:rPr>
              <a:t> BUDGET, PLEASE DO SO. PLEASE REMIND THEM THAT YOU MAY NEED TO MEET WITH THEM AGAIN, IF THERE ARE CHANGES FROM YOUR MEETINGS WITH DISTRICT LEADERSHIP. LET THEM KNOW YOU WILL KEEP THEM INFORMED!!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next few slides, I will show you where I have budgeted for our strategic priorities.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our strategic priorities and funds we received, here is a break-out of the priorities, which focus area it addresses, the strategies that will be implemented, the purchase request, which funding source was used and the amount.</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our strategic priorities and funds we received, here is a break-out of the priorities, which focus area it addresses, the strategies that will be implemented, the purchase request, which funding source was used and the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represent the priorities we will fund if we receive additional money</a:t>
            </a:r>
            <a:r>
              <a:rPr lang="en-US" baseline="0" dirty="0" smtClean="0"/>
              <a:t> from Title I and Austerity. When we approve the budget we will approve both so that we will not have to schedule another meeting if the funds are made available.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Before I turn it back over to the Chair for the next slide, I want to thank you for your hard work and support this year. I will keep you informed as we move through the budget process. (</a:t>
            </a:r>
            <a:r>
              <a:rPr lang="en-US" sz="1200" b="1" i="1" u="sng" kern="1200" dirty="0" smtClean="0">
                <a:solidFill>
                  <a:schemeClr val="tx1"/>
                </a:solidFill>
                <a:effectLst/>
                <a:latin typeface="+mn-lt"/>
                <a:ea typeface="+mn-ea"/>
                <a:cs typeface="+mn-cs"/>
              </a:rPr>
              <a:t>Please inform Chair that they will facilitate the discussion for the last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CHAIR - Our final task for today! Here are questions that we need to consider to ensure we have a good working draft budget. Let’s walk through them together.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3</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FY19.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printed the terms on the next two slides for your convenience. I want to just go over them so we will all be on the same page as we move forward in this process. If you have any questions, please don’t hesitate to ask.</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5</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should have a copy of our updated strategic plan </a:t>
            </a:r>
            <a:r>
              <a:rPr lang="en-US" sz="1200" b="1" u="sng" kern="1200" dirty="0" smtClean="0">
                <a:solidFill>
                  <a:schemeClr val="tx1"/>
                </a:solidFill>
                <a:effectLst/>
                <a:latin typeface="+mn-lt"/>
                <a:ea typeface="+mn-ea"/>
                <a:cs typeface="+mn-cs"/>
              </a:rPr>
              <a:t>(please make copies to be distributed to team). </a:t>
            </a:r>
            <a:r>
              <a:rPr lang="en-US" sz="1200" kern="1200" dirty="0" smtClean="0">
                <a:solidFill>
                  <a:schemeClr val="tx1"/>
                </a:solidFill>
                <a:effectLst/>
                <a:latin typeface="+mn-lt"/>
                <a:ea typeface="+mn-ea"/>
                <a:cs typeface="+mn-cs"/>
              </a:rPr>
              <a:t>The next slide(s), you will see where I have taken our priorities that we agreed to focus on next year and added a rationale for each priority. This will be very important as we move forward in the budget process. </a:t>
            </a:r>
            <a:r>
              <a:rPr lang="en-US" sz="1200" i="1" kern="1200" dirty="0" smtClean="0">
                <a:solidFill>
                  <a:schemeClr val="tx1"/>
                </a:solidFill>
                <a:effectLst/>
                <a:latin typeface="+mn-lt"/>
                <a:ea typeface="+mn-ea"/>
                <a:cs typeface="+mn-cs"/>
              </a:rPr>
              <a:t>(IF YOU HAVE NOT DONE THIS, THIS WILL BE THE TIME YOU DISCUSS YOUR PRIORITIES FOR SCHOOL YEAR 18-19 AND THEN WRITE A RATIONALE).</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9265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priorities and rationale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8383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few highlights for our budget this year – </a:t>
            </a:r>
            <a:r>
              <a:rPr lang="en-US" sz="1200" i="1" u="sng" kern="1200" dirty="0" smtClean="0">
                <a:solidFill>
                  <a:schemeClr val="tx1"/>
                </a:solidFill>
                <a:effectLst/>
                <a:latin typeface="+mn-lt"/>
                <a:ea typeface="+mn-ea"/>
                <a:cs typeface="+mn-cs"/>
              </a:rPr>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9EFD06-B0BC-4C89-881B-42AEC2CD0357}"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BAA0D4-A0A4-4F1E-87F4-FFC84D7989BA}"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9A573F-8807-4CC0-9991-0671F74433A5}"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BA083766-4B91-814D-B095-CD901C088ED5}" type="datetimeFigureOut">
              <a:rPr lang="en-US" smtClean="0">
                <a:solidFill>
                  <a:srgbClr val="F5F5F5"/>
                </a:solidFill>
              </a:rPr>
              <a:pPr/>
              <a:t>5/30/2018</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BA083766-4B91-814D-B095-CD901C088ED5}"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43DBAE-D4AC-413E-9772-FD0630CDC8C1}"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90B0E-8142-4E9C-82AD-578D5B474E77}"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1E7FAB-3306-4064-8F7D-03ADBCBA7EB4}"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47D705-7DDB-40F6-949B-F7FBFFEB8101}"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5EE5-803C-44EB-B235-FE6806D5A6E2}" type="datetime1">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30AD28-1462-4D94-BCCC-87C3B9580121}" type="datetime1">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2583AD-EC1F-433A-9711-443DB0EC93DD}" type="datetime1">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E9B62-5665-4DBD-94CD-F3AC7CF3181F}"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135E1E-B415-4338-95EE-C6D60A9A00AA}"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2D537D-E005-42B8-BA13-3EC3BE9471DD}"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3E547-E4A5-4FA4-A52F-4D45F2A9AC28}"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9321AA-A377-4061-AF50-C5E84330E9E7}"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0AA0AA-FBB7-4037-8538-552AFFE16734}"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332F3-C7A1-4053-BB19-53F02CC7BA75}"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1B7BC9-C400-47F3-B455-B66352431E05}"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436E16-5C4F-4213-9748-6C9A2FB1D49F}" type="datetime1">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27FE93-FE48-4BD3-9E9C-7472184B1204}" type="datetime1">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AB1408-4076-4618-AFAD-E1D37A2BA9CA}" type="datetime1">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3D3B5B-C0DB-4E93-BC7E-A8CEAEA16DC1}"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5A48A-EE8B-474E-8D7D-6E7A00FE249B}"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784CB-EFDE-44D9-8CEC-1DFAEAF97BCA}"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F5EC09-9645-4A3D-B56F-0BFBADC63F40}"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3A90DD-A2EE-43A5-B880-645500C3B414}"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E7D18B-E782-45F6-95D5-615C6DAC7408}"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B2E4D0-C4B3-43D4-BA3B-3FD775A8A6A6}" type="datetime1">
              <a:rPr lang="en-US" smtClean="0">
                <a:solidFill>
                  <a:prstClr val="black">
                    <a:tint val="75000"/>
                  </a:prstClr>
                </a:solidFill>
              </a: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EB3A05-A673-4CE1-BA53-F128A23D810B}"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613EB5-7791-4819-A134-2A86E09F364D}" type="datetime1">
              <a:rPr lang="en-US" smtClean="0">
                <a:solidFill>
                  <a:prstClr val="black">
                    <a:tint val="75000"/>
                  </a:prstClr>
                </a:solidFill>
              </a:rPr>
              <a:pPr/>
              <a:t>5/30/2018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844E3-E90D-43E0-AD87-CA6A5E9CC8D4}" type="datetime1">
              <a:rPr lang="en-US" smtClean="0">
                <a:solidFill>
                  <a:prstClr val="black">
                    <a:tint val="75000"/>
                  </a:prstClr>
                </a:solidFill>
              </a:rPr>
              <a:pPr/>
              <a:t>5/30/2018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620DA-C532-4CA4-AC2D-975E4BFE6C51}" type="datetime1">
              <a:rPr lang="en-US" smtClean="0">
                <a:solidFill>
                  <a:prstClr val="black">
                    <a:tint val="75000"/>
                  </a:prstClr>
                </a:solidFill>
              </a:rPr>
              <a:pPr/>
              <a:t>5/30/2018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E3CA7-11B8-4118-B3F8-C34786C38617}"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5/30/2018</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8DDD31-84B6-6E40-B7CB-9EBB1DB33AE8}" type="datetimeFigureOut">
              <a:rPr lang="en-US" smtClean="0"/>
              <a:t>5/30/2018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1A8DDD31-84B6-6E40-B7CB-9EBB1DB33AE8}" type="datetimeFigureOut">
              <a:rPr lang="en-US" smtClean="0">
                <a:solidFill>
                  <a:prstClr val="black">
                    <a:lumMod val="85000"/>
                    <a:lumOff val="15000"/>
                  </a:prstClr>
                </a:solidFill>
              </a:rPr>
              <a:pPr/>
              <a:t>5/30/2018</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5/30/2018</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C53DC-AD11-4CC4-AFE4-C5A866BDE2CA}" type="datetime1">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EC01-3EE1-4290-89D6-91489E367EA1}" type="datetime1">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DE51-86A4-44D9-BF50-3667D73DB600}" type="datetime1">
              <a:rPr lang="en-US" smtClean="0">
                <a:solidFill>
                  <a:prstClr val="black">
                    <a:tint val="75000"/>
                  </a:prstClr>
                </a:solidFill>
              </a:rPr>
              <a:pPr/>
              <a:t>5/30/2018</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4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(Cleveland Avenue Elementary)</a:t>
            </a:r>
            <a:endParaRPr lang="en-US" sz="3200" b="1" dirty="0">
              <a:solidFill>
                <a:schemeClr val="bg1"/>
              </a:solidFill>
            </a:endParaRPr>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$______</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FY19 accommodates a student population that is projected to be  </a:t>
            </a:r>
            <a:r>
              <a:rPr lang="en-US" sz="2400" dirty="0" smtClean="0">
                <a:solidFill>
                  <a:srgbClr val="FF0000"/>
                </a:solidFill>
              </a:rPr>
              <a:t>300</a:t>
            </a:r>
            <a:r>
              <a:rPr lang="en-US" sz="2400" dirty="0" smtClean="0">
                <a:solidFill>
                  <a:schemeClr val="tx1"/>
                </a:solidFill>
              </a:rPr>
              <a:t>_____ students, which is a increase/decrease of </a:t>
            </a:r>
            <a:r>
              <a:rPr lang="en-US" sz="2400" dirty="0" smtClean="0">
                <a:solidFill>
                  <a:srgbClr val="FF0000"/>
                </a:solidFill>
              </a:rPr>
              <a:t>_decrease 50_____</a:t>
            </a:r>
            <a:r>
              <a:rPr lang="en-US" sz="2400" dirty="0" smtClean="0">
                <a:solidFill>
                  <a:schemeClr val="tx1"/>
                </a:solidFill>
              </a:rPr>
              <a:t> students from FY18.</a:t>
            </a:r>
            <a:endParaRPr lang="en-US" sz="2400" dirty="0">
              <a:solidFill>
                <a:schemeClr val="tx1"/>
              </a:solidFill>
            </a:endParaRPr>
          </a:p>
        </p:txBody>
      </p:sp>
    </p:spTree>
    <p:extLst>
      <p:ext uri="{BB962C8B-B14F-4D97-AF65-F5344CB8AC3E}">
        <p14:creationId xmlns:p14="http://schemas.microsoft.com/office/powerpoint/2010/main" val="13036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0964261"/>
              </p:ext>
            </p:extLst>
          </p:nvPr>
        </p:nvGraphicFramePr>
        <p:xfrm>
          <a:off x="2195941" y="665018"/>
          <a:ext cx="5870527" cy="6122824"/>
        </p:xfrm>
        <a:graphic>
          <a:graphicData uri="http://schemas.openxmlformats.org/drawingml/2006/table">
            <a:tbl>
              <a:tblPr/>
              <a:tblGrid>
                <a:gridCol w="1835658">
                  <a:extLst>
                    <a:ext uri="{9D8B030D-6E8A-4147-A177-3AD203B41FA5}">
                      <a16:colId xmlns:a16="http://schemas.microsoft.com/office/drawing/2014/main" val="20000"/>
                    </a:ext>
                  </a:extLst>
                </a:gridCol>
                <a:gridCol w="1346943">
                  <a:extLst>
                    <a:ext uri="{9D8B030D-6E8A-4147-A177-3AD203B41FA5}">
                      <a16:colId xmlns:a16="http://schemas.microsoft.com/office/drawing/2014/main" val="20001"/>
                    </a:ext>
                  </a:extLst>
                </a:gridCol>
                <a:gridCol w="1346943">
                  <a:extLst>
                    <a:ext uri="{9D8B030D-6E8A-4147-A177-3AD203B41FA5}">
                      <a16:colId xmlns:a16="http://schemas.microsoft.com/office/drawing/2014/main" val="20002"/>
                    </a:ext>
                  </a:extLst>
                </a:gridCol>
                <a:gridCol w="1340983">
                  <a:extLst>
                    <a:ext uri="{9D8B030D-6E8A-4147-A177-3AD203B41FA5}">
                      <a16:colId xmlns:a16="http://schemas.microsoft.com/office/drawing/2014/main" val="20003"/>
                    </a:ext>
                  </a:extLst>
                </a:gridCol>
              </a:tblGrid>
              <a:tr h="210865">
                <a:tc gridSpan="4">
                  <a:txBody>
                    <a:bodyPr/>
                    <a:lstStyle/>
                    <a:p>
                      <a:pPr algn="ctr" fontAlgn="b"/>
                      <a:r>
                        <a:rPr lang="en-US" sz="1200" b="1" i="0" u="none" strike="noStrike" dirty="0">
                          <a:solidFill>
                            <a:srgbClr val="FFFFFF"/>
                          </a:solidFill>
                          <a:effectLst/>
                          <a:latin typeface="Calibri" panose="020F0502020204030204" pitchFamily="34" charset="0"/>
                        </a:rPr>
                        <a:t>FY2019 TOTAL SCHOOL ALLOCATIONS</a:t>
                      </a:r>
                    </a:p>
                  </a:txBody>
                  <a:tcPr marL="0" marR="0" marT="0" marB="0" anchor="b">
                    <a:lnL>
                      <a:noFill/>
                    </a:lnL>
                    <a:lnR>
                      <a:noFill/>
                    </a:lnR>
                    <a:lnT>
                      <a:noFill/>
                    </a:lnT>
                    <a:lnB>
                      <a:noFill/>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5503">
                <a:tc>
                  <a:txBody>
                    <a:bodyPr/>
                    <a:lstStyle/>
                    <a:p>
                      <a:pPr algn="l" fontAlgn="b"/>
                      <a:r>
                        <a:rPr lang="en-US" sz="1200" b="0" i="0" u="none" strike="noStrike" dirty="0">
                          <a:effectLst/>
                          <a:latin typeface="Calibri" panose="020F0502020204030204" pitchFamily="34" charset="0"/>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ABC Elementary School</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5503">
                <a:tc>
                  <a:txBody>
                    <a:bodyPr/>
                    <a:lstStyle/>
                    <a:p>
                      <a:pPr algn="l" fontAlgn="b"/>
                      <a:r>
                        <a:rPr lang="en-US" sz="1200" b="0" i="0" u="none" strike="noStrike" dirty="0">
                          <a:effectLst/>
                          <a:latin typeface="Calibri" panose="020F0502020204030204" pitchFamily="34" charset="0"/>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effectLst/>
                          <a:latin typeface="Calibri" panose="020F0502020204030204" pitchFamily="34" charset="0"/>
                        </a:rPr>
                        <a:t> 5066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5503">
                <a:tc>
                  <a:txBody>
                    <a:bodyPr/>
                    <a:lstStyle/>
                    <a:p>
                      <a:pPr algn="l" fontAlgn="b"/>
                      <a:r>
                        <a:rPr lang="en-US" sz="1200" b="0" i="0" u="none" strike="noStrike" dirty="0">
                          <a:effectLst/>
                          <a:latin typeface="Calibri" panose="020F0502020204030204"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effectLst/>
                          <a:latin typeface="Calibri" panose="020F0502020204030204" pitchFamily="34" charset="0"/>
                        </a:rPr>
                        <a:t> 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11010">
                <a:tc>
                  <a:txBody>
                    <a:bodyPr/>
                    <a:lstStyle/>
                    <a:p>
                      <a:pPr algn="l" fontAlgn="b"/>
                      <a:r>
                        <a:rPr lang="en-US" sz="1200" b="0" i="0" u="none" strike="noStrike" dirty="0">
                          <a:effectLst/>
                          <a:latin typeface="Calibri" panose="020F0502020204030204" pitchFamily="34" charset="0"/>
                        </a:rPr>
                        <a:t>FY2019 Projected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effectLst/>
                          <a:latin typeface="Calibri" panose="020F0502020204030204" pitchFamily="34" charset="0"/>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1010">
                <a:tc>
                  <a:txBody>
                    <a:bodyPr/>
                    <a:lstStyle/>
                    <a:p>
                      <a:pPr algn="l" fontAlgn="b"/>
                      <a:r>
                        <a:rPr lang="en-US" sz="1200" b="0" i="0" u="none" strike="noStrike" dirty="0">
                          <a:effectLst/>
                          <a:latin typeface="Calibri" panose="020F0502020204030204" pitchFamily="34" charset="0"/>
                        </a:rPr>
                        <a:t>Change in Enrollment from FY2018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5503">
                <a:tc>
                  <a:txBody>
                    <a:bodyPr/>
                    <a:lstStyle/>
                    <a:p>
                      <a:pPr algn="l" fontAlgn="b"/>
                      <a:r>
                        <a:rPr lang="en-US" sz="1200" b="0" i="0" u="none" strike="noStrike">
                          <a:effectLst/>
                          <a:latin typeface="Calibri" panose="020F0502020204030204" pitchFamily="34" charset="0"/>
                        </a:rPr>
                        <a:t>Total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a:effectLst/>
                          <a:latin typeface="Calibri" panose="020F0502020204030204" pitchFamily="34" charset="0"/>
                        </a:rPr>
                        <a:t> $                                                                                      3,635,774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21944">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5503">
                <a:tc>
                  <a:txBody>
                    <a:bodyPr/>
                    <a:lstStyle/>
                    <a:p>
                      <a:pPr algn="l" fontAlgn="b"/>
                      <a:r>
                        <a:rPr lang="en-US" sz="1200" b="1" i="0" u="none" strike="noStrike">
                          <a:effectLst/>
                          <a:latin typeface="Calibri" panose="020F0502020204030204" pitchFamily="34" charset="0"/>
                        </a:rPr>
                        <a:t>SSF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dirty="0">
                          <a:effectLst/>
                          <a:latin typeface="Calibri" panose="020F0502020204030204" pitchFamily="34"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rPr>
                        <a:t>Weight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rPr>
                        <a:t>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8"/>
                  </a:ext>
                </a:extLst>
              </a:tr>
              <a:tr h="178700">
                <a:tc>
                  <a:txBody>
                    <a:bodyPr/>
                    <a:lstStyle/>
                    <a:p>
                      <a:pPr algn="l" fontAlgn="b"/>
                      <a:r>
                        <a:rPr lang="en-US" sz="1200" b="0" i="0" u="none" strike="noStrike" dirty="0">
                          <a:effectLst/>
                          <a:latin typeface="Calibri" panose="020F0502020204030204" pitchFamily="34" charset="0"/>
                        </a:rPr>
                        <a:t>Base Per Pupil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1,024,569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8700">
                <a:tc>
                  <a:txBody>
                    <a:bodyPr/>
                    <a:lstStyle/>
                    <a:p>
                      <a:pPr algn="l" fontAlgn="b"/>
                      <a:r>
                        <a:rPr lang="en-US" sz="1200" b="1" i="0" u="none" strike="noStrike">
                          <a:effectLst/>
                          <a:latin typeface="Calibri" panose="020F0502020204030204" pitchFamily="34" charset="0"/>
                        </a:rPr>
                        <a:t>Grade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8700">
                <a:tc>
                  <a:txBody>
                    <a:bodyPr/>
                    <a:lstStyle/>
                    <a:p>
                      <a:pPr algn="l" fontAlgn="b"/>
                      <a:r>
                        <a:rPr lang="en-US" sz="1200" b="0" i="0" u="none" strike="noStrike">
                          <a:effectLst/>
                          <a:latin typeface="Calibri" panose="020F0502020204030204" pitchFamily="34" charset="0"/>
                        </a:rPr>
                        <a:t>       Kindergarten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117,218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8700">
                <a:tc>
                  <a:txBody>
                    <a:bodyPr/>
                    <a:lstStyle/>
                    <a:p>
                      <a:pPr algn="l" fontAlgn="b"/>
                      <a:r>
                        <a:rPr lang="en-US" sz="1200" b="0" i="0" u="none" strike="noStrike">
                          <a:effectLst/>
                          <a:latin typeface="Calibri" panose="020F0502020204030204" pitchFamily="34" charset="0"/>
                        </a:rPr>
                        <a:t>       1st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48,841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8700">
                <a:tc>
                  <a:txBody>
                    <a:bodyPr/>
                    <a:lstStyle/>
                    <a:p>
                      <a:pPr algn="l" fontAlgn="b"/>
                      <a:r>
                        <a:rPr lang="en-US" sz="1200" b="0" i="0" u="none" strike="noStrike">
                          <a:effectLst/>
                          <a:latin typeface="Calibri" panose="020F0502020204030204" pitchFamily="34" charset="0"/>
                        </a:rPr>
                        <a:t>       2nd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48,841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8700">
                <a:tc>
                  <a:txBody>
                    <a:bodyPr/>
                    <a:lstStyle/>
                    <a:p>
                      <a:pPr algn="l" fontAlgn="b"/>
                      <a:r>
                        <a:rPr lang="en-US" sz="1200" b="0" i="0" u="none" strike="noStrike">
                          <a:effectLst/>
                          <a:latin typeface="Calibri" panose="020F0502020204030204" pitchFamily="34" charset="0"/>
                        </a:rPr>
                        <a:t>       3rd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31,475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8700">
                <a:tc>
                  <a:txBody>
                    <a:bodyPr/>
                    <a:lstStyle/>
                    <a:p>
                      <a:pPr algn="l" fontAlgn="b"/>
                      <a:r>
                        <a:rPr lang="en-US" sz="1200" b="0" i="0" u="none" strike="noStrike">
                          <a:effectLst/>
                          <a:latin typeface="Calibri" panose="020F0502020204030204" pitchFamily="34" charset="0"/>
                        </a:rPr>
                        <a:t>       6th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8700">
                <a:tc>
                  <a:txBody>
                    <a:bodyPr/>
                    <a:lstStyle/>
                    <a:p>
                      <a:pPr algn="l" fontAlgn="b"/>
                      <a:r>
                        <a:rPr lang="en-US" sz="1200" b="0" i="0" u="none" strike="noStrike">
                          <a:effectLst/>
                          <a:latin typeface="Calibri" panose="020F0502020204030204" pitchFamily="34" charset="0"/>
                        </a:rPr>
                        <a:t>       9th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8700">
                <a:tc>
                  <a:txBody>
                    <a:bodyPr/>
                    <a:lstStyle/>
                    <a:p>
                      <a:pPr algn="l" fontAlgn="b"/>
                      <a:r>
                        <a:rPr lang="en-US" sz="1200" b="0" i="0" u="none" strike="noStrike">
                          <a:effectLst/>
                          <a:latin typeface="Calibri" panose="020F0502020204030204" pitchFamily="34" charset="0"/>
                        </a:rPr>
                        <a:t>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410,262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8700">
                <a:tc>
                  <a:txBody>
                    <a:bodyPr/>
                    <a:lstStyle/>
                    <a:p>
                      <a:pPr algn="l" fontAlgn="b"/>
                      <a:r>
                        <a:rPr lang="en-US" sz="1200" b="0" i="0" u="none" strike="noStrike">
                          <a:effectLst/>
                          <a:latin typeface="Calibri" panose="020F0502020204030204" pitchFamily="34" charset="0"/>
                        </a:rPr>
                        <a:t>Special Education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4,819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8700">
                <a:tc>
                  <a:txBody>
                    <a:bodyPr/>
                    <a:lstStyle/>
                    <a:p>
                      <a:pPr algn="l" fontAlgn="b"/>
                      <a:r>
                        <a:rPr lang="en-US" sz="1200" b="0" i="0" u="none" strike="noStrike">
                          <a:effectLst/>
                          <a:latin typeface="Calibri" panose="020F0502020204030204" pitchFamily="34" charset="0"/>
                        </a:rPr>
                        <a:t>Gifted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18,234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8700">
                <a:tc>
                  <a:txBody>
                    <a:bodyPr/>
                    <a:lstStyle/>
                    <a:p>
                      <a:pPr algn="l" fontAlgn="b"/>
                      <a:r>
                        <a:rPr lang="en-US" sz="1200" b="0" i="0" u="none" strike="noStrike">
                          <a:effectLst/>
                          <a:latin typeface="Calibri" panose="020F0502020204030204" pitchFamily="34" charset="0"/>
                        </a:rPr>
                        <a:t>Gifted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12,590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8700">
                <a:tc>
                  <a:txBody>
                    <a:bodyPr/>
                    <a:lstStyle/>
                    <a:p>
                      <a:pPr algn="l" fontAlgn="b"/>
                      <a:r>
                        <a:rPr lang="en-US" sz="1200" b="0" i="0" u="none" strike="noStrike">
                          <a:effectLst/>
                          <a:latin typeface="Calibri" panose="020F0502020204030204" pitchFamily="34" charset="0"/>
                        </a:rPr>
                        <a:t>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8700">
                <a:tc>
                  <a:txBody>
                    <a:bodyPr/>
                    <a:lstStyle/>
                    <a:p>
                      <a:pPr algn="l" fontAlgn="b"/>
                      <a:r>
                        <a:rPr lang="en-US" sz="1200" b="0" i="0" u="none" strike="noStrike">
                          <a:effectLst/>
                          <a:latin typeface="Calibri" panose="020F0502020204030204" pitchFamily="34" charset="0"/>
                        </a:rPr>
                        <a:t>Small School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458,451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8700">
                <a:tc>
                  <a:txBody>
                    <a:bodyPr/>
                    <a:lstStyle/>
                    <a:p>
                      <a:pPr algn="l" fontAlgn="b"/>
                      <a:r>
                        <a:rPr lang="en-US" sz="1200" b="0" i="0" u="none" strike="noStrike">
                          <a:effectLst/>
                          <a:latin typeface="Calibri" panose="020F0502020204030204" pitchFamily="34" charset="0"/>
                        </a:rPr>
                        <a:t>Incoming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8700">
                <a:tc>
                  <a:txBody>
                    <a:bodyPr/>
                    <a:lstStyle/>
                    <a:p>
                      <a:pPr algn="l" fontAlgn="b"/>
                      <a:r>
                        <a:rPr lang="en-US" sz="1200" b="0" i="0" u="none" strike="noStrike">
                          <a:effectLst/>
                          <a:latin typeface="Calibri" panose="020F0502020204030204" pitchFamily="34" charset="0"/>
                        </a:rPr>
                        <a:t>Baseline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8700">
                <a:tc>
                  <a:txBody>
                    <a:bodyPr/>
                    <a:lstStyle/>
                    <a:p>
                      <a:pPr algn="l" fontAlgn="b"/>
                      <a:r>
                        <a:rPr lang="en-US" sz="1200" b="0" i="0" u="none" strike="noStrike">
                          <a:effectLst/>
                          <a:latin typeface="Calibri" panose="020F0502020204030204" pitchFamily="34" charset="0"/>
                        </a:rPr>
                        <a:t>Transition Policy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(134,795)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8700">
                <a:tc>
                  <a:txBody>
                    <a:bodyPr/>
                    <a:lstStyle/>
                    <a:p>
                      <a:pPr algn="l" fontAlgn="b"/>
                      <a:r>
                        <a:rPr lang="en-US" sz="1200" b="0" i="0" u="none" strike="noStrike">
                          <a:effectLst/>
                          <a:latin typeface="Calibri" panose="020F0502020204030204" pitchFamily="34" charset="0"/>
                        </a:rPr>
                        <a:t>Dual Campus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8700">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8700">
                <a:tc>
                  <a:txBody>
                    <a:bodyPr/>
                    <a:lstStyle/>
                    <a:p>
                      <a:pPr algn="l" fontAlgn="b"/>
                      <a:r>
                        <a:rPr lang="en-US" sz="1200" b="0" i="0" u="none" strike="noStrike">
                          <a:effectLst/>
                          <a:latin typeface="Calibri" panose="020F0502020204030204" pitchFamily="34" charset="0"/>
                        </a:rPr>
                        <a:t>Holdback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(38,591)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8700">
                <a:tc>
                  <a:txBody>
                    <a:bodyPr/>
                    <a:lstStyle/>
                    <a:p>
                      <a:pPr algn="l" fontAlgn="b"/>
                      <a:r>
                        <a:rPr lang="en-US" sz="1200" b="1" i="0" u="none" strike="noStrike">
                          <a:effectLst/>
                          <a:latin typeface="Calibri" panose="020F0502020204030204" pitchFamily="34" charset="0"/>
                        </a:rPr>
                        <a:t>Total SSF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ctr" fontAlgn="b"/>
                      <a:r>
                        <a:rPr lang="en-US" sz="1200" b="1" i="0" u="none" strike="noStrike" dirty="0">
                          <a:effectLst/>
                          <a:latin typeface="Calibri" panose="020F0502020204030204" pitchFamily="34" charset="0"/>
                        </a:rPr>
                        <a:t> $                2,001,913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extLst>
                  <a:ext uri="{0D108BD9-81ED-4DB2-BD59-A6C34878D82A}">
                    <a16:rowId xmlns:a16="http://schemas.microsoft.com/office/drawing/2014/main" val="10029"/>
                  </a:ext>
                </a:extLst>
              </a:tr>
            </a:tbl>
          </a:graphicData>
        </a:graphic>
      </p:graphicFrame>
      <p:sp>
        <p:nvSpPr>
          <p:cNvPr id="3" name="TextBox 2"/>
          <p:cNvSpPr txBox="1"/>
          <p:nvPr/>
        </p:nvSpPr>
        <p:spPr>
          <a:xfrm rot="20164409">
            <a:off x="4089742" y="1165682"/>
            <a:ext cx="6444173" cy="707886"/>
          </a:xfrm>
          <a:prstGeom prst="rect">
            <a:avLst/>
          </a:prstGeom>
          <a:noFill/>
        </p:spPr>
        <p:txBody>
          <a:bodyPr wrap="square" rtlCol="0">
            <a:spAutoFit/>
          </a:bodyPr>
          <a:lstStyle/>
          <a:p>
            <a:pPr algn="ctr"/>
            <a:r>
              <a:rPr lang="en-US" sz="4000" b="1" dirty="0" smtClean="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endPar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4572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Allocations (Optional)</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47461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699807"/>
              </p:ext>
            </p:extLst>
          </p:nvPr>
        </p:nvGraphicFramePr>
        <p:xfrm>
          <a:off x="1399309" y="1605787"/>
          <a:ext cx="7076211" cy="2834639"/>
        </p:xfrm>
        <a:graphic>
          <a:graphicData uri="http://schemas.openxmlformats.org/drawingml/2006/table">
            <a:tbl>
              <a:tblPr/>
              <a:tblGrid>
                <a:gridCol w="2210421">
                  <a:extLst>
                    <a:ext uri="{9D8B030D-6E8A-4147-A177-3AD203B41FA5}">
                      <a16:colId xmlns:a16="http://schemas.microsoft.com/office/drawing/2014/main" val="20000"/>
                    </a:ext>
                  </a:extLst>
                </a:gridCol>
                <a:gridCol w="1621930">
                  <a:extLst>
                    <a:ext uri="{9D8B030D-6E8A-4147-A177-3AD203B41FA5}">
                      <a16:colId xmlns:a16="http://schemas.microsoft.com/office/drawing/2014/main" val="20001"/>
                    </a:ext>
                  </a:extLst>
                </a:gridCol>
                <a:gridCol w="1621930">
                  <a:extLst>
                    <a:ext uri="{9D8B030D-6E8A-4147-A177-3AD203B41FA5}">
                      <a16:colId xmlns:a16="http://schemas.microsoft.com/office/drawing/2014/main" val="20002"/>
                    </a:ext>
                  </a:extLst>
                </a:gridCol>
                <a:gridCol w="1621930">
                  <a:extLst>
                    <a:ext uri="{9D8B030D-6E8A-4147-A177-3AD203B41FA5}">
                      <a16:colId xmlns:a16="http://schemas.microsoft.com/office/drawing/2014/main" val="20003"/>
                    </a:ext>
                  </a:extLst>
                </a:gridCol>
              </a:tblGrid>
              <a:tr h="266939">
                <a:tc>
                  <a:txBody>
                    <a:bodyPr/>
                    <a:lstStyle/>
                    <a:p>
                      <a:pPr algn="l" fontAlgn="b"/>
                      <a:r>
                        <a:rPr lang="en-US" sz="1200" b="1" i="0" u="none" strike="noStrike" dirty="0">
                          <a:effectLst/>
                          <a:latin typeface="Calibri" panose="020F0502020204030204" pitchFamily="34" charset="0"/>
                          <a:cs typeface="Calibri" panose="020F0502020204030204" pitchFamily="34" charset="0"/>
                        </a:rPr>
                        <a:t>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                     98,000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Turnaround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                   270,000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Title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                   132,000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Total FTE Allotments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                1,133,862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6939">
                <a:tc>
                  <a:txBody>
                    <a:bodyPr/>
                    <a:lstStyle/>
                    <a:p>
                      <a:pPr algn="l" fontAlgn="b"/>
                      <a:r>
                        <a:rPr lang="en-US" sz="1200" b="1" i="0" u="none" strike="noStrike">
                          <a:effectLst/>
                          <a:latin typeface="Calibri" panose="020F0502020204030204" pitchFamily="34" charset="0"/>
                          <a:cs typeface="Calibri" panose="020F0502020204030204" pitchFamily="34" charset="0"/>
                        </a:rPr>
                        <a:t>Total 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200" b="1" i="0" u="none" strike="noStrike">
                          <a:effectLst/>
                          <a:latin typeface="Calibri" panose="020F0502020204030204" pitchFamily="34" charset="0"/>
                          <a:cs typeface="Calibri" panose="020F0502020204030204" pitchFamily="34" charset="0"/>
                        </a:rPr>
                        <a:t> $                1,633,862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0007"/>
                  </a:ext>
                </a:extLst>
              </a:tr>
              <a:tr h="216094">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216094">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6939">
                <a:tc>
                  <a:txBody>
                    <a:bodyPr/>
                    <a:lstStyle/>
                    <a:p>
                      <a:pPr algn="l" fontAlgn="b"/>
                      <a:r>
                        <a:rPr lang="en-US" sz="1200" b="1" i="0" u="none" strike="noStrike">
                          <a:effectLst/>
                          <a:latin typeface="Calibri" panose="020F0502020204030204" pitchFamily="34" charset="0"/>
                          <a:cs typeface="Calibri" panose="020F0502020204030204" pitchFamily="34" charset="0"/>
                        </a:rPr>
                        <a:t>Total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200" b="1" i="0" u="none" strike="noStrike" dirty="0">
                          <a:effectLst/>
                          <a:latin typeface="Calibri" panose="020F0502020204030204" pitchFamily="34" charset="0"/>
                          <a:cs typeface="Calibri" panose="020F0502020204030204" pitchFamily="34" charset="0"/>
                        </a:rPr>
                        <a:t> $                3,635,774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0010"/>
                  </a:ext>
                </a:extLst>
              </a:tr>
            </a:tbl>
          </a:graphicData>
        </a:graphic>
      </p:graphicFrame>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Allocations (Optional)</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4" name="Picture 3"/>
          <p:cNvPicPr>
            <a:picLocks noChangeAspect="1"/>
          </p:cNvPicPr>
          <p:nvPr/>
        </p:nvPicPr>
        <p:blipFill>
          <a:blip r:embed="rId3"/>
          <a:stretch>
            <a:fillRect/>
          </a:stretch>
        </p:blipFill>
        <p:spPr>
          <a:xfrm>
            <a:off x="1927728" y="665018"/>
            <a:ext cx="6230652" cy="3383573"/>
          </a:xfrm>
          <a:prstGeom prst="rect">
            <a:avLst/>
          </a:prstGeom>
        </p:spPr>
      </p:pic>
    </p:spTree>
    <p:extLst>
      <p:ext uri="{BB962C8B-B14F-4D97-AF65-F5344CB8AC3E}">
        <p14:creationId xmlns:p14="http://schemas.microsoft.com/office/powerpoint/2010/main" val="121346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89770991"/>
              </p:ext>
            </p:extLst>
          </p:nvPr>
        </p:nvGraphicFramePr>
        <p:xfrm>
          <a:off x="1648691" y="858649"/>
          <a:ext cx="6222820" cy="5736753"/>
        </p:xfrm>
        <a:graphic>
          <a:graphicData uri="http://schemas.openxmlformats.org/drawingml/2006/table">
            <a:tbl>
              <a:tblPr>
                <a:tableStyleId>{5C22544A-7EE6-4342-B048-85BDC9FD1C3A}</a:tableStyleId>
              </a:tblPr>
              <a:tblGrid>
                <a:gridCol w="869388">
                  <a:extLst>
                    <a:ext uri="{9D8B030D-6E8A-4147-A177-3AD203B41FA5}">
                      <a16:colId xmlns:a16="http://schemas.microsoft.com/office/drawing/2014/main" val="1891187169"/>
                    </a:ext>
                  </a:extLst>
                </a:gridCol>
                <a:gridCol w="2394164">
                  <a:extLst>
                    <a:ext uri="{9D8B030D-6E8A-4147-A177-3AD203B41FA5}">
                      <a16:colId xmlns:a16="http://schemas.microsoft.com/office/drawing/2014/main" val="2994113997"/>
                    </a:ext>
                  </a:extLst>
                </a:gridCol>
                <a:gridCol w="1314115">
                  <a:extLst>
                    <a:ext uri="{9D8B030D-6E8A-4147-A177-3AD203B41FA5}">
                      <a16:colId xmlns:a16="http://schemas.microsoft.com/office/drawing/2014/main" val="1168100298"/>
                    </a:ext>
                  </a:extLst>
                </a:gridCol>
                <a:gridCol w="1645153">
                  <a:extLst>
                    <a:ext uri="{9D8B030D-6E8A-4147-A177-3AD203B41FA5}">
                      <a16:colId xmlns:a16="http://schemas.microsoft.com/office/drawing/2014/main" val="2485946918"/>
                    </a:ext>
                  </a:extLst>
                </a:gridCol>
              </a:tblGrid>
              <a:tr h="392212">
                <a:tc>
                  <a:txBody>
                    <a:bodyPr/>
                    <a:lstStyle/>
                    <a:p>
                      <a:pPr algn="l" fontAlgn="t"/>
                      <a:r>
                        <a:rPr lang="en-US" sz="1400" u="none" strike="noStrike" baseline="0" dirty="0">
                          <a:effectLst/>
                        </a:rPr>
                        <a:t>School</a:t>
                      </a:r>
                      <a:endParaRPr lang="en-US" sz="1400" b="1" i="0" u="none" strike="noStrike" baseline="0" dirty="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ABC </a:t>
                      </a:r>
                      <a:r>
                        <a:rPr lang="en-US" sz="1400" u="none" strike="noStrike" baseline="0" dirty="0">
                          <a:effectLst/>
                        </a:rPr>
                        <a:t>Academy</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49790131"/>
                  </a:ext>
                </a:extLst>
              </a:tr>
              <a:tr h="197732">
                <a:tc>
                  <a:txBody>
                    <a:bodyPr/>
                    <a:lstStyle/>
                    <a:p>
                      <a:pPr algn="l" fontAlgn="t"/>
                      <a:r>
                        <a:rPr lang="en-US" sz="1400" u="none" strike="noStrike" baseline="0">
                          <a:effectLst/>
                        </a:rPr>
                        <a:t>Location</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a:effectLst/>
                        </a:rPr>
                        <a:t>5066</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34141128"/>
                  </a:ext>
                </a:extLst>
              </a:tr>
              <a:tr h="197732">
                <a:tc>
                  <a:txBody>
                    <a:bodyPr/>
                    <a:lstStyle/>
                    <a:p>
                      <a:pPr algn="l" fontAlgn="t"/>
                      <a:r>
                        <a:rPr lang="en-US" sz="1400" u="none" strike="noStrike" baseline="0">
                          <a:effectLst/>
                        </a:rPr>
                        <a:t>Level</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a:effectLst/>
                        </a:rPr>
                        <a:t>ES</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41863000"/>
                  </a:ext>
                </a:extLst>
              </a:tr>
              <a:tr h="197732">
                <a:tc>
                  <a:txBody>
                    <a:bodyPr/>
                    <a:lstStyle/>
                    <a:p>
                      <a:pPr algn="l" fontAlgn="t"/>
                      <a:r>
                        <a:rPr lang="en-US" sz="1400" u="none" strike="noStrike" baseline="0" dirty="0">
                          <a:effectLst/>
                        </a:rPr>
                        <a:t>Principal</a:t>
                      </a:r>
                      <a:endParaRPr lang="en-US" sz="1400" b="1" i="0" u="none" strike="noStrike" baseline="0" dirty="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a:effectLst/>
                        </a:rPr>
                        <a:t>Ms. </a:t>
                      </a:r>
                      <a:r>
                        <a:rPr lang="en-US" sz="1400" u="none" strike="noStrike" baseline="0" dirty="0" smtClean="0">
                          <a:effectLst/>
                        </a:rPr>
                        <a:t>Christian Peterson</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4056270"/>
                  </a:ext>
                </a:extLst>
              </a:tr>
              <a:tr h="727533">
                <a:tc>
                  <a:txBody>
                    <a:bodyPr/>
                    <a:lstStyle/>
                    <a:p>
                      <a:pPr algn="l" fontAlgn="t"/>
                      <a:r>
                        <a:rPr lang="en-US" sz="1400" u="none" strike="noStrike" baseline="0">
                          <a:effectLst/>
                        </a:rPr>
                        <a:t>Projected Enrollment</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a:effectLst/>
                        </a:rPr>
                        <a:t>236</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633211601"/>
                  </a:ext>
                </a:extLst>
              </a:tr>
              <a:tr h="197732">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pPr algn="ctr" fontAlgn="b"/>
                      <a:r>
                        <a:rPr lang="en-US" sz="1400" u="none" strike="noStrike" dirty="0">
                          <a:effectLst/>
                        </a:rPr>
                        <a:t>Used</a:t>
                      </a:r>
                      <a:endParaRPr lang="en-US" sz="1400" b="1" i="0" u="none" strike="noStrike" dirty="0">
                        <a:solidFill>
                          <a:srgbClr val="FFFFFF"/>
                        </a:solidFill>
                        <a:effectLst/>
                        <a:latin typeface="Calibri" panose="020F05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664867818"/>
                  </a:ext>
                </a:extLst>
              </a:tr>
              <a:tr h="197732">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FTE </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Budget </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837708"/>
                  </a:ext>
                </a:extLst>
              </a:tr>
              <a:tr h="197732">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0" marR="0" marT="0"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2305795"/>
                  </a:ext>
                </a:extLst>
              </a:tr>
              <a:tr h="363766">
                <a:tc>
                  <a:txBody>
                    <a:bodyPr/>
                    <a:lstStyle/>
                    <a:p>
                      <a:pPr algn="ctr" fontAlgn="b"/>
                      <a:r>
                        <a:rPr lang="en-US" sz="1400" u="none" strike="noStrike" dirty="0">
                          <a:effectLst/>
                        </a:rPr>
                        <a:t>1000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Instruction</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29.14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2,378,025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608258624"/>
                  </a:ext>
                </a:extLst>
              </a:tr>
              <a:tr h="363766">
                <a:tc>
                  <a:txBody>
                    <a:bodyPr/>
                    <a:lstStyle/>
                    <a:p>
                      <a:pPr algn="ctr" fontAlgn="b"/>
                      <a:r>
                        <a:rPr lang="en-US" sz="1400" u="none" strike="noStrike" dirty="0">
                          <a:effectLst/>
                        </a:rPr>
                        <a:t>2100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Pupil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4.50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511,946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01476236"/>
                  </a:ext>
                </a:extLst>
              </a:tr>
              <a:tr h="395464">
                <a:tc>
                  <a:txBody>
                    <a:bodyPr/>
                    <a:lstStyle/>
                    <a:p>
                      <a:pPr algn="ctr" fontAlgn="b"/>
                      <a:r>
                        <a:rPr lang="en-US" sz="1400" u="none" strike="noStrike" dirty="0">
                          <a:effectLst/>
                        </a:rPr>
                        <a:t>2210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Improvement of Instructional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604,374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523672810"/>
                  </a:ext>
                </a:extLst>
              </a:tr>
              <a:tr h="363766">
                <a:tc>
                  <a:txBody>
                    <a:bodyPr/>
                    <a:lstStyle/>
                    <a:p>
                      <a:pPr algn="ctr" fontAlgn="b"/>
                      <a:r>
                        <a:rPr lang="en-US" sz="1400" u="none" strike="noStrike" dirty="0">
                          <a:effectLst/>
                        </a:rPr>
                        <a:t>2213</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Instructional Staff Training</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447565852"/>
                  </a:ext>
                </a:extLst>
              </a:tr>
              <a:tr h="363766">
                <a:tc>
                  <a:txBody>
                    <a:bodyPr/>
                    <a:lstStyle/>
                    <a:p>
                      <a:pPr algn="ctr" fontAlgn="b"/>
                      <a:r>
                        <a:rPr lang="en-US" sz="1400" u="none" strike="noStrike" dirty="0">
                          <a:effectLst/>
                        </a:rPr>
                        <a:t>2220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Educational Media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99,914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324329402"/>
                  </a:ext>
                </a:extLst>
              </a:tr>
              <a:tr h="363766">
                <a:tc>
                  <a:txBody>
                    <a:bodyPr/>
                    <a:lstStyle/>
                    <a:p>
                      <a:pPr algn="ctr" fontAlgn="b"/>
                      <a:r>
                        <a:rPr lang="en-US" sz="1400" u="none" strike="noStrike" dirty="0">
                          <a:effectLst/>
                        </a:rPr>
                        <a:t>2400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School Administration</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5.00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372,533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901901754"/>
                  </a:ext>
                </a:extLst>
              </a:tr>
              <a:tr h="363766">
                <a:tc>
                  <a:txBody>
                    <a:bodyPr/>
                    <a:lstStyle/>
                    <a:p>
                      <a:pPr algn="ctr" fontAlgn="b"/>
                      <a:r>
                        <a:rPr lang="en-US" sz="1400" u="none" strike="noStrike" dirty="0">
                          <a:effectLst/>
                        </a:rPr>
                        <a:t>2600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Maintenance &amp; Operations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157,727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57957364"/>
                  </a:ext>
                </a:extLst>
              </a:tr>
              <a:tr h="363766">
                <a:tc>
                  <a:txBody>
                    <a:bodyPr/>
                    <a:lstStyle/>
                    <a:p>
                      <a:pPr algn="ctr" fontAlgn="b"/>
                      <a:r>
                        <a:rPr lang="en-US" sz="1400" u="none" strike="noStrike" dirty="0">
                          <a:effectLst/>
                        </a:rPr>
                        <a:t>2700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Transportation</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693208922"/>
                  </a:ext>
                </a:extLst>
              </a:tr>
              <a:tr h="363766">
                <a:tc gridSpan="2">
                  <a:txBody>
                    <a:bodyPr/>
                    <a:lstStyle/>
                    <a:p>
                      <a:pPr algn="l" fontAlgn="b"/>
                      <a:r>
                        <a:rPr lang="en-US" sz="1400" u="none" strike="noStrike">
                          <a:effectLst/>
                        </a:rPr>
                        <a:t>Total</a:t>
                      </a:r>
                      <a:endParaRPr lang="en-US" sz="1400" b="1"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r>
                        <a:rPr lang="en-US" sz="1400" u="none" strike="noStrike">
                          <a:effectLst/>
                        </a:rPr>
                        <a:t> </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4,124,518 </a:t>
                      </a:r>
                      <a:endParaRPr lang="en-US" sz="14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896688"/>
                  </a:ext>
                </a:extLst>
              </a:tr>
            </a:tbl>
          </a:graphicData>
        </a:graphic>
      </p:graphicFrame>
      <p:sp>
        <p:nvSpPr>
          <p:cNvPr id="2" name="TextBox 1"/>
          <p:cNvSpPr txBox="1"/>
          <p:nvPr/>
        </p:nvSpPr>
        <p:spPr>
          <a:xfrm rot="20379626">
            <a:off x="3217049" y="3327510"/>
            <a:ext cx="3086101" cy="1015663"/>
          </a:xfrm>
          <a:prstGeom prst="rect">
            <a:avLst/>
          </a:prstGeom>
          <a:noFill/>
        </p:spPr>
        <p:txBody>
          <a:bodyPr wrap="none" rtlCol="0">
            <a:spAutoFit/>
          </a:bodyPr>
          <a:lstStyle/>
          <a:p>
            <a:r>
              <a:rPr lang="en-US" sz="6000" b="1" dirty="0" smtClean="0">
                <a:ln w="22225">
                  <a:solidFill>
                    <a:schemeClr val="accent2"/>
                  </a:solidFill>
                  <a:prstDash val="solid"/>
                </a:ln>
                <a:solidFill>
                  <a:schemeClr val="accent2">
                    <a:lumMod val="40000"/>
                    <a:lumOff val="60000"/>
                  </a:schemeClr>
                </a:solidFill>
              </a:rPr>
              <a:t>Example</a:t>
            </a:r>
            <a:endParaRPr lang="en-US" sz="6000" b="1" dirty="0">
              <a:ln w="22225">
                <a:solidFill>
                  <a:schemeClr val="accent2"/>
                </a:solidFill>
                <a:prstDash val="solid"/>
              </a:ln>
              <a:solidFill>
                <a:schemeClr val="accent2">
                  <a:lumMod val="40000"/>
                  <a:lumOff val="60000"/>
                </a:schemeClr>
              </a:solidFill>
            </a:endParaRP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12915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nvGraphicFramePr>
        <p:xfrm>
          <a:off x="1440695" y="1031224"/>
          <a:ext cx="6832318"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2944013" y="2121041"/>
            <a:ext cx="3086101" cy="1015663"/>
          </a:xfrm>
          <a:prstGeom prst="rect">
            <a:avLst/>
          </a:prstGeom>
          <a:noFill/>
        </p:spPr>
        <p:txBody>
          <a:bodyPr wrap="none" rtlCol="0">
            <a:spAutoFit/>
          </a:bodyPr>
          <a:lstStyle/>
          <a:p>
            <a:r>
              <a:rPr lang="en-US" sz="6000" b="1" dirty="0" smtClean="0">
                <a:ln w="22225">
                  <a:solidFill>
                    <a:schemeClr val="accent2"/>
                  </a:solidFill>
                  <a:prstDash val="solid"/>
                </a:ln>
                <a:solidFill>
                  <a:schemeClr val="accent2">
                    <a:lumMod val="40000"/>
                    <a:lumOff val="60000"/>
                  </a:schemeClr>
                </a:solidFill>
              </a:rPr>
              <a:t>Example</a:t>
            </a:r>
            <a:endParaRPr lang="en-US" sz="6000" b="1" dirty="0">
              <a:ln w="22225">
                <a:solidFill>
                  <a:schemeClr val="accent2"/>
                </a:solidFill>
                <a:prstDash val="solid"/>
              </a:ln>
              <a:solidFill>
                <a:schemeClr val="accent2">
                  <a:lumMod val="40000"/>
                  <a:lumOff val="60000"/>
                </a:schemeClr>
              </a:solidFill>
            </a:endParaRP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71618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1"/>
            <a:ext cx="8342142" cy="3836962"/>
          </a:xfrm>
        </p:spPr>
        <p:txBody>
          <a:bodyPr>
            <a:noAutofit/>
          </a:bodyPr>
          <a:lstStyle/>
          <a:p>
            <a:pPr algn="l"/>
            <a:r>
              <a:rPr lang="en-US" sz="2400" dirty="0">
                <a:solidFill>
                  <a:schemeClr val="tx1"/>
                </a:solidFill>
              </a:rPr>
              <a:t>•	</a:t>
            </a:r>
            <a:r>
              <a:rPr lang="en-US" sz="2400" dirty="0" smtClean="0">
                <a:solidFill>
                  <a:schemeClr val="tx1"/>
                </a:solidFill>
              </a:rPr>
              <a:t>February: </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Courier New" panose="02070309020205020404" pitchFamily="49" charset="0"/>
              <a:buChar char="o"/>
            </a:pPr>
            <a:r>
              <a:rPr lang="en-US" sz="2400" dirty="0" smtClean="0">
                <a:solidFill>
                  <a:schemeClr val="tx1"/>
                </a:solidFill>
              </a:rPr>
              <a:t>Program </a:t>
            </a:r>
            <a:r>
              <a:rPr lang="en-US" sz="2400" dirty="0">
                <a:solidFill>
                  <a:schemeClr val="tx1"/>
                </a:solidFill>
              </a:rPr>
              <a:t>Manager discussions and approvals</a:t>
            </a:r>
          </a:p>
          <a:p>
            <a:pPr marL="800100" lvl="1" indent="-342900" algn="l">
              <a:buFont typeface="Courier New" panose="02070309020205020404" pitchFamily="49" charset="0"/>
              <a:buChar char="o"/>
            </a:pPr>
            <a:r>
              <a:rPr lang="en-US" sz="2400" dirty="0" smtClean="0">
                <a:solidFill>
                  <a:schemeClr val="tx1"/>
                </a:solidFill>
              </a:rPr>
              <a:t>Academic </a:t>
            </a:r>
            <a:r>
              <a:rPr lang="en-US" sz="2400" dirty="0">
                <a:solidFill>
                  <a:schemeClr val="tx1"/>
                </a:solidFill>
              </a:rPr>
              <a:t>and Staffing Resource Planning </a:t>
            </a:r>
            <a:r>
              <a:rPr lang="en-US" sz="2400" dirty="0" smtClean="0">
                <a:solidFill>
                  <a:schemeClr val="tx1"/>
                </a:solidFill>
              </a:rPr>
              <a:t>Meeting (February  26</a:t>
            </a:r>
            <a:r>
              <a:rPr lang="en-US" sz="2400" baseline="30000" dirty="0" smtClean="0">
                <a:solidFill>
                  <a:schemeClr val="tx1"/>
                </a:solidFill>
              </a:rPr>
              <a:t>th</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2</a:t>
            </a:r>
            <a:r>
              <a:rPr lang="en-US" sz="2400" baseline="30000" dirty="0" smtClean="0">
                <a:solidFill>
                  <a:schemeClr val="tx1"/>
                </a:solidFill>
              </a:rPr>
              <a:t>nd</a:t>
            </a:r>
            <a:r>
              <a:rPr lang="en-US" sz="2400" dirty="0" smtClean="0">
                <a:solidFill>
                  <a:schemeClr val="tx1"/>
                </a:solidFill>
              </a:rPr>
              <a:t>)</a:t>
            </a:r>
            <a:endParaRPr lang="en-US" sz="2400" dirty="0">
              <a:solidFill>
                <a:schemeClr val="tx1"/>
              </a:solidFill>
            </a:endParaRPr>
          </a:p>
          <a:p>
            <a:pPr algn="l"/>
            <a:r>
              <a:rPr lang="en-US" sz="2400" dirty="0">
                <a:solidFill>
                  <a:schemeClr val="tx1"/>
                </a:solidFill>
              </a:rPr>
              <a:t>•	</a:t>
            </a:r>
            <a:r>
              <a:rPr lang="en-US" sz="2400" dirty="0" smtClean="0">
                <a:solidFill>
                  <a:schemeClr val="tx1"/>
                </a:solidFill>
              </a:rPr>
              <a:t>March:</a:t>
            </a:r>
          </a:p>
          <a:p>
            <a:pPr marL="800100" lvl="1" indent="-342900" algn="l">
              <a:buFont typeface="Courier New" panose="02070309020205020404" pitchFamily="49" charset="0"/>
              <a:buChar char="o"/>
            </a:pPr>
            <a:r>
              <a:rPr lang="en-US" sz="2400" dirty="0">
                <a:solidFill>
                  <a:schemeClr val="tx1"/>
                </a:solidFill>
              </a:rPr>
              <a:t>Final GO Team Approval </a:t>
            </a:r>
            <a:r>
              <a:rPr lang="en-US" sz="2400" dirty="0" smtClean="0">
                <a:solidFill>
                  <a:schemeClr val="tx1"/>
                </a:solidFill>
              </a:rPr>
              <a:t>(March 5</a:t>
            </a:r>
            <a:r>
              <a:rPr lang="en-US" sz="2400" baseline="30000" dirty="0" smtClean="0">
                <a:solidFill>
                  <a:schemeClr val="tx1"/>
                </a:solidFill>
              </a:rPr>
              <a:t>th</a:t>
            </a:r>
            <a:r>
              <a:rPr lang="en-US" sz="2400" dirty="0">
                <a:solidFill>
                  <a:schemeClr val="tx1"/>
                </a:solidFill>
              </a:rPr>
              <a:t> </a:t>
            </a:r>
            <a:r>
              <a:rPr lang="en-US" sz="2400" dirty="0" smtClean="0">
                <a:solidFill>
                  <a:schemeClr val="tx1"/>
                </a:solidFill>
              </a:rPr>
              <a:t>- March 9</a:t>
            </a:r>
            <a:r>
              <a:rPr lang="en-US" sz="2400" baseline="30000" dirty="0" smtClean="0">
                <a:solidFill>
                  <a:schemeClr val="tx1"/>
                </a:solidFill>
              </a:rPr>
              <a:t>th</a:t>
            </a:r>
            <a:r>
              <a:rPr lang="en-US" sz="2400" dirty="0" smtClean="0">
                <a:solidFill>
                  <a:schemeClr val="tx1"/>
                </a:solidFill>
              </a:rPr>
              <a:t>)</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Tree>
    <p:extLst>
      <p:ext uri="{BB962C8B-B14F-4D97-AF65-F5344CB8AC3E}">
        <p14:creationId xmlns:p14="http://schemas.microsoft.com/office/powerpoint/2010/main" val="42577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After Initial Meeting and Before You Meet with Associate Supt. And Program Managers</a:t>
            </a:r>
            <a:endParaRPr lang="en-US" sz="2800" dirty="0">
              <a:solidFill>
                <a:sysClr val="windowText" lastClr="000000"/>
              </a:solidFill>
              <a:latin typeface="Calibri"/>
            </a:endParaRPr>
          </a:p>
        </p:txBody>
      </p:sp>
    </p:spTree>
    <p:extLst>
      <p:ext uri="{BB962C8B-B14F-4D97-AF65-F5344CB8AC3E}">
        <p14:creationId xmlns:p14="http://schemas.microsoft.com/office/powerpoint/2010/main" val="13016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73577742"/>
              </p:ext>
            </p:extLst>
          </p:nvPr>
        </p:nvGraphicFramePr>
        <p:xfrm>
          <a:off x="1145127" y="1240623"/>
          <a:ext cx="7196965" cy="530352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1" i="1" dirty="0" smtClean="0">
                          <a:solidFill>
                            <a:srgbClr val="FF0000"/>
                          </a:solidFill>
                        </a:rPr>
                        <a:t>Increase</a:t>
                      </a:r>
                      <a:r>
                        <a:rPr lang="en-US" sz="1100" b="1" i="1" baseline="0" dirty="0" smtClean="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Academics </a:t>
                      </a:r>
                      <a:r>
                        <a:rPr lang="en-US" sz="1100" b="1" i="1" baseline="0" dirty="0" smtClean="0">
                          <a:solidFill>
                            <a:srgbClr val="FF0000"/>
                          </a:solidFill>
                        </a:rPr>
                        <a:t>(example- please remove)</a:t>
                      </a:r>
                      <a:endParaRPr lang="en-US" sz="1100" b="1" i="1" dirty="0" smtClean="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Implementation</a:t>
                      </a:r>
                      <a:r>
                        <a:rPr lang="en-US" sz="1100" b="1" i="1" kern="1200" baseline="0" dirty="0" smtClean="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FY19 </a:t>
            </a:r>
            <a:r>
              <a:rPr lang="en-US" sz="2700" b="1" dirty="0">
                <a:solidFill>
                  <a:prstClr val="black"/>
                </a:solidFill>
                <a:latin typeface="Century Schoolbook" panose="02040604050505020304"/>
              </a:rPr>
              <a:t>Strategic Plan Break-out</a:t>
            </a:r>
          </a:p>
        </p:txBody>
      </p:sp>
    </p:spTree>
    <p:extLst>
      <p:ext uri="{BB962C8B-B14F-4D97-AF65-F5344CB8AC3E}">
        <p14:creationId xmlns:p14="http://schemas.microsoft.com/office/powerpoint/2010/main" val="292010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587400332"/>
              </p:ext>
            </p:extLst>
          </p:nvPr>
        </p:nvGraphicFramePr>
        <p:xfrm>
          <a:off x="1404298" y="1095267"/>
          <a:ext cx="7196965" cy="530352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1" i="1" dirty="0" smtClean="0">
                          <a:solidFill>
                            <a:srgbClr val="FF0000"/>
                          </a:solidFill>
                        </a:rPr>
                        <a:t>Increase</a:t>
                      </a:r>
                      <a:r>
                        <a:rPr lang="en-US" sz="1100" b="1" i="1" baseline="0" dirty="0" smtClean="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Academics </a:t>
                      </a:r>
                      <a:r>
                        <a:rPr lang="en-US" sz="1100" b="1" i="1" baseline="0" dirty="0" smtClean="0">
                          <a:solidFill>
                            <a:srgbClr val="FF0000"/>
                          </a:solidFill>
                        </a:rPr>
                        <a:t>(example- please remove)</a:t>
                      </a:r>
                      <a:endParaRPr lang="en-US" sz="1100" b="1" i="1" dirty="0" smtClean="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Implementation</a:t>
                      </a:r>
                      <a:r>
                        <a:rPr lang="en-US" sz="1100" b="1" i="1" kern="1200" baseline="0" dirty="0" smtClean="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FY19 </a:t>
            </a:r>
            <a:r>
              <a:rPr lang="en-US" sz="2700" b="1" dirty="0">
                <a:solidFill>
                  <a:prstClr val="black"/>
                </a:solidFill>
                <a:latin typeface="Century Schoolbook" panose="02040604050505020304"/>
              </a:rPr>
              <a:t>Strategic Plan Break-out</a:t>
            </a:r>
          </a:p>
        </p:txBody>
      </p:sp>
    </p:spTree>
    <p:extLst>
      <p:ext uri="{BB962C8B-B14F-4D97-AF65-F5344CB8AC3E}">
        <p14:creationId xmlns:p14="http://schemas.microsoft.com/office/powerpoint/2010/main" val="411618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smtClean="0">
                <a:latin typeface="Century Schoolbook" panose="02040604050505020304" pitchFamily="18" charset="0"/>
              </a:rPr>
              <a:t>Plan for </a:t>
            </a:r>
            <a:br>
              <a:rPr lang="en-US" sz="2700" b="1" dirty="0" smtClean="0">
                <a:latin typeface="Century Schoolbook" panose="02040604050505020304" pitchFamily="18" charset="0"/>
              </a:rPr>
            </a:br>
            <a:r>
              <a:rPr lang="en-US" sz="2700" b="1" dirty="0">
                <a:latin typeface="Century Schoolbook" panose="02040604050505020304" pitchFamily="18" charset="0"/>
              </a:rPr>
              <a:t> </a:t>
            </a:r>
            <a:r>
              <a:rPr lang="en-US" sz="2700" b="1" dirty="0" smtClean="0">
                <a:latin typeface="Century Schoolbook" panose="02040604050505020304" pitchFamily="18" charset="0"/>
              </a:rPr>
              <a:t>Title I Holdback and Austerity Restoration</a:t>
            </a:r>
            <a:endParaRPr lang="en-US" sz="2700" b="1"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52809034"/>
              </p:ext>
            </p:extLst>
          </p:nvPr>
        </p:nvGraphicFramePr>
        <p:xfrm>
          <a:off x="1145127" y="1554478"/>
          <a:ext cx="7196965" cy="487403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1" i="1" dirty="0" smtClean="0">
                          <a:solidFill>
                            <a:srgbClr val="FF0000"/>
                          </a:solidFill>
                        </a:rPr>
                        <a:t>Increase</a:t>
                      </a:r>
                      <a:r>
                        <a:rPr lang="en-US" sz="1100" b="1" i="1" baseline="0" dirty="0" smtClean="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Academics </a:t>
                      </a:r>
                      <a:r>
                        <a:rPr lang="en-US" sz="1100" b="1" i="1" baseline="0" dirty="0" smtClean="0">
                          <a:solidFill>
                            <a:srgbClr val="FF0000"/>
                          </a:solidFill>
                        </a:rPr>
                        <a:t>(example- please remove)</a:t>
                      </a:r>
                      <a:endParaRPr lang="en-US" sz="1100" b="1" i="1" dirty="0" smtClean="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Implementation</a:t>
                      </a:r>
                      <a:r>
                        <a:rPr lang="en-US" sz="1100" b="1" i="1" kern="1200" baseline="0" dirty="0" smtClean="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smtClean="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smtClean="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smtClean="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smtClean="0">
                          <a:solidFill>
                            <a:srgbClr val="FF0000"/>
                          </a:solidFill>
                        </a:rPr>
                        <a:t>(example- please remove)</a:t>
                      </a:r>
                      <a:endParaRPr lang="en-US" sz="1100" b="1" i="1" dirty="0" smtClean="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3576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smtClean="0">
                <a:solidFill>
                  <a:srgbClr val="000000"/>
                </a:solidFill>
                <a:latin typeface="Calibri" panose="020F0502020204030204" pitchFamily="34" charset="0"/>
              </a:rPr>
              <a:t>Are our school’s </a:t>
            </a:r>
            <a:r>
              <a:rPr lang="en-US" sz="2000" dirty="0">
                <a:solidFill>
                  <a:srgbClr val="000000"/>
                </a:solidFill>
                <a:latin typeface="Calibri" panose="020F0502020204030204" pitchFamily="34" charset="0"/>
              </a:rPr>
              <a:t>priorities (from your strategic plan) reflected in </a:t>
            </a:r>
            <a:r>
              <a:rPr lang="en-US" sz="2000" dirty="0" smtClean="0">
                <a:solidFill>
                  <a:srgbClr val="000000"/>
                </a:solidFill>
                <a:latin typeface="Calibri" panose="020F0502020204030204" pitchFamily="34" charset="0"/>
              </a:rPr>
              <a:t>this budget</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new </a:t>
            </a:r>
            <a:r>
              <a:rPr lang="en-US" sz="2000" dirty="0">
                <a:solidFill>
                  <a:srgbClr val="000000"/>
                </a:solidFill>
                <a:latin typeface="Calibri" panose="020F0502020204030204" pitchFamily="34" charset="0"/>
              </a:rPr>
              <a:t>positions </a:t>
            </a:r>
            <a:r>
              <a:rPr lang="en-US" sz="2000" dirty="0" smtClean="0">
                <a:solidFill>
                  <a:srgbClr val="000000"/>
                </a:solidFill>
                <a:latin typeface="Calibri" panose="020F0502020204030204" pitchFamily="34" charset="0"/>
              </a:rPr>
              <a:t>and/or </a:t>
            </a:r>
            <a:r>
              <a:rPr lang="en-US" sz="2000" dirty="0">
                <a:solidFill>
                  <a:srgbClr val="000000"/>
                </a:solidFill>
                <a:latin typeface="Calibri" panose="020F0502020204030204" pitchFamily="34" charset="0"/>
              </a:rPr>
              <a:t>resources </a:t>
            </a:r>
            <a:r>
              <a:rPr lang="en-US" sz="2000" dirty="0" smtClean="0">
                <a:solidFill>
                  <a:srgbClr val="000000"/>
                </a:solidFill>
                <a:latin typeface="Calibri" panose="020F0502020204030204" pitchFamily="34" charset="0"/>
              </a:rPr>
              <a:t>included in the budget to </a:t>
            </a:r>
            <a:r>
              <a:rPr lang="en-US" sz="2000" dirty="0">
                <a:solidFill>
                  <a:srgbClr val="000000"/>
                </a:solidFill>
                <a:latin typeface="Calibri" panose="020F0502020204030204" pitchFamily="34" charset="0"/>
              </a:rPr>
              <a:t>address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major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Do we know (as a team) the plan </a:t>
            </a:r>
            <a:r>
              <a:rPr lang="en-US" sz="2000" dirty="0">
                <a:solidFill>
                  <a:srgbClr val="000000"/>
                </a:solidFill>
                <a:latin typeface="Calibri" panose="020F0502020204030204" pitchFamily="34" charset="0"/>
              </a:rPr>
              <a:t>to support implementation of these priorities beyond </a:t>
            </a:r>
            <a:r>
              <a:rPr lang="en-US" sz="2000" dirty="0" smtClean="0">
                <a:solidFill>
                  <a:srgbClr val="000000"/>
                </a:solidFill>
                <a:latin typeface="Calibri" panose="020F0502020204030204" pitchFamily="34" charset="0"/>
              </a:rPr>
              <a:t>the budget (ex. What strategies will be implemented)? </a:t>
            </a:r>
            <a:endParaRPr lang="en-US" sz="2000" dirty="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What </a:t>
            </a:r>
            <a:r>
              <a:rPr lang="en-US" sz="2000" dirty="0">
                <a:solidFill>
                  <a:srgbClr val="000000"/>
                </a:solidFill>
                <a:latin typeface="Calibri" panose="020F0502020204030204" pitchFamily="34" charset="0"/>
              </a:rPr>
              <a:t>tradeoffs </a:t>
            </a:r>
            <a:r>
              <a:rPr lang="en-US" sz="2000" dirty="0" smtClean="0">
                <a:solidFill>
                  <a:srgbClr val="000000"/>
                </a:solidFill>
                <a:latin typeface="Calibri" panose="020F0502020204030204" pitchFamily="34" charset="0"/>
              </a:rPr>
              <a:t>are being made in </a:t>
            </a:r>
            <a:r>
              <a:rPr lang="en-US" sz="2000" dirty="0">
                <a:solidFill>
                  <a:srgbClr val="000000"/>
                </a:solidFill>
                <a:latin typeface="Calibri" panose="020F0502020204030204" pitchFamily="34" charset="0"/>
              </a:rPr>
              <a:t>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budget?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Cluster </a:t>
            </a:r>
            <a:r>
              <a:rPr lang="en-US" sz="2000" dirty="0">
                <a:solidFill>
                  <a:srgbClr val="000000"/>
                </a:solidFill>
                <a:latin typeface="Calibri" panose="020F0502020204030204" pitchFamily="34" charset="0"/>
              </a:rPr>
              <a:t>priorities-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cluster’s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Signature </a:t>
            </a:r>
            <a:r>
              <a:rPr lang="en-US" sz="2000" dirty="0">
                <a:solidFill>
                  <a:srgbClr val="000000"/>
                </a:solidFill>
                <a:latin typeface="Calibri" panose="020F0502020204030204" pitchFamily="34" charset="0"/>
              </a:rPr>
              <a:t>programs-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signature program?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a:t>
            </a:r>
            <a:r>
              <a:rPr lang="en-US" sz="2000" dirty="0">
                <a:solidFill>
                  <a:srgbClr val="000000"/>
                </a:solidFill>
                <a:latin typeface="Calibri" panose="020F0502020204030204" pitchFamily="34" charset="0"/>
              </a:rPr>
              <a:t>there positions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school </a:t>
            </a:r>
            <a:r>
              <a:rPr lang="en-US" sz="2000" dirty="0" smtClean="0">
                <a:solidFill>
                  <a:srgbClr val="000000"/>
                </a:solidFill>
                <a:latin typeface="Calibri" panose="020F0502020204030204" pitchFamily="34" charset="0"/>
              </a:rPr>
              <a:t>will </a:t>
            </a:r>
            <a:r>
              <a:rPr lang="en-US" sz="2000" dirty="0">
                <a:solidFill>
                  <a:srgbClr val="000000"/>
                </a:solidFill>
                <a:latin typeface="Calibri" panose="020F0502020204030204" pitchFamily="34" charset="0"/>
              </a:rPr>
              <a:t>share with another school, i.e. </a:t>
            </a:r>
            <a:r>
              <a:rPr lang="en-US" sz="2000" dirty="0" smtClean="0">
                <a:solidFill>
                  <a:srgbClr val="000000"/>
                </a:solidFill>
                <a:latin typeface="Calibri" panose="020F0502020204030204" pitchFamily="34" charset="0"/>
              </a:rPr>
              <a:t>nurse, counselor?</a:t>
            </a:r>
            <a:endParaRPr lang="en-US" sz="2000" dirty="0">
              <a:solidFill>
                <a:srgbClr val="000000"/>
              </a:solidFill>
              <a:latin typeface="Calibri" panose="020F0502020204030204" pitchFamily="34" charset="0"/>
            </a:endParaRPr>
          </a:p>
          <a:p>
            <a:pPr lvl="0" algn="l" defTabSz="914400">
              <a:spcBef>
                <a:spcPts val="0"/>
              </a:spcBef>
            </a:pPr>
            <a:endParaRPr lang="en-US" sz="2000" dirty="0" smtClean="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smtClean="0">
                <a:solidFill>
                  <a:srgbClr val="000000"/>
                </a:solidFill>
                <a:latin typeface="Calibri" panose="020F0502020204030204" pitchFamily="34" charset="0"/>
              </a:rPr>
              <a:t>Questions </a:t>
            </a:r>
            <a:r>
              <a:rPr lang="en-US" sz="2800" b="1" dirty="0">
                <a:solidFill>
                  <a:srgbClr val="000000"/>
                </a:solidFill>
                <a:latin typeface="Calibri" panose="020F0502020204030204" pitchFamily="34" charset="0"/>
              </a:rPr>
              <a:t>to Consider</a:t>
            </a:r>
            <a:endParaRPr lang="en-US" sz="2700" b="1" dirty="0">
              <a:solidFill>
                <a:prstClr val="black"/>
              </a:solidFill>
              <a:latin typeface="Century Schoolbook" panose="02040604050505020304"/>
            </a:endParaRPr>
          </a:p>
        </p:txBody>
      </p:sp>
    </p:spTree>
    <p:extLst>
      <p:ext uri="{BB962C8B-B14F-4D97-AF65-F5344CB8AC3E}">
        <p14:creationId xmlns:p14="http://schemas.microsoft.com/office/powerpoint/2010/main" val="12754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fontScale="90000"/>
          </a:bodyPr>
          <a:lstStyle/>
          <a:p>
            <a:pPr algn="ctr"/>
            <a:r>
              <a:rPr lang="en-US" b="1" dirty="0" smtClean="0"/>
              <a:t>FY19 Budget Development Process</a:t>
            </a:r>
            <a:endParaRPr lang="en-US" sz="2325"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4</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571903040"/>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smtClean="0">
                          <a:latin typeface="Calibri" panose="020F0502020204030204" pitchFamily="34" charset="0"/>
                          <a:cs typeface="Calibri" panose="020F0502020204030204" pitchFamily="34" charset="0"/>
                        </a:rPr>
                        <a:t>Strategic</a:t>
                      </a:r>
                      <a:r>
                        <a:rPr lang="en-US" sz="2000" baseline="0" dirty="0" smtClean="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smtClean="0">
                          <a:latin typeface="Calibri" panose="020F0502020204030204" pitchFamily="34" charset="0"/>
                          <a:cs typeface="Calibri" panose="020F0502020204030204" pitchFamily="34" charset="0"/>
                        </a:rPr>
                        <a:t>District</a:t>
                      </a:r>
                      <a:r>
                        <a:rPr lang="en-US" sz="2000" baseline="0" dirty="0" smtClean="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smtClean="0">
                          <a:latin typeface="Calibri" panose="020F0502020204030204" pitchFamily="34" charset="0"/>
                          <a:cs typeface="Calibri" panose="020F0502020204030204" pitchFamily="34" charset="0"/>
                        </a:rPr>
                        <a:t>Academic</a:t>
                      </a:r>
                      <a:r>
                        <a:rPr lang="en-US" sz="2000" baseline="0" dirty="0" smtClean="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smtClean="0">
                          <a:latin typeface="Calibri" panose="020F0502020204030204" pitchFamily="34" charset="0"/>
                          <a:cs typeface="Calibri" panose="020F0502020204030204" pitchFamily="34" charset="0"/>
                        </a:rPr>
                        <a:t>Talent</a:t>
                      </a:r>
                      <a:r>
                        <a:rPr lang="en-US" sz="2000" baseline="0" dirty="0" smtClean="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smtClean="0">
                          <a:latin typeface="Calibri" panose="020F0502020204030204" pitchFamily="34" charset="0"/>
                          <a:cs typeface="Calibri" panose="020F0502020204030204" pitchFamily="34" charset="0"/>
                        </a:rPr>
                        <a:t>Systems</a:t>
                      </a:r>
                      <a:r>
                        <a:rPr lang="en-US" sz="2000" baseline="0" dirty="0" smtClean="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smtClean="0">
                          <a:latin typeface="Calibri" panose="020F0502020204030204" pitchFamily="34" charset="0"/>
                          <a:cs typeface="Calibri" panose="020F0502020204030204" pitchFamily="34" charset="0"/>
                        </a:rPr>
                        <a:t>Culture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smtClean="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smtClean="0"/>
              <a:t>Focus Area Descriptors</a:t>
            </a:r>
            <a:endParaRPr lang="en-US" sz="3400" b="1" dirty="0"/>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smtClean="0">
                <a:latin typeface="+mj-lt"/>
              </a:rPr>
              <a:t>Description of Strategy Categories</a:t>
            </a:r>
            <a:endParaRPr lang="en-US" sz="3200" b="1" i="1" dirty="0">
              <a:latin typeface="+mj-lt"/>
            </a:endParaRP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Budget Parameters</a:t>
            </a:r>
            <a:r>
              <a:rPr lang="en-US" sz="2400" dirty="0" smtClean="0">
                <a:latin typeface="Calibri" panose="020F0502020204030204" pitchFamily="34" charset="0"/>
                <a:cs typeface="Calibri" panose="020F0502020204030204" pitchFamily="34" charset="0"/>
              </a:rPr>
              <a:t> – FY19 funding </a:t>
            </a:r>
            <a:r>
              <a:rPr lang="en-US" sz="2400" u="sng" dirty="0" smtClean="0">
                <a:latin typeface="Calibri" panose="020F0502020204030204" pitchFamily="34" charset="0"/>
                <a:cs typeface="Calibri" panose="020F0502020204030204" pitchFamily="34" charset="0"/>
              </a:rPr>
              <a:t>priorities</a:t>
            </a:r>
            <a:r>
              <a:rPr lang="en-US" sz="2400" dirty="0" smtClean="0">
                <a:latin typeface="Calibri" panose="020F0502020204030204" pitchFamily="34" charset="0"/>
                <a:cs typeface="Calibri" panose="020F0502020204030204" pitchFamily="34" charset="0"/>
              </a:rPr>
              <a:t> from the school’s 3-5 year strategic plan, ranked by </a:t>
            </a: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order </a:t>
            </a:r>
            <a:r>
              <a:rPr lang="en-US" sz="2400" dirty="0">
                <a:latin typeface="Calibri" panose="020F0502020204030204" pitchFamily="34" charset="0"/>
                <a:cs typeface="Calibri" panose="020F0502020204030204" pitchFamily="34" charset="0"/>
              </a:rPr>
              <a:t>of importance </a:t>
            </a:r>
            <a:endParaRPr lang="en-US" sz="2400" dirty="0" smtClean="0">
              <a:latin typeface="Calibri" panose="020F0502020204030204" pitchFamily="34" charset="0"/>
              <a:cs typeface="Calibri" panose="020F0502020204030204" pitchFamily="34" charset="0"/>
            </a:endParaRP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Request</a:t>
            </a:r>
            <a:r>
              <a:rPr lang="en-US" sz="2400" dirty="0" smtClean="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2600" b="1" i="1" dirty="0" smtClean="0">
                <a:latin typeface="+mj-lt"/>
              </a:rPr>
              <a:t>Cleveland Avenue Elementary </a:t>
            </a:r>
            <a:r>
              <a:rPr lang="en-US" sz="3200" b="1" i="1" dirty="0" smtClean="0">
                <a:latin typeface="+mj-lt"/>
              </a:rPr>
              <a:t>Strategic Plan </a:t>
            </a:r>
          </a:p>
        </p:txBody>
      </p:sp>
      <p:pic>
        <p:nvPicPr>
          <p:cNvPr id="5" name="Picture 4"/>
          <p:cNvPicPr>
            <a:picLocks noChangeAspect="1"/>
          </p:cNvPicPr>
          <p:nvPr/>
        </p:nvPicPr>
        <p:blipFill rotWithShape="1">
          <a:blip r:embed="rId4"/>
          <a:srcRect l="32951" t="21467" r="15772" b="9838"/>
          <a:stretch/>
        </p:blipFill>
        <p:spPr>
          <a:xfrm>
            <a:off x="982336" y="900241"/>
            <a:ext cx="8043131" cy="6058066"/>
          </a:xfrm>
          <a:prstGeom prst="rect">
            <a:avLst/>
          </a:prstGeom>
        </p:spPr>
      </p:pic>
    </p:spTree>
    <p:extLst>
      <p:ext uri="{BB962C8B-B14F-4D97-AF65-F5344CB8AC3E}">
        <p14:creationId xmlns:p14="http://schemas.microsoft.com/office/powerpoint/2010/main" val="4163937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FY19 Budget Parameters</a:t>
            </a:r>
            <a:endParaRPr lang="en-US" sz="3200" b="1"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798680698"/>
              </p:ext>
            </p:extLst>
          </p:nvPr>
        </p:nvGraphicFramePr>
        <p:xfrm>
          <a:off x="994298" y="936153"/>
          <a:ext cx="7723574" cy="5725283"/>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FY19 School Priorities</a:t>
                      </a:r>
                      <a:endParaRPr lang="en-US" sz="1750" dirty="0">
                        <a:latin typeface="Arial" panose="020B0604020202020204" pitchFamily="34" charset="0"/>
                        <a:cs typeface="Arial" panose="020B0604020202020204" pitchFamily="34" charset="0"/>
                      </a:endParaRPr>
                    </a:p>
                  </a:txBody>
                  <a:tcPr/>
                </a:tc>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Rationale</a:t>
                      </a: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25623">
                <a:tc>
                  <a:txBody>
                    <a:bodyPr/>
                    <a:lstStyle/>
                    <a:p>
                      <a:pPr marL="228600" indent="-228600" fontAlgn="auto">
                        <a:spcBef>
                          <a:spcPts val="0"/>
                        </a:spcBef>
                        <a:spcAft>
                          <a:spcPts val="225"/>
                        </a:spcAft>
                        <a:buFont typeface="+mj-lt"/>
                        <a:buAutoNum type="arabicPeriod"/>
                        <a:defRPr/>
                      </a:pPr>
                      <a:r>
                        <a:rPr lang="en-US" sz="1200" dirty="0" smtClean="0">
                          <a:solidFill>
                            <a:srgbClr val="000000"/>
                          </a:solidFill>
                          <a:latin typeface="Arial"/>
                          <a:cs typeface="Arial"/>
                        </a:rPr>
                        <a:t>Improve student mastery in all content areas</a:t>
                      </a:r>
                    </a:p>
                    <a:p>
                      <a:pPr marL="228600" indent="-228600" fontAlgn="auto">
                        <a:spcBef>
                          <a:spcPts val="0"/>
                        </a:spcBef>
                        <a:spcAft>
                          <a:spcPts val="225"/>
                        </a:spcAft>
                        <a:buFont typeface="+mj-lt"/>
                        <a:buAutoNum type="arabicPeriod"/>
                        <a:defRPr/>
                      </a:pPr>
                      <a:r>
                        <a:rPr lang="en-US" sz="1200" dirty="0" smtClean="0">
                          <a:solidFill>
                            <a:srgbClr val="000000"/>
                          </a:solidFill>
                          <a:latin typeface="Arial"/>
                          <a:cs typeface="Arial"/>
                        </a:rPr>
                        <a:t>Increase Reading Lexile levels</a:t>
                      </a:r>
                    </a:p>
                    <a:p>
                      <a:pPr marL="228600" indent="-228600" fontAlgn="auto">
                        <a:spcBef>
                          <a:spcPts val="0"/>
                        </a:spcBef>
                        <a:spcAft>
                          <a:spcPts val="225"/>
                        </a:spcAft>
                        <a:buFont typeface="+mj-lt"/>
                        <a:buAutoNum type="arabicPeriod"/>
                        <a:defRPr/>
                      </a:pPr>
                      <a:r>
                        <a:rPr lang="en-US" sz="1200" dirty="0" smtClean="0">
                          <a:solidFill>
                            <a:srgbClr val="000000"/>
                          </a:solidFill>
                          <a:latin typeface="Arial"/>
                          <a:cs typeface="Arial"/>
                        </a:rPr>
                        <a:t>Develop a robust intervention plan for Reading &amp; Math  </a:t>
                      </a:r>
                    </a:p>
                  </a:txBody>
                  <a:tcPr/>
                </a:tc>
                <a:tc>
                  <a:txBody>
                    <a:bodyPr/>
                    <a:lstStyle/>
                    <a:p>
                      <a:pPr algn="ctr"/>
                      <a:r>
                        <a:rPr lang="en-US" sz="1750" dirty="0" smtClean="0"/>
                        <a:t>47%</a:t>
                      </a:r>
                      <a:r>
                        <a:rPr lang="en-US" sz="1750" baseline="0" dirty="0" smtClean="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825623">
                <a:tc>
                  <a:txBody>
                    <a:bodyPr/>
                    <a:lstStyle/>
                    <a:p>
                      <a:pPr marL="228600" indent="-228600" fontAlgn="auto">
                        <a:spcBef>
                          <a:spcPts val="0"/>
                        </a:spcBef>
                        <a:spcAft>
                          <a:spcPts val="0"/>
                        </a:spcAft>
                        <a:buFont typeface="+mj-lt"/>
                        <a:buAutoNum type="arabicPeriod"/>
                        <a:defRPr/>
                      </a:pPr>
                      <a:r>
                        <a:rPr lang="en-US" sz="1200" dirty="0" smtClean="0">
                          <a:solidFill>
                            <a:prstClr val="black"/>
                          </a:solidFill>
                          <a:latin typeface="Arial"/>
                          <a:cs typeface="Arial"/>
                        </a:rPr>
                        <a:t>Build teacher capacity of K-2 teachers’  foundational reading skills</a:t>
                      </a:r>
                    </a:p>
                    <a:p>
                      <a:pPr marL="228600" indent="-228600" fontAlgn="auto">
                        <a:spcBef>
                          <a:spcPts val="0"/>
                        </a:spcBef>
                        <a:spcAft>
                          <a:spcPts val="0"/>
                        </a:spcAft>
                        <a:buFont typeface="+mj-lt"/>
                        <a:buAutoNum type="arabicPeriod"/>
                        <a:defRPr/>
                      </a:pPr>
                      <a:r>
                        <a:rPr lang="en-US" sz="1200" dirty="0" smtClean="0">
                          <a:solidFill>
                            <a:prstClr val="black"/>
                          </a:solidFill>
                          <a:latin typeface="Arial"/>
                          <a:cs typeface="Arial"/>
                        </a:rPr>
                        <a:t>Build teacher capacity of K-5 teachers in the area of technology</a:t>
                      </a:r>
                    </a:p>
                    <a:p>
                      <a:pPr algn="ctr"/>
                      <a:endParaRPr lang="en-US" sz="1200" dirty="0"/>
                    </a:p>
                  </a:txBody>
                  <a:tcPr/>
                </a:tc>
                <a:tc>
                  <a:txBody>
                    <a:bodyPr/>
                    <a:lstStyle/>
                    <a:p>
                      <a:pPr algn="ctr"/>
                      <a:r>
                        <a:rPr lang="en-US" sz="1750" dirty="0" smtClean="0"/>
                        <a:t>This continues to be a need for our students, but we need to look closely at maximizing our budget to make this work. </a:t>
                      </a:r>
                      <a:endParaRPr lang="en-US" sz="1750" dirty="0"/>
                    </a:p>
                  </a:txBody>
                  <a:tcPr/>
                </a:tc>
                <a:extLst>
                  <a:ext uri="{0D108BD9-81ED-4DB2-BD59-A6C34878D82A}">
                    <a16:rowId xmlns:a16="http://schemas.microsoft.com/office/drawing/2014/main" val="10002"/>
                  </a:ext>
                </a:extLst>
              </a:tr>
              <a:tr h="825623">
                <a:tc>
                  <a:txBody>
                    <a:bodyPr/>
                    <a:lstStyle/>
                    <a:p>
                      <a:pPr marL="228600" indent="-228600" fontAlgn="auto">
                        <a:spcBef>
                          <a:spcPts val="0"/>
                        </a:spcBef>
                        <a:spcAft>
                          <a:spcPts val="225"/>
                        </a:spcAft>
                        <a:buFont typeface="+mj-lt"/>
                        <a:buAutoNum type="arabicPeriod"/>
                        <a:defRPr/>
                      </a:pPr>
                      <a:r>
                        <a:rPr lang="en-US" sz="1200" dirty="0" smtClean="0">
                          <a:solidFill>
                            <a:schemeClr val="tx1"/>
                          </a:solidFill>
                          <a:latin typeface="Arial"/>
                          <a:cs typeface="Arial"/>
                        </a:rPr>
                        <a:t>Provide increased learning time for struggling scholars</a:t>
                      </a:r>
                    </a:p>
                    <a:p>
                      <a:pPr marL="228600" indent="-228600" fontAlgn="auto">
                        <a:spcBef>
                          <a:spcPts val="0"/>
                        </a:spcBef>
                        <a:spcAft>
                          <a:spcPts val="225"/>
                        </a:spcAft>
                        <a:buFont typeface="+mj-lt"/>
                        <a:buAutoNum type="arabicPeriod"/>
                        <a:defRPr/>
                      </a:pPr>
                      <a:r>
                        <a:rPr lang="en-US" sz="1200" dirty="0" smtClean="0">
                          <a:solidFill>
                            <a:schemeClr val="tx1"/>
                          </a:solidFill>
                          <a:latin typeface="Arial"/>
                          <a:cs typeface="Arial"/>
                        </a:rPr>
                        <a:t>Build foundation for STEM implementation</a:t>
                      </a:r>
                    </a:p>
                    <a:p>
                      <a:pPr algn="ctr"/>
                      <a:r>
                        <a:rPr lang="en-US" sz="1200" baseline="0" dirty="0" smtClean="0"/>
                        <a:t> </a:t>
                      </a:r>
                      <a:endParaRPr lang="en-US" sz="1200" dirty="0"/>
                    </a:p>
                  </a:txBody>
                  <a:tcPr/>
                </a:tc>
                <a:tc>
                  <a:txBody>
                    <a:bodyPr/>
                    <a:lstStyle/>
                    <a:p>
                      <a:pPr algn="ctr"/>
                      <a:r>
                        <a:rPr lang="en-US" sz="1750" dirty="0" smtClean="0"/>
                        <a:t>Data indicates that students who have been with us for more than one year have greater</a:t>
                      </a:r>
                      <a:r>
                        <a:rPr lang="en-US" sz="1750" baseline="0" dirty="0" smtClean="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r h="8256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Arial" panose="020B0604020202020204" pitchFamily="34" charset="0"/>
                          <a:cs typeface="Arial" panose="020B0604020202020204" pitchFamily="34" charset="0"/>
                        </a:rPr>
                        <a:t>Improve school culture</a:t>
                      </a:r>
                    </a:p>
                    <a:p>
                      <a:pPr algn="ctr"/>
                      <a:endParaRPr lang="en-US" sz="1750" dirty="0"/>
                    </a:p>
                  </a:txBody>
                  <a:tcPr/>
                </a:tc>
                <a:tc>
                  <a:txBody>
                    <a:bodyPr/>
                    <a:lstStyle/>
                    <a:p>
                      <a:pPr algn="ctr"/>
                      <a:r>
                        <a:rPr lang="en-US" sz="1750" dirty="0" smtClean="0"/>
                        <a:t>Dedicated time for students to receive specific interventions and/or</a:t>
                      </a:r>
                      <a:r>
                        <a:rPr lang="en-US" sz="1750" baseline="0" dirty="0" smtClean="0"/>
                        <a:t> enrichment.</a:t>
                      </a:r>
                      <a:endParaRPr lang="en-US" sz="175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1026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5: Budget Choices)</a:t>
            </a:r>
          </a:p>
          <a:p>
            <a:pPr algn="ctr"/>
            <a:endParaRPr lang="en-US" sz="3200" b="1" dirty="0">
              <a:latin typeface="+mj-lt"/>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20902</TotalTime>
  <Words>2219</Words>
  <Application>Microsoft Office PowerPoint</Application>
  <PresentationFormat>On-screen Show (4:3)</PresentationFormat>
  <Paragraphs>417</Paragraphs>
  <Slides>21</Slides>
  <Notes>19</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21</vt:i4>
      </vt:variant>
    </vt:vector>
  </HeadingPairs>
  <TitlesOfParts>
    <vt:vector size="41" baseType="lpstr">
      <vt:lpstr>Arial</vt:lpstr>
      <vt:lpstr>Berlin Sans FB Demi</vt:lpstr>
      <vt:lpstr>Calibri</vt:lpstr>
      <vt:lpstr>Century Schoolbook</vt:lpstr>
      <vt:lpstr>Corbel</vt:lpstr>
      <vt:lpstr>Courier New</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FY19 Budget Development Process</vt:lpstr>
      <vt:lpstr>GO Team Budget Development Process</vt:lpstr>
      <vt:lpstr>Focus Area Descriptors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lpstr>PowerPoint Presentation</vt:lpstr>
      <vt:lpstr>PowerPoint Presentation</vt:lpstr>
      <vt:lpstr>PowerPoint Presentation</vt:lpstr>
      <vt:lpstr>Plan for   Title I Holdback and Austerity Restoration</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Harris, Tamika</cp:lastModifiedBy>
  <cp:revision>336</cp:revision>
  <cp:lastPrinted>2016-12-13T16:19:39Z</cp:lastPrinted>
  <dcterms:created xsi:type="dcterms:W3CDTF">2014-12-15T21:46:52Z</dcterms:created>
  <dcterms:modified xsi:type="dcterms:W3CDTF">2018-05-30T15:50:33Z</dcterms:modified>
</cp:coreProperties>
</file>