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 id="2147483696" r:id="rId4"/>
    <p:sldMasterId id="2147483709" r:id="rId5"/>
    <p:sldMasterId id="2147483722" r:id="rId6"/>
    <p:sldMasterId id="2147483735" r:id="rId7"/>
    <p:sldMasterId id="2147483748" r:id="rId8"/>
    <p:sldMasterId id="2147483760" r:id="rId9"/>
    <p:sldMasterId id="2147483772" r:id="rId10"/>
    <p:sldMasterId id="2147483784" r:id="rId11"/>
    <p:sldMasterId id="2147483797" r:id="rId12"/>
    <p:sldMasterId id="2147483809" r:id="rId13"/>
    <p:sldMasterId id="2147483821" r:id="rId14"/>
  </p:sldMasterIdLst>
  <p:notesMasterIdLst>
    <p:notesMasterId r:id="rId30"/>
  </p:notesMasterIdLst>
  <p:handoutMasterIdLst>
    <p:handoutMasterId r:id="rId31"/>
  </p:handoutMasterIdLst>
  <p:sldIdLst>
    <p:sldId id="446" r:id="rId15"/>
    <p:sldId id="495" r:id="rId16"/>
    <p:sldId id="480" r:id="rId17"/>
    <p:sldId id="478" r:id="rId18"/>
    <p:sldId id="473" r:id="rId19"/>
    <p:sldId id="466" r:id="rId20"/>
    <p:sldId id="502" r:id="rId21"/>
    <p:sldId id="483" r:id="rId22"/>
    <p:sldId id="477" r:id="rId23"/>
    <p:sldId id="503" r:id="rId24"/>
    <p:sldId id="486" r:id="rId25"/>
    <p:sldId id="493" r:id="rId26"/>
    <p:sldId id="484" r:id="rId27"/>
    <p:sldId id="496" r:id="rId28"/>
    <p:sldId id="485" r:id="rId29"/>
  </p:sldIdLst>
  <p:sldSz cx="9144000" cy="6858000" type="screen4x3"/>
  <p:notesSz cx="6918325" cy="92233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69" autoAdjust="0"/>
    <p:restoredTop sz="78683" autoAdjust="0"/>
  </p:normalViewPr>
  <p:slideViewPr>
    <p:cSldViewPr snapToGrid="0" snapToObjects="1">
      <p:cViewPr varScale="1">
        <p:scale>
          <a:sx n="91" d="100"/>
          <a:sy n="91" d="100"/>
        </p:scale>
        <p:origin x="2550"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60B14AE1-BE8B-48F5-B9E4-627E3E3910A2}">
      <dgm:prSet phldrT="[Text]" custT="1"/>
      <dgm:spPr/>
      <dgm:t>
        <a:bodyPr/>
        <a:lstStyle/>
        <a:p>
          <a:r>
            <a:rPr lang="en-US" sz="3000" dirty="0" smtClean="0">
              <a:latin typeface="Calibri" panose="020F0502020204030204" pitchFamily="34" charset="0"/>
              <a:cs typeface="Calibri" panose="020F0502020204030204" pitchFamily="34" charset="0"/>
            </a:rPr>
            <a:t>Step 1: Data Review</a:t>
          </a:r>
          <a:endParaRPr lang="en-US" sz="3000" dirty="0">
            <a:latin typeface="Calibri" panose="020F0502020204030204" pitchFamily="34" charset="0"/>
            <a:cs typeface="Calibri" panose="020F0502020204030204" pitchFamily="34" charset="0"/>
          </a:endParaRP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dirty="0" smtClean="0">
              <a:latin typeface="Calibri" panose="020F0502020204030204" pitchFamily="34" charset="0"/>
              <a:cs typeface="Calibri" panose="020F0502020204030204" pitchFamily="34" charset="0"/>
            </a:rPr>
            <a:t>Step 2: Strategic Plan Review</a:t>
          </a:r>
          <a:endParaRPr lang="en-US" sz="3000" dirty="0">
            <a:latin typeface="Calibri" panose="020F0502020204030204" pitchFamily="34" charset="0"/>
            <a:cs typeface="Calibri" panose="020F0502020204030204" pitchFamily="34" charset="0"/>
          </a:endParaRP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6EAFE7A1-2FA0-4CA8-AAFB-767306F7C0B5}">
      <dgm:prSet phldrT="[Text]" custT="1"/>
      <dgm:spPr/>
      <dgm:t>
        <a:bodyPr/>
        <a:lstStyle/>
        <a:p>
          <a:r>
            <a:rPr lang="en-US" sz="3000" dirty="0" smtClean="0">
              <a:latin typeface="Calibri" panose="020F0502020204030204" pitchFamily="34" charset="0"/>
              <a:cs typeface="Calibri" panose="020F0502020204030204" pitchFamily="34" charset="0"/>
            </a:rPr>
            <a:t>Step 3: Comparison</a:t>
          </a:r>
          <a:endParaRPr lang="en-US" sz="3000" dirty="0">
            <a:latin typeface="Calibri" panose="020F0502020204030204" pitchFamily="34" charset="0"/>
            <a:cs typeface="Calibri" panose="020F0502020204030204" pitchFamily="34" charset="0"/>
          </a:endParaRPr>
        </a:p>
      </dgm:t>
    </dgm:pt>
    <dgm:pt modelId="{74A65D85-A274-4BC8-89A9-5929F6577ADE}" type="parTrans" cxnId="{1BE6E6C7-C890-4C33-B3CE-330CCA18867F}">
      <dgm:prSet/>
      <dgm:spPr/>
      <dgm:t>
        <a:bodyPr/>
        <a:lstStyle/>
        <a:p>
          <a:endParaRPr lang="en-US" sz="3000">
            <a:latin typeface="Calibri" panose="020F0502020204030204" pitchFamily="34" charset="0"/>
            <a:cs typeface="Calibri" panose="020F0502020204030204" pitchFamily="34" charset="0"/>
          </a:endParaRPr>
        </a:p>
      </dgm:t>
    </dgm:pt>
    <dgm:pt modelId="{A10A81F0-172A-4DE5-8733-CF8EA35A16B1}" type="sibTrans" cxnId="{1BE6E6C7-C890-4C33-B3CE-330CCA18867F}">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r>
            <a:rPr lang="en-US" sz="3000" dirty="0" smtClean="0">
              <a:latin typeface="Calibri" panose="020F0502020204030204" pitchFamily="34" charset="0"/>
              <a:cs typeface="Calibri" panose="020F0502020204030204" pitchFamily="34" charset="0"/>
            </a:rPr>
            <a:t>Step 4: Budget Parameters</a:t>
          </a:r>
          <a:endParaRPr lang="en-US" sz="3000" dirty="0">
            <a:latin typeface="Calibri" panose="020F0502020204030204" pitchFamily="34" charset="0"/>
            <a:cs typeface="Calibri" panose="020F0502020204030204" pitchFamily="34" charset="0"/>
          </a:endParaRP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dirty="0" smtClean="0">
              <a:latin typeface="Calibri" panose="020F0502020204030204" pitchFamily="34" charset="0"/>
              <a:cs typeface="Calibri" panose="020F0502020204030204" pitchFamily="34" charset="0"/>
            </a:rPr>
            <a:t>Step 5: Budget Choices</a:t>
          </a:r>
          <a:endParaRPr lang="en-US" sz="3000" dirty="0">
            <a:latin typeface="Calibri" panose="020F0502020204030204" pitchFamily="34" charset="0"/>
            <a:cs typeface="Calibri" panose="020F0502020204030204" pitchFamily="34" charset="0"/>
          </a:endParaRP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t>
        <a:bodyPr/>
        <a:lstStyle/>
        <a:p>
          <a:endParaRPr lang="en-US"/>
        </a:p>
      </dgm:t>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5"/>
      <dgm:spPr/>
    </dgm:pt>
    <dgm:pt modelId="{620A8DB8-0569-4BF8-8AB9-63BF087919CF}" type="pres">
      <dgm:prSet presAssocID="{E432792C-4683-460B-8C2C-E3684166E464}" presName="conn" presStyleLbl="parChTrans1D2" presStyleIdx="0" presStyleCnt="1"/>
      <dgm:spPr/>
      <dgm:t>
        <a:bodyPr/>
        <a:lstStyle/>
        <a:p>
          <a:endParaRPr lang="en-US"/>
        </a:p>
      </dgm:t>
    </dgm:pt>
    <dgm:pt modelId="{D322DA67-28AC-47E0-9C2D-F393905A6896}" type="pres">
      <dgm:prSet presAssocID="{E432792C-4683-460B-8C2C-E3684166E464}" presName="extraNode" presStyleLbl="node1" presStyleIdx="0" presStyleCnt="5"/>
      <dgm:spPr/>
    </dgm:pt>
    <dgm:pt modelId="{4DF7EC8E-2C27-4414-9004-576BB4720269}" type="pres">
      <dgm:prSet presAssocID="{E432792C-4683-460B-8C2C-E3684166E464}" presName="dstNode" presStyleLbl="node1" presStyleIdx="0" presStyleCnt="5"/>
      <dgm:spPr/>
    </dgm:pt>
    <dgm:pt modelId="{E536B88F-8FC2-4CA7-958C-821C131E4CDF}" type="pres">
      <dgm:prSet presAssocID="{60B14AE1-BE8B-48F5-B9E4-627E3E3910A2}" presName="text_1" presStyleLbl="node1" presStyleIdx="0" presStyleCnt="5">
        <dgm:presLayoutVars>
          <dgm:bulletEnabled val="1"/>
        </dgm:presLayoutVars>
      </dgm:prSet>
      <dgm:spPr/>
      <dgm:t>
        <a:bodyPr/>
        <a:lstStyle/>
        <a:p>
          <a:endParaRPr lang="en-US"/>
        </a:p>
      </dgm:t>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5" custLinFactNeighborX="4039" custLinFactNeighborY="1536"/>
      <dgm:spPr>
        <a:blipFill rotWithShape="0">
          <a:blip xmlns:r="http://schemas.openxmlformats.org/officeDocument/2006/relationships" r:embed="rId1"/>
          <a:stretch>
            <a:fillRect/>
          </a:stretch>
        </a:blipFill>
      </dgm:spPr>
      <dgm:t>
        <a:bodyPr/>
        <a:lstStyle/>
        <a:p>
          <a:endParaRPr lang="en-US"/>
        </a:p>
      </dgm:t>
    </dgm:pt>
    <dgm:pt modelId="{975311A0-1439-46E2-8E1D-CB01AD834F95}" type="pres">
      <dgm:prSet presAssocID="{A9FE6BEA-BBFC-4D82-BFF8-16CA57ADEB27}" presName="text_2" presStyleLbl="node1" presStyleIdx="1" presStyleCnt="5">
        <dgm:presLayoutVars>
          <dgm:bulletEnabled val="1"/>
        </dgm:presLayoutVars>
      </dgm:prSet>
      <dgm:spPr/>
      <dgm:t>
        <a:bodyPr/>
        <a:lstStyle/>
        <a:p>
          <a:endParaRPr lang="en-US"/>
        </a:p>
      </dgm:t>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5"/>
      <dgm:spPr>
        <a:blipFill rotWithShape="0">
          <a:blip xmlns:r="http://schemas.openxmlformats.org/officeDocument/2006/relationships" r:embed="rId1"/>
          <a:stretch>
            <a:fillRect/>
          </a:stretch>
        </a:blipFill>
      </dgm:spPr>
      <dgm:t>
        <a:bodyPr/>
        <a:lstStyle/>
        <a:p>
          <a:endParaRPr lang="en-US"/>
        </a:p>
      </dgm:t>
    </dgm:pt>
    <dgm:pt modelId="{A381ED13-6646-45E2-A2CA-BBBC9B37CA6A}" type="pres">
      <dgm:prSet presAssocID="{6EAFE7A1-2FA0-4CA8-AAFB-767306F7C0B5}" presName="text_3" presStyleLbl="node1" presStyleIdx="2" presStyleCnt="5">
        <dgm:presLayoutVars>
          <dgm:bulletEnabled val="1"/>
        </dgm:presLayoutVars>
      </dgm:prSet>
      <dgm:spPr/>
      <dgm:t>
        <a:bodyPr/>
        <a:lstStyle/>
        <a:p>
          <a:endParaRPr lang="en-US"/>
        </a:p>
      </dgm:t>
    </dgm:pt>
    <dgm:pt modelId="{8330B30F-4CD0-4296-9C96-0322E4045397}" type="pres">
      <dgm:prSet presAssocID="{6EAFE7A1-2FA0-4CA8-AAFB-767306F7C0B5}" presName="accent_3" presStyleCnt="0"/>
      <dgm:spPr/>
    </dgm:pt>
    <dgm:pt modelId="{7E4510BB-89D2-43A8-9F6F-680CD2810E30}" type="pres">
      <dgm:prSet presAssocID="{6EAFE7A1-2FA0-4CA8-AAFB-767306F7C0B5}" presName="accentRepeatNode" presStyleLbl="solidFgAcc1" presStyleIdx="2" presStyleCnt="5"/>
      <dgm:spPr>
        <a:blipFill rotWithShape="0">
          <a:blip xmlns:r="http://schemas.openxmlformats.org/officeDocument/2006/relationships" r:embed="rId1"/>
          <a:stretch>
            <a:fillRect/>
          </a:stretch>
        </a:blipFill>
      </dgm:spPr>
      <dgm:t>
        <a:bodyPr/>
        <a:lstStyle/>
        <a:p>
          <a:endParaRPr lang="en-US"/>
        </a:p>
      </dgm:t>
    </dgm:pt>
    <dgm:pt modelId="{5D37831A-62DC-4E75-8969-32022B8672F2}" type="pres">
      <dgm:prSet presAssocID="{E6BC8EA5-EB83-422B-B458-DFB17713B422}" presName="text_4" presStyleLbl="node1" presStyleIdx="3" presStyleCnt="5">
        <dgm:presLayoutVars>
          <dgm:bulletEnabled val="1"/>
        </dgm:presLayoutVars>
      </dgm:prSet>
      <dgm:spPr/>
      <dgm:t>
        <a:bodyPr/>
        <a:lstStyle/>
        <a:p>
          <a:endParaRPr lang="en-US"/>
        </a:p>
      </dgm:t>
    </dgm:pt>
    <dgm:pt modelId="{FCB5DCB7-44AB-4271-8BB3-15B3DE036834}" type="pres">
      <dgm:prSet presAssocID="{E6BC8EA5-EB83-422B-B458-DFB17713B422}" presName="accent_4" presStyleCnt="0"/>
      <dgm:spPr/>
    </dgm:pt>
    <dgm:pt modelId="{75410455-6758-4137-A48C-492062AAE167}" type="pres">
      <dgm:prSet presAssocID="{E6BC8EA5-EB83-422B-B458-DFB17713B422}" presName="accentRepeatNode" presStyleLbl="solidFgAcc1" presStyleIdx="3" presStyleCnt="5"/>
      <dgm:spPr>
        <a:blipFill rotWithShape="0">
          <a:blip xmlns:r="http://schemas.openxmlformats.org/officeDocument/2006/relationships" r:embed="rId1"/>
          <a:stretch>
            <a:fillRect/>
          </a:stretch>
        </a:blipFill>
      </dgm:spPr>
      <dgm:t>
        <a:bodyPr/>
        <a:lstStyle/>
        <a:p>
          <a:endParaRPr lang="en-US"/>
        </a:p>
      </dgm:t>
    </dgm:pt>
    <dgm:pt modelId="{7DA744CD-5F9E-439D-8A3E-2BD3A4E56EEA}" type="pres">
      <dgm:prSet presAssocID="{5DD040F2-CC33-4F77-8813-6E723B6EA7B7}" presName="text_5" presStyleLbl="node1" presStyleIdx="4" presStyleCnt="5">
        <dgm:presLayoutVars>
          <dgm:bulletEnabled val="1"/>
        </dgm:presLayoutVars>
      </dgm:prSet>
      <dgm:spPr/>
      <dgm:t>
        <a:bodyPr/>
        <a:lstStyle/>
        <a:p>
          <a:endParaRPr lang="en-US"/>
        </a:p>
      </dgm:t>
    </dgm:pt>
    <dgm:pt modelId="{3B0C34B7-9015-41CF-B013-85493B7342D6}" type="pres">
      <dgm:prSet presAssocID="{5DD040F2-CC33-4F77-8813-6E723B6EA7B7}" presName="accent_5" presStyleCnt="0"/>
      <dgm:spPr/>
    </dgm:pt>
    <dgm:pt modelId="{A98F9A17-EE34-4534-B6D3-B3E4A48124DD}" type="pres">
      <dgm:prSet presAssocID="{5DD040F2-CC33-4F77-8813-6E723B6EA7B7}" presName="accentRepeatNode" presStyleLbl="solidFgAcc1" presStyleIdx="4" presStyleCnt="5" custLinFactNeighborX="-10433" custLinFactNeighborY="-6716"/>
      <dgm:spPr>
        <a:blipFill rotWithShape="0">
          <a:blip xmlns:r="http://schemas.openxmlformats.org/officeDocument/2006/relationships" r:embed="rId2"/>
          <a:stretch>
            <a:fillRect/>
          </a:stretch>
        </a:blipFill>
      </dgm:spPr>
    </dgm:pt>
  </dgm:ptLst>
  <dgm:cxnLst>
    <dgm:cxn modelId="{F5854797-1E85-48C8-B7B5-D0481EF3BE54}" srcId="{E432792C-4683-460B-8C2C-E3684166E464}" destId="{A9FE6BEA-BBFC-4D82-BFF8-16CA57ADEB27}" srcOrd="1" destOrd="0" parTransId="{3D7774BA-4780-49A7-BFAD-BD025F952648}" sibTransId="{0524CFC9-0D50-4F79-8898-EE592AD3289A}"/>
    <dgm:cxn modelId="{5EAFEF98-FA33-4A3F-9B82-C3FEAF14962D}" srcId="{E432792C-4683-460B-8C2C-E3684166E464}" destId="{60B14AE1-BE8B-48F5-B9E4-627E3E3910A2}" srcOrd="0" destOrd="0" parTransId="{A5C10E73-2194-4800-BEC0-22186DB3F0C3}" sibTransId="{3BC74C00-D5AA-4C59-BBD7-8DB4C360FB0A}"/>
    <dgm:cxn modelId="{BACEB6DE-0F9C-4871-9809-D51D4A9F5CB5}" type="presOf" srcId="{6EAFE7A1-2FA0-4CA8-AAFB-767306F7C0B5}" destId="{A381ED13-6646-45E2-A2CA-BBBC9B37CA6A}" srcOrd="0" destOrd="0" presId="urn:microsoft.com/office/officeart/2008/layout/VerticalCurvedList"/>
    <dgm:cxn modelId="{1BE6E6C7-C890-4C33-B3CE-330CCA18867F}" srcId="{E432792C-4683-460B-8C2C-E3684166E464}" destId="{6EAFE7A1-2FA0-4CA8-AAFB-767306F7C0B5}" srcOrd="2" destOrd="0" parTransId="{74A65D85-A274-4BC8-89A9-5929F6577ADE}" sibTransId="{A10A81F0-172A-4DE5-8733-CF8EA35A16B1}"/>
    <dgm:cxn modelId="{1DD5E36A-F6AE-4F9F-82F0-92D1A7EDE24D}" srcId="{E432792C-4683-460B-8C2C-E3684166E464}" destId="{E6BC8EA5-EB83-422B-B458-DFB17713B422}" srcOrd="3"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B76E3621-0090-411E-A61A-31D717923D34}" type="presOf" srcId="{3BC74C00-D5AA-4C59-BBD7-8DB4C360FB0A}" destId="{620A8DB8-0569-4BF8-8AB9-63BF087919CF}"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4" destOrd="0" parTransId="{159B1FD7-D1A0-42D5-BE44-C0E0D8958360}" sibTransId="{9CF87B69-9F9F-456E-8C28-4C71A767952A}"/>
    <dgm:cxn modelId="{632490E7-1533-4508-A77E-9F1DFB862650}" type="presOf" srcId="{5DD040F2-CC33-4F77-8813-6E723B6EA7B7}" destId="{7DA744CD-5F9E-439D-8A3E-2BD3A4E56EEA}" srcOrd="0" destOrd="0" presId="urn:microsoft.com/office/officeart/2008/layout/VerticalCurvedList"/>
    <dgm:cxn modelId="{ACC79133-D72E-4448-9EFD-8F344967B5D7}" type="presOf" srcId="{E6BC8EA5-EB83-422B-B458-DFB17713B422}" destId="{5D37831A-62DC-4E75-8969-32022B8672F2}" srcOrd="0" destOrd="0" presId="urn:microsoft.com/office/officeart/2008/layout/VerticalCurvedList"/>
    <dgm:cxn modelId="{B547E197-3BAF-4F88-8DF3-8B3042EACD5D}" type="presOf" srcId="{A9FE6BEA-BBFC-4D82-BFF8-16CA57ADEB27}" destId="{975311A0-1439-46E2-8E1D-CB01AD834F95}" srcOrd="0" destOrd="0" presId="urn:microsoft.com/office/officeart/2008/layout/VerticalCurvedList"/>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D37028D6-DEBA-4511-A37A-03208688C941}" type="presParOf" srcId="{EBFD47AE-3475-4761-8A79-C73C35DD7F6D}" destId="{A381ED13-6646-45E2-A2CA-BBBC9B37CA6A}" srcOrd="5" destOrd="0" presId="urn:microsoft.com/office/officeart/2008/layout/VerticalCurvedList"/>
    <dgm:cxn modelId="{BA006FF6-AF0E-4AAE-B731-DD7BC4E28E59}" type="presParOf" srcId="{EBFD47AE-3475-4761-8A79-C73C35DD7F6D}" destId="{8330B30F-4CD0-4296-9C96-0322E4045397}" srcOrd="6" destOrd="0" presId="urn:microsoft.com/office/officeart/2008/layout/VerticalCurvedList"/>
    <dgm:cxn modelId="{F4870C1D-3705-40EE-B791-6DDE5243A6B1}" type="presParOf" srcId="{8330B30F-4CD0-4296-9C96-0322E4045397}" destId="{7E4510BB-89D2-43A8-9F6F-680CD2810E30}" srcOrd="0" destOrd="0" presId="urn:microsoft.com/office/officeart/2008/layout/VerticalCurvedList"/>
    <dgm:cxn modelId="{4C212C45-CC41-426D-8D5E-16D7ED3D1E2B}" type="presParOf" srcId="{EBFD47AE-3475-4761-8A79-C73C35DD7F6D}" destId="{5D37831A-62DC-4E75-8969-32022B8672F2}" srcOrd="7" destOrd="0" presId="urn:microsoft.com/office/officeart/2008/layout/VerticalCurvedList"/>
    <dgm:cxn modelId="{2ACC7710-98E4-43D9-8E7A-2E8F447C9B2D}" type="presParOf" srcId="{EBFD47AE-3475-4761-8A79-C73C35DD7F6D}" destId="{FCB5DCB7-44AB-4271-8BB3-15B3DE036834}" srcOrd="8" destOrd="0" presId="urn:microsoft.com/office/officeart/2008/layout/VerticalCurvedList"/>
    <dgm:cxn modelId="{C8FDA867-769C-40BB-89C4-EAF0773C6C87}" type="presParOf" srcId="{FCB5DCB7-44AB-4271-8BB3-15B3DE036834}" destId="{75410455-6758-4137-A48C-492062AAE167}" srcOrd="0" destOrd="0" presId="urn:microsoft.com/office/officeart/2008/layout/VerticalCurvedList"/>
    <dgm:cxn modelId="{05285EDA-E0BC-4610-AD36-0CBD53329AF2}" type="presParOf" srcId="{EBFD47AE-3475-4761-8A79-C73C35DD7F6D}" destId="{7DA744CD-5F9E-439D-8A3E-2BD3A4E56EEA}" srcOrd="9" destOrd="0" presId="urn:microsoft.com/office/officeart/2008/layout/VerticalCurvedList"/>
    <dgm:cxn modelId="{6083AEE9-174C-4FB2-B75C-23AF213A3047}" type="presParOf" srcId="{EBFD47AE-3475-4761-8A79-C73C35DD7F6D}" destId="{3B0C34B7-9015-41CF-B013-85493B7342D6}" srcOrd="10" destOrd="0" presId="urn:microsoft.com/office/officeart/2008/layout/VerticalCurvedList"/>
    <dgm:cxn modelId="{3BDC31E1-AC5A-44B7-B6A2-56B4E725588D}" type="presParOf" srcId="{3B0C34B7-9015-41CF-B013-85493B7342D6}"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2998739" cy="46305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17997" y="4"/>
            <a:ext cx="2998738" cy="463059"/>
          </a:xfrm>
          <a:prstGeom prst="rect">
            <a:avLst/>
          </a:prstGeom>
        </p:spPr>
        <p:txBody>
          <a:bodyPr vert="horz" lIns="91440" tIns="45720" rIns="91440" bIns="45720" rtlCol="0"/>
          <a:lstStyle>
            <a:lvl1pPr algn="r">
              <a:defRPr sz="1200"/>
            </a:lvl1pPr>
          </a:lstStyle>
          <a:p>
            <a:fld id="{059F52E2-F1DE-46D3-BACC-78119557B962}" type="datetimeFigureOut">
              <a:rPr lang="en-US" smtClean="0"/>
              <a:t>5/17/2018</a:t>
            </a:fld>
            <a:endParaRPr lang="en-US" dirty="0"/>
          </a:p>
        </p:txBody>
      </p:sp>
      <p:sp>
        <p:nvSpPr>
          <p:cNvPr id="4" name="Footer Placeholder 3"/>
          <p:cNvSpPr>
            <a:spLocks noGrp="1"/>
          </p:cNvSpPr>
          <p:nvPr>
            <p:ph type="ftr" sz="quarter" idx="2"/>
          </p:nvPr>
        </p:nvSpPr>
        <p:spPr>
          <a:xfrm>
            <a:off x="6" y="8760318"/>
            <a:ext cx="2998739" cy="46305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17997" y="8760318"/>
            <a:ext cx="2998738" cy="463059"/>
          </a:xfrm>
          <a:prstGeom prst="rect">
            <a:avLst/>
          </a:prstGeom>
        </p:spPr>
        <p:txBody>
          <a:bodyPr vert="horz" lIns="91440" tIns="45720" rIns="91440" bIns="45720" rtlCol="0" anchor="b"/>
          <a:lstStyle>
            <a:lvl1pPr algn="r">
              <a:defRPr sz="1200"/>
            </a:lvl1pPr>
          </a:lstStyle>
          <a:p>
            <a:fld id="{4FE15C78-6CC8-4FB4-9DD6-3BEF9917CD66}" type="slidenum">
              <a:rPr lang="en-US" smtClean="0"/>
              <a:t>‹#›</a:t>
            </a:fld>
            <a:endParaRPr lang="en-US" dirty="0"/>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2997941" cy="46277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18784" y="0"/>
            <a:ext cx="2997941" cy="462770"/>
          </a:xfrm>
          <a:prstGeom prst="rect">
            <a:avLst/>
          </a:prstGeom>
        </p:spPr>
        <p:txBody>
          <a:bodyPr vert="horz" lIns="92446" tIns="46223" rIns="92446" bIns="46223" rtlCol="0"/>
          <a:lstStyle>
            <a:lvl1pPr algn="r">
              <a:defRPr sz="1200"/>
            </a:lvl1pPr>
          </a:lstStyle>
          <a:p>
            <a:fld id="{7B299F97-F58F-4790-8A4D-46307B570D7F}" type="datetimeFigureOut">
              <a:rPr lang="en-US" smtClean="0"/>
              <a:t>5/17/2018</a:t>
            </a:fld>
            <a:endParaRPr lang="en-US" dirty="0"/>
          </a:p>
        </p:txBody>
      </p:sp>
      <p:sp>
        <p:nvSpPr>
          <p:cNvPr id="4" name="Slide Image Placeholder 3"/>
          <p:cNvSpPr>
            <a:spLocks noGrp="1" noRot="1" noChangeAspect="1"/>
          </p:cNvSpPr>
          <p:nvPr>
            <p:ph type="sldImg" idx="2"/>
          </p:nvPr>
        </p:nvSpPr>
        <p:spPr>
          <a:xfrm>
            <a:off x="1384300" y="1154113"/>
            <a:ext cx="4149725" cy="311150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91833" y="4438749"/>
            <a:ext cx="5534660" cy="3631704"/>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 y="8760610"/>
            <a:ext cx="2997941" cy="462769"/>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18784" y="8760610"/>
            <a:ext cx="2997941" cy="462769"/>
          </a:xfrm>
          <a:prstGeom prst="rect">
            <a:avLst/>
          </a:prstGeom>
        </p:spPr>
        <p:txBody>
          <a:bodyPr vert="horz" lIns="92446" tIns="46223" rIns="92446" bIns="46223" rtlCol="0" anchor="b"/>
          <a:lstStyle>
            <a:lvl1pPr algn="r">
              <a:defRPr sz="1200"/>
            </a:lvl1pPr>
          </a:lstStyle>
          <a:p>
            <a:fld id="{06FECA5B-CB69-434F-96AB-1E7E18E86F8F}" type="slidenum">
              <a:rPr lang="en-US" smtClean="0"/>
              <a:t>‹#›</a:t>
            </a:fld>
            <a:endParaRPr lang="en-US" dirty="0"/>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Good Morning/Afternoon! Today we begin the process of planning our school’s budget for FY19. I know we are all here for the same reason and that is ensuring success for all (enter school name) students. This meeting is to provide an overview of the draft budget and for you to give feedback on the draft budget. </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February, we will meet again to discuss</a:t>
            </a:r>
            <a:r>
              <a:rPr lang="en-US" dirty="0" smtClean="0"/>
              <a:t> how the school’s budget has been allocated to support the programmatic needs and FY19 key strategic priorities.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think we need to continue our budget conversations, we will schedule additional meetings. My goal is to make sure your voices are reflected in our school’s budget.</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 will also be meeting with my Associate Superintendent, program managers and other key leaders to go over our budget and to make sure the school is meeting the standards of service and appropriately staffing.</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During the week of Feb. 26-March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Academic and Staffing Resource Planning Conferences will be held.  At this meeting, I will present my plan for staff utilization, resource distribution and plan for staffing implications.</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We will need to approve the budget at the ________ meeting.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FECA5B-CB69-434F-96AB-1E7E18E86F8F}" type="slidenum">
              <a:rPr lang="en-US" smtClean="0"/>
              <a:t>11</a:t>
            </a:fld>
            <a:endParaRPr lang="en-US" dirty="0"/>
          </a:p>
        </p:txBody>
      </p:sp>
    </p:spTree>
    <p:extLst>
      <p:ext uri="{BB962C8B-B14F-4D97-AF65-F5344CB8AC3E}">
        <p14:creationId xmlns:p14="http://schemas.microsoft.com/office/powerpoint/2010/main" val="537507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IF YOU FEEL YOUR TEAM IS READY TO APPROVE THE </a:t>
            </a:r>
            <a:r>
              <a:rPr lang="en-US" sz="1200" u="sng" kern="1200" dirty="0" smtClean="0">
                <a:solidFill>
                  <a:schemeClr val="tx1"/>
                </a:solidFill>
                <a:effectLst/>
                <a:latin typeface="+mn-lt"/>
                <a:ea typeface="+mn-ea"/>
                <a:cs typeface="+mn-cs"/>
              </a:rPr>
              <a:t>DRAFT</a:t>
            </a:r>
            <a:r>
              <a:rPr lang="en-US" sz="1200" kern="1200" dirty="0" smtClean="0">
                <a:solidFill>
                  <a:schemeClr val="tx1"/>
                </a:solidFill>
                <a:effectLst/>
                <a:latin typeface="+mn-lt"/>
                <a:ea typeface="+mn-ea"/>
                <a:cs typeface="+mn-cs"/>
              </a:rPr>
              <a:t> BUDGET, PLEASE DO SO. PLEASE REMIND THEM THAT YOU MAY NEED TO MEET WITH THEM AGAIN, IF THERE ARE CHANGES FROM YOUR MEETINGS WITH DISTRICT LEADERSHIP. LET THEM KNOW YOU WILL KEEP THEM INFORMED!!</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dirty="0"/>
          </a:p>
        </p:txBody>
      </p:sp>
    </p:spTree>
    <p:extLst>
      <p:ext uri="{BB962C8B-B14F-4D97-AF65-F5344CB8AC3E}">
        <p14:creationId xmlns:p14="http://schemas.microsoft.com/office/powerpoint/2010/main" val="862570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Based on our strategic priorities and funds we received, here is a break-out of the priorities, which focus area it addresses, the strategies that will be implemented, the purchase request, which funding source was used and the amount.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07093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slides represent the priorities we will fund if we receive additional money</a:t>
            </a:r>
            <a:r>
              <a:rPr lang="en-US" baseline="0" dirty="0" smtClean="0"/>
              <a:t> from Title I and Austerity. When we approve the budget we will approve both so that we will not have to schedule another meeting if the funds are made available.</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smtClean="0">
                <a:solidFill>
                  <a:schemeClr val="tx1"/>
                </a:solidFill>
                <a:effectLst/>
                <a:latin typeface="+mn-lt"/>
                <a:ea typeface="+mn-ea"/>
                <a:cs typeface="+mn-cs"/>
              </a:rPr>
              <a:t>Before I turn it back over to the Chair for the next slide, I want to thank you for your hard work and support this year. I will keep you informed as we move through the budget process. (</a:t>
            </a:r>
            <a:r>
              <a:rPr lang="en-US" sz="1200" b="1" i="1" u="sng" kern="1200" dirty="0" smtClean="0">
                <a:solidFill>
                  <a:schemeClr val="tx1"/>
                </a:solidFill>
                <a:effectLst/>
                <a:latin typeface="+mn-lt"/>
                <a:ea typeface="+mn-ea"/>
                <a:cs typeface="+mn-cs"/>
              </a:rPr>
              <a:t>Please inform Chair that they will facilitate the discussion for the last slide)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dirty="0"/>
          </a:p>
        </p:txBody>
      </p:sp>
    </p:spTree>
    <p:extLst>
      <p:ext uri="{BB962C8B-B14F-4D97-AF65-F5344CB8AC3E}">
        <p14:creationId xmlns:p14="http://schemas.microsoft.com/office/powerpoint/2010/main" val="17022920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CHAIR - Our final task for today! Here are questions that we need to consider to ensure we have a good working draft budget. Let’s walk through them together.</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15</a:t>
            </a:fld>
            <a:endParaRPr lang="en-US" dirty="0"/>
          </a:p>
        </p:txBody>
      </p:sp>
    </p:spTree>
    <p:extLst>
      <p:ext uri="{BB962C8B-B14F-4D97-AF65-F5344CB8AC3E}">
        <p14:creationId xmlns:p14="http://schemas.microsoft.com/office/powerpoint/2010/main" val="2627221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8C0340-8E58-49E5-8290-EC4D182FC554}" type="slidenum">
              <a:rPr lang="en-US" smtClean="0"/>
              <a:t>3</a:t>
            </a:fld>
            <a:endParaRPr lang="en-US"/>
          </a:p>
        </p:txBody>
      </p:sp>
    </p:spTree>
    <p:extLst>
      <p:ext uri="{BB962C8B-B14F-4D97-AF65-F5344CB8AC3E}">
        <p14:creationId xmlns:p14="http://schemas.microsoft.com/office/powerpoint/2010/main" val="3712517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will provide an overview of the budget allocations for FY19.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dirty="0" smtClean="0"/>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have printed the terms on the next two slides for your convenience. I want to just go over them so we will all be on the same page as we move forward in this process. If you have any questions, please don’t hesitate to ask.</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5</a:t>
            </a:fld>
            <a:endParaRPr lang="en-US" dirty="0"/>
          </a:p>
        </p:txBody>
      </p:sp>
    </p:spTree>
    <p:extLst>
      <p:ext uri="{BB962C8B-B14F-4D97-AF65-F5344CB8AC3E}">
        <p14:creationId xmlns:p14="http://schemas.microsoft.com/office/powerpoint/2010/main" val="839762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59985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1449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Here’s a few highlights for our budget this year – </a:t>
            </a:r>
            <a:r>
              <a:rPr lang="en-US" sz="1200" i="1" u="sng" kern="1200" dirty="0" smtClean="0">
                <a:solidFill>
                  <a:schemeClr val="tx1"/>
                </a:solidFill>
                <a:effectLst/>
                <a:latin typeface="+mn-lt"/>
                <a:ea typeface="+mn-ea"/>
                <a:cs typeface="+mn-cs"/>
              </a:rPr>
              <a:t>read executive summary</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8</a:t>
            </a:fld>
            <a:endParaRPr lang="en-US" dirty="0"/>
          </a:p>
        </p:txBody>
      </p:sp>
    </p:spTree>
    <p:extLst>
      <p:ext uri="{BB962C8B-B14F-4D97-AF65-F5344CB8AC3E}">
        <p14:creationId xmlns:p14="http://schemas.microsoft.com/office/powerpoint/2010/main" val="607912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635991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D9EFD06-B0BC-4C89-881B-42AEC2CD0357}" type="datetime1">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1BAA0D4-A0A4-4F1E-87F4-FFC84D7989BA}" type="datetime1">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C9A573F-8807-4CC0-9991-0671F74433A5}" type="datetime1">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36540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94136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247592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869332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101479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738709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29597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698310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86946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1258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2004099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8DDD31-84B6-6E40-B7CB-9EBB1DB33AE8}"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2672314"/>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228600" y="1447800"/>
            <a:ext cx="86868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22238" y="234950"/>
            <a:ext cx="8869362" cy="369332"/>
          </a:xfrm>
        </p:spPr>
        <p:txBody>
          <a:bodyPr/>
          <a:lstStyle>
            <a:lvl1pPr>
              <a:defRPr sz="2400">
                <a:effectLst>
                  <a:outerShdw blurRad="38100" dist="38100" dir="2700000" algn="tl">
                    <a:srgbClr val="000000">
                      <a:alpha val="43137"/>
                    </a:srgbClr>
                  </a:outerShdw>
                </a:effectLst>
              </a:defRPr>
            </a:lvl1pPr>
          </a:lstStyle>
          <a:p>
            <a:r>
              <a:rPr lang="en-US" dirty="0" smtClean="0"/>
              <a:t>Click to edit Master title style</a:t>
            </a:r>
            <a:endParaRPr lang="en-US" dirty="0"/>
          </a:p>
        </p:txBody>
      </p:sp>
      <p:cxnSp>
        <p:nvCxnSpPr>
          <p:cNvPr id="8" name="Straight Connector 7"/>
          <p:cNvCxnSpPr/>
          <p:nvPr userDrawn="1"/>
        </p:nvCxnSpPr>
        <p:spPr>
          <a:xfrm>
            <a:off x="76200" y="609600"/>
            <a:ext cx="89154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DDD31-84B6-6E40-B7CB-9EBB1DB33AE8}"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5826361"/>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BA083766-4B91-814D-B095-CD901C088ED5}" type="datetimeFigureOut">
              <a:rPr lang="en-US" smtClean="0"/>
              <a:t>5/17/2018</a:t>
            </a:fld>
            <a:endParaRPr lang="en-US" dirty="0"/>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6">
                    <a:lumMod val="50000"/>
                  </a:schemeClr>
                </a:solidFill>
              </a:defRPr>
            </a:lvl1pPr>
          </a:lstStyle>
          <a:p>
            <a:fld id="{3D6C3DC6-EF6E-8948-BFE6-808D46D584D8}" type="slidenum">
              <a:rPr lang="en-US" smtClean="0"/>
              <a:t>‹#›</a:t>
            </a:fld>
            <a:endParaRPr lang="en-US" dirty="0"/>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63151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083766-4B91-814D-B095-CD901C088ED5}"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456058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tx1">
                    <a:lumMod val="85000"/>
                    <a:lumOff val="1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tx1">
                    <a:lumMod val="85000"/>
                    <a:lumOff val="15000"/>
                  </a:schemeClr>
                </a:solidFill>
              </a:defRPr>
            </a:lvl1pPr>
          </a:lstStyle>
          <a:p>
            <a:fld id="{BA083766-4B91-814D-B095-CD901C088ED5}" type="datetimeFigureOut">
              <a:rPr lang="en-US" smtClean="0"/>
              <a:t>5/17/2018</a:t>
            </a:fld>
            <a:endParaRPr lang="en-US" dirty="0"/>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3D6C3DC6-EF6E-8948-BFE6-808D46D584D8}" type="slidenum">
              <a:rPr lang="en-US" smtClean="0"/>
              <a:t>‹#›</a:t>
            </a:fld>
            <a:endParaRPr lang="en-US" dirty="0"/>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921317"/>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8DDD31-84B6-6E40-B7CB-9EBB1DB33AE8}"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083766-4B91-814D-B095-CD901C088ED5}" type="datetimeFigureOut">
              <a:rPr lang="en-US" smtClean="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054280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083766-4B91-814D-B095-CD901C088ED5}" type="datetimeFigureOut">
              <a:rPr lang="en-US" smtClean="0"/>
              <a:t>5/17/2018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1950920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083766-4B91-814D-B095-CD901C088ED5}" type="datetimeFigureOut">
              <a:rPr lang="en-US" smtClean="0"/>
              <a:t>5/17/2018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4539892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83766-4B91-814D-B095-CD901C088ED5}" type="datetimeFigureOut">
              <a:rPr lang="en-US" smtClean="0"/>
              <a:t>5/17/2018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2971213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83766-4B91-814D-B095-CD901C088ED5}" type="datetimeFigureOut">
              <a:rPr lang="en-US" smtClean="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91860520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83766-4B91-814D-B095-CD901C088ED5}" type="datetimeFigureOut">
              <a:rPr lang="en-US" smtClean="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5301187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083766-4B91-814D-B095-CD901C088ED5}"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42017447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BA083766-4B91-814D-B095-CD901C088ED5}" type="datetimeFigureOut">
              <a:rPr lang="en-US" smtClean="0"/>
              <a:t>5/17/2018</a:t>
            </a:fld>
            <a:endParaRPr lang="en-US" dirty="0"/>
          </a:p>
        </p:txBody>
      </p:sp>
      <p:sp>
        <p:nvSpPr>
          <p:cNvPr id="5" name="Footer Placeholder 4"/>
          <p:cNvSpPr>
            <a:spLocks noGrp="1"/>
          </p:cNvSpPr>
          <p:nvPr>
            <p:ph type="ftr" sz="quarter" idx="11"/>
          </p:nvPr>
        </p:nvSpPr>
        <p:spPr>
          <a:xfrm>
            <a:off x="4902140" y="6315950"/>
            <a:ext cx="2861142" cy="365125"/>
          </a:xfrm>
        </p:spPr>
        <p:txBody>
          <a:bodyPr/>
          <a:lstStyle/>
          <a:p>
            <a:endParaRPr lang="en-US" dirty="0"/>
          </a:p>
        </p:txBody>
      </p:sp>
      <p:sp>
        <p:nvSpPr>
          <p:cNvPr id="6" name="Slide Number Placeholder 5"/>
          <p:cNvSpPr>
            <a:spLocks noGrp="1"/>
          </p:cNvSpPr>
          <p:nvPr>
            <p:ph type="sldNum" sz="quarter" idx="12"/>
          </p:nvPr>
        </p:nvSpPr>
        <p:spPr>
          <a:xfrm>
            <a:off x="8736012" y="5607593"/>
            <a:ext cx="407987" cy="365125"/>
          </a:xfrm>
        </p:spPr>
        <p:txBody>
          <a:bodyPr/>
          <a:lstStyle/>
          <a:p>
            <a:fld id="{3D6C3DC6-EF6E-8948-BFE6-808D46D584D8}" type="slidenum">
              <a:rPr lang="en-US" smtClean="0"/>
              <a:t>‹#›</a:t>
            </a:fld>
            <a:endParaRPr lang="en-US" dirty="0"/>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5201798"/>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6"/>
            <a:ext cx="5275772" cy="4268965"/>
          </a:xfrm>
        </p:spPr>
        <p:txBody>
          <a:bodyPr anchor="t">
            <a:normAutofit/>
          </a:bodyPr>
          <a:lstStyle>
            <a:lvl1pPr algn="l">
              <a:lnSpc>
                <a:spcPct val="85000"/>
              </a:lnSpc>
              <a:defRPr sz="435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16685" y="5537928"/>
            <a:ext cx="5275772" cy="706355"/>
          </a:xfrm>
        </p:spPr>
        <p:txBody>
          <a:bodyPr>
            <a:normAutofit/>
          </a:bodyPr>
          <a:lstStyle>
            <a:lvl1pPr marL="0" indent="0" algn="l">
              <a:lnSpc>
                <a:spcPct val="114000"/>
              </a:lnSpc>
              <a:spcBef>
                <a:spcPts val="0"/>
              </a:spcBef>
              <a:buNone/>
              <a:defRPr sz="1350" b="0" i="1" baseline="0">
                <a:solidFill>
                  <a:schemeClr val="tx2"/>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816686" y="6314443"/>
            <a:ext cx="1197467" cy="365125"/>
          </a:xfrm>
        </p:spPr>
        <p:txBody>
          <a:bodyPr/>
          <a:lstStyle>
            <a:lvl1pPr algn="l">
              <a:defRPr sz="675">
                <a:solidFill>
                  <a:schemeClr val="tx2"/>
                </a:solidFill>
              </a:defRPr>
            </a:lvl1pPr>
          </a:lstStyle>
          <a:p>
            <a:fld id="{BA083766-4B91-814D-B095-CD901C088ED5}" type="datetimeFigureOut">
              <a:rPr lang="en-US" smtClean="0">
                <a:solidFill>
                  <a:srgbClr val="F5F5F5"/>
                </a:solidFill>
              </a:rPr>
              <a:pPr/>
              <a:t>5/17/2018</a:t>
            </a:fld>
            <a:endParaRPr lang="en-US" dirty="0">
              <a:solidFill>
                <a:srgbClr val="F5F5F5"/>
              </a:solidFill>
            </a:endParaRPr>
          </a:p>
        </p:txBody>
      </p:sp>
      <p:sp>
        <p:nvSpPr>
          <p:cNvPr id="5" name="Footer Placeholder 4"/>
          <p:cNvSpPr>
            <a:spLocks noGrp="1"/>
          </p:cNvSpPr>
          <p:nvPr>
            <p:ph type="ftr" sz="quarter" idx="11"/>
          </p:nvPr>
        </p:nvSpPr>
        <p:spPr>
          <a:xfrm>
            <a:off x="2250445" y="6314443"/>
            <a:ext cx="3842012" cy="365125"/>
          </a:xfrm>
        </p:spPr>
        <p:txBody>
          <a:bodyPr/>
          <a:lstStyle>
            <a:lvl1pPr algn="l">
              <a:defRPr b="0">
                <a:solidFill>
                  <a:schemeClr val="tx2"/>
                </a:solidFill>
              </a:defRPr>
            </a:lvl1pPr>
          </a:lstStyle>
          <a:p>
            <a:endParaRPr lang="en-US" dirty="0">
              <a:solidFill>
                <a:srgbClr val="F5F5F5"/>
              </a:solidFill>
            </a:endParaRPr>
          </a:p>
        </p:txBody>
      </p:sp>
      <p:sp>
        <p:nvSpPr>
          <p:cNvPr id="6" name="Slide Number Placeholder 5"/>
          <p:cNvSpPr>
            <a:spLocks noGrp="1"/>
          </p:cNvSpPr>
          <p:nvPr>
            <p:ph type="sldNum" sz="quarter" idx="12"/>
          </p:nvPr>
        </p:nvSpPr>
        <p:spPr>
          <a:xfrm>
            <a:off x="8736013" y="1416219"/>
            <a:ext cx="407987" cy="365125"/>
          </a:xfrm>
        </p:spPr>
        <p:txBody>
          <a:bodyPr/>
          <a:lstStyle>
            <a:lvl1pPr algn="r">
              <a:defRPr>
                <a:solidFill>
                  <a:schemeClr val="accent6">
                    <a:lumMod val="50000"/>
                  </a:schemeClr>
                </a:solidFill>
              </a:defRPr>
            </a:lvl1pPr>
          </a:lstStyle>
          <a:p>
            <a:fld id="{3D6C3DC6-EF6E-8948-BFE6-808D46D584D8}" type="slidenum">
              <a:rPr lang="en-US" smtClean="0">
                <a:solidFill>
                  <a:srgbClr val="645135">
                    <a:lumMod val="50000"/>
                  </a:srgbClr>
                </a:solidFill>
              </a:rPr>
              <a:pPr/>
              <a:t>‹#›</a:t>
            </a:fld>
            <a:endParaRPr lang="en-US" dirty="0">
              <a:solidFill>
                <a:srgbClr val="645135">
                  <a:lumMod val="50000"/>
                </a:srgbClr>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46016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5/17/2018</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1161023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8DDD31-84B6-6E40-B7CB-9EBB1DB33AE8}" type="datetimeFigureOut">
              <a:rPr lang="en-US" smtClean="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925239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1460756" y="2571725"/>
            <a:ext cx="6222491" cy="3286153"/>
          </a:xfrm>
        </p:spPr>
        <p:txBody>
          <a:bodyPr anchor="t">
            <a:normAutofit/>
          </a:bodyPr>
          <a:lstStyle>
            <a:lvl1pPr>
              <a:lnSpc>
                <a:spcPct val="85000"/>
              </a:lnSpc>
              <a:defRPr sz="4350" cap="all" baseline="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350" b="0" i="1" baseline="0">
                <a:solidFill>
                  <a:schemeClr val="tx1">
                    <a:lumMod val="85000"/>
                    <a:lumOff val="1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7217" y="6314442"/>
            <a:ext cx="1197467" cy="365125"/>
          </a:xfrm>
        </p:spPr>
        <p:txBody>
          <a:bodyPr/>
          <a:lstStyle>
            <a:lvl1pPr>
              <a:defRPr sz="675">
                <a:solidFill>
                  <a:schemeClr val="tx1">
                    <a:lumMod val="85000"/>
                    <a:lumOff val="15000"/>
                  </a:schemeClr>
                </a:solidFill>
              </a:defRPr>
            </a:lvl1pPr>
          </a:lstStyle>
          <a:p>
            <a:fld id="{BA083766-4B91-814D-B095-CD901C088ED5}" type="datetimeFigureOut">
              <a:rPr lang="en-US" smtClean="0">
                <a:solidFill>
                  <a:prstClr val="black">
                    <a:lumMod val="85000"/>
                    <a:lumOff val="15000"/>
                  </a:prstClr>
                </a:solidFill>
              </a:rPr>
              <a:pPr/>
              <a:t>5/17/2018</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1460755" y="6314443"/>
            <a:ext cx="4860170" cy="365125"/>
          </a:xfrm>
        </p:spPr>
        <p:txBody>
          <a:bodyPr/>
          <a:lstStyle>
            <a:lvl1pPr>
              <a:defRPr b="0">
                <a:solidFill>
                  <a:schemeClr val="tx1">
                    <a:lumMod val="85000"/>
                    <a:lumOff val="15000"/>
                  </a:schemeClr>
                </a:solidFill>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1620763"/>
            <a:ext cx="407987" cy="365125"/>
          </a:xfrm>
        </p:spPr>
        <p:txBody>
          <a:bodyPr/>
          <a:lstStyle>
            <a:lvl1pPr>
              <a:defRPr>
                <a:solidFill>
                  <a:schemeClr val="bg2"/>
                </a:solidFill>
              </a:defRPr>
            </a:lvl1pPr>
          </a:lstStyle>
          <a:p>
            <a:fld id="{3D6C3DC6-EF6E-8948-BFE6-808D46D584D8}"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2"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8446940"/>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5/17/2018</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59674147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3886200" y="1526124"/>
            <a:ext cx="4690872" cy="17515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86200" y="3700830"/>
            <a:ext cx="4690872"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5/17/2018</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45299359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5/17/2018</a:t>
            </a:fld>
            <a:endParaRPr lang="en-US" dirty="0">
              <a:solidFill>
                <a:prstClr val="black">
                  <a:lumMod val="85000"/>
                  <a:lumOff val="1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213772649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5/17/2018</a:t>
            </a:fld>
            <a:endParaRPr lang="en-US" dirty="0">
              <a:solidFill>
                <a:prstClr val="black">
                  <a:lumMod val="85000"/>
                  <a:lumOff val="1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85000"/>
                  <a:lumOff val="15000"/>
                </a:prstClr>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9092784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2250"/>
            </a:lvl1pPr>
          </a:lstStyle>
          <a:p>
            <a:r>
              <a:rPr lang="en-US" smtClean="0"/>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1500"/>
            </a:lvl1pPr>
            <a:lvl2pPr>
              <a:lnSpc>
                <a:spcPct val="112000"/>
              </a:lnSpc>
              <a:defRPr sz="1350"/>
            </a:lvl2pPr>
            <a:lvl3pPr>
              <a:lnSpc>
                <a:spcPct val="112000"/>
              </a:lnSpc>
              <a:defRPr sz="1200"/>
            </a:lvl3pPr>
            <a:lvl4pPr>
              <a:lnSpc>
                <a:spcPct val="112000"/>
              </a:lnSpc>
              <a:defRPr sz="1050"/>
            </a:lvl4pPr>
            <a:lvl5pPr>
              <a:lnSpc>
                <a:spcPct val="112000"/>
              </a:lnSpc>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 y="2621515"/>
            <a:ext cx="2879082" cy="3239537"/>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5/17/2018</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354202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4"/>
            <a:ext cx="2882528" cy="1919239"/>
          </a:xfrm>
        </p:spPr>
        <p:txBody>
          <a:bodyPr anchor="t">
            <a:noAutofit/>
          </a:bodyPr>
          <a:lstStyle>
            <a:lvl1pPr>
              <a:lnSpc>
                <a:spcPct val="93000"/>
              </a:lnSpc>
              <a:defRPr sz="225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943350" y="3"/>
            <a:ext cx="4629150" cy="6857999"/>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900"/>
              </a:spcBef>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5/17/2018</a:t>
            </a:fld>
            <a:endParaRPr lang="en-US" dirty="0">
              <a:solidFill>
                <a:prstClr val="black">
                  <a:lumMod val="85000"/>
                  <a:lumOff val="1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85000"/>
                  <a:lumOff val="15000"/>
                </a:prstClr>
              </a:solidFill>
            </a:endParaRPr>
          </a:p>
        </p:txBody>
      </p:sp>
      <p:sp>
        <p:nvSpPr>
          <p:cNvPr id="7" name="Slide Number Placeholder 6"/>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7060172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86201" y="640080"/>
            <a:ext cx="4686299"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083766-4B91-814D-B095-CD901C088ED5}" type="datetimeFigureOut">
              <a:rPr lang="en-US" smtClean="0">
                <a:solidFill>
                  <a:prstClr val="black">
                    <a:lumMod val="85000"/>
                    <a:lumOff val="15000"/>
                  </a:prstClr>
                </a:solidFill>
              </a:rPr>
              <a:pPr/>
              <a:t>5/17/2018</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36090807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Vertical Title 1"/>
          <p:cNvSpPr>
            <a:spLocks noGrp="1"/>
          </p:cNvSpPr>
          <p:nvPr>
            <p:ph type="title" orient="vert"/>
          </p:nvPr>
        </p:nvSpPr>
        <p:spPr>
          <a:xfrm>
            <a:off x="5993075" y="642931"/>
            <a:ext cx="1835003" cy="467810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642935"/>
            <a:ext cx="5303009"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902140" y="5927134"/>
            <a:ext cx="2861142" cy="365125"/>
          </a:xfrm>
        </p:spPr>
        <p:txBody>
          <a:bodyPr/>
          <a:lstStyle/>
          <a:p>
            <a:fld id="{BA083766-4B91-814D-B095-CD901C088ED5}" type="datetimeFigureOut">
              <a:rPr lang="en-US" smtClean="0">
                <a:solidFill>
                  <a:prstClr val="black">
                    <a:lumMod val="85000"/>
                    <a:lumOff val="15000"/>
                  </a:prstClr>
                </a:solidFill>
              </a:rPr>
              <a:pPr/>
              <a:t>5/17/2018</a:t>
            </a:fld>
            <a:endParaRPr lang="en-US" dirty="0">
              <a:solidFill>
                <a:prstClr val="black">
                  <a:lumMod val="85000"/>
                  <a:lumOff val="15000"/>
                </a:prstClr>
              </a:solidFill>
            </a:endParaRPr>
          </a:p>
        </p:txBody>
      </p:sp>
      <p:sp>
        <p:nvSpPr>
          <p:cNvPr id="5" name="Footer Placeholder 4"/>
          <p:cNvSpPr>
            <a:spLocks noGrp="1"/>
          </p:cNvSpPr>
          <p:nvPr>
            <p:ph type="ftr" sz="quarter" idx="11"/>
          </p:nvPr>
        </p:nvSpPr>
        <p:spPr>
          <a:xfrm>
            <a:off x="4902140" y="6315952"/>
            <a:ext cx="2861142" cy="365125"/>
          </a:xfrm>
        </p:spPr>
        <p:txBody>
          <a:bodyPr/>
          <a:lstStyle/>
          <a:p>
            <a:endParaRPr lang="en-US" dirty="0">
              <a:solidFill>
                <a:prstClr val="black">
                  <a:lumMod val="85000"/>
                  <a:lumOff val="15000"/>
                </a:prstClr>
              </a:solidFill>
            </a:endParaRPr>
          </a:p>
        </p:txBody>
      </p:sp>
      <p:sp>
        <p:nvSpPr>
          <p:cNvPr id="6" name="Slide Number Placeholder 5"/>
          <p:cNvSpPr>
            <a:spLocks noGrp="1"/>
          </p:cNvSpPr>
          <p:nvPr>
            <p:ph type="sldNum" sz="quarter" idx="12"/>
          </p:nvPr>
        </p:nvSpPr>
        <p:spPr>
          <a:xfrm>
            <a:off x="8736013" y="5607595"/>
            <a:ext cx="407987" cy="365125"/>
          </a:xfrm>
        </p:spPr>
        <p:txBody>
          <a:bodyPr/>
          <a:lstStyle/>
          <a:p>
            <a:fld id="{3D6C3DC6-EF6E-8948-BFE6-808D46D584D8}" type="slidenum">
              <a:rPr lang="en-US" smtClean="0">
                <a:solidFill>
                  <a:srgbClr val="F5F5F5"/>
                </a:solidFill>
              </a:rPr>
              <a:pPr/>
              <a:t>‹#›</a:t>
            </a:fld>
            <a:endParaRPr lang="en-US" dirty="0">
              <a:solidFill>
                <a:srgbClr val="F5F5F5"/>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936484"/>
      </p:ext>
    </p:extLst>
  </p:cSld>
  <p:clrMapOvr>
    <a:masterClrMapping/>
  </p:clrMapOvr>
  <p:extLst mod="1">
    <p:ext uri="{DCECCB84-F9BA-43D5-87BE-67443E8EF086}">
      <p15:sldGuideLst xmlns:p15="http://schemas.microsoft.com/office/powerpoint/2012/main">
        <p15:guide id="1" pos="6456">
          <p15:clr>
            <a:srgbClr val="FBAE40"/>
          </p15:clr>
        </p15:guide>
        <p15:guide id="2" pos="484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8DDD31-84B6-6E40-B7CB-9EBB1DB33AE8}" type="datetimeFigureOut">
              <a:rPr lang="en-US" smtClean="0"/>
              <a:t>5/17/2018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8DDD31-84B6-6E40-B7CB-9EBB1DB33AE8}" type="datetimeFigureOut">
              <a:rPr lang="en-US" smtClean="0"/>
              <a:t>5/17/2018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DDD31-84B6-6E40-B7CB-9EBB1DB33AE8}" type="datetimeFigureOut">
              <a:rPr lang="en-US" smtClean="0"/>
              <a:t>5/17/2018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6377427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DDD31-84B6-6E40-B7CB-9EBB1DB33AE8}" type="datetimeFigureOut">
              <a:rPr lang="en-US" smtClean="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DDD31-84B6-6E40-B7CB-9EBB1DB33AE8}" type="datetimeFigureOut">
              <a:rPr lang="en-US" smtClean="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DDD31-84B6-6E40-B7CB-9EBB1DB33AE8}"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8DDD31-84B6-6E40-B7CB-9EBB1DB33AE8}"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dirty="0"/>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285881518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0013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t>‹#›</a:t>
            </a:fld>
            <a:endParaRPr lang="en-US" dirty="0"/>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884557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362863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CFF1645-6838-D74A-8A89-D890E926B26A}"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43DBAE-D4AC-413E-9772-FD0630CDC8C1}" type="datetime1">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290B0E-8142-4E9C-82AD-578D5B474E77}" type="datetime1">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C1E7FAB-3306-4064-8F7D-03ADBCBA7EB4}" type="datetime1">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647D705-7DDB-40F6-949B-F7FBFFEB8101}" type="datetime1">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46F5EE5-803C-44EB-B235-FE6806D5A6E2}" type="datetime1">
              <a:rPr lang="en-US" smtClean="0">
                <a:solidFill>
                  <a:prstClr val="black">
                    <a:tint val="75000"/>
                  </a:prstClr>
                </a:solidFill>
              </a:rPr>
              <a:pPr/>
              <a:t>5/17/2018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830AD28-1462-4D94-BCCC-87C3B9580121}" type="datetime1">
              <a:rPr lang="en-US" smtClean="0">
                <a:solidFill>
                  <a:prstClr val="black">
                    <a:tint val="75000"/>
                  </a:prstClr>
                </a:solidFill>
              </a:rPr>
              <a:pPr/>
              <a:t>5/17/2018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02583AD-EC1F-433A-9711-443DB0EC93DD}" type="datetime1">
              <a:rPr lang="en-US" smtClean="0">
                <a:solidFill>
                  <a:prstClr val="black">
                    <a:tint val="75000"/>
                  </a:prstClr>
                </a:solidFill>
              </a:rPr>
              <a:pPr/>
              <a:t>5/17/2018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39250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CFE9B62-5665-4DBD-94CD-F3AC7CF3181F}" type="datetime1">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135E1E-B415-4338-95EE-C6D60A9A00AA}" type="datetime1">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12D537D-E005-42B8-BA13-3EC3BE9471DD}" type="datetime1">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E3E547-E4A5-4FA4-A52F-4D45F2A9AC28}" type="datetime1">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146492661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791338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118940703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38478412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353119"/>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915816" y="620688"/>
            <a:ext cx="5770984"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Modifiez le style des sous-titres du masque</a:t>
            </a:r>
            <a:endParaRPr lang="en-US" dirty="0"/>
          </a:p>
        </p:txBody>
      </p:sp>
      <p:sp>
        <p:nvSpPr>
          <p:cNvPr id="7" name="Espace réservé du titre 1"/>
          <p:cNvSpPr>
            <a:spLocks noGrp="1"/>
          </p:cNvSpPr>
          <p:nvPr>
            <p:ph type="title"/>
          </p:nvPr>
        </p:nvSpPr>
        <p:spPr>
          <a:xfrm>
            <a:off x="2915816" y="3076"/>
            <a:ext cx="5770984" cy="617612"/>
          </a:xfrm>
          <a:prstGeom prst="rect">
            <a:avLst/>
          </a:prstGeom>
        </p:spPr>
        <p:txBody>
          <a:bodyPr vert="horz" lIns="91440" tIns="45720" rIns="91440" bIns="45720" rtlCol="0" anchor="ctr">
            <a:normAutofit/>
          </a:bodyPr>
          <a:lstStyle/>
          <a:p>
            <a:r>
              <a:rPr lang="fr-FR" dirty="0" smtClean="0"/>
              <a:t>Modifiez le style du titre</a:t>
            </a:r>
            <a:endParaRPr lang="en-US" dirty="0"/>
          </a:p>
        </p:txBody>
      </p:sp>
    </p:spTree>
    <p:extLst>
      <p:ext uri="{BB962C8B-B14F-4D97-AF65-F5344CB8AC3E}">
        <p14:creationId xmlns:p14="http://schemas.microsoft.com/office/powerpoint/2010/main" val="2952817921"/>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F9321AA-A377-4061-AF50-C5E84330E9E7}" type="datetime1">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428683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B0AA0AA-FBB7-4037-8538-552AFFE16734}" type="datetime1">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221089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02332F3-C7A1-4053-BB19-53F02CC7BA75}" type="datetime1">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3245364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1B7BC9-C400-47F3-B455-B66352431E05}" type="datetime1">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517091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F436E16-5C4F-4213-9748-6C9A2FB1D49F}" type="datetime1">
              <a:rPr lang="en-US" smtClean="0">
                <a:solidFill>
                  <a:prstClr val="black">
                    <a:tint val="75000"/>
                  </a:prstClr>
                </a:solidFill>
              </a:rPr>
              <a:pPr/>
              <a:t>5/17/2018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2816042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627FE93-FE48-4BD3-9E9C-7472184B1204}" type="datetime1">
              <a:rPr lang="en-US" smtClean="0">
                <a:solidFill>
                  <a:prstClr val="black">
                    <a:tint val="75000"/>
                  </a:prstClr>
                </a:solidFill>
              </a:rPr>
              <a:pPr/>
              <a:t>5/17/2018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23146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AAB1408-4076-4618-AFAD-E1D37A2BA9CA}" type="datetime1">
              <a:rPr lang="en-US" smtClean="0">
                <a:solidFill>
                  <a:prstClr val="black">
                    <a:tint val="75000"/>
                  </a:prstClr>
                </a:solidFill>
              </a:rPr>
              <a:pPr/>
              <a:t>5/17/2018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205086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73D3B5B-C0DB-4E93-BC7E-A8CEAEA16DC1}" type="datetime1">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39281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705A48A-EE8B-474E-8D7D-6E7A00FE249B}" type="datetime1">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2213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A083766-4B91-814D-B095-CD901C088ED5}" type="datetimeFigureOut">
              <a:rPr lang="en-US" smtClean="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55784CB-EFDE-44D9-8CEC-1DFAEAF97BCA}" type="datetime1">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938413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F5EC09-9645-4A3D-B56F-0BFBADC63F40}" type="datetime1">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F5E7ED-A812-8C43-A596-A43FDF3257C5}"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6725193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73A90DD-A2EE-43A5-B880-645500C3B414}" type="datetime1">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2E7D18B-E782-45F6-95D5-615C6DAC7408}" type="datetime1">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B2E4D0-C4B3-43D4-BA3B-3FD775A8A6A6}" type="datetime1">
              <a:rPr lang="en-US" smtClean="0">
                <a:solidFill>
                  <a:prstClr val="black">
                    <a:tint val="75000"/>
                  </a:prstClr>
                </a:solidFill>
              </a:rPr>
              <a:pPr/>
              <a:t>5/17/2018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BEB3A05-A673-4CE1-BA53-F128A23D810B}" type="datetime1">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9613EB5-7791-4819-A134-2A86E09F364D}" type="datetime1">
              <a:rPr lang="en-US" smtClean="0">
                <a:solidFill>
                  <a:prstClr val="black">
                    <a:tint val="75000"/>
                  </a:prstClr>
                </a:solidFill>
              </a:rPr>
              <a:pPr/>
              <a:t>5/17/2018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77844E3-E90D-43E0-AD87-CA6A5E9CC8D4}" type="datetime1">
              <a:rPr lang="en-US" smtClean="0">
                <a:solidFill>
                  <a:prstClr val="black">
                    <a:tint val="75000"/>
                  </a:prstClr>
                </a:solidFill>
              </a:rPr>
              <a:pPr/>
              <a:t>5/17/2018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DB620DA-C532-4CA4-AC2D-975E4BFE6C51}" type="datetime1">
              <a:rPr lang="en-US" smtClean="0">
                <a:solidFill>
                  <a:prstClr val="black">
                    <a:tint val="75000"/>
                  </a:prstClr>
                </a:solidFill>
              </a:rPr>
              <a:pPr/>
              <a:t>5/17/2018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1457368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7E3CA7-11B8-4118-B3F8-C34786C38617}" type="datetime1">
              <a:rPr lang="en-US" smtClean="0">
                <a:solidFill>
                  <a:prstClr val="black">
                    <a:tint val="75000"/>
                  </a:prstClr>
                </a:solidFill>
              </a:rPr>
              <a:pPr/>
              <a:t>5/17/2018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D6C3DC6-EF6E-8948-BFE6-808D46D584D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5.pn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1.pn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pn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3.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pn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t>5/17/2018</a:t>
            </a:fld>
            <a:endParaRPr lang="en-US" dirty="0"/>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5/17/2018</a:t>
            </a:fld>
            <a:endParaRPr lang="en-US" dirty="0">
              <a:solidFill>
                <a:prstClr val="black">
                  <a:tint val="75000"/>
                </a:prstClr>
              </a:solidFill>
            </a:endParaRPr>
          </a:p>
        </p:txBody>
      </p:sp>
    </p:spTree>
    <p:extLst>
      <p:ext uri="{BB962C8B-B14F-4D97-AF65-F5344CB8AC3E}">
        <p14:creationId xmlns:p14="http://schemas.microsoft.com/office/powerpoint/2010/main" val="123120623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5/17/2018</a:t>
            </a:fld>
            <a:endParaRPr lang="en-US" dirty="0">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5/17/2018</a:t>
            </a:fld>
            <a:endParaRPr lang="en-US" dirty="0">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tx1">
                    <a:lumMod val="85000"/>
                    <a:lumOff val="15000"/>
                  </a:schemeClr>
                </a:solidFill>
                <a:latin typeface="+mj-lt"/>
              </a:defRPr>
            </a:lvl1pPr>
          </a:lstStyle>
          <a:p>
            <a:fld id="{1A8DDD31-84B6-6E40-B7CB-9EBB1DB33AE8}" type="datetimeFigureOut">
              <a:rPr lang="en-US" smtClean="0"/>
              <a:t>5/17/2018</a:t>
            </a:fld>
            <a:endParaRPr lang="en-US" dirty="0"/>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tx1">
                    <a:lumMod val="85000"/>
                    <a:lumOff val="15000"/>
                  </a:schemeClr>
                </a:solidFill>
                <a:latin typeface="+mj-lt"/>
              </a:defRPr>
            </a:lvl1pPr>
          </a:lstStyle>
          <a:p>
            <a:endParaRPr lang="en-US" dirty="0"/>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fld id="{AEC10A0C-BB77-FD4A-8FA4-D4334D01E3A4}" type="slidenum">
              <a:rPr lang="en-US" smtClean="0"/>
              <a:pPr/>
              <a:t>‹#›</a:t>
            </a:fld>
            <a:endParaRPr lang="en-US" dirty="0"/>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9705811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r" defTabSz="685800" rtl="0" eaLnBrk="1" latinLnBrk="0" hangingPunct="1">
        <a:lnSpc>
          <a:spcPct val="90000"/>
        </a:lnSpc>
        <a:spcBef>
          <a:spcPct val="0"/>
        </a:spcBef>
        <a:buNone/>
        <a:defRPr sz="3800" b="0" i="1" kern="1200" baseline="0">
          <a:solidFill>
            <a:schemeClr val="tx1">
              <a:lumMod val="85000"/>
              <a:lumOff val="15000"/>
            </a:schemeClr>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sp>
      <p:sp>
        <p:nvSpPr>
          <p:cNvPr id="2" name="Title Placeholder 1"/>
          <p:cNvSpPr>
            <a:spLocks noGrp="1"/>
          </p:cNvSpPr>
          <p:nvPr>
            <p:ph type="title"/>
          </p:nvPr>
        </p:nvSpPr>
        <p:spPr>
          <a:xfrm>
            <a:off x="571501" y="559678"/>
            <a:ext cx="2875430"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886201" y="569066"/>
            <a:ext cx="4686299"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1501" y="5930063"/>
            <a:ext cx="2861142" cy="365125"/>
          </a:xfrm>
          <a:prstGeom prst="rect">
            <a:avLst/>
          </a:prstGeom>
        </p:spPr>
        <p:txBody>
          <a:bodyPr vert="horz" lIns="91440" tIns="45720" rIns="91440" bIns="45720" rtlCol="0" anchor="t"/>
          <a:lstStyle>
            <a:lvl1pPr algn="r">
              <a:defRPr sz="563" b="0" i="1" baseline="0">
                <a:solidFill>
                  <a:schemeClr val="tx1">
                    <a:lumMod val="85000"/>
                    <a:lumOff val="15000"/>
                  </a:schemeClr>
                </a:solidFill>
                <a:latin typeface="+mj-lt"/>
              </a:defRPr>
            </a:lvl1pPr>
          </a:lstStyle>
          <a:p>
            <a:fld id="{1A8DDD31-84B6-6E40-B7CB-9EBB1DB33AE8}" type="datetimeFigureOut">
              <a:rPr lang="en-US" smtClean="0">
                <a:solidFill>
                  <a:prstClr val="black">
                    <a:lumMod val="85000"/>
                    <a:lumOff val="15000"/>
                  </a:prstClr>
                </a:solidFill>
              </a:rPr>
              <a:pPr/>
              <a:t>5/17/2018</a:t>
            </a:fld>
            <a:endParaRPr lang="en-US" dirty="0">
              <a:solidFill>
                <a:prstClr val="black">
                  <a:lumMod val="85000"/>
                  <a:lumOff val="15000"/>
                </a:prstClr>
              </a:solidFill>
            </a:endParaRPr>
          </a:p>
        </p:txBody>
      </p:sp>
      <p:sp>
        <p:nvSpPr>
          <p:cNvPr id="5" name="Footer Placeholder 4"/>
          <p:cNvSpPr>
            <a:spLocks noGrp="1"/>
          </p:cNvSpPr>
          <p:nvPr>
            <p:ph type="ftr" sz="quarter" idx="3"/>
          </p:nvPr>
        </p:nvSpPr>
        <p:spPr>
          <a:xfrm>
            <a:off x="571501" y="6314443"/>
            <a:ext cx="2861142" cy="365125"/>
          </a:xfrm>
          <a:prstGeom prst="rect">
            <a:avLst/>
          </a:prstGeom>
        </p:spPr>
        <p:txBody>
          <a:bodyPr vert="horz" lIns="91440" tIns="45720" rIns="91440" bIns="45720" rtlCol="0" anchor="t"/>
          <a:lstStyle>
            <a:lvl1pPr algn="r">
              <a:defRPr sz="825" b="1" i="1" baseline="0">
                <a:solidFill>
                  <a:schemeClr val="tx1">
                    <a:lumMod val="85000"/>
                    <a:lumOff val="15000"/>
                  </a:schemeClr>
                </a:solidFill>
                <a:latin typeface="+mj-lt"/>
              </a:defRPr>
            </a:lvl1pPr>
          </a:lstStyle>
          <a:p>
            <a:endParaRPr lang="en-US" dirty="0">
              <a:solidFill>
                <a:prstClr val="black">
                  <a:lumMod val="85000"/>
                  <a:lumOff val="15000"/>
                </a:prstClr>
              </a:solidFill>
            </a:endParaRPr>
          </a:p>
        </p:txBody>
      </p:sp>
      <p:sp>
        <p:nvSpPr>
          <p:cNvPr id="6" name="Slide Number Placeholder 5"/>
          <p:cNvSpPr>
            <a:spLocks noGrp="1"/>
          </p:cNvSpPr>
          <p:nvPr>
            <p:ph type="sldNum" sz="quarter" idx="4"/>
          </p:nvPr>
        </p:nvSpPr>
        <p:spPr>
          <a:xfrm>
            <a:off x="8736013" y="5607595"/>
            <a:ext cx="407987" cy="365125"/>
          </a:xfrm>
          <a:prstGeom prst="rect">
            <a:avLst/>
          </a:prstGeom>
        </p:spPr>
        <p:txBody>
          <a:bodyPr vert="horz" lIns="91440" tIns="45720" rIns="91440" bIns="45720" rtlCol="0" anchor="ctr"/>
          <a:lstStyle>
            <a:lvl1pPr algn="r">
              <a:defRPr sz="825" b="0" i="1" baseline="0">
                <a:solidFill>
                  <a:schemeClr val="bg2"/>
                </a:solidFill>
                <a:latin typeface="+mj-lt"/>
              </a:defRPr>
            </a:lvl1pPr>
          </a:lstStyle>
          <a:p>
            <a:fld id="{AEC10A0C-BB77-FD4A-8FA4-D4334D01E3A4}" type="slidenum">
              <a:rPr lang="en-US" smtClean="0">
                <a:solidFill>
                  <a:srgbClr val="F5F5F5"/>
                </a:solidFill>
              </a:rPr>
              <a:pPr/>
              <a:t>‹#›</a:t>
            </a:fld>
            <a:endParaRPr lang="en-US" dirty="0">
              <a:solidFill>
                <a:srgbClr val="F5F5F5"/>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39426007"/>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r" defTabSz="514350" rtl="0" eaLnBrk="1" latinLnBrk="0" hangingPunct="1">
        <a:lnSpc>
          <a:spcPct val="90000"/>
        </a:lnSpc>
        <a:spcBef>
          <a:spcPct val="0"/>
        </a:spcBef>
        <a:buNone/>
        <a:defRPr sz="2850" b="0" i="1" kern="1200" baseline="0">
          <a:solidFill>
            <a:schemeClr val="tx1">
              <a:lumMod val="85000"/>
              <a:lumOff val="15000"/>
            </a:schemeClr>
          </a:solidFill>
          <a:latin typeface="+mj-lt"/>
          <a:ea typeface="+mj-ea"/>
          <a:cs typeface="+mj-cs"/>
        </a:defRPr>
      </a:lvl1pPr>
    </p:titleStyle>
    <p:body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pos="7200">
          <p15:clr>
            <a:srgbClr val="F26B43"/>
          </p15:clr>
        </p15:guide>
        <p15:guide id="4" pos="3264">
          <p15:clr>
            <a:srgbClr val="F26B43"/>
          </p15:clr>
        </p15:guide>
        <p15:guide id="5" pos="2124">
          <p15:clr>
            <a:srgbClr val="F26B43"/>
          </p15:clr>
        </p15:guide>
        <p15:guide id="6" pos="360">
          <p15:clr>
            <a:srgbClr val="F26B43"/>
          </p15:clr>
        </p15:guide>
        <p15:guide id="7" orient="horz" pos="432">
          <p15:clr>
            <a:srgbClr val="F26B43"/>
          </p15:clr>
        </p15:guide>
        <p15:guide id="8" pos="5400">
          <p15:clr>
            <a:srgbClr val="F26B43"/>
          </p15:clr>
        </p15:guide>
        <p15:guide id="9" pos="24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t>5/17/2018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dirty="0"/>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t>5/17/2018</a:t>
            </a:fld>
            <a:endParaRPr lang="en-US" dirty="0"/>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5/17/2018</a:t>
            </a:fld>
            <a:endParaRPr lang="en-US" dirty="0">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7C53DC-AD11-4CC4-AFE4-C5A866BDE2CA}" type="datetime1">
              <a:rPr lang="en-US" smtClean="0">
                <a:solidFill>
                  <a:prstClr val="black">
                    <a:tint val="75000"/>
                  </a:prstClr>
                </a:solidFill>
              </a:rPr>
              <a:pPr/>
              <a:t>5/17/2018</a:t>
            </a:fld>
            <a:endParaRPr lang="en-US" dirty="0">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5/17/2018</a:t>
            </a:fld>
            <a:endParaRPr lang="en-US" dirty="0">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DDD31-84B6-6E40-B7CB-9EBB1DB33AE8}" type="datetimeFigureOut">
              <a:rPr lang="en-US" smtClean="0">
                <a:solidFill>
                  <a:prstClr val="black">
                    <a:tint val="75000"/>
                  </a:prstClr>
                </a:solidFill>
              </a:rPr>
              <a:pPr/>
              <a:t>5/17/2018</a:t>
            </a:fld>
            <a:endParaRPr lang="en-US" dirty="0">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6EC01-3EE1-4290-89D6-91489E367EA1}" type="datetime1">
              <a:rPr lang="en-US" smtClean="0">
                <a:solidFill>
                  <a:prstClr val="black">
                    <a:tint val="75000"/>
                  </a:prstClr>
                </a:solidFill>
              </a:rPr>
              <a:pPr/>
              <a:t>5/17/2018</a:t>
            </a:fld>
            <a:endParaRPr lang="en-US" dirty="0">
              <a:solidFill>
                <a:prstClr val="black">
                  <a:tint val="75000"/>
                </a:prstClr>
              </a:solidFill>
            </a:endParaRPr>
          </a:p>
        </p:txBody>
      </p:sp>
    </p:spTree>
    <p:extLst>
      <p:ext uri="{BB962C8B-B14F-4D97-AF65-F5344CB8AC3E}">
        <p14:creationId xmlns:p14="http://schemas.microsoft.com/office/powerpoint/2010/main" val="216268330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8" name="Slide Number Placeholder 5"/>
          <p:cNvSpPr>
            <a:spLocks noGrp="1"/>
          </p:cNvSpPr>
          <p:nvPr>
            <p:ph type="sldNum" sz="quarter" idx="4"/>
          </p:nvPr>
        </p:nvSpPr>
        <p:spPr>
          <a:xfrm>
            <a:off x="15976" y="6356350"/>
            <a:ext cx="690332"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dirty="0">
              <a:solidFill>
                <a:prstClr val="white"/>
              </a:solidFill>
            </a:endParaRPr>
          </a:p>
        </p:txBody>
      </p:sp>
      <p:sp>
        <p:nvSpPr>
          <p:cNvPr id="9" name="Date Placeholder 3"/>
          <p:cNvSpPr>
            <a:spLocks noGrp="1"/>
          </p:cNvSpPr>
          <p:nvPr>
            <p:ph type="dt" sz="half" idx="2"/>
          </p:nvPr>
        </p:nvSpPr>
        <p:spPr>
          <a:xfrm>
            <a:off x="87270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BDE51-86A4-44D9-BF50-3667D73DB600}" type="datetime1">
              <a:rPr lang="en-US" smtClean="0">
                <a:solidFill>
                  <a:prstClr val="black">
                    <a:tint val="75000"/>
                  </a:prstClr>
                </a:solidFill>
              </a:rPr>
              <a:pPr/>
              <a:t>5/17/2018</a:t>
            </a:fld>
            <a:endParaRPr lang="en-US" dirty="0">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149.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8.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3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49.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42950" y="0"/>
            <a:ext cx="8382000" cy="6858000"/>
          </a:xfrm>
          <a:prstGeom prst="rect">
            <a:avLst/>
          </a:prstGeom>
        </p:spPr>
      </p:pic>
      <p:sp>
        <p:nvSpPr>
          <p:cNvPr id="12" name="TextBox 11"/>
          <p:cNvSpPr txBox="1"/>
          <p:nvPr/>
        </p:nvSpPr>
        <p:spPr>
          <a:xfrm>
            <a:off x="1866900" y="2257425"/>
            <a:ext cx="5838825" cy="584775"/>
          </a:xfrm>
          <a:prstGeom prst="rect">
            <a:avLst/>
          </a:prstGeom>
          <a:noFill/>
        </p:spPr>
        <p:txBody>
          <a:bodyPr wrap="square" rtlCol="0">
            <a:spAutoFit/>
          </a:bodyPr>
          <a:lstStyle/>
          <a:p>
            <a:pPr algn="ctr"/>
            <a:r>
              <a:rPr lang="en-US" sz="3200" b="1" dirty="0" smtClean="0">
                <a:solidFill>
                  <a:schemeClr val="bg1"/>
                </a:solidFill>
              </a:rPr>
              <a:t>(West Manor Elementary)</a:t>
            </a:r>
            <a:endParaRPr lang="en-US" sz="3200" b="1" dirty="0">
              <a:solidFill>
                <a:schemeClr val="bg1"/>
              </a:solidFill>
            </a:endParaRPr>
          </a:p>
        </p:txBody>
      </p:sp>
    </p:spTree>
    <p:extLst>
      <p:ext uri="{BB962C8B-B14F-4D97-AF65-F5344CB8AC3E}">
        <p14:creationId xmlns:p14="http://schemas.microsoft.com/office/powerpoint/2010/main" val="2315968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pic>
        <p:nvPicPr>
          <p:cNvPr id="2" name="Picture 1"/>
          <p:cNvPicPr>
            <a:picLocks noChangeAspect="1"/>
          </p:cNvPicPr>
          <p:nvPr/>
        </p:nvPicPr>
        <p:blipFill>
          <a:blip r:embed="rId4"/>
          <a:stretch>
            <a:fillRect/>
          </a:stretch>
        </p:blipFill>
        <p:spPr>
          <a:xfrm>
            <a:off x="1312809" y="1150883"/>
            <a:ext cx="7153274" cy="4918841"/>
          </a:xfrm>
          <a:prstGeom prst="rect">
            <a:avLst/>
          </a:prstGeom>
        </p:spPr>
      </p:pic>
    </p:spTree>
    <p:extLst>
      <p:ext uri="{BB962C8B-B14F-4D97-AF65-F5344CB8AC3E}">
        <p14:creationId xmlns:p14="http://schemas.microsoft.com/office/powerpoint/2010/main" val="4168956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62431"/>
            <a:ext cx="8342142" cy="3836962"/>
          </a:xfrm>
        </p:spPr>
        <p:txBody>
          <a:bodyPr>
            <a:noAutofit/>
          </a:bodyPr>
          <a:lstStyle/>
          <a:p>
            <a:pPr algn="l"/>
            <a:r>
              <a:rPr lang="en-US" sz="2400" dirty="0">
                <a:solidFill>
                  <a:schemeClr val="tx1"/>
                </a:solidFill>
              </a:rPr>
              <a:t>•	</a:t>
            </a:r>
            <a:r>
              <a:rPr lang="en-US" sz="2400" dirty="0" smtClean="0">
                <a:solidFill>
                  <a:schemeClr val="tx1"/>
                </a:solidFill>
              </a:rPr>
              <a:t>February: </a:t>
            </a:r>
            <a:endParaRPr lang="en-US" sz="2400" dirty="0">
              <a:solidFill>
                <a:schemeClr val="tx1"/>
              </a:solidFill>
            </a:endParaRPr>
          </a:p>
          <a:p>
            <a:pPr marL="800100" lvl="1" indent="-342900" algn="l">
              <a:buFont typeface="Courier New" panose="02070309020205020404" pitchFamily="49" charset="0"/>
              <a:buChar char="o"/>
            </a:pPr>
            <a:r>
              <a:rPr lang="en-US" sz="2400" dirty="0" smtClean="0">
                <a:solidFill>
                  <a:schemeClr val="tx1"/>
                </a:solidFill>
              </a:rPr>
              <a:t>One-on-one </a:t>
            </a:r>
            <a:r>
              <a:rPr lang="en-US" sz="2400" dirty="0">
                <a:solidFill>
                  <a:schemeClr val="tx1"/>
                </a:solidFill>
              </a:rPr>
              <a:t>Associate </a:t>
            </a:r>
            <a:r>
              <a:rPr lang="en-US" sz="2400" dirty="0" smtClean="0">
                <a:solidFill>
                  <a:schemeClr val="tx1"/>
                </a:solidFill>
              </a:rPr>
              <a:t>Superintendent discussions</a:t>
            </a:r>
            <a:endParaRPr lang="en-US" sz="2400" dirty="0">
              <a:solidFill>
                <a:schemeClr val="tx1"/>
              </a:solidFill>
            </a:endParaRPr>
          </a:p>
          <a:p>
            <a:pPr marL="800100" lvl="1" indent="-342900" algn="l">
              <a:buFont typeface="Courier New" panose="02070309020205020404" pitchFamily="49" charset="0"/>
              <a:buChar char="o"/>
            </a:pPr>
            <a:r>
              <a:rPr lang="en-US" sz="2400" dirty="0" smtClean="0">
                <a:solidFill>
                  <a:schemeClr val="tx1"/>
                </a:solidFill>
              </a:rPr>
              <a:t>Cluster Planning Session (positions </a:t>
            </a:r>
            <a:r>
              <a:rPr lang="en-US" sz="2400" dirty="0">
                <a:solidFill>
                  <a:schemeClr val="tx1"/>
                </a:solidFill>
              </a:rPr>
              <a:t>sharing, cluster alignment, etc.)</a:t>
            </a:r>
          </a:p>
          <a:p>
            <a:pPr marL="800100" lvl="1" indent="-342900" algn="l">
              <a:buFont typeface="Courier New" panose="02070309020205020404" pitchFamily="49" charset="0"/>
              <a:buChar char="o"/>
            </a:pPr>
            <a:r>
              <a:rPr lang="en-US" sz="2400" dirty="0" smtClean="0">
                <a:solidFill>
                  <a:schemeClr val="tx1"/>
                </a:solidFill>
              </a:rPr>
              <a:t>Program </a:t>
            </a:r>
            <a:r>
              <a:rPr lang="en-US" sz="2400" dirty="0">
                <a:solidFill>
                  <a:schemeClr val="tx1"/>
                </a:solidFill>
              </a:rPr>
              <a:t>Manager discussions and approvals</a:t>
            </a:r>
          </a:p>
          <a:p>
            <a:pPr marL="800100" lvl="1" indent="-342900" algn="l">
              <a:buFont typeface="Courier New" panose="02070309020205020404" pitchFamily="49" charset="0"/>
              <a:buChar char="o"/>
            </a:pPr>
            <a:r>
              <a:rPr lang="en-US" sz="2400" dirty="0" smtClean="0">
                <a:solidFill>
                  <a:schemeClr val="tx1"/>
                </a:solidFill>
              </a:rPr>
              <a:t>Academic </a:t>
            </a:r>
            <a:r>
              <a:rPr lang="en-US" sz="2400" dirty="0">
                <a:solidFill>
                  <a:schemeClr val="tx1"/>
                </a:solidFill>
              </a:rPr>
              <a:t>and Staffing Resource Planning </a:t>
            </a:r>
            <a:r>
              <a:rPr lang="en-US" sz="2400" dirty="0" smtClean="0">
                <a:solidFill>
                  <a:schemeClr val="tx1"/>
                </a:solidFill>
              </a:rPr>
              <a:t>Meeting (February  26</a:t>
            </a:r>
            <a:r>
              <a:rPr lang="en-US" sz="2400" baseline="30000" dirty="0" smtClean="0">
                <a:solidFill>
                  <a:schemeClr val="tx1"/>
                </a:solidFill>
              </a:rPr>
              <a:t>th</a:t>
            </a:r>
            <a:r>
              <a:rPr lang="en-US" sz="2400" dirty="0" smtClean="0">
                <a:solidFill>
                  <a:schemeClr val="tx1"/>
                </a:solidFill>
              </a:rPr>
              <a:t> - </a:t>
            </a:r>
            <a:r>
              <a:rPr lang="en-US" sz="2400" dirty="0">
                <a:solidFill>
                  <a:schemeClr val="tx1"/>
                </a:solidFill>
              </a:rPr>
              <a:t>March </a:t>
            </a:r>
            <a:r>
              <a:rPr lang="en-US" sz="2400" dirty="0" smtClean="0">
                <a:solidFill>
                  <a:schemeClr val="tx1"/>
                </a:solidFill>
              </a:rPr>
              <a:t>2</a:t>
            </a:r>
            <a:r>
              <a:rPr lang="en-US" sz="2400" baseline="30000" dirty="0" smtClean="0">
                <a:solidFill>
                  <a:schemeClr val="tx1"/>
                </a:solidFill>
              </a:rPr>
              <a:t>nd</a:t>
            </a:r>
            <a:r>
              <a:rPr lang="en-US" sz="2400" dirty="0" smtClean="0">
                <a:solidFill>
                  <a:schemeClr val="tx1"/>
                </a:solidFill>
              </a:rPr>
              <a:t>)</a:t>
            </a:r>
            <a:endParaRPr lang="en-US" sz="2400" dirty="0">
              <a:solidFill>
                <a:schemeClr val="tx1"/>
              </a:solidFill>
            </a:endParaRPr>
          </a:p>
          <a:p>
            <a:pPr algn="l"/>
            <a:r>
              <a:rPr lang="en-US" sz="2400" dirty="0">
                <a:solidFill>
                  <a:schemeClr val="tx1"/>
                </a:solidFill>
              </a:rPr>
              <a:t>•	</a:t>
            </a:r>
            <a:r>
              <a:rPr lang="en-US" sz="2400" dirty="0" smtClean="0">
                <a:solidFill>
                  <a:schemeClr val="tx1"/>
                </a:solidFill>
              </a:rPr>
              <a:t>March:</a:t>
            </a:r>
          </a:p>
          <a:p>
            <a:pPr marL="800100" lvl="1" indent="-342900" algn="l">
              <a:buFont typeface="Courier New" panose="02070309020205020404" pitchFamily="49" charset="0"/>
              <a:buChar char="o"/>
            </a:pPr>
            <a:r>
              <a:rPr lang="en-US" sz="2400" dirty="0">
                <a:solidFill>
                  <a:schemeClr val="tx1"/>
                </a:solidFill>
              </a:rPr>
              <a:t>Final GO Team Approval </a:t>
            </a:r>
            <a:r>
              <a:rPr lang="en-US" sz="2400" dirty="0" smtClean="0">
                <a:solidFill>
                  <a:schemeClr val="tx1"/>
                </a:solidFill>
              </a:rPr>
              <a:t>(March 5</a:t>
            </a:r>
            <a:r>
              <a:rPr lang="en-US" sz="2400" baseline="30000" dirty="0" smtClean="0">
                <a:solidFill>
                  <a:schemeClr val="tx1"/>
                </a:solidFill>
              </a:rPr>
              <a:t>th</a:t>
            </a:r>
            <a:r>
              <a:rPr lang="en-US" sz="2400" dirty="0">
                <a:solidFill>
                  <a:schemeClr val="tx1"/>
                </a:solidFill>
              </a:rPr>
              <a:t> </a:t>
            </a:r>
            <a:r>
              <a:rPr lang="en-US" sz="2400" dirty="0" smtClean="0">
                <a:solidFill>
                  <a:schemeClr val="tx1"/>
                </a:solidFill>
              </a:rPr>
              <a:t>- March 9</a:t>
            </a:r>
            <a:r>
              <a:rPr lang="en-US" sz="2400" baseline="30000" dirty="0" smtClean="0">
                <a:solidFill>
                  <a:schemeClr val="tx1"/>
                </a:solidFill>
              </a:rPr>
              <a:t>th</a:t>
            </a:r>
            <a:r>
              <a:rPr lang="en-US" sz="2400" dirty="0" smtClean="0">
                <a:solidFill>
                  <a:schemeClr val="tx1"/>
                </a:solidFill>
              </a:rPr>
              <a:t>)</a:t>
            </a:r>
            <a:endParaRPr lang="en-US" sz="2400" dirty="0">
              <a:solidFill>
                <a:schemeClr val="tx1"/>
              </a:solidFill>
            </a:endParaRPr>
          </a:p>
          <a:p>
            <a:pPr algn="l"/>
            <a:endParaRPr lang="en-US" sz="2400" dirty="0">
              <a:solidFill>
                <a:schemeClr val="tx1"/>
              </a:solidFill>
            </a:endParaRPr>
          </a:p>
        </p:txBody>
      </p:sp>
      <p:sp>
        <p:nvSpPr>
          <p:cNvPr id="4" name="Title 3"/>
          <p:cNvSpPr txBox="1">
            <a:spLocks noGrp="1"/>
          </p:cNvSpPr>
          <p:nvPr>
            <p:ph type="ctrTitle"/>
          </p:nvPr>
        </p:nvSpPr>
        <p:spPr>
          <a:xfrm>
            <a:off x="685800" y="177250"/>
            <a:ext cx="7772400" cy="507831"/>
          </a:xfrm>
          <a:prstGeom prst="rect">
            <a:avLst/>
          </a:prstGeom>
          <a:noFill/>
        </p:spPr>
        <p:txBody>
          <a:bodyPr wrap="square" rtlCol="0">
            <a:spAutoFit/>
          </a:bodyPr>
          <a:lstStyle/>
          <a:p>
            <a:pPr algn="ctr"/>
            <a:r>
              <a:rPr lang="en-US" sz="2700" b="1" dirty="0" smtClean="0">
                <a:solidFill>
                  <a:prstClr val="black"/>
                </a:solidFill>
                <a:latin typeface="Century Schoolbook" panose="02040604050505020304"/>
              </a:rPr>
              <a:t>What’s Next?</a:t>
            </a:r>
            <a:endParaRPr lang="en-US" sz="2700" b="1" dirty="0">
              <a:solidFill>
                <a:prstClr val="black"/>
              </a:solidFill>
              <a:latin typeface="Century Schoolbook" panose="02040604050505020304"/>
            </a:endParaRPr>
          </a:p>
        </p:txBody>
      </p:sp>
    </p:spTree>
    <p:extLst>
      <p:ext uri="{BB962C8B-B14F-4D97-AF65-F5344CB8AC3E}">
        <p14:creationId xmlns:p14="http://schemas.microsoft.com/office/powerpoint/2010/main" val="4257743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t>Questions? </a:t>
            </a:r>
          </a:p>
        </p:txBody>
      </p:sp>
      <p:sp>
        <p:nvSpPr>
          <p:cNvPr id="3" name="Content Placeholder 2"/>
          <p:cNvSpPr>
            <a:spLocks noGrp="1"/>
          </p:cNvSpPr>
          <p:nvPr>
            <p:ph idx="1"/>
          </p:nvPr>
        </p:nvSpPr>
        <p:spPr>
          <a:xfrm>
            <a:off x="726509" y="4902082"/>
            <a:ext cx="8340405" cy="454541"/>
          </a:xfrm>
        </p:spPr>
        <p:txBody>
          <a:bodyPr>
            <a:noAutofit/>
          </a:bodyPr>
          <a:lstStyle/>
          <a:p>
            <a:pPr marL="0" indent="0" algn="ctr">
              <a:buNone/>
            </a:pPr>
            <a:r>
              <a:rPr lang="en-US" sz="2100" dirty="0" smtClean="0"/>
              <a:t>Thank </a:t>
            </a:r>
            <a:r>
              <a:rPr lang="en-US" sz="2100" dirty="0"/>
              <a:t>you for your time and attention.  </a:t>
            </a:r>
          </a:p>
        </p:txBody>
      </p:sp>
      <p:pic>
        <p:nvPicPr>
          <p:cNvPr id="4" name="Picture 3"/>
          <p:cNvPicPr>
            <a:picLocks noChangeAspect="1"/>
          </p:cNvPicPr>
          <p:nvPr/>
        </p:nvPicPr>
        <p:blipFill>
          <a:blip r:embed="rId3"/>
          <a:stretch>
            <a:fillRect/>
          </a:stretch>
        </p:blipFill>
        <p:spPr>
          <a:xfrm>
            <a:off x="2518089" y="1920479"/>
            <a:ext cx="3900488" cy="2578894"/>
          </a:xfrm>
          <a:prstGeom prst="rect">
            <a:avLst/>
          </a:prstGeom>
        </p:spPr>
      </p:pic>
    </p:spTree>
    <p:extLst>
      <p:ext uri="{BB962C8B-B14F-4D97-AF65-F5344CB8AC3E}">
        <p14:creationId xmlns:p14="http://schemas.microsoft.com/office/powerpoint/2010/main" val="37385656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0472" y="840705"/>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8453"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31395725"/>
              </p:ext>
            </p:extLst>
          </p:nvPr>
        </p:nvGraphicFramePr>
        <p:xfrm>
          <a:off x="1404298" y="998748"/>
          <a:ext cx="7203674" cy="9710139"/>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xmlns="" val="20000"/>
                    </a:ext>
                  </a:extLst>
                </a:gridCol>
                <a:gridCol w="1565750">
                  <a:extLst>
                    <a:ext uri="{9D8B030D-6E8A-4147-A177-3AD203B41FA5}">
                      <a16:colId xmlns:a16="http://schemas.microsoft.com/office/drawing/2014/main" xmlns="" val="20001"/>
                    </a:ext>
                  </a:extLst>
                </a:gridCol>
                <a:gridCol w="1565750">
                  <a:extLst>
                    <a:ext uri="{9D8B030D-6E8A-4147-A177-3AD203B41FA5}">
                      <a16:colId xmlns:a16="http://schemas.microsoft.com/office/drawing/2014/main" xmlns="" val="20002"/>
                    </a:ext>
                  </a:extLst>
                </a:gridCol>
                <a:gridCol w="1442151">
                  <a:extLst>
                    <a:ext uri="{9D8B030D-6E8A-4147-A177-3AD203B41FA5}">
                      <a16:colId xmlns:a16="http://schemas.microsoft.com/office/drawing/2014/main" xmlns="" val="20003"/>
                    </a:ext>
                  </a:extLst>
                </a:gridCol>
                <a:gridCol w="1222223">
                  <a:extLst>
                    <a:ext uri="{9D8B030D-6E8A-4147-A177-3AD203B41FA5}">
                      <a16:colId xmlns:a16="http://schemas.microsoft.com/office/drawing/2014/main" xmlns="" val="20005"/>
                    </a:ext>
                  </a:extLst>
                </a:gridCol>
              </a:tblGrid>
              <a:tr h="401444">
                <a:tc>
                  <a:txBody>
                    <a:bodyPr/>
                    <a:lstStyle/>
                    <a:p>
                      <a:pPr algn="ctr"/>
                      <a:r>
                        <a:rPr lang="en-US" sz="1400" dirty="0" smtClean="0">
                          <a:latin typeface="Calibri" panose="020F0502020204030204" pitchFamily="34" charset="0"/>
                        </a:rPr>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smtClean="0">
                          <a:latin typeface="Calibri" panose="020F0502020204030204" pitchFamily="34" charset="0"/>
                        </a:rPr>
                        <a:t>Focus Area</a:t>
                      </a:r>
                    </a:p>
                  </a:txBody>
                  <a:tcPr marL="68580" marR="68580" marT="34290" marB="34290" anchor="ctr"/>
                </a:tc>
                <a:tc>
                  <a:txBody>
                    <a:bodyPr/>
                    <a:lstStyle/>
                    <a:p>
                      <a:pPr algn="ctr"/>
                      <a:r>
                        <a:rPr lang="en-US" sz="1400" dirty="0" smtClean="0">
                          <a:latin typeface="Calibri" panose="020F0502020204030204" pitchFamily="34" charset="0"/>
                        </a:rPr>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smtClean="0">
                          <a:solidFill>
                            <a:schemeClr val="lt1"/>
                          </a:solidFill>
                          <a:latin typeface="Calibri" panose="020F0502020204030204" pitchFamily="34" charset="0"/>
                          <a:ea typeface="+mn-ea"/>
                          <a:cs typeface="+mn-cs"/>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smtClean="0">
                          <a:latin typeface="Calibri" panose="020F0502020204030204" pitchFamily="34" charset="0"/>
                        </a:rPr>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xmlns="" val="10000"/>
                  </a:ext>
                </a:extLst>
              </a:tr>
              <a:tr h="2357911">
                <a:tc>
                  <a:txBody>
                    <a:bodyPr/>
                    <a:lstStyle/>
                    <a:p>
                      <a:pPr algn="l"/>
                      <a:r>
                        <a:rPr lang="en-US" sz="1200" b="0" i="0" dirty="0" smtClean="0">
                          <a:solidFill>
                            <a:schemeClr val="tx2"/>
                          </a:solidFill>
                        </a:rPr>
                        <a:t>Improve percent of students achieving at proficient level on Milestones assessment</a:t>
                      </a:r>
                    </a:p>
                  </a:txBody>
                  <a:tcPr marL="68580" marR="68580" marT="34290" marB="34290" anchor="ctr"/>
                </a:tc>
                <a:tc>
                  <a:txBody>
                    <a:bodyPr/>
                    <a:lstStyle/>
                    <a:p>
                      <a:pPr marL="0" algn="ctr" defTabSz="685800" rtl="0" eaLnBrk="1" latinLnBrk="0" hangingPunct="1"/>
                      <a:r>
                        <a:rPr lang="en-US" sz="1200" b="0" i="0" kern="1200" dirty="0" smtClean="0">
                          <a:solidFill>
                            <a:schemeClr val="tx2"/>
                          </a:solidFill>
                          <a:latin typeface="+mn-lt"/>
                          <a:ea typeface="+mn-ea"/>
                          <a:cs typeface="+mn-cs"/>
                        </a:rPr>
                        <a:t>Academics</a:t>
                      </a:r>
                    </a:p>
                  </a:txBody>
                  <a:tcPr marL="68580" marR="68580" marT="34290" marB="34290" anchor="ctr"/>
                </a:tc>
                <a:tc>
                  <a:txBody>
                    <a:bodyPr/>
                    <a:lstStyle/>
                    <a:p>
                      <a:pPr marL="0" algn="l" defTabSz="685800" rtl="0" eaLnBrk="1" latinLnBrk="0" hangingPunct="1"/>
                      <a:r>
                        <a:rPr lang="en-US" sz="1200" b="0" i="0" kern="1200" dirty="0" smtClean="0">
                          <a:solidFill>
                            <a:schemeClr val="tx2"/>
                          </a:solidFill>
                          <a:latin typeface="+mn-lt"/>
                          <a:ea typeface="+mn-ea"/>
                          <a:cs typeface="+mn-cs"/>
                        </a:rPr>
                        <a:t>Provide remediation and acceleration as indicated by data</a:t>
                      </a:r>
                    </a:p>
                    <a:p>
                      <a:pPr marL="0" algn="l" defTabSz="685800" rtl="0" eaLnBrk="1" latinLnBrk="0" hangingPunct="1"/>
                      <a:r>
                        <a:rPr lang="en-US" sz="1200" b="0" i="0" kern="1200" dirty="0" smtClean="0">
                          <a:solidFill>
                            <a:schemeClr val="tx2"/>
                          </a:solidFill>
                          <a:latin typeface="+mn-lt"/>
                          <a:ea typeface="+mn-ea"/>
                          <a:cs typeface="+mn-cs"/>
                        </a:rPr>
                        <a:t> Ensure district curriculum is followed through unit plans</a:t>
                      </a:r>
                    </a:p>
                    <a:p>
                      <a:pPr marL="0" algn="l" defTabSz="685800" rtl="0" eaLnBrk="1" latinLnBrk="0" hangingPunct="1"/>
                      <a:r>
                        <a:rPr lang="en-US" sz="1200" b="0" i="0" kern="1200" dirty="0" smtClean="0">
                          <a:solidFill>
                            <a:schemeClr val="tx2"/>
                          </a:solidFill>
                          <a:latin typeface="+mn-lt"/>
                          <a:ea typeface="+mn-ea"/>
                          <a:cs typeface="+mn-cs"/>
                        </a:rPr>
                        <a:t> Implement Early literacy Plan</a:t>
                      </a:r>
                    </a:p>
                    <a:p>
                      <a:pPr marL="0" algn="l" defTabSz="685800" rtl="0" eaLnBrk="1" latinLnBrk="0" hangingPunct="1"/>
                      <a:r>
                        <a:rPr lang="en-US" sz="1200" b="0" i="0" kern="1200" dirty="0" smtClean="0">
                          <a:solidFill>
                            <a:schemeClr val="tx2"/>
                          </a:solidFill>
                          <a:latin typeface="+mn-lt"/>
                          <a:ea typeface="+mn-ea"/>
                          <a:cs typeface="+mn-cs"/>
                        </a:rPr>
                        <a:t> Implement a common instructional framework</a:t>
                      </a:r>
                    </a:p>
                    <a:p>
                      <a:pPr marL="0" algn="l" defTabSz="685800" rtl="0" eaLnBrk="1" latinLnBrk="0" hangingPunct="1"/>
                      <a:r>
                        <a:rPr lang="en-US" sz="1200" b="0" i="0" kern="1200" dirty="0" smtClean="0">
                          <a:solidFill>
                            <a:schemeClr val="tx2"/>
                          </a:solidFill>
                          <a:latin typeface="+mn-lt"/>
                          <a:ea typeface="+mn-ea"/>
                          <a:cs typeface="+mn-cs"/>
                        </a:rPr>
                        <a:t> Implement a literacy model based on best practices</a:t>
                      </a:r>
                    </a:p>
                  </a:txBody>
                  <a:tcPr marL="68580" marR="68580" marT="34290" marB="34290" anchor="ctr"/>
                </a:tc>
                <a:tc>
                  <a:txBody>
                    <a:bodyPr/>
                    <a:lstStyle/>
                    <a:p>
                      <a:pPr marL="0" algn="l" defTabSz="685800" rtl="0" eaLnBrk="1" latinLnBrk="0" hangingPunct="1"/>
                      <a:r>
                        <a:rPr lang="en-US" sz="1200" b="0" i="0" kern="1200" dirty="0" smtClean="0">
                          <a:solidFill>
                            <a:schemeClr val="tx2"/>
                          </a:solidFill>
                          <a:latin typeface="+mn-lt"/>
                          <a:ea typeface="+mn-ea"/>
                          <a:cs typeface="+mn-cs"/>
                        </a:rPr>
                        <a:t>Purchase an intervention teacher to conduct progress monitoring and provide remediation to students. Purchase staff to allow for class size below district average and meet APS Standards of Service for Elementary Schools</a:t>
                      </a:r>
                    </a:p>
                  </a:txBody>
                  <a:tcPr marL="68580" marR="68580" marT="34290" marB="34290" anchor="ctr"/>
                </a:tc>
                <a:tc>
                  <a:txBody>
                    <a:bodyPr/>
                    <a:lstStyle/>
                    <a:p>
                      <a:pPr marL="0" algn="l" defTabSz="685800" rtl="0" eaLnBrk="1" latinLnBrk="0" hangingPunct="1"/>
                      <a:r>
                        <a:rPr lang="en-US" sz="1600" b="0" i="1" kern="1200" dirty="0" smtClean="0">
                          <a:solidFill>
                            <a:schemeClr val="tx1"/>
                          </a:solidFill>
                          <a:latin typeface="Arial" panose="020B0604020202020204" pitchFamily="34" charset="0"/>
                          <a:ea typeface="+mn-ea"/>
                          <a:cs typeface="Arial" panose="020B0604020202020204" pitchFamily="34" charset="0"/>
                        </a:rPr>
                        <a:t>2490239</a:t>
                      </a:r>
                      <a:endParaRPr lang="en-US" sz="1600" b="0" i="1" kern="1200" dirty="0">
                        <a:solidFill>
                          <a:schemeClr val="tx1"/>
                        </a:solidFill>
                        <a:latin typeface="Arial" panose="020B0604020202020204" pitchFamily="34" charset="0"/>
                        <a:ea typeface="+mn-ea"/>
                        <a:cs typeface="Arial" panose="020B0604020202020204" pitchFamily="34" charset="0"/>
                      </a:endParaRPr>
                    </a:p>
                  </a:txBody>
                  <a:tcPr marL="68580" marR="68580" marT="34290" marB="34290" anchor="ctr"/>
                </a:tc>
                <a:extLst>
                  <a:ext uri="{0D108BD9-81ED-4DB2-BD59-A6C34878D82A}">
                    <a16:rowId xmlns:a16="http://schemas.microsoft.com/office/drawing/2014/main" xmlns="" val="10001"/>
                  </a:ext>
                </a:extLst>
              </a:tr>
              <a:tr h="1865825">
                <a:tc>
                  <a:txBody>
                    <a:bodyPr/>
                    <a:lstStyle/>
                    <a:p>
                      <a:r>
                        <a:rPr lang="en-US" sz="1200" dirty="0" smtClean="0"/>
                        <a:t>Implement International Baccalaureate program model</a:t>
                      </a:r>
                    </a:p>
                  </a:txBody>
                  <a:tcPr marL="68580" marR="68580" marT="34290" marB="34290" anchor="ctr"/>
                </a:tc>
                <a:tc>
                  <a:txBody>
                    <a:bodyPr/>
                    <a:lstStyle/>
                    <a:p>
                      <a:r>
                        <a:rPr lang="en-US" sz="1200" dirty="0" smtClean="0"/>
                        <a:t>Academics</a:t>
                      </a:r>
                    </a:p>
                    <a:p>
                      <a:r>
                        <a:rPr lang="en-US" sz="1200" dirty="0" smtClean="0"/>
                        <a:t>Talent Management</a:t>
                      </a:r>
                    </a:p>
                    <a:p>
                      <a:r>
                        <a:rPr lang="en-US" sz="1200" dirty="0" smtClean="0"/>
                        <a:t>Systems and Resources</a:t>
                      </a:r>
                      <a:endParaRPr lang="en-US" sz="1200" dirty="0"/>
                    </a:p>
                  </a:txBody>
                  <a:tcPr marL="68580" marR="68580" marT="34290" marB="34290" anchor="ctr"/>
                </a:tc>
                <a:tc>
                  <a:txBody>
                    <a:bodyPr/>
                    <a:lstStyle/>
                    <a:p>
                      <a:r>
                        <a:rPr lang="en-US" sz="1200" dirty="0" smtClean="0"/>
                        <a:t>Implement integrated, project- and problem-based learning projects</a:t>
                      </a:r>
                    </a:p>
                    <a:p>
                      <a:r>
                        <a:rPr lang="en-US" sz="1200" dirty="0" smtClean="0"/>
                        <a:t> Implement rigorous and real-world interdisciplinary projects and units</a:t>
                      </a:r>
                    </a:p>
                    <a:p>
                      <a:r>
                        <a:rPr lang="en-US" sz="1200" dirty="0" smtClean="0"/>
                        <a:t> Integrate technology throughout the curriculum</a:t>
                      </a:r>
                    </a:p>
                  </a:txBody>
                  <a:tcPr marL="68580" marR="68580" marT="34290" marB="34290" anchor="ctr"/>
                </a:tc>
                <a:tc>
                  <a:txBody>
                    <a:bodyPr/>
                    <a:lstStyle/>
                    <a:p>
                      <a:r>
                        <a:rPr lang="en-US" sz="1200" dirty="0" smtClean="0"/>
                        <a:t>Hire</a:t>
                      </a:r>
                      <a:r>
                        <a:rPr lang="en-US" sz="1200" baseline="0" dirty="0" smtClean="0"/>
                        <a:t> IB Coordinator</a:t>
                      </a:r>
                    </a:p>
                    <a:p>
                      <a:r>
                        <a:rPr lang="en-US" sz="1200" dirty="0" smtClean="0"/>
                        <a:t>Begin International Baccalaureate training for teachers</a:t>
                      </a:r>
                    </a:p>
                    <a:p>
                      <a:r>
                        <a:rPr lang="en-US" sz="1200" dirty="0" smtClean="0"/>
                        <a:t> Begin International Baccalaureate unit planning</a:t>
                      </a:r>
                    </a:p>
                  </a:txBody>
                  <a:tcPr marL="68580" marR="68580" marT="34290" marB="34290" anchor="ctr"/>
                </a:tc>
                <a:tc>
                  <a:txBody>
                    <a:bodyPr/>
                    <a:lstStyle/>
                    <a:p>
                      <a:r>
                        <a:rPr lang="en-US" sz="1600" dirty="0" smtClean="0">
                          <a:latin typeface="Arial" panose="020B0604020202020204" pitchFamily="34" charset="0"/>
                          <a:cs typeface="Arial" panose="020B0604020202020204" pitchFamily="34" charset="0"/>
                        </a:rPr>
                        <a:t>226000</a:t>
                      </a:r>
                      <a:endParaRPr lang="en-US" sz="16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xmlns="" val="10002"/>
                  </a:ext>
                </a:extLst>
              </a:tr>
              <a:tr h="1209711">
                <a:tc>
                  <a:txBody>
                    <a:bodyPr/>
                    <a:lstStyle/>
                    <a:p>
                      <a:r>
                        <a:rPr lang="en-US" sz="1200" dirty="0" smtClean="0"/>
                        <a:t>Increase the number of students meeting and exceeding yearly growth targets</a:t>
                      </a:r>
                    </a:p>
                  </a:txBody>
                  <a:tcPr marL="68580" marR="68580" marT="34290" marB="34290" anchor="ctr"/>
                </a:tc>
                <a:tc>
                  <a:txBody>
                    <a:bodyPr/>
                    <a:lstStyle/>
                    <a:p>
                      <a:r>
                        <a:rPr lang="en-US" sz="1200" dirty="0" smtClean="0"/>
                        <a:t>Academic</a:t>
                      </a:r>
                    </a:p>
                    <a:p>
                      <a:r>
                        <a:rPr lang="en-US" sz="1200" dirty="0" smtClean="0"/>
                        <a:t>Talent Management</a:t>
                      </a:r>
                    </a:p>
                    <a:p>
                      <a:r>
                        <a:rPr lang="en-US" sz="1200" dirty="0" smtClean="0"/>
                        <a:t>Systems and Resources</a:t>
                      </a:r>
                      <a:endParaRPr lang="en-US" sz="1200" dirty="0"/>
                    </a:p>
                  </a:txBody>
                  <a:tcPr marL="68580" marR="68580" marT="34290" marB="34290" anchor="ctr"/>
                </a:tc>
                <a:tc>
                  <a:txBody>
                    <a:bodyPr/>
                    <a:lstStyle/>
                    <a:p>
                      <a:r>
                        <a:rPr lang="en-US" sz="1200" dirty="0" smtClean="0"/>
                        <a:t>Integrate</a:t>
                      </a:r>
                      <a:r>
                        <a:rPr lang="en-US" sz="1200" baseline="0" dirty="0" smtClean="0"/>
                        <a:t> technology throughout the school</a:t>
                      </a:r>
                    </a:p>
                    <a:p>
                      <a:r>
                        <a:rPr lang="en-US" sz="1200" baseline="0" dirty="0" smtClean="0"/>
                        <a:t>Provide resources for daily instruction</a:t>
                      </a:r>
                    </a:p>
                    <a:p>
                      <a:r>
                        <a:rPr lang="en-US" sz="1200" baseline="0" dirty="0" smtClean="0"/>
                        <a:t>Provide Extended day tutorials</a:t>
                      </a:r>
                      <a:endParaRPr lang="en-US" sz="1200" dirty="0"/>
                    </a:p>
                  </a:txBody>
                  <a:tcPr marL="68580" marR="68580" marT="34290" marB="34290" anchor="ctr"/>
                </a:tc>
                <a:tc>
                  <a:txBody>
                    <a:bodyPr/>
                    <a:lstStyle/>
                    <a:p>
                      <a:r>
                        <a:rPr lang="en-US" sz="1200" dirty="0" smtClean="0"/>
                        <a:t>Provide Instructional Coach</a:t>
                      </a:r>
                    </a:p>
                    <a:p>
                      <a:r>
                        <a:rPr lang="en-US" sz="1200" dirty="0" smtClean="0"/>
                        <a:t>Provide Student Support Team Coach</a:t>
                      </a:r>
                    </a:p>
                    <a:p>
                      <a:r>
                        <a:rPr lang="en-US" sz="1200" dirty="0" smtClean="0"/>
                        <a:t>Provide</a:t>
                      </a:r>
                      <a:r>
                        <a:rPr lang="en-US" sz="1200" baseline="0" dirty="0" smtClean="0"/>
                        <a:t> tutors for extended day program</a:t>
                      </a:r>
                      <a:endParaRPr lang="en-US" sz="1200" dirty="0"/>
                    </a:p>
                  </a:txBody>
                  <a:tcPr marL="68580" marR="68580" marT="34290" marB="34290" anchor="ctr"/>
                </a:tc>
                <a:tc>
                  <a:txBody>
                    <a:bodyPr/>
                    <a:lstStyle/>
                    <a:p>
                      <a:r>
                        <a:rPr lang="en-US" sz="1600" dirty="0" smtClean="0">
                          <a:latin typeface="Arial" panose="020B0604020202020204" pitchFamily="34" charset="0"/>
                          <a:cs typeface="Arial" panose="020B0604020202020204" pitchFamily="34" charset="0"/>
                        </a:rPr>
                        <a:t>255000</a:t>
                      </a:r>
                      <a:endParaRPr lang="en-US" sz="16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xmlns="" val="10003"/>
                  </a:ext>
                </a:extLst>
              </a:tr>
              <a:tr h="1701797">
                <a:tc>
                  <a:txBody>
                    <a:bodyPr/>
                    <a:lstStyle/>
                    <a:p>
                      <a:r>
                        <a:rPr lang="en-US" sz="1200" dirty="0" smtClean="0"/>
                        <a:t>Ensure a welcoming parent friendly environment </a:t>
                      </a:r>
                    </a:p>
                    <a:p>
                      <a:r>
                        <a:rPr lang="en-US" sz="1200" dirty="0" smtClean="0"/>
                        <a:t>Increase parent participation in school functions</a:t>
                      </a:r>
                    </a:p>
                  </a:txBody>
                  <a:tcPr marL="68580" marR="68580" marT="34290" marB="34290" anchor="ctr"/>
                </a:tc>
                <a:tc>
                  <a:txBody>
                    <a:bodyPr/>
                    <a:lstStyle/>
                    <a:p>
                      <a:r>
                        <a:rPr lang="en-US" sz="1200" dirty="0" smtClean="0"/>
                        <a:t>Culture</a:t>
                      </a:r>
                      <a:endParaRPr lang="en-US" sz="1200" dirty="0"/>
                    </a:p>
                  </a:txBody>
                  <a:tcPr marL="68580" marR="68580" marT="34290" marB="34290" anchor="ctr"/>
                </a:tc>
                <a:tc>
                  <a:txBody>
                    <a:bodyPr/>
                    <a:lstStyle/>
                    <a:p>
                      <a:r>
                        <a:rPr lang="en-US" sz="1200" dirty="0" smtClean="0"/>
                        <a:t>Improve communication with parents through Parent Liaison</a:t>
                      </a:r>
                    </a:p>
                    <a:p>
                      <a:r>
                        <a:rPr lang="en-US" sz="1200" dirty="0" smtClean="0"/>
                        <a:t>Increase PTA membership</a:t>
                      </a:r>
                    </a:p>
                    <a:p>
                      <a:r>
                        <a:rPr lang="en-US" sz="1200" dirty="0" smtClean="0"/>
                        <a:t>Implement Positive Behavior Intervention Supports and Social Emotional Learning</a:t>
                      </a:r>
                    </a:p>
                  </a:txBody>
                  <a:tcPr marL="68580" marR="68580" marT="34290" marB="34290" anchor="ctr"/>
                </a:tc>
                <a:tc>
                  <a:txBody>
                    <a:bodyPr/>
                    <a:lstStyle/>
                    <a:p>
                      <a:r>
                        <a:rPr lang="en-US" sz="1200" dirty="0" smtClean="0"/>
                        <a:t>Provide a Parent Liaison</a:t>
                      </a:r>
                    </a:p>
                    <a:p>
                      <a:r>
                        <a:rPr lang="en-US" sz="1200" dirty="0" smtClean="0"/>
                        <a:t>Provide Social Emotional Learning Coordinator, Social Worker, Nurse</a:t>
                      </a:r>
                      <a:endParaRPr lang="en-US" sz="1200" dirty="0"/>
                    </a:p>
                  </a:txBody>
                  <a:tcPr marL="68580" marR="68580" marT="34290" marB="34290" anchor="ctr"/>
                </a:tc>
                <a:tc>
                  <a:txBody>
                    <a:bodyPr/>
                    <a:lstStyle/>
                    <a:p>
                      <a:r>
                        <a:rPr lang="en-US" sz="1600" dirty="0" smtClean="0">
                          <a:latin typeface="Arial" panose="020B0604020202020204" pitchFamily="34" charset="0"/>
                          <a:cs typeface="Arial" panose="020B0604020202020204" pitchFamily="34" charset="0"/>
                        </a:rPr>
                        <a:t>245000</a:t>
                      </a:r>
                      <a:endParaRPr lang="en-US" sz="1600" dirty="0">
                        <a:latin typeface="Arial" panose="020B0604020202020204" pitchFamily="34" charset="0"/>
                        <a:cs typeface="Arial" panose="020B0604020202020204" pitchFamily="34" charset="0"/>
                      </a:endParaRPr>
                    </a:p>
                  </a:txBody>
                  <a:tcPr marL="68580" marR="68580" marT="34290" marB="34290" anchor="ctr"/>
                </a:tc>
                <a:extLst>
                  <a:ext uri="{0D108BD9-81ED-4DB2-BD59-A6C34878D82A}">
                    <a16:rowId xmlns:a16="http://schemas.microsoft.com/office/drawing/2014/main" xmlns="" val="10004"/>
                  </a:ext>
                </a:extLst>
              </a:tr>
              <a:tr h="23258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xmlns="" val="10005"/>
                  </a:ext>
                </a:extLst>
              </a:tr>
              <a:tr h="232583">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xmlns="" val="10006"/>
                  </a:ext>
                </a:extLst>
              </a:tr>
              <a:tr h="23258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xmlns="" val="10007"/>
                  </a:ext>
                </a:extLst>
              </a:tr>
              <a:tr h="23258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xmlns="" val="10008"/>
                  </a:ext>
                </a:extLst>
              </a:tr>
              <a:tr h="23258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xmlns="" val="10009"/>
                  </a:ext>
                </a:extLst>
              </a:tr>
              <a:tr h="170863">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xmlns="" val="10010"/>
                  </a:ext>
                </a:extLst>
              </a:tr>
            </a:tbl>
          </a:graphicData>
        </a:graphic>
      </p:graphicFrame>
      <p:sp>
        <p:nvSpPr>
          <p:cNvPr id="12" name="TextBox 11"/>
          <p:cNvSpPr txBox="1"/>
          <p:nvPr/>
        </p:nvSpPr>
        <p:spPr>
          <a:xfrm>
            <a:off x="2050686" y="281640"/>
            <a:ext cx="5671709" cy="507831"/>
          </a:xfrm>
          <a:prstGeom prst="rect">
            <a:avLst/>
          </a:prstGeom>
          <a:noFill/>
        </p:spPr>
        <p:txBody>
          <a:bodyPr wrap="square" rtlCol="0">
            <a:spAutoFit/>
          </a:bodyPr>
          <a:lstStyle/>
          <a:p>
            <a:pPr algn="ctr"/>
            <a:r>
              <a:rPr lang="en-US" sz="2700" b="1" dirty="0" smtClean="0">
                <a:solidFill>
                  <a:prstClr val="black"/>
                </a:solidFill>
                <a:latin typeface="Century Schoolbook" panose="02040604050505020304"/>
              </a:rPr>
              <a:t>FY19 </a:t>
            </a:r>
            <a:r>
              <a:rPr lang="en-US" sz="2700" b="1" dirty="0">
                <a:solidFill>
                  <a:prstClr val="black"/>
                </a:solidFill>
                <a:latin typeface="Century Schoolbook" panose="02040604050505020304"/>
              </a:rPr>
              <a:t>Strategic Plan Break-out</a:t>
            </a:r>
          </a:p>
        </p:txBody>
      </p:sp>
    </p:spTree>
    <p:extLst>
      <p:ext uri="{BB962C8B-B14F-4D97-AF65-F5344CB8AC3E}">
        <p14:creationId xmlns:p14="http://schemas.microsoft.com/office/powerpoint/2010/main" val="41161889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b="1" dirty="0" smtClean="0">
                <a:latin typeface="Century Schoolbook" panose="02040604050505020304" pitchFamily="18" charset="0"/>
              </a:rPr>
              <a:t>Plan for </a:t>
            </a:r>
            <a:br>
              <a:rPr lang="en-US" sz="2700" b="1" dirty="0" smtClean="0">
                <a:latin typeface="Century Schoolbook" panose="02040604050505020304" pitchFamily="18" charset="0"/>
              </a:rPr>
            </a:br>
            <a:r>
              <a:rPr lang="en-US" sz="2700" b="1" dirty="0">
                <a:latin typeface="Century Schoolbook" panose="02040604050505020304" pitchFamily="18" charset="0"/>
              </a:rPr>
              <a:t> </a:t>
            </a:r>
            <a:r>
              <a:rPr lang="en-US" sz="2700" b="1" dirty="0" smtClean="0">
                <a:latin typeface="Century Schoolbook" panose="02040604050505020304" pitchFamily="18" charset="0"/>
              </a:rPr>
              <a:t>Title I Holdback and Austerity Restoration</a:t>
            </a:r>
            <a:endParaRPr lang="en-US" sz="2700" b="1" dirty="0">
              <a:latin typeface="Century Schoolbook" panose="020406040505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80333651"/>
              </p:ext>
            </p:extLst>
          </p:nvPr>
        </p:nvGraphicFramePr>
        <p:xfrm>
          <a:off x="1145127" y="1554478"/>
          <a:ext cx="7196965" cy="5180886"/>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xmlns="" val="20000"/>
                    </a:ext>
                  </a:extLst>
                </a:gridCol>
                <a:gridCol w="1565750">
                  <a:extLst>
                    <a:ext uri="{9D8B030D-6E8A-4147-A177-3AD203B41FA5}">
                      <a16:colId xmlns:a16="http://schemas.microsoft.com/office/drawing/2014/main" xmlns="" val="20001"/>
                    </a:ext>
                  </a:extLst>
                </a:gridCol>
                <a:gridCol w="1565750">
                  <a:extLst>
                    <a:ext uri="{9D8B030D-6E8A-4147-A177-3AD203B41FA5}">
                      <a16:colId xmlns:a16="http://schemas.microsoft.com/office/drawing/2014/main" xmlns="" val="20002"/>
                    </a:ext>
                  </a:extLst>
                </a:gridCol>
                <a:gridCol w="1442151">
                  <a:extLst>
                    <a:ext uri="{9D8B030D-6E8A-4147-A177-3AD203B41FA5}">
                      <a16:colId xmlns:a16="http://schemas.microsoft.com/office/drawing/2014/main" xmlns="" val="20003"/>
                    </a:ext>
                  </a:extLst>
                </a:gridCol>
                <a:gridCol w="1215514">
                  <a:extLst>
                    <a:ext uri="{9D8B030D-6E8A-4147-A177-3AD203B41FA5}">
                      <a16:colId xmlns:a16="http://schemas.microsoft.com/office/drawing/2014/main" xmlns="" val="20005"/>
                    </a:ext>
                  </a:extLst>
                </a:gridCol>
              </a:tblGrid>
              <a:tr h="573238">
                <a:tc>
                  <a:txBody>
                    <a:bodyPr/>
                    <a:lstStyle/>
                    <a:p>
                      <a:pPr algn="ctr"/>
                      <a:r>
                        <a:rPr lang="en-US" sz="1400" dirty="0" smtClean="0">
                          <a:latin typeface="Calibri" panose="020F0502020204030204" pitchFamily="34" charset="0"/>
                        </a:rPr>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smtClean="0">
                          <a:latin typeface="Calibri" panose="020F0502020204030204" pitchFamily="34" charset="0"/>
                        </a:rPr>
                        <a:t>Focus Area</a:t>
                      </a:r>
                    </a:p>
                  </a:txBody>
                  <a:tcPr marL="68580" marR="68580" marT="34290" marB="34290" anchor="ctr"/>
                </a:tc>
                <a:tc>
                  <a:txBody>
                    <a:bodyPr/>
                    <a:lstStyle/>
                    <a:p>
                      <a:pPr algn="ctr"/>
                      <a:r>
                        <a:rPr lang="en-US" sz="1400" dirty="0" smtClean="0">
                          <a:latin typeface="Calibri" panose="020F0502020204030204" pitchFamily="34" charset="0"/>
                        </a:rPr>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smtClean="0">
                          <a:solidFill>
                            <a:schemeClr val="lt1"/>
                          </a:solidFill>
                          <a:latin typeface="Calibri" panose="020F0502020204030204" pitchFamily="34" charset="0"/>
                          <a:ea typeface="+mn-ea"/>
                          <a:cs typeface="+mn-cs"/>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smtClean="0">
                          <a:latin typeface="Calibri" panose="020F0502020204030204" pitchFamily="34" charset="0"/>
                        </a:rPr>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xmlns="" val="10000"/>
                  </a:ext>
                </a:extLst>
              </a:tr>
              <a:tr h="0">
                <a:tc>
                  <a:txBody>
                    <a:bodyPr/>
                    <a:lstStyle/>
                    <a:p>
                      <a:pPr algn="l"/>
                      <a:endParaRPr lang="en-US" sz="1100" b="1" i="1" dirty="0">
                        <a:solidFill>
                          <a:srgbClr val="FF0000"/>
                        </a:solidFill>
                      </a:endParaRPr>
                    </a:p>
                  </a:txBody>
                  <a:tcPr marL="68580" marR="68580" marT="34290" marB="34290" anchor="ctr"/>
                </a:tc>
                <a:tc>
                  <a:txBody>
                    <a:bodyPr/>
                    <a:lstStyle/>
                    <a:p>
                      <a:pPr marL="0" algn="ctr"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tc>
                  <a:txBody>
                    <a:bodyPr/>
                    <a:lstStyle/>
                    <a:p>
                      <a:pPr marL="0" algn="l" defTabSz="685800" rtl="0" eaLnBrk="1" latinLnBrk="0" hangingPunct="1"/>
                      <a:endParaRPr lang="en-US" sz="1100" b="1" i="1" kern="1200" dirty="0">
                        <a:solidFill>
                          <a:srgbClr val="FF0000"/>
                        </a:solidFill>
                        <a:latin typeface="+mn-lt"/>
                        <a:ea typeface="+mn-ea"/>
                        <a:cs typeface="+mn-cs"/>
                      </a:endParaRPr>
                    </a:p>
                  </a:txBody>
                  <a:tcPr marL="68580" marR="68580" marT="34290" marB="34290" anchor="ctr"/>
                </a:tc>
                <a:extLst>
                  <a:ext uri="{0D108BD9-81ED-4DB2-BD59-A6C34878D82A}">
                    <a16:rowId xmlns:a16="http://schemas.microsoft.com/office/drawing/2014/main" xmlns="" val="10001"/>
                  </a:ext>
                </a:extLst>
              </a:tr>
              <a:tr h="1070380">
                <a:tc>
                  <a:txBody>
                    <a:bodyPr/>
                    <a:lstStyle/>
                    <a:p>
                      <a:r>
                        <a:rPr lang="en-US" sz="1200" dirty="0" smtClean="0"/>
                        <a:t>Increase the number of students scoring at the proficient level on GA Milestones </a:t>
                      </a:r>
                      <a:endParaRPr lang="en-US" sz="1200" dirty="0"/>
                    </a:p>
                  </a:txBody>
                  <a:tcPr marL="68580" marR="68580" marT="34290" marB="34290" anchor="ctr"/>
                </a:tc>
                <a:tc>
                  <a:txBody>
                    <a:bodyPr/>
                    <a:lstStyle/>
                    <a:p>
                      <a:r>
                        <a:rPr lang="en-US" sz="1200" dirty="0" smtClean="0"/>
                        <a:t>Academics</a:t>
                      </a:r>
                      <a:endParaRPr lang="en-US" sz="1200" dirty="0"/>
                    </a:p>
                  </a:txBody>
                  <a:tcPr marL="68580" marR="68580" marT="34290" marB="34290" anchor="ctr"/>
                </a:tc>
                <a:tc>
                  <a:txBody>
                    <a:bodyPr/>
                    <a:lstStyle/>
                    <a:p>
                      <a:r>
                        <a:rPr lang="en-US" sz="1200" dirty="0" smtClean="0"/>
                        <a:t>Student will receive remediation in small groups are school</a:t>
                      </a:r>
                    </a:p>
                    <a:p>
                      <a:r>
                        <a:rPr lang="en-US" sz="1200" dirty="0" smtClean="0"/>
                        <a:t>We will add technology to classrooms and programs for students to improve  math and reading</a:t>
                      </a:r>
                      <a:endParaRPr lang="en-US" sz="1200" dirty="0"/>
                    </a:p>
                  </a:txBody>
                  <a:tcPr marL="68580" marR="68580" marT="34290" marB="34290" anchor="ctr"/>
                </a:tc>
                <a:tc>
                  <a:txBody>
                    <a:bodyPr/>
                    <a:lstStyle/>
                    <a:p>
                      <a:r>
                        <a:rPr lang="en-US" sz="1200" dirty="0" smtClean="0"/>
                        <a:t>Extended Day tutorial</a:t>
                      </a:r>
                    </a:p>
                    <a:p>
                      <a:r>
                        <a:rPr lang="en-US" sz="1200" dirty="0" smtClean="0"/>
                        <a:t>Chrome book carts</a:t>
                      </a:r>
                    </a:p>
                    <a:p>
                      <a:r>
                        <a:rPr lang="en-US" sz="1200" dirty="0" smtClean="0"/>
                        <a:t> computer programs</a:t>
                      </a:r>
                      <a:endParaRPr lang="en-US" sz="1200" dirty="0"/>
                    </a:p>
                  </a:txBody>
                  <a:tcPr marL="68580" marR="68580" marT="34290" marB="34290" anchor="ctr"/>
                </a:tc>
                <a:tc>
                  <a:txBody>
                    <a:bodyPr/>
                    <a:lstStyle/>
                    <a:p>
                      <a:r>
                        <a:rPr lang="en-US" sz="1200" dirty="0" smtClean="0"/>
                        <a:t>44996</a:t>
                      </a:r>
                      <a:endParaRPr lang="en-US" sz="1200" dirty="0"/>
                    </a:p>
                  </a:txBody>
                  <a:tcPr marL="68580" marR="68580" marT="34290" marB="34290" anchor="ctr"/>
                </a:tc>
                <a:extLst>
                  <a:ext uri="{0D108BD9-81ED-4DB2-BD59-A6C34878D82A}">
                    <a16:rowId xmlns:a16="http://schemas.microsoft.com/office/drawing/2014/main" xmlns="" val="10002"/>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xmlns="" val="10003"/>
                  </a:ext>
                </a:extLst>
              </a:tr>
              <a:tr h="332116">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xmlns="" val="10004"/>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xmlns="" val="10005"/>
                  </a:ext>
                </a:extLst>
              </a:tr>
              <a:tr h="332116">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xmlns="" val="10006"/>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xmlns="" val="10007"/>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xmlns="" val="10008"/>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xmlns="" val="10009"/>
                  </a:ext>
                </a:extLst>
              </a:tr>
              <a:tr h="332116">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1235764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01858" y="1044528"/>
            <a:ext cx="8342142" cy="5672156"/>
          </a:xfrm>
        </p:spPr>
        <p:txBody>
          <a:bodyPr>
            <a:noAutofit/>
          </a:bodyPr>
          <a:lstStyle/>
          <a:p>
            <a:pPr marL="342900" lvl="0" indent="-342900" algn="l" defTabSz="914400">
              <a:spcBef>
                <a:spcPts val="0"/>
              </a:spcBef>
              <a:buAutoNum type="arabicPeriod"/>
            </a:pPr>
            <a:r>
              <a:rPr lang="en-US" sz="2000" dirty="0" smtClean="0">
                <a:solidFill>
                  <a:srgbClr val="000000"/>
                </a:solidFill>
                <a:latin typeface="Calibri" panose="020F0502020204030204" pitchFamily="34" charset="0"/>
              </a:rPr>
              <a:t>Are our school’s </a:t>
            </a:r>
            <a:r>
              <a:rPr lang="en-US" sz="2000" dirty="0">
                <a:solidFill>
                  <a:srgbClr val="000000"/>
                </a:solidFill>
                <a:latin typeface="Calibri" panose="020F0502020204030204" pitchFamily="34" charset="0"/>
              </a:rPr>
              <a:t>priorities (from your strategic plan) reflected in </a:t>
            </a:r>
            <a:r>
              <a:rPr lang="en-US" sz="2000" dirty="0" smtClean="0">
                <a:solidFill>
                  <a:srgbClr val="000000"/>
                </a:solidFill>
                <a:latin typeface="Calibri" panose="020F0502020204030204" pitchFamily="34" charset="0"/>
              </a:rPr>
              <a:t>this budget</a:t>
            </a:r>
            <a:r>
              <a:rPr lang="en-US" sz="2000" dirty="0">
                <a:solidFill>
                  <a:srgbClr val="000000"/>
                </a:solidFill>
                <a:latin typeface="Calibri" panose="020F0502020204030204" pitchFamily="34" charset="0"/>
              </a:rPr>
              <a:t>? </a:t>
            </a:r>
            <a:endParaRPr lang="en-US" sz="2000" dirty="0" smtClean="0">
              <a:solidFill>
                <a:srgbClr val="000000"/>
              </a:solidFill>
              <a:latin typeface="Calibri" panose="020F0502020204030204" pitchFamily="34" charset="0"/>
            </a:endParaRPr>
          </a:p>
          <a:p>
            <a:pPr marL="800100" lvl="1" indent="-342900" algn="l" defTabSz="914400">
              <a:spcBef>
                <a:spcPts val="0"/>
              </a:spcBef>
              <a:buFont typeface="+mj-lt"/>
              <a:buAutoNum type="alphaLcPeriod"/>
            </a:pPr>
            <a:r>
              <a:rPr lang="en-US" sz="2000" dirty="0" smtClean="0">
                <a:solidFill>
                  <a:srgbClr val="000000"/>
                </a:solidFill>
                <a:latin typeface="Calibri" panose="020F0502020204030204" pitchFamily="34" charset="0"/>
              </a:rPr>
              <a:t>Are new </a:t>
            </a:r>
            <a:r>
              <a:rPr lang="en-US" sz="2000" dirty="0">
                <a:solidFill>
                  <a:srgbClr val="000000"/>
                </a:solidFill>
                <a:latin typeface="Calibri" panose="020F0502020204030204" pitchFamily="34" charset="0"/>
              </a:rPr>
              <a:t>positions </a:t>
            </a:r>
            <a:r>
              <a:rPr lang="en-US" sz="2000" dirty="0" smtClean="0">
                <a:solidFill>
                  <a:srgbClr val="000000"/>
                </a:solidFill>
                <a:latin typeface="Calibri" panose="020F0502020204030204" pitchFamily="34" charset="0"/>
              </a:rPr>
              <a:t>and/or </a:t>
            </a:r>
            <a:r>
              <a:rPr lang="en-US" sz="2000" dirty="0">
                <a:solidFill>
                  <a:srgbClr val="000000"/>
                </a:solidFill>
                <a:latin typeface="Calibri" panose="020F0502020204030204" pitchFamily="34" charset="0"/>
              </a:rPr>
              <a:t>resources </a:t>
            </a:r>
            <a:r>
              <a:rPr lang="en-US" sz="2000" dirty="0" smtClean="0">
                <a:solidFill>
                  <a:srgbClr val="000000"/>
                </a:solidFill>
                <a:latin typeface="Calibri" panose="020F0502020204030204" pitchFamily="34" charset="0"/>
              </a:rPr>
              <a:t>included in the budget to </a:t>
            </a:r>
            <a:r>
              <a:rPr lang="en-US" sz="2000" dirty="0">
                <a:solidFill>
                  <a:srgbClr val="000000"/>
                </a:solidFill>
                <a:latin typeface="Calibri" panose="020F0502020204030204" pitchFamily="34" charset="0"/>
              </a:rPr>
              <a:t>address </a:t>
            </a:r>
            <a:r>
              <a:rPr lang="en-US" sz="2000" dirty="0" smtClean="0">
                <a:solidFill>
                  <a:srgbClr val="000000"/>
                </a:solidFill>
                <a:latin typeface="Calibri" panose="020F0502020204030204" pitchFamily="34" charset="0"/>
              </a:rPr>
              <a:t>our </a:t>
            </a:r>
            <a:r>
              <a:rPr lang="en-US" sz="2000" dirty="0">
                <a:solidFill>
                  <a:srgbClr val="000000"/>
                </a:solidFill>
                <a:latin typeface="Calibri" panose="020F0502020204030204" pitchFamily="34" charset="0"/>
              </a:rPr>
              <a:t>major priorities? </a:t>
            </a:r>
          </a:p>
          <a:p>
            <a:pPr marL="800100" lvl="1" indent="-342900" algn="l" defTabSz="914400">
              <a:spcBef>
                <a:spcPts val="0"/>
              </a:spcBef>
              <a:buFont typeface="+mj-lt"/>
              <a:buAutoNum type="alphaLcPeriod"/>
            </a:pPr>
            <a:r>
              <a:rPr lang="en-US" sz="2000" dirty="0" smtClean="0">
                <a:solidFill>
                  <a:srgbClr val="000000"/>
                </a:solidFill>
                <a:latin typeface="Calibri" panose="020F0502020204030204" pitchFamily="34" charset="0"/>
              </a:rPr>
              <a:t>Do we know (as a team) the plan </a:t>
            </a:r>
            <a:r>
              <a:rPr lang="en-US" sz="2000" dirty="0">
                <a:solidFill>
                  <a:srgbClr val="000000"/>
                </a:solidFill>
                <a:latin typeface="Calibri" panose="020F0502020204030204" pitchFamily="34" charset="0"/>
              </a:rPr>
              <a:t>to support implementation of these priorities beyond </a:t>
            </a:r>
            <a:r>
              <a:rPr lang="en-US" sz="2000" dirty="0" smtClean="0">
                <a:solidFill>
                  <a:srgbClr val="000000"/>
                </a:solidFill>
                <a:latin typeface="Calibri" panose="020F0502020204030204" pitchFamily="34" charset="0"/>
              </a:rPr>
              <a:t>the budget (ex. What strategies will be implemented)? </a:t>
            </a:r>
            <a:endParaRPr lang="en-US" sz="2000" dirty="0">
              <a:solidFill>
                <a:srgbClr val="000000"/>
              </a:solidFill>
              <a:latin typeface="Calibri" panose="020F0502020204030204" pitchFamily="34" charset="0"/>
            </a:endParaRPr>
          </a:p>
          <a:p>
            <a:pPr marL="800100" lvl="1" indent="-342900" algn="l" defTabSz="914400">
              <a:spcBef>
                <a:spcPts val="0"/>
              </a:spcBef>
              <a:buFont typeface="+mj-lt"/>
              <a:buAutoNum type="alphaLcPeriod"/>
            </a:pPr>
            <a:r>
              <a:rPr lang="en-US" sz="2000" dirty="0" smtClean="0">
                <a:solidFill>
                  <a:srgbClr val="000000"/>
                </a:solidFill>
                <a:latin typeface="Calibri" panose="020F0502020204030204" pitchFamily="34" charset="0"/>
              </a:rPr>
              <a:t>What </a:t>
            </a:r>
            <a:r>
              <a:rPr lang="en-US" sz="2000" dirty="0">
                <a:solidFill>
                  <a:srgbClr val="000000"/>
                </a:solidFill>
                <a:latin typeface="Calibri" panose="020F0502020204030204" pitchFamily="34" charset="0"/>
              </a:rPr>
              <a:t>tradeoffs </a:t>
            </a:r>
            <a:r>
              <a:rPr lang="en-US" sz="2000" dirty="0" smtClean="0">
                <a:solidFill>
                  <a:srgbClr val="000000"/>
                </a:solidFill>
                <a:latin typeface="Calibri" panose="020F0502020204030204" pitchFamily="34" charset="0"/>
              </a:rPr>
              <a:t>are being made in </a:t>
            </a:r>
            <a:r>
              <a:rPr lang="en-US" sz="2000" dirty="0">
                <a:solidFill>
                  <a:srgbClr val="000000"/>
                </a:solidFill>
                <a:latin typeface="Calibri" panose="020F0502020204030204" pitchFamily="34" charset="0"/>
              </a:rPr>
              <a:t>order to support these priorities? </a:t>
            </a:r>
          </a:p>
          <a:p>
            <a:pPr lvl="0" algn="l" defTabSz="914400">
              <a:spcBef>
                <a:spcPts val="0"/>
              </a:spcBef>
            </a:pPr>
            <a:endParaRPr lang="en-US" sz="2000" dirty="0">
              <a:solidFill>
                <a:srgbClr val="000000"/>
              </a:solidFill>
              <a:latin typeface="Calibri" panose="020F0502020204030204" pitchFamily="34" charset="0"/>
            </a:endParaRPr>
          </a:p>
          <a:p>
            <a:pPr lvl="0" algn="l" defTabSz="914400">
              <a:spcBef>
                <a:spcPts val="0"/>
              </a:spcBef>
            </a:pPr>
            <a:r>
              <a:rPr lang="en-US" sz="2000" dirty="0">
                <a:solidFill>
                  <a:srgbClr val="000000"/>
                </a:solidFill>
                <a:latin typeface="Calibri" panose="020F0502020204030204" pitchFamily="34" charset="0"/>
              </a:rPr>
              <a:t>2. How are district and cluster priorities reflected in </a:t>
            </a:r>
            <a:r>
              <a:rPr lang="en-US" sz="2000" dirty="0" smtClean="0">
                <a:solidFill>
                  <a:srgbClr val="000000"/>
                </a:solidFill>
                <a:latin typeface="Calibri" panose="020F0502020204030204" pitchFamily="34" charset="0"/>
              </a:rPr>
              <a:t>our </a:t>
            </a:r>
            <a:r>
              <a:rPr lang="en-US" sz="2000" dirty="0">
                <a:solidFill>
                  <a:srgbClr val="000000"/>
                </a:solidFill>
                <a:latin typeface="Calibri" panose="020F0502020204030204" pitchFamily="34" charset="0"/>
              </a:rPr>
              <a:t>budget? </a:t>
            </a:r>
            <a:endParaRPr lang="en-US" sz="2000" dirty="0" smtClean="0">
              <a:solidFill>
                <a:srgbClr val="000000"/>
              </a:solidFill>
              <a:latin typeface="Calibri" panose="020F0502020204030204" pitchFamily="34" charset="0"/>
            </a:endParaRPr>
          </a:p>
          <a:p>
            <a:pPr marL="800100" lvl="1" indent="-342900" algn="l" defTabSz="914400">
              <a:spcBef>
                <a:spcPts val="0"/>
              </a:spcBef>
              <a:buFont typeface="+mj-lt"/>
              <a:buAutoNum type="alphaLcPeriod"/>
            </a:pPr>
            <a:r>
              <a:rPr lang="en-US" sz="2000" dirty="0" smtClean="0">
                <a:solidFill>
                  <a:srgbClr val="000000"/>
                </a:solidFill>
                <a:latin typeface="Calibri" panose="020F0502020204030204" pitchFamily="34" charset="0"/>
              </a:rPr>
              <a:t>Cluster </a:t>
            </a:r>
            <a:r>
              <a:rPr lang="en-US" sz="2000" dirty="0">
                <a:solidFill>
                  <a:srgbClr val="000000"/>
                </a:solidFill>
                <a:latin typeface="Calibri" panose="020F0502020204030204" pitchFamily="34" charset="0"/>
              </a:rPr>
              <a:t>priorities- what staff, materials, etc. are dedicated to supporting </a:t>
            </a:r>
            <a:r>
              <a:rPr lang="en-US" sz="2000" dirty="0" smtClean="0">
                <a:solidFill>
                  <a:srgbClr val="000000"/>
                </a:solidFill>
                <a:latin typeface="Calibri" panose="020F0502020204030204" pitchFamily="34" charset="0"/>
              </a:rPr>
              <a:t>our </a:t>
            </a:r>
            <a:r>
              <a:rPr lang="en-US" sz="2000" dirty="0">
                <a:solidFill>
                  <a:srgbClr val="000000"/>
                </a:solidFill>
                <a:latin typeface="Calibri" panose="020F0502020204030204" pitchFamily="34" charset="0"/>
              </a:rPr>
              <a:t>cluster’s priorities? </a:t>
            </a:r>
          </a:p>
          <a:p>
            <a:pPr marL="800100" lvl="1" indent="-342900" algn="l" defTabSz="914400">
              <a:spcBef>
                <a:spcPts val="0"/>
              </a:spcBef>
              <a:buFont typeface="+mj-lt"/>
              <a:buAutoNum type="alphaLcPeriod"/>
            </a:pPr>
            <a:r>
              <a:rPr lang="en-US" sz="2000" dirty="0" smtClean="0">
                <a:solidFill>
                  <a:srgbClr val="000000"/>
                </a:solidFill>
                <a:latin typeface="Calibri" panose="020F0502020204030204" pitchFamily="34" charset="0"/>
              </a:rPr>
              <a:t>Signature </a:t>
            </a:r>
            <a:r>
              <a:rPr lang="en-US" sz="2000" dirty="0">
                <a:solidFill>
                  <a:srgbClr val="000000"/>
                </a:solidFill>
                <a:latin typeface="Calibri" panose="020F0502020204030204" pitchFamily="34" charset="0"/>
              </a:rPr>
              <a:t>programs- what staff, materials, etc. are dedicated to supporting </a:t>
            </a:r>
            <a:r>
              <a:rPr lang="en-US" sz="2000" dirty="0" smtClean="0">
                <a:solidFill>
                  <a:srgbClr val="000000"/>
                </a:solidFill>
                <a:latin typeface="Calibri" panose="020F0502020204030204" pitchFamily="34" charset="0"/>
              </a:rPr>
              <a:t>our </a:t>
            </a:r>
            <a:r>
              <a:rPr lang="en-US" sz="2000" dirty="0">
                <a:solidFill>
                  <a:srgbClr val="000000"/>
                </a:solidFill>
                <a:latin typeface="Calibri" panose="020F0502020204030204" pitchFamily="34" charset="0"/>
              </a:rPr>
              <a:t>signature program? </a:t>
            </a:r>
          </a:p>
          <a:p>
            <a:pPr marL="800100" lvl="1" indent="-342900" algn="l" defTabSz="914400">
              <a:spcBef>
                <a:spcPts val="0"/>
              </a:spcBef>
              <a:buFont typeface="+mj-lt"/>
              <a:buAutoNum type="alphaLcPeriod"/>
            </a:pPr>
            <a:r>
              <a:rPr lang="en-US" sz="2000" dirty="0" smtClean="0">
                <a:solidFill>
                  <a:srgbClr val="000000"/>
                </a:solidFill>
                <a:latin typeface="Calibri" panose="020F0502020204030204" pitchFamily="34" charset="0"/>
              </a:rPr>
              <a:t>Are </a:t>
            </a:r>
            <a:r>
              <a:rPr lang="en-US" sz="2000" dirty="0">
                <a:solidFill>
                  <a:srgbClr val="000000"/>
                </a:solidFill>
                <a:latin typeface="Calibri" panose="020F0502020204030204" pitchFamily="34" charset="0"/>
              </a:rPr>
              <a:t>there positions </a:t>
            </a:r>
            <a:r>
              <a:rPr lang="en-US" sz="2000" dirty="0" smtClean="0">
                <a:solidFill>
                  <a:srgbClr val="000000"/>
                </a:solidFill>
                <a:latin typeface="Calibri" panose="020F0502020204030204" pitchFamily="34" charset="0"/>
              </a:rPr>
              <a:t>our </a:t>
            </a:r>
            <a:r>
              <a:rPr lang="en-US" sz="2000" dirty="0">
                <a:solidFill>
                  <a:srgbClr val="000000"/>
                </a:solidFill>
                <a:latin typeface="Calibri" panose="020F0502020204030204" pitchFamily="34" charset="0"/>
              </a:rPr>
              <a:t>school </a:t>
            </a:r>
            <a:r>
              <a:rPr lang="en-US" sz="2000" dirty="0" smtClean="0">
                <a:solidFill>
                  <a:srgbClr val="000000"/>
                </a:solidFill>
                <a:latin typeface="Calibri" panose="020F0502020204030204" pitchFamily="34" charset="0"/>
              </a:rPr>
              <a:t>will </a:t>
            </a:r>
            <a:r>
              <a:rPr lang="en-US" sz="2000" dirty="0">
                <a:solidFill>
                  <a:srgbClr val="000000"/>
                </a:solidFill>
                <a:latin typeface="Calibri" panose="020F0502020204030204" pitchFamily="34" charset="0"/>
              </a:rPr>
              <a:t>share with another school, i.e. </a:t>
            </a:r>
            <a:r>
              <a:rPr lang="en-US" sz="2000" dirty="0" smtClean="0">
                <a:solidFill>
                  <a:srgbClr val="000000"/>
                </a:solidFill>
                <a:latin typeface="Calibri" panose="020F0502020204030204" pitchFamily="34" charset="0"/>
              </a:rPr>
              <a:t>nurse, counselor?</a:t>
            </a:r>
            <a:endParaRPr lang="en-US" sz="2000" dirty="0">
              <a:solidFill>
                <a:srgbClr val="000000"/>
              </a:solidFill>
              <a:latin typeface="Calibri" panose="020F0502020204030204" pitchFamily="34" charset="0"/>
            </a:endParaRPr>
          </a:p>
          <a:p>
            <a:pPr lvl="0" algn="l" defTabSz="914400">
              <a:spcBef>
                <a:spcPts val="0"/>
              </a:spcBef>
            </a:pPr>
            <a:endParaRPr lang="en-US" sz="2000" dirty="0" smtClean="0">
              <a:solidFill>
                <a:srgbClr val="000000"/>
              </a:solidFill>
              <a:latin typeface="Calibri" panose="020F0502020204030204" pitchFamily="34" charset="0"/>
            </a:endParaRPr>
          </a:p>
          <a:p>
            <a:pPr algn="l"/>
            <a:endParaRPr lang="en-US" sz="2000" dirty="0">
              <a:solidFill>
                <a:schemeClr val="tx1"/>
              </a:solidFill>
            </a:endParaRPr>
          </a:p>
        </p:txBody>
      </p:sp>
      <p:sp>
        <p:nvSpPr>
          <p:cNvPr id="4" name="Title 3"/>
          <p:cNvSpPr txBox="1">
            <a:spLocks noGrp="1"/>
          </p:cNvSpPr>
          <p:nvPr>
            <p:ph type="ctrTitle"/>
          </p:nvPr>
        </p:nvSpPr>
        <p:spPr>
          <a:xfrm>
            <a:off x="685800" y="169555"/>
            <a:ext cx="7772400" cy="523220"/>
          </a:xfrm>
          <a:prstGeom prst="rect">
            <a:avLst/>
          </a:prstGeom>
          <a:noFill/>
        </p:spPr>
        <p:txBody>
          <a:bodyPr wrap="square" rtlCol="0">
            <a:spAutoFit/>
          </a:bodyPr>
          <a:lstStyle/>
          <a:p>
            <a:r>
              <a:rPr lang="en-US" sz="2800" b="1" dirty="0" smtClean="0">
                <a:solidFill>
                  <a:srgbClr val="000000"/>
                </a:solidFill>
                <a:latin typeface="Calibri" panose="020F0502020204030204" pitchFamily="34" charset="0"/>
              </a:rPr>
              <a:t>Questions </a:t>
            </a:r>
            <a:r>
              <a:rPr lang="en-US" sz="2800" b="1" dirty="0">
                <a:solidFill>
                  <a:srgbClr val="000000"/>
                </a:solidFill>
                <a:latin typeface="Calibri" panose="020F0502020204030204" pitchFamily="34" charset="0"/>
              </a:rPr>
              <a:t>to Consider</a:t>
            </a:r>
            <a:endParaRPr lang="en-US" sz="2700" b="1" dirty="0">
              <a:solidFill>
                <a:prstClr val="black"/>
              </a:solidFill>
              <a:latin typeface="Century Schoolbook" panose="02040604050505020304"/>
            </a:endParaRPr>
          </a:p>
        </p:txBody>
      </p:sp>
    </p:spTree>
    <p:extLst>
      <p:ext uri="{BB962C8B-B14F-4D97-AF65-F5344CB8AC3E}">
        <p14:creationId xmlns:p14="http://schemas.microsoft.com/office/powerpoint/2010/main" val="1275423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7"/>
            <a:ext cx="8229600" cy="1143000"/>
          </a:xfrm>
        </p:spPr>
        <p:txBody>
          <a:bodyPr/>
          <a:lstStyle/>
          <a:p>
            <a:r>
              <a:rPr lang="en-US" dirty="0" smtClean="0"/>
              <a:t>Norms</a:t>
            </a:r>
            <a:endParaRPr lang="en-US" dirty="0"/>
          </a:p>
        </p:txBody>
      </p:sp>
      <p:sp>
        <p:nvSpPr>
          <p:cNvPr id="3" name="Content Placeholder 2"/>
          <p:cNvSpPr>
            <a:spLocks noGrp="1"/>
          </p:cNvSpPr>
          <p:nvPr>
            <p:ph idx="1"/>
          </p:nvPr>
        </p:nvSpPr>
        <p:spPr>
          <a:xfrm>
            <a:off x="789709" y="1417638"/>
            <a:ext cx="8229600" cy="4525963"/>
          </a:xfrm>
        </p:spPr>
        <p:txBody>
          <a:bodyPr>
            <a:normAutofit lnSpcReduction="10000"/>
          </a:bodyPr>
          <a:lstStyle/>
          <a:p>
            <a:r>
              <a:rPr lang="en-US" sz="2400" dirty="0" smtClean="0"/>
              <a:t>This </a:t>
            </a:r>
            <a:r>
              <a:rPr lang="en-US" sz="2400" dirty="0"/>
              <a:t>is a meeting of the GO Team. Only members of the team may participate in the discussion. Any members of the public present are here to quietly observe</a:t>
            </a:r>
            <a:r>
              <a:rPr lang="en-US" sz="2400" dirty="0" smtClean="0"/>
              <a:t>.</a:t>
            </a:r>
          </a:p>
          <a:p>
            <a:pPr marL="0" indent="0">
              <a:buNone/>
            </a:pPr>
            <a:endParaRPr lang="en-US" sz="2400" dirty="0"/>
          </a:p>
          <a:p>
            <a:r>
              <a:rPr lang="en-US" sz="2400" dirty="0" smtClean="0"/>
              <a:t>We </a:t>
            </a:r>
            <a:r>
              <a:rPr lang="en-US" sz="2400" dirty="0"/>
              <a:t>will follow the agenda as noticed to the public and stay on task</a:t>
            </a:r>
            <a:r>
              <a:rPr lang="en-US" sz="2400" dirty="0" smtClean="0"/>
              <a:t>.</a:t>
            </a:r>
          </a:p>
          <a:p>
            <a:endParaRPr lang="en-US" sz="2400" dirty="0"/>
          </a:p>
          <a:p>
            <a:r>
              <a:rPr lang="en-US" sz="2400" dirty="0" smtClean="0"/>
              <a:t>We </a:t>
            </a:r>
            <a:r>
              <a:rPr lang="en-US" sz="2400" dirty="0"/>
              <a:t>invite and welcome contributions of every member and listen to each other</a:t>
            </a:r>
            <a:r>
              <a:rPr lang="en-US" sz="2400" dirty="0" smtClean="0"/>
              <a:t>.</a:t>
            </a:r>
          </a:p>
          <a:p>
            <a:endParaRPr lang="en-US" sz="2400" dirty="0"/>
          </a:p>
          <a:p>
            <a:r>
              <a:rPr lang="en-US" sz="2400" dirty="0" smtClean="0"/>
              <a:t>We </a:t>
            </a:r>
            <a:r>
              <a:rPr lang="en-US" sz="2400" dirty="0"/>
              <a:t>will respect all ideas and assume good intentions.</a:t>
            </a:r>
          </a:p>
          <a:p>
            <a:endParaRPr lang="en-US" sz="2400" dirty="0"/>
          </a:p>
        </p:txBody>
      </p:sp>
    </p:spTree>
    <p:extLst>
      <p:ext uri="{BB962C8B-B14F-4D97-AF65-F5344CB8AC3E}">
        <p14:creationId xmlns:p14="http://schemas.microsoft.com/office/powerpoint/2010/main" val="1200696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182" y="195833"/>
            <a:ext cx="8482818" cy="732848"/>
          </a:xfrm>
        </p:spPr>
        <p:txBody>
          <a:bodyPr>
            <a:normAutofit fontScale="90000"/>
          </a:bodyPr>
          <a:lstStyle/>
          <a:p>
            <a:pPr algn="ctr"/>
            <a:r>
              <a:rPr lang="en-US" b="1" dirty="0" smtClean="0"/>
              <a:t>FY19 Budget Development Process</a:t>
            </a:r>
            <a:endParaRPr lang="en-US" sz="2325" b="1" dirty="0"/>
          </a:p>
        </p:txBody>
      </p:sp>
      <p:sp>
        <p:nvSpPr>
          <p:cNvPr id="9" name="Content Placeholder 8"/>
          <p:cNvSpPr>
            <a:spLocks noGrp="1"/>
          </p:cNvSpPr>
          <p:nvPr>
            <p:ph idx="1"/>
          </p:nvPr>
        </p:nvSpPr>
        <p:spPr>
          <a:xfrm>
            <a:off x="774068" y="1082999"/>
            <a:ext cx="3887846" cy="5577840"/>
          </a:xfrm>
        </p:spPr>
        <p:txBody>
          <a:bodyPr>
            <a:normAutofit fontScale="85000" lnSpcReduction="20000"/>
          </a:bodyPr>
          <a:lstStyle/>
          <a:p>
            <a:pPr marL="0" indent="0">
              <a:buNone/>
            </a:pPr>
            <a:r>
              <a:rPr lang="en-US" dirty="0" smtClean="0">
                <a:latin typeface="Calibri" panose="020F0502020204030204" pitchFamily="34" charset="0"/>
                <a:cs typeface="Calibri" panose="020F0502020204030204" pitchFamily="34" charset="0"/>
              </a:rPr>
              <a:t>Principal’s Role</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Design </a:t>
            </a:r>
            <a:r>
              <a:rPr lang="en-US" dirty="0">
                <a:latin typeface="Calibri" panose="020F0502020204030204" pitchFamily="34" charset="0"/>
                <a:cs typeface="Calibri" panose="020F0502020204030204" pitchFamily="34" charset="0"/>
              </a:rPr>
              <a:t>the budget and propose operational changes that can raise student achievement</a:t>
            </a:r>
          </a:p>
          <a:p>
            <a:r>
              <a:rPr lang="en-US" dirty="0">
                <a:latin typeface="Calibri" panose="020F0502020204030204" pitchFamily="34" charset="0"/>
                <a:cs typeface="Calibri" panose="020F0502020204030204" pitchFamily="34" charset="0"/>
              </a:rPr>
              <a:t>Flesh out strategies, implement and manage them at the school level </a:t>
            </a:r>
            <a:endParaRPr lang="en-US" dirty="0" smtClean="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Focus </a:t>
            </a:r>
            <a:r>
              <a:rPr lang="en-US" dirty="0">
                <a:latin typeface="Calibri" panose="020F0502020204030204" pitchFamily="34" charset="0"/>
                <a:cs typeface="Calibri" panose="020F0502020204030204" pitchFamily="34" charset="0"/>
              </a:rPr>
              <a:t>on the day-to-day operations</a:t>
            </a:r>
          </a:p>
          <a:p>
            <a:r>
              <a:rPr lang="en-US" dirty="0" smtClean="0">
                <a:latin typeface="Calibri" panose="020F0502020204030204" pitchFamily="34" charset="0"/>
                <a:cs typeface="Calibri" panose="020F0502020204030204" pitchFamily="34" charset="0"/>
              </a:rPr>
              <a:t>Serve </a:t>
            </a:r>
            <a:r>
              <a:rPr lang="en-US" dirty="0">
                <a:latin typeface="Calibri" panose="020F0502020204030204" pitchFamily="34" charset="0"/>
                <a:cs typeface="Calibri" panose="020F0502020204030204" pitchFamily="34" charset="0"/>
              </a:rPr>
              <a:t>as the expert on the </a:t>
            </a:r>
            <a:r>
              <a:rPr lang="en-US" dirty="0" smtClean="0">
                <a:latin typeface="Calibri" panose="020F0502020204030204" pitchFamily="34" charset="0"/>
                <a:cs typeface="Calibri" panose="020F0502020204030204" pitchFamily="34" charset="0"/>
              </a:rPr>
              <a:t>school</a:t>
            </a:r>
          </a:p>
          <a:p>
            <a:r>
              <a:rPr lang="en-US" dirty="0" smtClean="0">
                <a:latin typeface="Calibri" panose="020F0502020204030204" pitchFamily="34" charset="0"/>
                <a:cs typeface="Calibri" panose="020F0502020204030204" pitchFamily="34" charset="0"/>
              </a:rPr>
              <a:t>Hire quality </a:t>
            </a:r>
            <a:r>
              <a:rPr lang="en-US" dirty="0">
                <a:latin typeface="Calibri" panose="020F0502020204030204" pitchFamily="34" charset="0"/>
                <a:cs typeface="Calibri" panose="020F0502020204030204" pitchFamily="34" charset="0"/>
              </a:rPr>
              <a:t>instructional and support </a:t>
            </a:r>
            <a:r>
              <a:rPr lang="en-US" dirty="0" smtClean="0">
                <a:latin typeface="Calibri" panose="020F0502020204030204" pitchFamily="34" charset="0"/>
                <a:cs typeface="Calibri" panose="020F0502020204030204" pitchFamily="34" charset="0"/>
              </a:rPr>
              <a:t>personnel</a:t>
            </a:r>
          </a:p>
          <a:p>
            <a:endParaRPr lang="en-US" dirty="0">
              <a:latin typeface="Calibri" panose="020F0502020204030204" pitchFamily="34" charset="0"/>
              <a:cs typeface="Calibri" panose="020F0502020204030204" pitchFamily="34" charset="0"/>
            </a:endParaRPr>
          </a:p>
          <a:p>
            <a:pPr marL="0" indent="0">
              <a:buNone/>
            </a:pPr>
            <a:r>
              <a:rPr lang="en-US" dirty="0" smtClean="0">
                <a:latin typeface="Calibri" panose="020F0502020204030204" pitchFamily="34" charset="0"/>
                <a:cs typeface="Calibri" panose="020F0502020204030204" pitchFamily="34" charset="0"/>
              </a:rPr>
              <a:t>The GO Team’s Role:</a:t>
            </a:r>
          </a:p>
          <a:p>
            <a:r>
              <a:rPr lang="en-US" dirty="0">
                <a:latin typeface="Calibri" panose="020F0502020204030204" pitchFamily="34" charset="0"/>
                <a:cs typeface="Calibri" panose="020F0502020204030204" pitchFamily="34" charset="0"/>
              </a:rPr>
              <a:t>Focus on the big </a:t>
            </a:r>
            <a:r>
              <a:rPr lang="en-US" dirty="0" smtClean="0">
                <a:latin typeface="Calibri" panose="020F0502020204030204" pitchFamily="34" charset="0"/>
                <a:cs typeface="Calibri" panose="020F0502020204030204" pitchFamily="34" charset="0"/>
              </a:rPr>
              <a:t>picture (positions and resources, not people)</a:t>
            </a:r>
            <a:endParaRPr lang="en-US" dirty="0">
              <a:latin typeface="Calibri" panose="020F0502020204030204" pitchFamily="34" charset="0"/>
              <a:cs typeface="Calibri" panose="020F0502020204030204" pitchFamily="34" charset="0"/>
            </a:endParaRPr>
          </a:p>
          <a:p>
            <a:r>
              <a:rPr lang="en-US" dirty="0" smtClean="0">
                <a:latin typeface="Calibri" panose="020F0502020204030204" pitchFamily="34" charset="0"/>
                <a:cs typeface="Calibri" panose="020F0502020204030204" pitchFamily="34" charset="0"/>
              </a:rPr>
              <a:t>Ensure </a:t>
            </a:r>
            <a:r>
              <a:rPr lang="en-US" dirty="0">
                <a:latin typeface="Calibri" panose="020F0502020204030204" pitchFamily="34" charset="0"/>
                <a:cs typeface="Calibri" panose="020F0502020204030204" pitchFamily="34" charset="0"/>
              </a:rPr>
              <a:t>that the budget is aligned to the </a:t>
            </a:r>
            <a:r>
              <a:rPr lang="en-US" dirty="0" smtClean="0">
                <a:latin typeface="Calibri" panose="020F0502020204030204" pitchFamily="34" charset="0"/>
                <a:cs typeface="Calibri" panose="020F0502020204030204" pitchFamily="34" charset="0"/>
              </a:rPr>
              <a:t>school’s mission </a:t>
            </a:r>
            <a:r>
              <a:rPr lang="en-US" dirty="0">
                <a:latin typeface="Calibri" panose="020F0502020204030204" pitchFamily="34" charset="0"/>
                <a:cs typeface="Calibri" panose="020F0502020204030204" pitchFamily="34" charset="0"/>
              </a:rPr>
              <a:t>and vision and that resources are allocated </a:t>
            </a:r>
            <a:r>
              <a:rPr lang="en-US" dirty="0" smtClean="0">
                <a:latin typeface="Calibri" panose="020F0502020204030204" pitchFamily="34" charset="0"/>
                <a:cs typeface="Calibri" panose="020F0502020204030204" pitchFamily="34" charset="0"/>
              </a:rPr>
              <a:t>to support key strategic priorities</a:t>
            </a:r>
            <a:endParaRPr lang="en-US" dirty="0">
              <a:latin typeface="Calibri" panose="020F0502020204030204" pitchFamily="34" charset="0"/>
              <a:cs typeface="Calibri" panose="020F0502020204030204" pitchFamily="34" charset="0"/>
            </a:endParaRPr>
          </a:p>
          <a:p>
            <a:endParaRPr lang="en-US" dirty="0" smtClean="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stretch>
            <a:fillRect/>
          </a:stretch>
        </p:blipFill>
        <p:spPr>
          <a:xfrm>
            <a:off x="4661914" y="1005840"/>
            <a:ext cx="4482086" cy="5577840"/>
          </a:xfrm>
          <a:prstGeom prst="rect">
            <a:avLst/>
          </a:prstGeom>
        </p:spPr>
      </p:pic>
    </p:spTree>
    <p:extLst>
      <p:ext uri="{BB962C8B-B14F-4D97-AF65-F5344CB8AC3E}">
        <p14:creationId xmlns:p14="http://schemas.microsoft.com/office/powerpoint/2010/main" val="812755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2085103" y="1433033"/>
            <a:ext cx="5591169" cy="914400"/>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1600" b="1" dirty="0" smtClean="0">
                <a:solidFill>
                  <a:schemeClr val="bg1"/>
                </a:solidFill>
                <a:latin typeface="Berlin Sans FB Demi" panose="020E0802020502020306" pitchFamily="34" charset="0"/>
              </a:rPr>
              <a:t>YOUR </a:t>
            </a:r>
            <a:r>
              <a:rPr lang="en-US" sz="1600" b="1" dirty="0">
                <a:solidFill>
                  <a:schemeClr val="bg1"/>
                </a:solidFill>
                <a:latin typeface="Berlin Sans FB Demi" panose="020E0802020502020306" pitchFamily="34" charset="0"/>
              </a:rPr>
              <a:t>SCHOOL STRATEGIC PLAN</a:t>
            </a:r>
            <a:r>
              <a:rPr lang="en-US" sz="1600" b="1" dirty="0" smtClean="0">
                <a:solidFill>
                  <a:schemeClr val="bg1"/>
                </a:solidFill>
                <a:latin typeface="Berlin Sans FB Demi" panose="020E0802020502020306" pitchFamily="34" charset="0"/>
              </a:rPr>
              <a:t>…</a:t>
            </a:r>
            <a:endParaRPr lang="en-US" sz="1600" b="1" dirty="0">
              <a:solidFill>
                <a:schemeClr val="bg1"/>
              </a:solidFill>
              <a:latin typeface="Berlin Sans FB Demi" panose="020E0802020502020306" pitchFamily="34" charset="0"/>
            </a:endParaRPr>
          </a:p>
        </p:txBody>
      </p:sp>
      <p:sp>
        <p:nvSpPr>
          <p:cNvPr id="2" name="Title 1"/>
          <p:cNvSpPr>
            <a:spLocks noGrp="1"/>
          </p:cNvSpPr>
          <p:nvPr>
            <p:ph type="title"/>
          </p:nvPr>
        </p:nvSpPr>
        <p:spPr>
          <a:xfrm>
            <a:off x="717452" y="248713"/>
            <a:ext cx="8426547" cy="625079"/>
          </a:xfrm>
        </p:spPr>
        <p:txBody>
          <a:bodyPr>
            <a:normAutofit fontScale="90000"/>
          </a:bodyPr>
          <a:lstStyle/>
          <a:p>
            <a:pPr algn="ctr"/>
            <a:r>
              <a:rPr lang="en-US" b="1" dirty="0" smtClean="0"/>
              <a:t>GO Team Budget Development Process</a:t>
            </a:r>
            <a:endParaRPr lang="en-US" b="1" dirty="0"/>
          </a:p>
        </p:txBody>
      </p:sp>
      <p:sp>
        <p:nvSpPr>
          <p:cNvPr id="5" name="Slide Number Placeholder 4"/>
          <p:cNvSpPr>
            <a:spLocks noGrp="1"/>
          </p:cNvSpPr>
          <p:nvPr>
            <p:ph type="sldNum" sz="quarter" idx="12"/>
          </p:nvPr>
        </p:nvSpPr>
        <p:spPr>
          <a:xfrm>
            <a:off x="7806991" y="5811680"/>
            <a:ext cx="1600200" cy="273844"/>
          </a:xfrm>
        </p:spPr>
        <p:txBody>
          <a:bodyPr/>
          <a:lstStyle/>
          <a:p>
            <a:fld id="{026F2F96-C52A-46BA-9140-C1728DB7CC36}" type="slidenum">
              <a:rPr lang="en-US" smtClean="0">
                <a:solidFill>
                  <a:schemeClr val="tx2"/>
                </a:solidFill>
              </a:rPr>
              <a:pPr/>
              <a:t>4</a:t>
            </a:fld>
            <a:endParaRPr lang="en-US" dirty="0">
              <a:solidFill>
                <a:schemeClr val="tx2"/>
              </a:solidFill>
            </a:endParaRPr>
          </a:p>
        </p:txBody>
      </p:sp>
      <p:sp>
        <p:nvSpPr>
          <p:cNvPr id="53" name="TextBox 52"/>
          <p:cNvSpPr txBox="1"/>
          <p:nvPr/>
        </p:nvSpPr>
        <p:spPr>
          <a:xfrm>
            <a:off x="2085102" y="1694536"/>
            <a:ext cx="5591170" cy="584775"/>
          </a:xfrm>
          <a:prstGeom prst="rect">
            <a:avLst/>
          </a:prstGeom>
          <a:noFill/>
        </p:spPr>
        <p:txBody>
          <a:bodyPr wrap="square" rtlCol="0">
            <a:spAutoFit/>
          </a:bodyPr>
          <a:lstStyle/>
          <a:p>
            <a:pPr algn="ctr"/>
            <a:r>
              <a:rPr lang="en-US" sz="1600" b="1" dirty="0">
                <a:solidFill>
                  <a:schemeClr val="bg1"/>
                </a:solidFill>
              </a:rPr>
              <a:t>is your roadmap and your role. It is your direction, your priorities, your vision, your present, your future. </a:t>
            </a:r>
          </a:p>
        </p:txBody>
      </p:sp>
      <p:graphicFrame>
        <p:nvGraphicFramePr>
          <p:cNvPr id="3" name="Diagram 2"/>
          <p:cNvGraphicFramePr/>
          <p:nvPr>
            <p:extLst>
              <p:ext uri="{D42A27DB-BD31-4B8C-83A1-F6EECF244321}">
                <p14:modId xmlns:p14="http://schemas.microsoft.com/office/powerpoint/2010/main" val="571903040"/>
              </p:ext>
            </p:extLst>
          </p:nvPr>
        </p:nvGraphicFramePr>
        <p:xfrm>
          <a:off x="1439592" y="2347433"/>
          <a:ext cx="6494585" cy="43896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0698" y="5674044"/>
            <a:ext cx="574385" cy="82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6614813"/>
              </p:ext>
            </p:extLst>
          </p:nvPr>
        </p:nvGraphicFramePr>
        <p:xfrm>
          <a:off x="746645" y="1028700"/>
          <a:ext cx="8412480" cy="5829300"/>
        </p:xfrm>
        <a:graphic>
          <a:graphicData uri="http://schemas.openxmlformats.org/drawingml/2006/table">
            <a:tbl>
              <a:tblPr firstRow="1" bandRow="1">
                <a:tableStyleId>{5C22544A-7EE6-4342-B048-85BDC9FD1C3A}</a:tableStyleId>
              </a:tblPr>
              <a:tblGrid>
                <a:gridCol w="2086710">
                  <a:extLst>
                    <a:ext uri="{9D8B030D-6E8A-4147-A177-3AD203B41FA5}">
                      <a16:colId xmlns:a16="http://schemas.microsoft.com/office/drawing/2014/main" xmlns="" val="20000"/>
                    </a:ext>
                  </a:extLst>
                </a:gridCol>
                <a:gridCol w="6325770">
                  <a:extLst>
                    <a:ext uri="{9D8B030D-6E8A-4147-A177-3AD203B41FA5}">
                      <a16:colId xmlns:a16="http://schemas.microsoft.com/office/drawing/2014/main" xmlns="" val="20001"/>
                    </a:ext>
                  </a:extLst>
                </a:gridCol>
              </a:tblGrid>
              <a:tr h="277581">
                <a:tc>
                  <a:txBody>
                    <a:bodyPr/>
                    <a:lstStyle/>
                    <a:p>
                      <a:pPr algn="ctr"/>
                      <a:r>
                        <a:rPr lang="en-US" sz="2000" dirty="0" smtClean="0">
                          <a:latin typeface="Calibri" panose="020F0502020204030204" pitchFamily="34" charset="0"/>
                          <a:cs typeface="Calibri" panose="020F0502020204030204" pitchFamily="34" charset="0"/>
                        </a:rPr>
                        <a:t>Strategic</a:t>
                      </a:r>
                      <a:r>
                        <a:rPr lang="en-US" sz="2000" baseline="0" dirty="0" smtClean="0">
                          <a:latin typeface="Calibri" panose="020F0502020204030204" pitchFamily="34" charset="0"/>
                          <a:cs typeface="Calibri" panose="020F0502020204030204" pitchFamily="34" charset="0"/>
                        </a:rPr>
                        <a:t> Plan Categories</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2000" dirty="0" smtClean="0">
                          <a:latin typeface="Calibri" panose="020F0502020204030204" pitchFamily="34" charset="0"/>
                          <a:cs typeface="Calibri" panose="020F0502020204030204" pitchFamily="34" charset="0"/>
                        </a:rPr>
                        <a:t>District</a:t>
                      </a:r>
                      <a:r>
                        <a:rPr lang="en-US" sz="2000" baseline="0" dirty="0" smtClean="0">
                          <a:latin typeface="Calibri" panose="020F0502020204030204" pitchFamily="34" charset="0"/>
                          <a:cs typeface="Calibri" panose="020F0502020204030204" pitchFamily="34" charset="0"/>
                        </a:rPr>
                        <a:t> Descriptions of Categories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0"/>
                  </a:ext>
                </a:extLst>
              </a:tr>
              <a:tr h="606572">
                <a:tc>
                  <a:txBody>
                    <a:bodyPr/>
                    <a:lstStyle/>
                    <a:p>
                      <a:r>
                        <a:rPr lang="en-US" sz="2000" dirty="0" smtClean="0">
                          <a:latin typeface="Calibri" panose="020F0502020204030204" pitchFamily="34" charset="0"/>
                          <a:cs typeface="Calibri" panose="020F0502020204030204" pitchFamily="34" charset="0"/>
                        </a:rPr>
                        <a:t>Academic</a:t>
                      </a:r>
                      <a:r>
                        <a:rPr lang="en-US" sz="2000" baseline="0" dirty="0" smtClean="0">
                          <a:latin typeface="Calibri" panose="020F0502020204030204" pitchFamily="34" charset="0"/>
                          <a:cs typeface="Calibri" panose="020F0502020204030204" pitchFamily="34" charset="0"/>
                        </a:rPr>
                        <a:t> Program</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Our students will be well-rounded individuals who possess the necessary</a:t>
                      </a:r>
                    </a:p>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academic skills and knowledge and are excited about learning.</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1"/>
                  </a:ext>
                </a:extLst>
              </a:tr>
              <a:tr h="867864">
                <a:tc>
                  <a:txBody>
                    <a:bodyPr/>
                    <a:lstStyle/>
                    <a:p>
                      <a:r>
                        <a:rPr lang="en-US" sz="2000" dirty="0" smtClean="0">
                          <a:latin typeface="Calibri" panose="020F0502020204030204" pitchFamily="34" charset="0"/>
                          <a:cs typeface="Calibri" panose="020F0502020204030204" pitchFamily="34" charset="0"/>
                        </a:rPr>
                        <a:t>Talent</a:t>
                      </a:r>
                      <a:r>
                        <a:rPr lang="en-US" sz="2000" baseline="0" dirty="0" smtClean="0">
                          <a:latin typeface="Calibri" panose="020F0502020204030204" pitchFamily="34" charset="0"/>
                          <a:cs typeface="Calibri" panose="020F0502020204030204" pitchFamily="34" charset="0"/>
                        </a:rPr>
                        <a:t> Management</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We will retain an energized and inspired team of employees who are capable of advancing ever-increasing levels of achievement for students of all backgrounds.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2"/>
                  </a:ext>
                </a:extLst>
              </a:tr>
              <a:tr h="867864">
                <a:tc>
                  <a:txBody>
                    <a:bodyPr/>
                    <a:lstStyle/>
                    <a:p>
                      <a:r>
                        <a:rPr lang="en-US" sz="2000" dirty="0" smtClean="0">
                          <a:latin typeface="Calibri" panose="020F0502020204030204" pitchFamily="34" charset="0"/>
                          <a:cs typeface="Calibri" panose="020F0502020204030204" pitchFamily="34" charset="0"/>
                        </a:rPr>
                        <a:t>Systems</a:t>
                      </a:r>
                      <a:r>
                        <a:rPr lang="en-US" sz="2000" baseline="0" dirty="0" smtClean="0">
                          <a:latin typeface="Calibri" panose="020F0502020204030204" pitchFamily="34" charset="0"/>
                          <a:cs typeface="Calibri" panose="020F0502020204030204" pitchFamily="34" charset="0"/>
                        </a:rPr>
                        <a:t> &amp; Resources</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We will improve efficiency (productivity, cost, etc.) while also making decisions (including resource allocations) that are grounded in a strategic academic direction and data.</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3"/>
                  </a:ext>
                </a:extLst>
              </a:tr>
              <a:tr h="1129158">
                <a:tc>
                  <a:txBody>
                    <a:bodyPr/>
                    <a:lstStyle/>
                    <a:p>
                      <a:r>
                        <a:rPr lang="en-US" sz="2000" dirty="0" smtClean="0">
                          <a:latin typeface="Calibri" panose="020F0502020204030204" pitchFamily="34" charset="0"/>
                          <a:cs typeface="Calibri" panose="020F0502020204030204" pitchFamily="34" charset="0"/>
                        </a:rPr>
                        <a:t>Culture</a:t>
                      </a:r>
                      <a:endParaRPr lang="en-US" sz="2000" dirty="0">
                        <a:latin typeface="Calibri" panose="020F0502020204030204" pitchFamily="34" charset="0"/>
                        <a:cs typeface="Calibri" panose="020F0502020204030204" pitchFamily="34" charset="0"/>
                      </a:endParaRPr>
                    </a:p>
                  </a:txBody>
                  <a:tcPr marL="68580" marR="68580" marT="34290" marB="34290"/>
                </a:tc>
                <a:tc>
                  <a:txBody>
                    <a:bodyPr/>
                    <a:lstStyle/>
                    <a:p>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We will build trust with the community, and we will have engaged stakeholders</a:t>
                      </a:r>
                    </a:p>
                    <a:p>
                      <a:r>
                        <a:rPr lang="en-US" sz="2000" b="0" i="1" u="none" strike="noStrike" kern="1200" baseline="0" dirty="0" smtClean="0">
                          <a:solidFill>
                            <a:schemeClr val="dk1"/>
                          </a:solidFill>
                          <a:latin typeface="Calibri" panose="020F0502020204030204" pitchFamily="34" charset="0"/>
                          <a:ea typeface="+mn-ea"/>
                          <a:cs typeface="Calibri" panose="020F0502020204030204" pitchFamily="34" charset="0"/>
                        </a:rPr>
                        <a:t>(employees, students, parents, community members, partners, etc.) </a:t>
                      </a:r>
                      <a:r>
                        <a:rPr lang="en-US" sz="2000" b="0" i="0" u="none" strike="noStrike" kern="1200" baseline="0" dirty="0" smtClean="0">
                          <a:solidFill>
                            <a:schemeClr val="dk1"/>
                          </a:solidFill>
                          <a:latin typeface="Calibri" panose="020F0502020204030204" pitchFamily="34" charset="0"/>
                          <a:ea typeface="+mn-ea"/>
                          <a:cs typeface="Calibri" panose="020F0502020204030204" pitchFamily="34" charset="0"/>
                        </a:rPr>
                        <a:t>who are invested in the mission and vision and who support the creation of student-centered learning communities.</a:t>
                      </a:r>
                      <a:endParaRPr lang="en-US" sz="20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xmlns="" val="10004"/>
                  </a:ext>
                </a:extLst>
              </a:tr>
            </a:tbl>
          </a:graphicData>
        </a:graphic>
      </p:graphicFrame>
      <p:sp>
        <p:nvSpPr>
          <p:cNvPr id="5" name="Title 1"/>
          <p:cNvSpPr>
            <a:spLocks noGrp="1"/>
          </p:cNvSpPr>
          <p:nvPr>
            <p:ph type="title"/>
          </p:nvPr>
        </p:nvSpPr>
        <p:spPr>
          <a:xfrm>
            <a:off x="1013931" y="317855"/>
            <a:ext cx="7886700" cy="596891"/>
          </a:xfrm>
        </p:spPr>
        <p:txBody>
          <a:bodyPr>
            <a:normAutofit/>
          </a:bodyPr>
          <a:lstStyle/>
          <a:p>
            <a:pPr algn="ctr"/>
            <a:r>
              <a:rPr lang="en-US" sz="3400" b="1" dirty="0" smtClean="0"/>
              <a:t>Focus Area Descriptors</a:t>
            </a:r>
            <a:endParaRPr lang="en-US" sz="3400" b="1" dirty="0"/>
          </a:p>
        </p:txBody>
      </p:sp>
    </p:spTree>
    <p:extLst>
      <p:ext uri="{BB962C8B-B14F-4D97-AF65-F5344CB8AC3E}">
        <p14:creationId xmlns:p14="http://schemas.microsoft.com/office/powerpoint/2010/main" val="3775456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717726" y="76243"/>
            <a:ext cx="8329958" cy="584775"/>
          </a:xfrm>
          <a:prstGeom prst="rect">
            <a:avLst/>
          </a:prstGeom>
          <a:noFill/>
        </p:spPr>
        <p:txBody>
          <a:bodyPr wrap="square" rtlCol="0">
            <a:spAutoFit/>
          </a:bodyPr>
          <a:lstStyle/>
          <a:p>
            <a:pPr algn="ctr"/>
            <a:r>
              <a:rPr lang="en-US" sz="3200" b="1" i="1" dirty="0" smtClean="0">
                <a:latin typeface="+mj-lt"/>
              </a:rPr>
              <a:t>Description of Strategy Categories</a:t>
            </a:r>
            <a:endParaRPr lang="en-US" sz="3200" b="1" i="1" dirty="0">
              <a:latin typeface="+mj-lt"/>
            </a:endParaRPr>
          </a:p>
        </p:txBody>
      </p:sp>
      <p:sp>
        <p:nvSpPr>
          <p:cNvPr id="5" name="TextBox 4"/>
          <p:cNvSpPr txBox="1"/>
          <p:nvPr/>
        </p:nvSpPr>
        <p:spPr>
          <a:xfrm>
            <a:off x="858786" y="1078326"/>
            <a:ext cx="8085658" cy="4154984"/>
          </a:xfrm>
          <a:prstGeom prst="rect">
            <a:avLst/>
          </a:prstGeom>
          <a:noFill/>
        </p:spPr>
        <p:txBody>
          <a:bodyPr wrap="square" rtlCol="0">
            <a:spAutoFit/>
          </a:bodyPr>
          <a:lstStyle/>
          <a:p>
            <a:pPr marL="742950" indent="-742950">
              <a:buFont typeface="+mj-lt"/>
              <a:buAutoNum type="arabicPeriod"/>
            </a:pPr>
            <a:r>
              <a:rPr lang="en-US" sz="2400" b="1" dirty="0" smtClean="0">
                <a:latin typeface="Calibri" panose="020F0502020204030204" pitchFamily="34" charset="0"/>
                <a:cs typeface="Calibri" panose="020F0502020204030204" pitchFamily="34" charset="0"/>
              </a:rPr>
              <a:t>Budget Parameters</a:t>
            </a:r>
            <a:r>
              <a:rPr lang="en-US" sz="2400" dirty="0" smtClean="0">
                <a:latin typeface="Calibri" panose="020F0502020204030204" pitchFamily="34" charset="0"/>
                <a:cs typeface="Calibri" panose="020F0502020204030204" pitchFamily="34" charset="0"/>
              </a:rPr>
              <a:t> – FY19 funding </a:t>
            </a:r>
            <a:r>
              <a:rPr lang="en-US" sz="2400" u="sng" dirty="0" smtClean="0">
                <a:latin typeface="Calibri" panose="020F0502020204030204" pitchFamily="34" charset="0"/>
                <a:cs typeface="Calibri" panose="020F0502020204030204" pitchFamily="34" charset="0"/>
              </a:rPr>
              <a:t>priorities</a:t>
            </a:r>
            <a:r>
              <a:rPr lang="en-US" sz="2400" dirty="0" smtClean="0">
                <a:latin typeface="Calibri" panose="020F0502020204030204" pitchFamily="34" charset="0"/>
                <a:cs typeface="Calibri" panose="020F0502020204030204" pitchFamily="34" charset="0"/>
              </a:rPr>
              <a:t> from the school’s 3-5 year strategic plan, ranked by </a:t>
            </a:r>
            <a:r>
              <a:rPr lang="en-US" sz="2400" dirty="0">
                <a:latin typeface="Calibri" panose="020F0502020204030204" pitchFamily="34" charset="0"/>
                <a:cs typeface="Calibri" panose="020F0502020204030204" pitchFamily="34" charset="0"/>
              </a:rPr>
              <a:t>the </a:t>
            </a:r>
            <a:r>
              <a:rPr lang="en-US" sz="2400" dirty="0" smtClean="0">
                <a:latin typeface="Calibri" panose="020F0502020204030204" pitchFamily="34" charset="0"/>
                <a:cs typeface="Calibri" panose="020F0502020204030204" pitchFamily="34" charset="0"/>
              </a:rPr>
              <a:t>order </a:t>
            </a:r>
            <a:r>
              <a:rPr lang="en-US" sz="2400" dirty="0">
                <a:latin typeface="Calibri" panose="020F0502020204030204" pitchFamily="34" charset="0"/>
                <a:cs typeface="Calibri" panose="020F0502020204030204" pitchFamily="34" charset="0"/>
              </a:rPr>
              <a:t>of importance </a:t>
            </a:r>
            <a:endParaRPr lang="en-US" sz="2400" dirty="0" smtClean="0">
              <a:latin typeface="Calibri" panose="020F0502020204030204" pitchFamily="34" charset="0"/>
              <a:cs typeface="Calibri" panose="020F0502020204030204" pitchFamily="34" charset="0"/>
            </a:endParaRP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smtClean="0">
                <a:latin typeface="Calibri" panose="020F0502020204030204" pitchFamily="34" charset="0"/>
                <a:cs typeface="Calibri" panose="020F0502020204030204" pitchFamily="34" charset="0"/>
              </a:rPr>
              <a:t>Strategies </a:t>
            </a:r>
            <a:r>
              <a:rPr lang="en-US" sz="2400" dirty="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rPr>
              <a:t> </a:t>
            </a:r>
            <a:r>
              <a:rPr lang="en-US" sz="2400" b="1" dirty="0" smtClean="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Lays out specific objectives for schools improvement</a:t>
            </a:r>
          </a:p>
          <a:p>
            <a:pPr marL="742950" indent="-742950">
              <a:buFont typeface="+mj-lt"/>
              <a:buAutoNum type="arabicPeriod"/>
            </a:pPr>
            <a:endParaRPr lang="en-US" sz="2400" b="1"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smtClean="0">
                <a:latin typeface="Calibri" panose="020F0502020204030204" pitchFamily="34" charset="0"/>
                <a:cs typeface="Calibri" panose="020F0502020204030204" pitchFamily="34" charset="0"/>
              </a:rPr>
              <a:t>Request</a:t>
            </a:r>
            <a:r>
              <a:rPr lang="en-US" sz="2400" dirty="0" smtClean="0">
                <a:latin typeface="Calibri" panose="020F0502020204030204" pitchFamily="34" charset="0"/>
                <a:cs typeface="Calibri" panose="020F0502020204030204" pitchFamily="34" charset="0"/>
              </a:rPr>
              <a:t> – “The Ask”.  What needs to be funded in order to support the strategy?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9372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panose="020B0503020204020204"/>
              <a:ea typeface="+mn-ea"/>
              <a:cs typeface="+mn-c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sp>
        <p:nvSpPr>
          <p:cNvPr id="2" name="TextBox 1"/>
          <p:cNvSpPr txBox="1"/>
          <p:nvPr/>
        </p:nvSpPr>
        <p:spPr>
          <a:xfrm>
            <a:off x="880716" y="76243"/>
            <a:ext cx="816696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Century Schoolbook" panose="02040604050505020304"/>
                <a:ea typeface="+mn-ea"/>
                <a:cs typeface="+mn-cs"/>
              </a:rPr>
              <a:t>FY19 Funding Rationale</a:t>
            </a:r>
            <a:endParaRPr kumimoji="0" lang="en-US" sz="3600" b="1" i="0" u="none" strike="noStrike" kern="1200" cap="none" spc="0" normalizeH="0" baseline="0" noProof="0" dirty="0">
              <a:ln>
                <a:noFill/>
              </a:ln>
              <a:solidFill>
                <a:prstClr val="black"/>
              </a:solidFill>
              <a:effectLst/>
              <a:uLnTx/>
              <a:uFillTx/>
              <a:latin typeface="Century Schoolbook" panose="02040604050505020304"/>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1091100865"/>
              </p:ext>
            </p:extLst>
          </p:nvPr>
        </p:nvGraphicFramePr>
        <p:xfrm>
          <a:off x="994298" y="1189610"/>
          <a:ext cx="7723574" cy="5042515"/>
        </p:xfrm>
        <a:graphic>
          <a:graphicData uri="http://schemas.openxmlformats.org/drawingml/2006/table">
            <a:tbl>
              <a:tblPr firstRow="1" bandRow="1">
                <a:tableStyleId>{5C22544A-7EE6-4342-B048-85BDC9FD1C3A}</a:tableStyleId>
              </a:tblPr>
              <a:tblGrid>
                <a:gridCol w="3861787">
                  <a:extLst>
                    <a:ext uri="{9D8B030D-6E8A-4147-A177-3AD203B41FA5}">
                      <a16:colId xmlns:a16="http://schemas.microsoft.com/office/drawing/2014/main" xmlns="" val="20000"/>
                    </a:ext>
                  </a:extLst>
                </a:gridCol>
                <a:gridCol w="3861787">
                  <a:extLst>
                    <a:ext uri="{9D8B030D-6E8A-4147-A177-3AD203B41FA5}">
                      <a16:colId xmlns:a16="http://schemas.microsoft.com/office/drawing/2014/main" xmlns="" val="20001"/>
                    </a:ext>
                  </a:extLst>
                </a:gridCol>
              </a:tblGrid>
              <a:tr h="825623">
                <a:tc>
                  <a:txBody>
                    <a:bodyPr/>
                    <a:lstStyle/>
                    <a:p>
                      <a:pPr algn="ctr"/>
                      <a:endParaRPr lang="en-US" sz="1800" dirty="0" smtClean="0">
                        <a:latin typeface="Arial" panose="020B0604020202020204" pitchFamily="34" charset="0"/>
                        <a:cs typeface="Arial" panose="020B0604020202020204" pitchFamily="34" charset="0"/>
                      </a:endParaRPr>
                    </a:p>
                    <a:p>
                      <a:pPr algn="ctr"/>
                      <a:r>
                        <a:rPr lang="en-US" sz="1800" dirty="0" smtClean="0">
                          <a:latin typeface="Arial" panose="020B0604020202020204" pitchFamily="34" charset="0"/>
                          <a:cs typeface="Arial" panose="020B0604020202020204" pitchFamily="34" charset="0"/>
                        </a:rPr>
                        <a:t>FY’ 19 Funded</a:t>
                      </a:r>
                      <a:r>
                        <a:rPr lang="en-US" sz="1800" baseline="0" dirty="0" smtClean="0">
                          <a:latin typeface="Arial" panose="020B0604020202020204" pitchFamily="34" charset="0"/>
                          <a:cs typeface="Arial" panose="020B0604020202020204" pitchFamily="34" charset="0"/>
                        </a:rPr>
                        <a:t> School Priority</a:t>
                      </a:r>
                      <a:endParaRPr lang="en-US" sz="1800" dirty="0">
                        <a:latin typeface="Arial" panose="020B0604020202020204" pitchFamily="34" charset="0"/>
                        <a:cs typeface="Arial" panose="020B0604020202020204" pitchFamily="34" charset="0"/>
                      </a:endParaRPr>
                    </a:p>
                  </a:txBody>
                  <a:tcPr/>
                </a:tc>
                <a:tc>
                  <a:txBody>
                    <a:bodyPr/>
                    <a:lstStyle/>
                    <a:p>
                      <a:pPr algn="ctr"/>
                      <a:endParaRPr lang="en-US" sz="1800" dirty="0" smtClean="0">
                        <a:latin typeface="Arial" panose="020B0604020202020204" pitchFamily="34" charset="0"/>
                        <a:cs typeface="Arial" panose="020B0604020202020204" pitchFamily="34" charset="0"/>
                      </a:endParaRPr>
                    </a:p>
                    <a:p>
                      <a:pPr algn="ctr"/>
                      <a:r>
                        <a:rPr lang="en-US" sz="1800" dirty="0" smtClean="0">
                          <a:latin typeface="Arial" panose="020B0604020202020204" pitchFamily="34" charset="0"/>
                          <a:cs typeface="Arial" panose="020B0604020202020204" pitchFamily="34" charset="0"/>
                        </a:rPr>
                        <a:t>Rationale</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825623">
                <a:tc>
                  <a:txBody>
                    <a:bodyPr/>
                    <a:lstStyle/>
                    <a:p>
                      <a:pPr algn="ctr"/>
                      <a:r>
                        <a:rPr lang="en-US" dirty="0" smtClean="0"/>
                        <a:t>Improve percent of students achieving at proficient level on Milestones assessment</a:t>
                      </a:r>
                    </a:p>
                    <a:p>
                      <a:pPr algn="ctr"/>
                      <a:endParaRPr lang="en-US" dirty="0"/>
                    </a:p>
                  </a:txBody>
                  <a:tcPr/>
                </a:tc>
                <a:tc>
                  <a:txBody>
                    <a:bodyPr/>
                    <a:lstStyle/>
                    <a:p>
                      <a:pPr algn="ctr"/>
                      <a:r>
                        <a:rPr lang="en-US" dirty="0" smtClean="0"/>
                        <a:t>Prepare</a:t>
                      </a:r>
                      <a:r>
                        <a:rPr lang="en-US" baseline="0" dirty="0" smtClean="0"/>
                        <a:t> our students for the next level of education</a:t>
                      </a:r>
                      <a:endParaRPr lang="en-US" dirty="0"/>
                    </a:p>
                  </a:txBody>
                  <a:tcPr/>
                </a:tc>
                <a:extLst>
                  <a:ext uri="{0D108BD9-81ED-4DB2-BD59-A6C34878D82A}">
                    <a16:rowId xmlns:a16="http://schemas.microsoft.com/office/drawing/2014/main" xmlns="" val="10001"/>
                  </a:ext>
                </a:extLst>
              </a:tr>
              <a:tr h="825623">
                <a:tc>
                  <a:txBody>
                    <a:bodyPr/>
                    <a:lstStyle/>
                    <a:p>
                      <a:pPr algn="ctr"/>
                      <a:r>
                        <a:rPr lang="en-US" dirty="0" smtClean="0"/>
                        <a:t>Implement International Baccalaureate program model</a:t>
                      </a:r>
                    </a:p>
                    <a:p>
                      <a:pPr algn="ctr"/>
                      <a:endParaRPr lang="en-US" dirty="0"/>
                    </a:p>
                  </a:txBody>
                  <a:tcPr/>
                </a:tc>
                <a:tc>
                  <a:txBody>
                    <a:bodyPr/>
                    <a:lstStyle/>
                    <a:p>
                      <a:pPr algn="ctr"/>
                      <a:r>
                        <a:rPr lang="en-US" dirty="0" smtClean="0"/>
                        <a:t>Provide rigor and ensure our students think globally</a:t>
                      </a:r>
                      <a:endParaRPr lang="en-US" dirty="0"/>
                    </a:p>
                  </a:txBody>
                  <a:tcPr/>
                </a:tc>
                <a:extLst>
                  <a:ext uri="{0D108BD9-81ED-4DB2-BD59-A6C34878D82A}">
                    <a16:rowId xmlns:a16="http://schemas.microsoft.com/office/drawing/2014/main" xmlns="" val="10002"/>
                  </a:ext>
                </a:extLst>
              </a:tr>
              <a:tr h="825623">
                <a:tc>
                  <a:txBody>
                    <a:bodyPr/>
                    <a:lstStyle/>
                    <a:p>
                      <a:pPr algn="ctr"/>
                      <a:r>
                        <a:rPr lang="en-US" dirty="0" smtClean="0"/>
                        <a:t>Ensure teachers are proficient with the districts eight instructional practices</a:t>
                      </a:r>
                    </a:p>
                    <a:p>
                      <a:pPr algn="ctr"/>
                      <a:endParaRPr lang="en-US" dirty="0" smtClean="0"/>
                    </a:p>
                    <a:p>
                      <a:pPr algn="ctr"/>
                      <a:endParaRPr lang="en-US" dirty="0"/>
                    </a:p>
                  </a:txBody>
                  <a:tcPr/>
                </a:tc>
                <a:tc>
                  <a:txBody>
                    <a:bodyPr/>
                    <a:lstStyle/>
                    <a:p>
                      <a:pPr algn="ctr"/>
                      <a:r>
                        <a:rPr lang="en-US" dirty="0" smtClean="0"/>
                        <a:t>Teachers will provide solid instruction daily surpassing district expectations</a:t>
                      </a:r>
                      <a:endParaRPr lang="en-US" dirty="0"/>
                    </a:p>
                  </a:txBody>
                  <a:tcPr/>
                </a:tc>
                <a:extLst>
                  <a:ext uri="{0D108BD9-81ED-4DB2-BD59-A6C34878D82A}">
                    <a16:rowId xmlns:a16="http://schemas.microsoft.com/office/drawing/2014/main" xmlns="" val="10003"/>
                  </a:ext>
                </a:extLst>
              </a:tr>
              <a:tr h="825623">
                <a:tc>
                  <a:txBody>
                    <a:bodyPr/>
                    <a:lstStyle/>
                    <a:p>
                      <a:pPr algn="ctr"/>
                      <a:r>
                        <a:rPr lang="en-US" dirty="0" smtClean="0"/>
                        <a:t>Ensure a welcoming parent friendly environment </a:t>
                      </a:r>
                    </a:p>
                    <a:p>
                      <a:pPr algn="ctr"/>
                      <a:endParaRPr lang="en-US" dirty="0"/>
                    </a:p>
                  </a:txBody>
                  <a:tcPr/>
                </a:tc>
                <a:tc>
                  <a:txBody>
                    <a:bodyPr/>
                    <a:lstStyle/>
                    <a:p>
                      <a:pPr algn="ctr"/>
                      <a:r>
                        <a:rPr lang="en-US" dirty="0" smtClean="0"/>
                        <a:t>Increase parent involvement to strengthen the partnership between school and home</a:t>
                      </a:r>
                      <a:endParaRPr lang="en-US" dirty="0"/>
                    </a:p>
                  </a:txBody>
                  <a:tcPr/>
                </a:tc>
                <a:extLst>
                  <a:ext uri="{0D108BD9-81ED-4DB2-BD59-A6C34878D82A}">
                    <a16:rowId xmlns:a16="http://schemas.microsoft.com/office/drawing/2014/main" xmlns="" val="10004"/>
                  </a:ext>
                </a:extLst>
              </a:tr>
              <a:tr h="825623">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2231307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4274" y="26474"/>
            <a:ext cx="7772400" cy="908197"/>
          </a:xfrm>
        </p:spPr>
        <p:txBody>
          <a:bodyPr/>
          <a:lstStyle/>
          <a:p>
            <a:r>
              <a:rPr lang="en-US" sz="3400" b="1" i="1" dirty="0" smtClean="0">
                <a:solidFill>
                  <a:prstClr val="black">
                    <a:lumMod val="85000"/>
                    <a:lumOff val="15000"/>
                  </a:prstClr>
                </a:solidFill>
                <a:latin typeface="Century Schoolbook" panose="02040604050505020304"/>
              </a:rPr>
              <a:t>Executive Summary</a:t>
            </a:r>
            <a:endParaRPr lang="en-US" dirty="0"/>
          </a:p>
        </p:txBody>
      </p:sp>
      <p:sp>
        <p:nvSpPr>
          <p:cNvPr id="3" name="Subtitle 2"/>
          <p:cNvSpPr>
            <a:spLocks noGrp="1"/>
          </p:cNvSpPr>
          <p:nvPr>
            <p:ph type="subTitle" idx="1"/>
          </p:nvPr>
        </p:nvSpPr>
        <p:spPr>
          <a:xfrm>
            <a:off x="784273" y="1354014"/>
            <a:ext cx="8134643" cy="4437185"/>
          </a:xfrm>
        </p:spPr>
        <p:txBody>
          <a:bodyPr>
            <a:normAutofit fontScale="92500" lnSpcReduction="10000"/>
          </a:bodyPr>
          <a:lstStyle/>
          <a:p>
            <a:pPr marL="457200" indent="-457200" algn="l">
              <a:buFont typeface="Arial" panose="020B0604020202020204" pitchFamily="34" charset="0"/>
              <a:buChar char="•"/>
            </a:pPr>
            <a:r>
              <a:rPr lang="en-US" sz="2400" dirty="0" smtClean="0">
                <a:solidFill>
                  <a:schemeClr val="tx1"/>
                </a:solidFill>
              </a:rPr>
              <a:t>This budget represents an investment plan for our school’s students, employees and the community as a whole.</a:t>
            </a: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The budget recommendations are tied directly to the school’s strategic vision and direction.</a:t>
            </a: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The proposed budget for the general operations of the school are reflected at $_</a:t>
            </a:r>
            <a:r>
              <a:rPr lang="en-US" sz="2400" u="sng" dirty="0" smtClean="0">
                <a:solidFill>
                  <a:schemeClr val="tx1"/>
                </a:solidFill>
              </a:rPr>
              <a:t>3576364</a:t>
            </a:r>
            <a:r>
              <a:rPr lang="en-US" sz="2400" dirty="0" smtClean="0">
                <a:solidFill>
                  <a:schemeClr val="tx1"/>
                </a:solidFill>
              </a:rPr>
              <a:t>_____</a:t>
            </a:r>
          </a:p>
          <a:p>
            <a:pPr marL="457200" indent="-457200" algn="l">
              <a:buFont typeface="Arial" panose="020B0604020202020204" pitchFamily="34" charset="0"/>
              <a:buChar char="•"/>
            </a:pPr>
            <a:endParaRPr lang="en-US" sz="2400" dirty="0" smtClean="0">
              <a:solidFill>
                <a:schemeClr val="tx1"/>
              </a:solidFill>
            </a:endParaRPr>
          </a:p>
          <a:p>
            <a:pPr marL="457200" indent="-457200" algn="l">
              <a:buFont typeface="Arial" panose="020B0604020202020204" pitchFamily="34" charset="0"/>
              <a:buChar char="•"/>
            </a:pPr>
            <a:r>
              <a:rPr lang="en-US" sz="2400" dirty="0" smtClean="0">
                <a:solidFill>
                  <a:schemeClr val="tx1"/>
                </a:solidFill>
              </a:rPr>
              <a:t>This investment plan for FY19 accommodates a student population that is projected to be </a:t>
            </a:r>
            <a:r>
              <a:rPr lang="en-US" sz="2400" u="sng" dirty="0" smtClean="0">
                <a:solidFill>
                  <a:schemeClr val="tx1"/>
                </a:solidFill>
              </a:rPr>
              <a:t>301</a:t>
            </a:r>
            <a:r>
              <a:rPr lang="en-US" sz="2400" dirty="0" smtClean="0">
                <a:solidFill>
                  <a:schemeClr val="tx1"/>
                </a:solidFill>
              </a:rPr>
              <a:t> students, which is a decrease of 10 students from FY18.</a:t>
            </a:r>
            <a:endParaRPr lang="en-US" sz="2400" dirty="0">
              <a:solidFill>
                <a:schemeClr val="tx1"/>
              </a:solidFill>
            </a:endParaRPr>
          </a:p>
        </p:txBody>
      </p:sp>
    </p:spTree>
    <p:extLst>
      <p:ext uri="{BB962C8B-B14F-4D97-AF65-F5344CB8AC3E}">
        <p14:creationId xmlns:p14="http://schemas.microsoft.com/office/powerpoint/2010/main" val="130364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7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7271" y="6219824"/>
            <a:ext cx="1160412" cy="523875"/>
          </a:xfrm>
          <a:prstGeom prst="rect">
            <a:avLst/>
          </a:prstGeom>
        </p:spPr>
      </p:pic>
      <p:pic>
        <p:nvPicPr>
          <p:cNvPr id="5" name="Picture 4"/>
          <p:cNvPicPr>
            <a:picLocks noChangeAspect="1"/>
          </p:cNvPicPr>
          <p:nvPr/>
        </p:nvPicPr>
        <p:blipFill>
          <a:blip r:embed="rId4"/>
          <a:stretch>
            <a:fillRect/>
          </a:stretch>
        </p:blipFill>
        <p:spPr>
          <a:xfrm>
            <a:off x="1103586" y="1529255"/>
            <a:ext cx="7504385" cy="4571999"/>
          </a:xfrm>
          <a:prstGeom prst="rect">
            <a:avLst/>
          </a:prstGeom>
        </p:spPr>
      </p:pic>
    </p:spTree>
    <p:extLst>
      <p:ext uri="{BB962C8B-B14F-4D97-AF65-F5344CB8AC3E}">
        <p14:creationId xmlns:p14="http://schemas.microsoft.com/office/powerpoint/2010/main" val="1801899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4.xml><?xml version="1.0" encoding="utf-8"?>
<a:theme xmlns:a="http://schemas.openxmlformats.org/drawingml/2006/main" name="1_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12729</TotalTime>
  <Words>1591</Words>
  <Application>Microsoft Office PowerPoint</Application>
  <PresentationFormat>On-screen Show (4:3)</PresentationFormat>
  <Paragraphs>184</Paragraphs>
  <Slides>15</Slides>
  <Notes>14</Notes>
  <HiddenSlides>0</HiddenSlides>
  <MMClips>0</MMClips>
  <ScaleCrop>false</ScaleCrop>
  <HeadingPairs>
    <vt:vector size="6" baseType="variant">
      <vt:variant>
        <vt:lpstr>Fonts Used</vt:lpstr>
      </vt:variant>
      <vt:variant>
        <vt:i4>6</vt:i4>
      </vt:variant>
      <vt:variant>
        <vt:lpstr>Theme</vt:lpstr>
      </vt:variant>
      <vt:variant>
        <vt:i4>14</vt:i4>
      </vt:variant>
      <vt:variant>
        <vt:lpstr>Slide Titles</vt:lpstr>
      </vt:variant>
      <vt:variant>
        <vt:i4>15</vt:i4>
      </vt:variant>
    </vt:vector>
  </HeadingPairs>
  <TitlesOfParts>
    <vt:vector size="35" baseType="lpstr">
      <vt:lpstr>Arial</vt:lpstr>
      <vt:lpstr>Berlin Sans FB Demi</vt:lpstr>
      <vt:lpstr>Calibri</vt:lpstr>
      <vt:lpstr>Century Schoolbook</vt:lpstr>
      <vt:lpstr>Corbel</vt:lpstr>
      <vt:lpstr>Courier New</vt:lpstr>
      <vt:lpstr>Custom Design</vt:lpstr>
      <vt:lpstr>1_Custom Design</vt:lpstr>
      <vt:lpstr>2_Custom Design</vt:lpstr>
      <vt:lpstr>3_Custom Design</vt:lpstr>
      <vt:lpstr>6_Custom Design</vt:lpstr>
      <vt:lpstr>5_Custom Design</vt:lpstr>
      <vt:lpstr>4_Custom Design</vt:lpstr>
      <vt:lpstr>7_Custom Design</vt:lpstr>
      <vt:lpstr>8_Custom Design</vt:lpstr>
      <vt:lpstr>9_Custom Design</vt:lpstr>
      <vt:lpstr>10_Custom Design</vt:lpstr>
      <vt:lpstr>11_Custom Design</vt:lpstr>
      <vt:lpstr>Headlines</vt:lpstr>
      <vt:lpstr>1_Headlines</vt:lpstr>
      <vt:lpstr>PowerPoint Presentation</vt:lpstr>
      <vt:lpstr>Norms</vt:lpstr>
      <vt:lpstr>FY19 Budget Development Process</vt:lpstr>
      <vt:lpstr>GO Team Budget Development Process</vt:lpstr>
      <vt:lpstr>Focus Area Descriptors</vt:lpstr>
      <vt:lpstr>PowerPoint Presentation</vt:lpstr>
      <vt:lpstr>PowerPoint Presentation</vt:lpstr>
      <vt:lpstr>Executive Summary</vt:lpstr>
      <vt:lpstr>PowerPoint Presentation</vt:lpstr>
      <vt:lpstr>PowerPoint Presentation</vt:lpstr>
      <vt:lpstr>What’s Next?</vt:lpstr>
      <vt:lpstr>Questions? </vt:lpstr>
      <vt:lpstr>PowerPoint Presentation</vt:lpstr>
      <vt:lpstr>Plan for   Title I Holdback and Austerity Restoration</vt:lpstr>
      <vt:lpstr>Questions to Consider</vt:lpstr>
    </vt:vector>
  </TitlesOfParts>
  <Company>Atlanta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Lawrence, Vanessa</cp:lastModifiedBy>
  <cp:revision>342</cp:revision>
  <cp:lastPrinted>2016-12-13T16:19:39Z</cp:lastPrinted>
  <dcterms:created xsi:type="dcterms:W3CDTF">2014-12-15T21:46:52Z</dcterms:created>
  <dcterms:modified xsi:type="dcterms:W3CDTF">2018-05-17T17:35:39Z</dcterms:modified>
</cp:coreProperties>
</file>