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54113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6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101103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_____</a:t>
            </a:r>
            <a:r>
              <a:rPr lang="en-US" sz="1200" u="sng" dirty="0" smtClean="0">
                <a:solidFill>
                  <a:schemeClr val="bg1"/>
                </a:solidFill>
                <a:latin typeface="Arial"/>
                <a:cs typeface="Arial"/>
              </a:rPr>
              <a:t>West </a:t>
            </a:r>
            <a:r>
              <a:rPr lang="en-US" sz="1200" u="sng" smtClean="0">
                <a:solidFill>
                  <a:schemeClr val="bg1"/>
                </a:solidFill>
                <a:latin typeface="Arial"/>
                <a:cs typeface="Arial"/>
              </a:rPr>
              <a:t>Manor</a:t>
            </a:r>
            <a:r>
              <a:rPr lang="en-US" sz="1200" u="sng" smtClean="0">
                <a:solidFill>
                  <a:schemeClr val="bg1"/>
                </a:solidFill>
                <a:latin typeface="Arial"/>
                <a:cs typeface="Arial"/>
              </a:rPr>
              <a:t>____2018______________ </a:t>
            </a: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(</a:t>
            </a:r>
            <a:r>
              <a:rPr lang="en-US" sz="1200" u="sng" dirty="0" smtClean="0">
                <a:solidFill>
                  <a:schemeClr val="bg1"/>
                </a:solidFill>
                <a:latin typeface="Arial"/>
                <a:cs typeface="Arial"/>
              </a:rPr>
              <a:t>Mays Cluster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80763" y="4283714"/>
            <a:ext cx="2656447" cy="2416492"/>
            <a:chOff x="1378722" y="4138289"/>
            <a:chExt cx="2646574" cy="4411559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54158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/>
              </a:pPr>
              <a:endParaRPr lang="en-US" sz="75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Arial"/>
                  <a:cs typeface="Arial"/>
                </a:rPr>
                <a:t>Ensure teachers have knowledge of six instructional shifts required by standards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Arial"/>
                  <a:cs typeface="Arial"/>
                </a:rPr>
                <a:t>Ensure teachers are proficient with the districts eight instructional practices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Arial"/>
                  <a:cs typeface="Arial"/>
                </a:rPr>
                <a:t>Ensure use of Standards of Mathematical Practice</a:t>
              </a:r>
              <a:endParaRPr lang="en-US" sz="75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75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marL="228600" indent="-228600">
                <a:spcAft>
                  <a:spcPts val="225"/>
                </a:spcAft>
                <a:buFont typeface="+mj-lt"/>
                <a:buAutoNum type="arabicPeriod"/>
              </a:pPr>
              <a:r>
                <a:rPr lang="en-US" sz="750" b="1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en-US" sz="750" b="1" dirty="0" smtClean="0">
                  <a:solidFill>
                    <a:schemeClr val="tx1"/>
                  </a:solidFill>
                  <a:latin typeface="Arial"/>
                  <a:cs typeface="Arial"/>
                </a:rPr>
                <a:t>Build systems to support the implementation of the International Baccalaureate program</a:t>
              </a:r>
            </a:p>
            <a:p>
              <a:pPr marL="228600" indent="-228600">
                <a:spcAft>
                  <a:spcPts val="225"/>
                </a:spcAft>
                <a:buFont typeface="+mj-lt"/>
                <a:buAutoNum type="arabicPeriod"/>
              </a:pPr>
              <a:r>
                <a:rPr lang="en-US" sz="750" b="1" dirty="0" smtClean="0">
                  <a:solidFill>
                    <a:schemeClr val="tx1"/>
                  </a:solidFill>
                  <a:latin typeface="Arial"/>
                  <a:cs typeface="Arial"/>
                </a:rPr>
                <a:t>Implement system to promote social and emotional awareness of students</a:t>
              </a:r>
              <a:endParaRPr lang="en-US" sz="75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9" y="7215393"/>
              <a:ext cx="2632673" cy="13344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 algn="ctr">
                <a:buFont typeface="+mj-lt"/>
                <a:buAutoNum type="arabicPeriod"/>
                <a:defRPr/>
              </a:pPr>
              <a:endParaRPr lang="en-US" sz="750" b="1" dirty="0">
                <a:solidFill>
                  <a:prstClr val="black"/>
                </a:solidFill>
                <a:latin typeface="Calibri"/>
              </a:endParaRP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Calibri"/>
                </a:rPr>
                <a:t>Ensure a welcoming parent friendly environment 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Calibri"/>
                </a:rPr>
                <a:t>Increase parent participation in school functions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lang="en-US" sz="750" b="1" dirty="0" smtClean="0">
                  <a:solidFill>
                    <a:prstClr val="black"/>
                  </a:solidFill>
                  <a:latin typeface="Calibri"/>
                </a:rPr>
                <a:t>Ensure safe environment conducive to learning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5" y="5188328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</a:rPr>
              <a:t>Facilitate the process of International Baccalaureate Certification through school level coordinator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</a:rPr>
              <a:t>Implement Social and Emotional Learning 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52257" y="4262825"/>
            <a:ext cx="3431444" cy="844426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Provide professional development for teachers on Gradual Release Model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Ensure Professional Learning Communities for teacher operate with fidelity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Ensure teachers have professional Growth Plan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Ensure use of Standard Mathematical Practice and Instructional practices through observation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3"/>
            <a:ext cx="2642494" cy="208691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Improve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percent of students achieving at proficient level on Milestones assessment</a:t>
            </a: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Increase the number of students meeting and exceeding yearly growth targets</a:t>
            </a: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225"/>
              </a:spcAft>
              <a:buFont typeface="+mj-lt"/>
              <a:buAutoNum type="arabicPeriod"/>
            </a:pP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Implement </a:t>
            </a:r>
            <a:r>
              <a:rPr lang="en-US" sz="750" b="1" dirty="0" smtClean="0">
                <a:solidFill>
                  <a:srgbClr val="000000"/>
                </a:solidFill>
                <a:latin typeface="Arial"/>
                <a:cs typeface="Arial"/>
              </a:rPr>
              <a:t>International Baccalaureate </a:t>
            </a:r>
            <a:r>
              <a:rPr lang="en-US" sz="750" b="1" dirty="0">
                <a:solidFill>
                  <a:srgbClr val="000000"/>
                </a:solidFill>
                <a:latin typeface="Arial"/>
                <a:cs typeface="Arial"/>
              </a:rPr>
              <a:t>program model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5960423"/>
            <a:ext cx="3410957" cy="7777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Improve communication with parents through Parent Liaison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Increase PTA membership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Implement Positive Behavior Intervention Supports and Social Emotional Learning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267" y="2093884"/>
            <a:ext cx="3407424" cy="2087864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remediation and acceleration as indicated by data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 district curriculum is followed through unit plans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literacy Plan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common instructional framework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 literacy model based on best practices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International Baccalaureate training for teachers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 International Baccalaureate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planning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integrated, project- and problem-based learning projects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rigorous and real-world interdisciplinary projects and units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Integrate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throughout the curriculum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29257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sz="800" smtClean="0">
                <a:solidFill>
                  <a:schemeClr val="tx1"/>
                </a:solidFill>
                <a:latin typeface="Arial"/>
                <a:cs typeface="Arial"/>
              </a:rPr>
              <a:t>mission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of the Mays cluster is to prepare students to become 21st century leaders who are ready for college, career, and beyond.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vision of the Mays Cluster is to provide instruction that is standards based,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while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collaborating with all constituents to prepare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graduation and beyond.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004981" y="564788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West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Manor Elementary School commits to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preparing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and empowering all students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for college and career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The vision of West manor is to be a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performing school where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all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stakeholders will concertedly prepare our students to become globally productive citizens and leaders.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08307" y="316630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48560" y="208994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Milestones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 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in Proficient and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Milestones Math 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in Proficient and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Progress (percent of students’ meeting typical or high growth on Milestone EOGs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school </a:t>
            </a:r>
            <a:r>
              <a:rPr lang="en-US" sz="70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Star rating</a:t>
            </a: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92285" y="1507129"/>
            <a:ext cx="270138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_</a:t>
            </a:r>
            <a:r>
              <a:rPr lang="en-US" sz="825" b="1" u="sng" dirty="0">
                <a:latin typeface="Arial"/>
                <a:cs typeface="Arial"/>
              </a:rPr>
              <a:t>International  Baccalaureate 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24146</TotalTime>
  <Words>456</Words>
  <Application>Microsoft Office PowerPoint</Application>
  <PresentationFormat>Letter Paper (8.5x11 in)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Lawrence, Vanessa</cp:lastModifiedBy>
  <cp:revision>299</cp:revision>
  <cp:lastPrinted>2016-06-05T17:25:19Z</cp:lastPrinted>
  <dcterms:created xsi:type="dcterms:W3CDTF">2015-11-10T14:08:41Z</dcterms:created>
  <dcterms:modified xsi:type="dcterms:W3CDTF">2018-05-17T17:32:57Z</dcterms:modified>
</cp:coreProperties>
</file>