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70" r:id="rId2"/>
  </p:sldIdLst>
  <p:sldSz cx="9144000" cy="6858000" type="letter"/>
  <p:notesSz cx="6918325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stin Moody" initials="KM" lastIdx="35" clrIdx="0"/>
  <p:cmAuthor id="1" name="Norvell, Travis" initials="NT" lastIdx="1" clrIdx="1">
    <p:extLst>
      <p:ext uri="{19B8F6BF-5375-455C-9EA6-DF929625EA0E}">
        <p15:presenceInfo xmlns:p15="http://schemas.microsoft.com/office/powerpoint/2012/main" userId="S-1-5-21-314122457-743516510-1361462980-1263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E3A3A3"/>
    <a:srgbClr val="FFEAEC"/>
    <a:srgbClr val="FFD5D4"/>
    <a:srgbClr val="990000"/>
    <a:srgbClr val="FFF5C9"/>
    <a:srgbClr val="FFCC00"/>
    <a:srgbClr val="FFE98B"/>
    <a:srgbClr val="FF66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32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97941" cy="462771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18783" y="2"/>
            <a:ext cx="2997941" cy="462771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r">
              <a:defRPr sz="1200"/>
            </a:lvl1pPr>
          </a:lstStyle>
          <a:p>
            <a:fld id="{B665D249-3778-416A-98C1-6C9215D76C37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1154113"/>
            <a:ext cx="4149725" cy="3111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28" tIns="46264" rIns="92528" bIns="4626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1833" y="4438752"/>
            <a:ext cx="5534660" cy="3631703"/>
          </a:xfrm>
          <a:prstGeom prst="rect">
            <a:avLst/>
          </a:prstGeom>
        </p:spPr>
        <p:txBody>
          <a:bodyPr vert="horz" lIns="92528" tIns="46264" rIns="92528" bIns="4626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60606"/>
            <a:ext cx="2997941" cy="462770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18783" y="8760606"/>
            <a:ext cx="2997941" cy="462770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r">
              <a:defRPr sz="1200"/>
            </a:lvl1pPr>
          </a:lstStyle>
          <a:p>
            <a:fld id="{C315CF0F-7754-451D-81E9-5A14F2A7A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7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2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2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8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5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8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6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8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3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CBBA-220A-447C-9114-73FBB77412C7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4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ight Arrow 66"/>
          <p:cNvSpPr/>
          <p:nvPr/>
        </p:nvSpPr>
        <p:spPr>
          <a:xfrm>
            <a:off x="6822106" y="459776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6804423" y="2936813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6754257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6754257" y="5393704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3003681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Right Arrow 58"/>
          <p:cNvSpPr/>
          <p:nvPr/>
        </p:nvSpPr>
        <p:spPr>
          <a:xfrm>
            <a:off x="3101103" y="459776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3093084" y="2936813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Right Arrow 55"/>
          <p:cNvSpPr/>
          <p:nvPr/>
        </p:nvSpPr>
        <p:spPr>
          <a:xfrm>
            <a:off x="3003681" y="5389200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9884"/>
            <a:ext cx="914400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Arial"/>
                <a:cs typeface="Arial"/>
              </a:rPr>
              <a:t>_____</a:t>
            </a:r>
            <a:r>
              <a:rPr lang="en-US" sz="1200" u="sng" dirty="0" smtClean="0">
                <a:solidFill>
                  <a:schemeClr val="bg1"/>
                </a:solidFill>
                <a:latin typeface="Arial"/>
                <a:cs typeface="Arial"/>
              </a:rPr>
              <a:t>West </a:t>
            </a:r>
            <a:r>
              <a:rPr lang="en-US" sz="1200" u="sng" smtClean="0">
                <a:solidFill>
                  <a:schemeClr val="bg1"/>
                </a:solidFill>
                <a:latin typeface="Arial"/>
                <a:cs typeface="Arial"/>
              </a:rPr>
              <a:t>Manor</a:t>
            </a:r>
            <a:r>
              <a:rPr lang="en-US" sz="1200" u="sng" smtClean="0">
                <a:solidFill>
                  <a:schemeClr val="bg1"/>
                </a:solidFill>
                <a:latin typeface="Arial"/>
                <a:cs typeface="Arial"/>
              </a:rPr>
              <a:t>____2018______________ </a:t>
            </a:r>
            <a:r>
              <a:rPr lang="en-US" sz="1200" dirty="0" smtClean="0">
                <a:solidFill>
                  <a:schemeClr val="bg1"/>
                </a:solidFill>
                <a:latin typeface="Arial"/>
                <a:cs typeface="Arial"/>
              </a:rPr>
              <a:t>(</a:t>
            </a:r>
            <a:r>
              <a:rPr lang="en-US" sz="1200" u="sng" dirty="0" smtClean="0">
                <a:solidFill>
                  <a:schemeClr val="bg1"/>
                </a:solidFill>
                <a:latin typeface="Arial"/>
                <a:cs typeface="Arial"/>
              </a:rPr>
              <a:t>Mays Cluster</a:t>
            </a:r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)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780763" y="4283714"/>
            <a:ext cx="2656447" cy="2416492"/>
            <a:chOff x="1378722" y="4138289"/>
            <a:chExt cx="2646574" cy="4411559"/>
          </a:xfrm>
        </p:grpSpPr>
        <p:sp>
          <p:nvSpPr>
            <p:cNvPr id="38" name="Rounded Rectangle 37"/>
            <p:cNvSpPr/>
            <p:nvPr/>
          </p:nvSpPr>
          <p:spPr>
            <a:xfrm>
              <a:off x="1392623" y="4138289"/>
              <a:ext cx="2632673" cy="1541588"/>
            </a:xfrm>
            <a:prstGeom prst="rect">
              <a:avLst/>
            </a:prstGeom>
            <a:solidFill>
              <a:srgbClr val="FFD5D5"/>
            </a:solidFill>
            <a:ln w="25400" cap="flat" cmpd="sng" algn="ctr">
              <a:solidFill>
                <a:srgbClr val="E3A3A3"/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spcAft>
                  <a:spcPts val="225"/>
                </a:spcAft>
                <a:buFont typeface="+mj-lt"/>
                <a:buAutoNum type="arabicPeriod"/>
              </a:pPr>
              <a:endParaRPr lang="en-US" sz="750" b="1" dirty="0">
                <a:solidFill>
                  <a:srgbClr val="000000"/>
                </a:solidFill>
                <a:latin typeface="Arial"/>
                <a:cs typeface="Arial"/>
              </a:endParaRPr>
            </a:p>
            <a:p>
              <a:pPr marL="228600" indent="-228600">
                <a:buFont typeface="+mj-lt"/>
                <a:buAutoNum type="arabicPeriod"/>
                <a:defRPr/>
              </a:pPr>
              <a:r>
                <a:rPr lang="en-US" sz="750" b="1" dirty="0" smtClean="0">
                  <a:solidFill>
                    <a:prstClr val="black"/>
                  </a:solidFill>
                  <a:latin typeface="Arial"/>
                  <a:cs typeface="Arial"/>
                </a:rPr>
                <a:t>Ensure teachers have knowledge of six instructional shifts required by standards</a:t>
              </a:r>
            </a:p>
            <a:p>
              <a:pPr marL="228600" indent="-228600">
                <a:buFont typeface="+mj-lt"/>
                <a:buAutoNum type="arabicPeriod"/>
                <a:defRPr/>
              </a:pPr>
              <a:r>
                <a:rPr lang="en-US" sz="750" b="1" dirty="0" smtClean="0">
                  <a:solidFill>
                    <a:prstClr val="black"/>
                  </a:solidFill>
                  <a:latin typeface="Arial"/>
                  <a:cs typeface="Arial"/>
                </a:rPr>
                <a:t>Ensure teachers are proficient with the districts eight instructional practices</a:t>
              </a:r>
            </a:p>
            <a:p>
              <a:pPr marL="228600" indent="-228600">
                <a:buFont typeface="+mj-lt"/>
                <a:buAutoNum type="arabicPeriod"/>
                <a:defRPr/>
              </a:pPr>
              <a:r>
                <a:rPr lang="en-US" sz="750" b="1" dirty="0" smtClean="0">
                  <a:solidFill>
                    <a:prstClr val="black"/>
                  </a:solidFill>
                  <a:latin typeface="Arial"/>
                  <a:cs typeface="Arial"/>
                </a:rPr>
                <a:t>Ensure use of Standards of Mathematical Practice</a:t>
              </a:r>
              <a:endParaRPr lang="en-US" sz="750" b="1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1378722" y="5797874"/>
              <a:ext cx="2632673" cy="130056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225"/>
                </a:spcAft>
              </a:pPr>
              <a:endParaRPr lang="en-US" sz="750" b="1" dirty="0">
                <a:solidFill>
                  <a:srgbClr val="000000"/>
                </a:solidFill>
                <a:latin typeface="Arial"/>
                <a:cs typeface="Arial"/>
              </a:endParaRPr>
            </a:p>
            <a:p>
              <a:pPr marL="228600" indent="-228600">
                <a:spcAft>
                  <a:spcPts val="225"/>
                </a:spcAft>
                <a:buFont typeface="+mj-lt"/>
                <a:buAutoNum type="arabicPeriod"/>
              </a:pPr>
              <a:r>
                <a:rPr lang="en-US" sz="750" b="1" dirty="0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r>
                <a:rPr lang="en-US" sz="750" b="1" dirty="0" smtClean="0">
                  <a:solidFill>
                    <a:schemeClr val="tx1"/>
                  </a:solidFill>
                  <a:latin typeface="Arial"/>
                  <a:cs typeface="Arial"/>
                </a:rPr>
                <a:t>Build systems to support the implementation of the International Baccalaureate program</a:t>
              </a:r>
            </a:p>
            <a:p>
              <a:pPr marL="228600" indent="-228600">
                <a:spcAft>
                  <a:spcPts val="225"/>
                </a:spcAft>
                <a:buFont typeface="+mj-lt"/>
                <a:buAutoNum type="arabicPeriod"/>
              </a:pPr>
              <a:r>
                <a:rPr lang="en-US" sz="750" b="1" dirty="0" smtClean="0">
                  <a:solidFill>
                    <a:schemeClr val="tx1"/>
                  </a:solidFill>
                  <a:latin typeface="Arial"/>
                  <a:cs typeface="Arial"/>
                </a:rPr>
                <a:t>Implement system to promote social and emotional awareness of students</a:t>
              </a:r>
              <a:endParaRPr lang="en-US" sz="75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385329" y="7215393"/>
              <a:ext cx="2632673" cy="133445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vert="horz"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algn="ctr">
                <a:buFont typeface="+mj-lt"/>
                <a:buAutoNum type="arabicPeriod"/>
                <a:defRPr/>
              </a:pPr>
              <a:endParaRPr lang="en-US" sz="750" b="1" dirty="0">
                <a:solidFill>
                  <a:prstClr val="black"/>
                </a:solidFill>
                <a:latin typeface="Calibri"/>
              </a:endParaRPr>
            </a:p>
            <a:p>
              <a:pPr marL="228600" indent="-228600">
                <a:buFont typeface="+mj-lt"/>
                <a:buAutoNum type="arabicPeriod"/>
                <a:defRPr/>
              </a:pPr>
              <a:r>
                <a:rPr lang="en-US" sz="750" b="1" dirty="0" smtClean="0">
                  <a:solidFill>
                    <a:prstClr val="black"/>
                  </a:solidFill>
                  <a:latin typeface="Calibri"/>
                </a:rPr>
                <a:t>Ensure a welcoming parent friendly environment </a:t>
              </a:r>
            </a:p>
            <a:p>
              <a:pPr marL="228600" indent="-228600">
                <a:buFont typeface="+mj-lt"/>
                <a:buAutoNum type="arabicPeriod"/>
                <a:defRPr/>
              </a:pPr>
              <a:r>
                <a:rPr lang="en-US" sz="750" b="1" dirty="0" smtClean="0">
                  <a:solidFill>
                    <a:prstClr val="black"/>
                  </a:solidFill>
                  <a:latin typeface="Calibri"/>
                </a:rPr>
                <a:t>Increase parent participation in school functions</a:t>
              </a:r>
            </a:p>
            <a:p>
              <a:pPr marL="228600" indent="-228600">
                <a:buFont typeface="+mj-lt"/>
                <a:buAutoNum type="arabicPeriod"/>
                <a:defRPr/>
              </a:pPr>
              <a:r>
                <a:rPr lang="en-US" sz="750" b="1" dirty="0" smtClean="0">
                  <a:solidFill>
                    <a:prstClr val="black"/>
                  </a:solidFill>
                  <a:latin typeface="Calibri"/>
                </a:rPr>
                <a:t>Ensure safe environment conducive to learning</a:t>
              </a: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585038" y="1870652"/>
            <a:ext cx="1023036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Priorities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750445" y="5188328"/>
            <a:ext cx="3421247" cy="7143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</a:rPr>
              <a:t>Facilitate the process of International Baccalaureate Certification through school level coordinator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</a:rPr>
              <a:t>Implement Social and Emotional Learning </a:t>
            </a:r>
            <a:endParaRPr lang="en-US" sz="700" dirty="0">
              <a:solidFill>
                <a:sysClr val="windowText" lastClr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752257" y="4262825"/>
            <a:ext cx="3431444" cy="844426"/>
          </a:xfrm>
          <a:prstGeom prst="rect">
            <a:avLst/>
          </a:prstGeom>
          <a:solidFill>
            <a:srgbClr val="FFEAEC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Provide professional development for teachers on Gradual Release Model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Ensure Professional Learning Communities for teacher operate with fidelity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Ensure teachers have professional Growth Plan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Ensure use of Standard Mathematical Practice and Instructional practices through observation</a:t>
            </a:r>
            <a:endParaRPr lang="en-US" sz="70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80961" y="2105793"/>
            <a:ext cx="2642494" cy="2086915"/>
          </a:xfrm>
          <a:prstGeom prst="rect">
            <a:avLst/>
          </a:prstGeom>
          <a:solidFill>
            <a:srgbClr val="FFE98B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vert="horz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Aft>
                <a:spcPts val="225"/>
              </a:spcAft>
              <a:buFont typeface="+mj-lt"/>
              <a:buAutoNum type="arabicPeriod"/>
            </a:pPr>
            <a:r>
              <a:rPr lang="en-US" sz="750" b="1" dirty="0">
                <a:solidFill>
                  <a:srgbClr val="000000"/>
                </a:solidFill>
                <a:latin typeface="Arial"/>
                <a:cs typeface="Arial"/>
              </a:rPr>
              <a:t>Improve </a:t>
            </a:r>
            <a:r>
              <a:rPr lang="en-US" sz="750" b="1" dirty="0" smtClean="0">
                <a:solidFill>
                  <a:srgbClr val="000000"/>
                </a:solidFill>
                <a:latin typeface="Arial"/>
                <a:cs typeface="Arial"/>
              </a:rPr>
              <a:t>percent of students achieving at proficient level on Milestones assessment</a:t>
            </a:r>
          </a:p>
          <a:p>
            <a:pPr marL="228600" indent="-228600">
              <a:spcAft>
                <a:spcPts val="225"/>
              </a:spcAft>
              <a:buFont typeface="+mj-lt"/>
              <a:buAutoNum type="arabicPeriod"/>
            </a:pPr>
            <a:r>
              <a:rPr lang="en-US" sz="750" b="1" dirty="0" smtClean="0">
                <a:solidFill>
                  <a:srgbClr val="000000"/>
                </a:solidFill>
                <a:latin typeface="Arial"/>
                <a:cs typeface="Arial"/>
              </a:rPr>
              <a:t>Increase the number of students meeting and exceeding yearly growth targets</a:t>
            </a:r>
            <a:endParaRPr lang="en-US" sz="75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28600" indent="-228600">
              <a:spcAft>
                <a:spcPts val="225"/>
              </a:spcAft>
              <a:buFont typeface="+mj-lt"/>
              <a:buAutoNum type="arabicPeriod"/>
            </a:pPr>
            <a:r>
              <a:rPr lang="en-US" sz="750" b="1" dirty="0">
                <a:solidFill>
                  <a:srgbClr val="000000"/>
                </a:solidFill>
                <a:latin typeface="Arial"/>
                <a:cs typeface="Arial"/>
              </a:rPr>
              <a:t>Implement </a:t>
            </a:r>
            <a:r>
              <a:rPr lang="en-US" sz="750" b="1" dirty="0" smtClean="0">
                <a:solidFill>
                  <a:srgbClr val="000000"/>
                </a:solidFill>
                <a:latin typeface="Arial"/>
                <a:cs typeface="Arial"/>
              </a:rPr>
              <a:t>International Baccalaureate </a:t>
            </a:r>
            <a:r>
              <a:rPr lang="en-US" sz="750" b="1" dirty="0">
                <a:solidFill>
                  <a:srgbClr val="000000"/>
                </a:solidFill>
                <a:latin typeface="Arial"/>
                <a:cs typeface="Arial"/>
              </a:rPr>
              <a:t>program model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927443" y="1852313"/>
            <a:ext cx="1077539" cy="3577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25" b="1" dirty="0">
                <a:latin typeface="Arial"/>
                <a:cs typeface="Arial"/>
              </a:rPr>
              <a:t>School Strategies</a:t>
            </a:r>
          </a:p>
          <a:p>
            <a:endParaRPr lang="en-US" sz="900" b="1" dirty="0"/>
          </a:p>
        </p:txBody>
      </p:sp>
      <p:sp>
        <p:nvSpPr>
          <p:cNvPr id="61" name="Rectangle 60"/>
          <p:cNvSpPr/>
          <p:nvPr/>
        </p:nvSpPr>
        <p:spPr>
          <a:xfrm>
            <a:off x="3760735" y="5960423"/>
            <a:ext cx="3410957" cy="77775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Improve communication with parents through Parent Liaison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Increase PTA membership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Implement Positive Behavior Intervention Supports and Social Emotional Learning</a:t>
            </a:r>
            <a:endParaRPr lang="en-US" sz="70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64267" y="2093884"/>
            <a:ext cx="3407424" cy="2087864"/>
          </a:xfrm>
          <a:prstGeom prst="rect">
            <a:avLst/>
          </a:prstGeom>
          <a:solidFill>
            <a:srgbClr val="FFF5C9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Provide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remediation and acceleration as indicated by data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Ensure district curriculum is followed through unit plans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literacy Plan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a common instructional framework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a literacy model based on best practices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Begin International Baccalaureate training for teachers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Begin International Baccalaureate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planning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integrated, project- and problem-based learning projects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rigorous and real-world interdisciplinary projects and units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Integrate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 throughout the curriculum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90990" y="509775"/>
            <a:ext cx="2625038" cy="90634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>
                <a:solidFill>
                  <a:schemeClr val="tx1"/>
                </a:solidFill>
                <a:latin typeface="Arial"/>
                <a:cs typeface="Arial"/>
              </a:rPr>
              <a:t>With a caring culture of trust and collaboration, every student will graduate ready for college and career.</a:t>
            </a:r>
          </a:p>
          <a:p>
            <a:pPr lvl="0" algn="ctr">
              <a:lnSpc>
                <a:spcPct val="110000"/>
              </a:lnSpc>
              <a:defRPr/>
            </a:pPr>
            <a:endParaRPr lang="en-US" sz="80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>
                <a:solidFill>
                  <a:schemeClr val="tx1"/>
                </a:solidFill>
                <a:latin typeface="Arial"/>
                <a:cs typeface="Arial"/>
              </a:rPr>
              <a:t>A high-performing school district where students love to learn, educators inspire, families engage and the community trusts the system</a:t>
            </a: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199922" y="5250109"/>
            <a:ext cx="367706" cy="32708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23242" y1="35352" x2="23242" y2="35352"/>
                        <a14:backgroundMark x1="81641" y1="38672" x2="81641" y2="38672"/>
                        <a14:backgroundMark x1="69336" y1="88477" x2="69336" y2="88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8531" y="4292575"/>
            <a:ext cx="468279" cy="46827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075" y="6063203"/>
            <a:ext cx="248330" cy="265496"/>
          </a:xfrm>
          <a:prstGeom prst="rect">
            <a:avLst/>
          </a:prstGeom>
        </p:spPr>
      </p:pic>
      <p:pic>
        <p:nvPicPr>
          <p:cNvPr id="46" name="Picture 14" descr="http://www.iconsplace.com/icons/preview/orange/graduation-cap-256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2226" y="2652319"/>
            <a:ext cx="442513" cy="44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49640" y="3024553"/>
            <a:ext cx="71525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Academic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Program</a:t>
            </a:r>
          </a:p>
        </p:txBody>
      </p:sp>
      <p:sp>
        <p:nvSpPr>
          <p:cNvPr id="48" name="Rectangle 47"/>
          <p:cNvSpPr/>
          <p:nvPr/>
        </p:nvSpPr>
        <p:spPr>
          <a:xfrm>
            <a:off x="-17838" y="4664514"/>
            <a:ext cx="83227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Talent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Management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699" y="5540735"/>
            <a:ext cx="728084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Systems &amp;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Resources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89779" y="6328699"/>
            <a:ext cx="554960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Culture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62187" y="314759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3206866" y="510719"/>
            <a:ext cx="2625038" cy="905404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>
                <a:solidFill>
                  <a:schemeClr val="tx1"/>
                </a:solidFill>
                <a:latin typeface="Arial"/>
                <a:cs typeface="Arial"/>
              </a:rPr>
              <a:t>The </a:t>
            </a:r>
            <a:r>
              <a:rPr lang="en-US" sz="800" smtClean="0">
                <a:solidFill>
                  <a:schemeClr val="tx1"/>
                </a:solidFill>
                <a:latin typeface="Arial"/>
                <a:cs typeface="Arial"/>
              </a:rPr>
              <a:t>mission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of the Mays cluster is to prepare students to become 21st century leaders who are ready for college, career, and beyond.</a:t>
            </a: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The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vision of the Mays Cluster is to provide instruction that is standards based,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while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collaborating with all constituents to prepare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for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graduation and beyond.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803865" y="308684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6004981" y="564788"/>
            <a:ext cx="2625038" cy="90410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West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Manor Elementary School commits to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preparing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and empowering all students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for college and career</a:t>
            </a: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The vision of West manor is to be a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high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performing school where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all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stakeholders will concertedly prepare our students to become globally productive citizens and leaders.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908307" y="316630"/>
            <a:ext cx="140775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716873" y="1759543"/>
            <a:ext cx="1087157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Key Performance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Measures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448560" y="2089943"/>
            <a:ext cx="1596578" cy="464678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Milestones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 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 in Proficient and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Above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Milestones Math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 in Proficient and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Above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Progress (percent of students’ meeting typical or high growth on Milestone EOGs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school </a:t>
            </a:r>
            <a:r>
              <a:rPr lang="en-US" sz="70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Climate Star rating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092285" y="1507129"/>
            <a:ext cx="270138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Signature Program: _</a:t>
            </a:r>
            <a:r>
              <a:rPr lang="en-US" sz="825" b="1" u="sng" dirty="0">
                <a:latin typeface="Arial"/>
                <a:cs typeface="Arial"/>
              </a:rPr>
              <a:t>International  Baccalaureate </a:t>
            </a:r>
          </a:p>
        </p:txBody>
      </p:sp>
      <p:sp>
        <p:nvSpPr>
          <p:cNvPr id="81" name="Right Arrow 80"/>
          <p:cNvSpPr/>
          <p:nvPr/>
        </p:nvSpPr>
        <p:spPr>
          <a:xfrm rot="16200000">
            <a:off x="8134243" y="1495424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5878774" y="770393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2886152" y="768215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377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24146</TotalTime>
  <Words>456</Words>
  <Application>Microsoft Office PowerPoint</Application>
  <PresentationFormat>Letter Paper (8.5x11 in)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Atlanta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Norvell, Travis</dc:creator>
  <cp:lastModifiedBy>Lawrence, Vanessa</cp:lastModifiedBy>
  <cp:revision>299</cp:revision>
  <cp:lastPrinted>2016-06-05T17:25:19Z</cp:lastPrinted>
  <dcterms:created xsi:type="dcterms:W3CDTF">2015-11-10T14:08:41Z</dcterms:created>
  <dcterms:modified xsi:type="dcterms:W3CDTF">2018-05-17T17:32:57Z</dcterms:modified>
</cp:coreProperties>
</file>