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9" r:id="rId5"/>
    <p:sldMasterId id="2147483722" r:id="rId6"/>
    <p:sldMasterId id="2147483735" r:id="rId7"/>
    <p:sldMasterId id="2147483748" r:id="rId8"/>
    <p:sldMasterId id="2147483760" r:id="rId9"/>
    <p:sldMasterId id="2147483772" r:id="rId10"/>
    <p:sldMasterId id="2147483784" r:id="rId11"/>
    <p:sldMasterId id="2147483797" r:id="rId12"/>
    <p:sldMasterId id="2147483809" r:id="rId13"/>
    <p:sldMasterId id="2147483821" r:id="rId14"/>
  </p:sldMasterIdLst>
  <p:notesMasterIdLst>
    <p:notesMasterId r:id="rId40"/>
  </p:notesMasterIdLst>
  <p:handoutMasterIdLst>
    <p:handoutMasterId r:id="rId41"/>
  </p:handoutMasterIdLst>
  <p:sldIdLst>
    <p:sldId id="446" r:id="rId15"/>
    <p:sldId id="495" r:id="rId16"/>
    <p:sldId id="480" r:id="rId17"/>
    <p:sldId id="478" r:id="rId18"/>
    <p:sldId id="502" r:id="rId19"/>
    <p:sldId id="503" r:id="rId20"/>
    <p:sldId id="504" r:id="rId21"/>
    <p:sldId id="505" r:id="rId22"/>
    <p:sldId id="506" r:id="rId23"/>
    <p:sldId id="507" r:id="rId24"/>
    <p:sldId id="508" r:id="rId25"/>
    <p:sldId id="509" r:id="rId26"/>
    <p:sldId id="466" r:id="rId27"/>
    <p:sldId id="473" r:id="rId28"/>
    <p:sldId id="501" r:id="rId29"/>
    <p:sldId id="464" r:id="rId30"/>
    <p:sldId id="479" r:id="rId31"/>
    <p:sldId id="477" r:id="rId32"/>
    <p:sldId id="483" r:id="rId33"/>
    <p:sldId id="498" r:id="rId34"/>
    <p:sldId id="499" r:id="rId35"/>
    <p:sldId id="488" r:id="rId36"/>
    <p:sldId id="489" r:id="rId37"/>
    <p:sldId id="486" r:id="rId38"/>
    <p:sldId id="493" r:id="rId39"/>
  </p:sldIdLst>
  <p:sldSz cx="9144000" cy="6858000" type="screen4x3"/>
  <p:notesSz cx="6918325"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78548" autoAdjust="0"/>
  </p:normalViewPr>
  <p:slideViewPr>
    <p:cSldViewPr snapToGrid="0" snapToObjects="1">
      <p:cViewPr varScale="1">
        <p:scale>
          <a:sx n="92" d="100"/>
          <a:sy n="92" d="100"/>
        </p:scale>
        <p:origin x="2520"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FY2019 Budget by Function</a:t>
            </a:r>
          </a:p>
        </c:rich>
      </c:tx>
      <c:layout>
        <c:manualLayout>
          <c:xMode val="edge"/>
          <c:yMode val="edge"/>
          <c:x val="0.50465744251121192"/>
          <c:y val="9.741600283334299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6EAFE7A1-2FA0-4CA8-AAFB-767306F7C0B5}">
      <dgm:prSet phldrT="[Text]" custT="1"/>
      <dgm:spPr/>
      <dgm:t>
        <a:bodyPr/>
        <a:lstStyle/>
        <a:p>
          <a:r>
            <a:rPr lang="en-US" sz="3000" dirty="0" smtClean="0">
              <a:latin typeface="Calibri" panose="020F0502020204030204" pitchFamily="34" charset="0"/>
              <a:cs typeface="Calibri" panose="020F0502020204030204" pitchFamily="34" charset="0"/>
            </a:rPr>
            <a:t>Step 3: Comparison</a:t>
          </a:r>
          <a:endParaRPr lang="en-US" sz="3000" dirty="0">
            <a:latin typeface="Calibri" panose="020F0502020204030204" pitchFamily="34" charset="0"/>
            <a:cs typeface="Calibri" panose="020F0502020204030204" pitchFamily="34" charset="0"/>
          </a:endParaRPr>
        </a:p>
      </dgm:t>
    </dgm:pt>
    <dgm:pt modelId="{74A65D85-A274-4BC8-89A9-5929F6577ADE}" type="parTrans" cxnId="{1BE6E6C7-C890-4C33-B3CE-330CCA18867F}">
      <dgm:prSet/>
      <dgm:spPr/>
      <dgm:t>
        <a:bodyPr/>
        <a:lstStyle/>
        <a:p>
          <a:endParaRPr lang="en-US" sz="3000">
            <a:latin typeface="Calibri" panose="020F0502020204030204" pitchFamily="34" charset="0"/>
            <a:cs typeface="Calibri" panose="020F0502020204030204" pitchFamily="34" charset="0"/>
          </a:endParaRPr>
        </a:p>
      </dgm:t>
    </dgm:pt>
    <dgm:pt modelId="{A10A81F0-172A-4DE5-8733-CF8EA35A16B1}" type="sibTrans" cxnId="{1BE6E6C7-C890-4C33-B3CE-330CCA18867F}">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4: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5: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5"/>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5"/>
      <dgm:spPr/>
    </dgm:pt>
    <dgm:pt modelId="{4DF7EC8E-2C27-4414-9004-576BB4720269}" type="pres">
      <dgm:prSet presAssocID="{E432792C-4683-460B-8C2C-E3684166E464}" presName="dstNode" presStyleLbl="node1" presStyleIdx="0" presStyleCnt="5"/>
      <dgm:spPr/>
    </dgm:pt>
    <dgm:pt modelId="{E536B88F-8FC2-4CA7-958C-821C131E4CDF}" type="pres">
      <dgm:prSet presAssocID="{60B14AE1-BE8B-48F5-B9E4-627E3E3910A2}" presName="text_1" presStyleLbl="node1" presStyleIdx="0" presStyleCnt="5">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5"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5">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A381ED13-6646-45E2-A2CA-BBBC9B37CA6A}" type="pres">
      <dgm:prSet presAssocID="{6EAFE7A1-2FA0-4CA8-AAFB-767306F7C0B5}" presName="text_3" presStyleLbl="node1" presStyleIdx="2" presStyleCnt="5">
        <dgm:presLayoutVars>
          <dgm:bulletEnabled val="1"/>
        </dgm:presLayoutVars>
      </dgm:prSet>
      <dgm:spPr/>
      <dgm:t>
        <a:bodyPr/>
        <a:lstStyle/>
        <a:p>
          <a:endParaRPr lang="en-US"/>
        </a:p>
      </dgm:t>
    </dgm:pt>
    <dgm:pt modelId="{8330B30F-4CD0-4296-9C96-0322E4045397}" type="pres">
      <dgm:prSet presAssocID="{6EAFE7A1-2FA0-4CA8-AAFB-767306F7C0B5}" presName="accent_3" presStyleCnt="0"/>
      <dgm:spPr/>
    </dgm:pt>
    <dgm:pt modelId="{7E4510BB-89D2-43A8-9F6F-680CD2810E30}" type="pres">
      <dgm:prSet presAssocID="{6EAFE7A1-2FA0-4CA8-AAFB-767306F7C0B5}" presName="accentRepeatNode" presStyleLbl="solidFgAcc1" presStyleIdx="2" presStyleCnt="5"/>
      <dgm:spPr>
        <a:blipFill rotWithShape="0">
          <a:blip xmlns:r="http://schemas.openxmlformats.org/officeDocument/2006/relationships" r:embed="rId1"/>
          <a:stretch>
            <a:fillRect/>
          </a:stretch>
        </a:blipFill>
      </dgm:spPr>
      <dgm:t>
        <a:bodyPr/>
        <a:lstStyle/>
        <a:p>
          <a:endParaRPr lang="en-US"/>
        </a:p>
      </dgm:t>
    </dgm:pt>
    <dgm:pt modelId="{5D37831A-62DC-4E75-8969-32022B8672F2}" type="pres">
      <dgm:prSet presAssocID="{E6BC8EA5-EB83-422B-B458-DFB17713B422}" presName="text_4" presStyleLbl="node1" presStyleIdx="3" presStyleCnt="5">
        <dgm:presLayoutVars>
          <dgm:bulletEnabled val="1"/>
        </dgm:presLayoutVars>
      </dgm:prSet>
      <dgm:spPr/>
      <dgm:t>
        <a:bodyPr/>
        <a:lstStyle/>
        <a:p>
          <a:endParaRPr lang="en-US"/>
        </a:p>
      </dgm:t>
    </dgm:pt>
    <dgm:pt modelId="{FCB5DCB7-44AB-4271-8BB3-15B3DE036834}" type="pres">
      <dgm:prSet presAssocID="{E6BC8EA5-EB83-422B-B458-DFB17713B422}" presName="accent_4" presStyleCnt="0"/>
      <dgm:spPr/>
    </dgm:pt>
    <dgm:pt modelId="{75410455-6758-4137-A48C-492062AAE167}" type="pres">
      <dgm:prSet presAssocID="{E6BC8EA5-EB83-422B-B458-DFB17713B422}" presName="accentRepeatNode" presStyleLbl="solidFgAcc1" presStyleIdx="3" presStyleCnt="5"/>
      <dgm:spPr>
        <a:blipFill rotWithShape="0">
          <a:blip xmlns:r="http://schemas.openxmlformats.org/officeDocument/2006/relationships" r:embed="rId1"/>
          <a:stretch>
            <a:fillRect/>
          </a:stretch>
        </a:blipFill>
      </dgm:spPr>
      <dgm:t>
        <a:bodyPr/>
        <a:lstStyle/>
        <a:p>
          <a:endParaRPr lang="en-US"/>
        </a:p>
      </dgm:t>
    </dgm:pt>
    <dgm:pt modelId="{7DA744CD-5F9E-439D-8A3E-2BD3A4E56EEA}" type="pres">
      <dgm:prSet presAssocID="{5DD040F2-CC33-4F77-8813-6E723B6EA7B7}" presName="text_5" presStyleLbl="node1" presStyleIdx="4" presStyleCnt="5">
        <dgm:presLayoutVars>
          <dgm:bulletEnabled val="1"/>
        </dgm:presLayoutVars>
      </dgm:prSet>
      <dgm:spPr/>
      <dgm:t>
        <a:bodyPr/>
        <a:lstStyle/>
        <a:p>
          <a:endParaRPr lang="en-US"/>
        </a:p>
      </dgm:t>
    </dgm:pt>
    <dgm:pt modelId="{3B0C34B7-9015-41CF-B013-85493B7342D6}" type="pres">
      <dgm:prSet presAssocID="{5DD040F2-CC33-4F77-8813-6E723B6EA7B7}" presName="accent_5" presStyleCnt="0"/>
      <dgm:spPr/>
    </dgm:pt>
    <dgm:pt modelId="{A98F9A17-EE34-4534-B6D3-B3E4A48124DD}" type="pres">
      <dgm:prSet presAssocID="{5DD040F2-CC33-4F77-8813-6E723B6EA7B7}" presName="accentRepeatNode" presStyleLbl="solidFgAcc1" presStyleIdx="4" presStyleCnt="5"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ACEB6DE-0F9C-4871-9809-D51D4A9F5CB5}" type="presOf" srcId="{6EAFE7A1-2FA0-4CA8-AAFB-767306F7C0B5}" destId="{A381ED13-6646-45E2-A2CA-BBBC9B37CA6A}" srcOrd="0" destOrd="0" presId="urn:microsoft.com/office/officeart/2008/layout/VerticalCurvedList"/>
    <dgm:cxn modelId="{1BE6E6C7-C890-4C33-B3CE-330CCA18867F}" srcId="{E432792C-4683-460B-8C2C-E3684166E464}" destId="{6EAFE7A1-2FA0-4CA8-AAFB-767306F7C0B5}" srcOrd="2" destOrd="0" parTransId="{74A65D85-A274-4BC8-89A9-5929F6577ADE}" sibTransId="{A10A81F0-172A-4DE5-8733-CF8EA35A16B1}"/>
    <dgm:cxn modelId="{1DD5E36A-F6AE-4F9F-82F0-92D1A7EDE24D}" srcId="{E432792C-4683-460B-8C2C-E3684166E464}" destId="{E6BC8EA5-EB83-422B-B458-DFB17713B422}" srcOrd="3"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4" destOrd="0" parTransId="{159B1FD7-D1A0-42D5-BE44-C0E0D8958360}" sibTransId="{9CF87B69-9F9F-456E-8C28-4C71A767952A}"/>
    <dgm:cxn modelId="{632490E7-1533-4508-A77E-9F1DFB862650}" type="presOf" srcId="{5DD040F2-CC33-4F77-8813-6E723B6EA7B7}" destId="{7DA744CD-5F9E-439D-8A3E-2BD3A4E56EEA}" srcOrd="0" destOrd="0" presId="urn:microsoft.com/office/officeart/2008/layout/VerticalCurvedList"/>
    <dgm:cxn modelId="{ACC79133-D72E-4448-9EFD-8F344967B5D7}" type="presOf" srcId="{E6BC8EA5-EB83-422B-B458-DFB17713B422}" destId="{5D37831A-62DC-4E75-8969-32022B8672F2}" srcOrd="0" destOrd="0" presId="urn:microsoft.com/office/officeart/2008/layout/VerticalCurvedList"/>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D37028D6-DEBA-4511-A37A-03208688C941}" type="presParOf" srcId="{EBFD47AE-3475-4761-8A79-C73C35DD7F6D}" destId="{A381ED13-6646-45E2-A2CA-BBBC9B37CA6A}" srcOrd="5" destOrd="0" presId="urn:microsoft.com/office/officeart/2008/layout/VerticalCurvedList"/>
    <dgm:cxn modelId="{BA006FF6-AF0E-4AAE-B731-DD7BC4E28E59}" type="presParOf" srcId="{EBFD47AE-3475-4761-8A79-C73C35DD7F6D}" destId="{8330B30F-4CD0-4296-9C96-0322E4045397}" srcOrd="6" destOrd="0" presId="urn:microsoft.com/office/officeart/2008/layout/VerticalCurvedList"/>
    <dgm:cxn modelId="{F4870C1D-3705-40EE-B791-6DDE5243A6B1}" type="presParOf" srcId="{8330B30F-4CD0-4296-9C96-0322E4045397}" destId="{7E4510BB-89D2-43A8-9F6F-680CD2810E30}" srcOrd="0" destOrd="0" presId="urn:microsoft.com/office/officeart/2008/layout/VerticalCurvedList"/>
    <dgm:cxn modelId="{4C212C45-CC41-426D-8D5E-16D7ED3D1E2B}" type="presParOf" srcId="{EBFD47AE-3475-4761-8A79-C73C35DD7F6D}" destId="{5D37831A-62DC-4E75-8969-32022B8672F2}" srcOrd="7" destOrd="0" presId="urn:microsoft.com/office/officeart/2008/layout/VerticalCurvedList"/>
    <dgm:cxn modelId="{2ACC7710-98E4-43D9-8E7A-2E8F447C9B2D}" type="presParOf" srcId="{EBFD47AE-3475-4761-8A79-C73C35DD7F6D}" destId="{FCB5DCB7-44AB-4271-8BB3-15B3DE036834}" srcOrd="8" destOrd="0" presId="urn:microsoft.com/office/officeart/2008/layout/VerticalCurvedList"/>
    <dgm:cxn modelId="{C8FDA867-769C-40BB-89C4-EAF0773C6C87}" type="presParOf" srcId="{FCB5DCB7-44AB-4271-8BB3-15B3DE036834}" destId="{75410455-6758-4137-A48C-492062AAE167}" srcOrd="0" destOrd="0" presId="urn:microsoft.com/office/officeart/2008/layout/VerticalCurvedList"/>
    <dgm:cxn modelId="{05285EDA-E0BC-4610-AD36-0CBD53329AF2}" type="presParOf" srcId="{EBFD47AE-3475-4761-8A79-C73C35DD7F6D}" destId="{7DA744CD-5F9E-439D-8A3E-2BD3A4E56EEA}" srcOrd="9" destOrd="0" presId="urn:microsoft.com/office/officeart/2008/layout/VerticalCurvedList"/>
    <dgm:cxn modelId="{6083AEE9-174C-4FB2-B75C-23AF213A3047}" type="presParOf" srcId="{EBFD47AE-3475-4761-8A79-C73C35DD7F6D}" destId="{3B0C34B7-9015-41CF-B013-85493B7342D6}" srcOrd="10" destOrd="0" presId="urn:microsoft.com/office/officeart/2008/layout/VerticalCurvedList"/>
    <dgm:cxn modelId="{3BDC31E1-AC5A-44B7-B6A2-56B4E725588D}" type="presParOf" srcId="{3B0C34B7-9015-41CF-B013-85493B7342D6}"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14629" y="274264"/>
          <a:ext cx="6019625"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14629" y="274264"/>
        <a:ext cx="6019625" cy="548880"/>
      </dsp:txXfrm>
    </dsp:sp>
    <dsp:sp modelId="{C2E29C9B-1B04-4D0F-884B-53184464A0CF}">
      <dsp:nvSpPr>
        <dsp:cNvPr id="0" name=""/>
        <dsp:cNvSpPr/>
      </dsp:nvSpPr>
      <dsp:spPr>
        <a:xfrm>
          <a:off x="99290" y="216193"/>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07941" y="1097322"/>
          <a:ext cx="5626313"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07941" y="1097322"/>
        <a:ext cx="5626313" cy="548880"/>
      </dsp:txXfrm>
    </dsp:sp>
    <dsp:sp modelId="{C62BC85C-B34C-4F35-85DD-EF9C4FBEF2CF}">
      <dsp:nvSpPr>
        <dsp:cNvPr id="0" name=""/>
        <dsp:cNvSpPr/>
      </dsp:nvSpPr>
      <dsp:spPr>
        <a:xfrm>
          <a:off x="464890" y="1028712"/>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81ED13-6646-45E2-A2CA-BBBC9B37CA6A}">
      <dsp:nvSpPr>
        <dsp:cNvPr id="0" name=""/>
        <dsp:cNvSpPr/>
      </dsp:nvSpPr>
      <dsp:spPr>
        <a:xfrm>
          <a:off x="928656" y="1920380"/>
          <a:ext cx="5505598"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Comparison</a:t>
          </a:r>
          <a:endParaRPr lang="en-US" sz="3000" kern="1200" dirty="0">
            <a:latin typeface="Calibri" panose="020F0502020204030204" pitchFamily="34" charset="0"/>
            <a:cs typeface="Calibri" panose="020F0502020204030204" pitchFamily="34" charset="0"/>
          </a:endParaRPr>
        </a:p>
      </dsp:txBody>
      <dsp:txXfrm>
        <a:off x="928656" y="1920380"/>
        <a:ext cx="5505598" cy="548880"/>
      </dsp:txXfrm>
    </dsp:sp>
    <dsp:sp modelId="{7E4510BB-89D2-43A8-9F6F-680CD2810E30}">
      <dsp:nvSpPr>
        <dsp:cNvPr id="0" name=""/>
        <dsp:cNvSpPr/>
      </dsp:nvSpPr>
      <dsp:spPr>
        <a:xfrm>
          <a:off x="585606" y="1851770"/>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37831A-62DC-4E75-8969-32022B8672F2}">
      <dsp:nvSpPr>
        <dsp:cNvPr id="0" name=""/>
        <dsp:cNvSpPr/>
      </dsp:nvSpPr>
      <dsp:spPr>
        <a:xfrm>
          <a:off x="807941" y="2743438"/>
          <a:ext cx="5626313"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Parameters</a:t>
          </a:r>
          <a:endParaRPr lang="en-US" sz="3000" kern="1200" dirty="0">
            <a:latin typeface="Calibri" panose="020F0502020204030204" pitchFamily="34" charset="0"/>
            <a:cs typeface="Calibri" panose="020F0502020204030204" pitchFamily="34" charset="0"/>
          </a:endParaRPr>
        </a:p>
      </dsp:txBody>
      <dsp:txXfrm>
        <a:off x="807941" y="2743438"/>
        <a:ext cx="5626313" cy="548880"/>
      </dsp:txXfrm>
    </dsp:sp>
    <dsp:sp modelId="{75410455-6758-4137-A48C-492062AAE167}">
      <dsp:nvSpPr>
        <dsp:cNvPr id="0" name=""/>
        <dsp:cNvSpPr/>
      </dsp:nvSpPr>
      <dsp:spPr>
        <a:xfrm>
          <a:off x="464890" y="2674828"/>
          <a:ext cx="686101" cy="686101"/>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DA744CD-5F9E-439D-8A3E-2BD3A4E56EEA}">
      <dsp:nvSpPr>
        <dsp:cNvPr id="0" name=""/>
        <dsp:cNvSpPr/>
      </dsp:nvSpPr>
      <dsp:spPr>
        <a:xfrm>
          <a:off x="414629" y="3566496"/>
          <a:ext cx="6019625" cy="548880"/>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5674"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5: Budget Choices</a:t>
          </a:r>
          <a:endParaRPr lang="en-US" sz="3000" kern="1200" dirty="0">
            <a:latin typeface="Calibri" panose="020F0502020204030204" pitchFamily="34" charset="0"/>
            <a:cs typeface="Calibri" panose="020F0502020204030204" pitchFamily="34" charset="0"/>
          </a:endParaRPr>
        </a:p>
      </dsp:txBody>
      <dsp:txXfrm>
        <a:off x="414629" y="3566496"/>
        <a:ext cx="6019625" cy="548880"/>
      </dsp:txXfrm>
    </dsp:sp>
    <dsp:sp modelId="{A98F9A17-EE34-4534-B6D3-B3E4A48124DD}">
      <dsp:nvSpPr>
        <dsp:cNvPr id="0" name=""/>
        <dsp:cNvSpPr/>
      </dsp:nvSpPr>
      <dsp:spPr>
        <a:xfrm>
          <a:off x="0" y="3451807"/>
          <a:ext cx="686101" cy="686101"/>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7611537" cy="478221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2998739"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17997" y="4"/>
            <a:ext cx="2998738" cy="463059"/>
          </a:xfrm>
          <a:prstGeom prst="rect">
            <a:avLst/>
          </a:prstGeom>
        </p:spPr>
        <p:txBody>
          <a:bodyPr vert="horz" lIns="91440" tIns="45720" rIns="91440" bIns="45720" rtlCol="0"/>
          <a:lstStyle>
            <a:lvl1pPr algn="r">
              <a:defRPr sz="1200"/>
            </a:lvl1pPr>
          </a:lstStyle>
          <a:p>
            <a:fld id="{059F52E2-F1DE-46D3-BACC-78119557B962}" type="datetimeFigureOut">
              <a:rPr lang="en-US" smtClean="0"/>
              <a:t>6/28/2018</a:t>
            </a:fld>
            <a:endParaRPr lang="en-US" dirty="0"/>
          </a:p>
        </p:txBody>
      </p:sp>
      <p:sp>
        <p:nvSpPr>
          <p:cNvPr id="4" name="Footer Placeholder 3"/>
          <p:cNvSpPr>
            <a:spLocks noGrp="1"/>
          </p:cNvSpPr>
          <p:nvPr>
            <p:ph type="ftr" sz="quarter" idx="2"/>
          </p:nvPr>
        </p:nvSpPr>
        <p:spPr>
          <a:xfrm>
            <a:off x="6" y="8760318"/>
            <a:ext cx="2998739"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997" y="8760318"/>
            <a:ext cx="2998738" cy="463059"/>
          </a:xfrm>
          <a:prstGeom prst="rect">
            <a:avLst/>
          </a:prstGeom>
        </p:spPr>
        <p:txBody>
          <a:bodyPr vert="horz" lIns="91440" tIns="45720" rIns="91440" bIns="45720"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97941" cy="46277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18784" y="0"/>
            <a:ext cx="2997941" cy="462770"/>
          </a:xfrm>
          <a:prstGeom prst="rect">
            <a:avLst/>
          </a:prstGeom>
        </p:spPr>
        <p:txBody>
          <a:bodyPr vert="horz" lIns="92446" tIns="46223" rIns="92446" bIns="46223" rtlCol="0"/>
          <a:lstStyle>
            <a:lvl1pPr algn="r">
              <a:defRPr sz="1200"/>
            </a:lvl1pPr>
          </a:lstStyle>
          <a:p>
            <a:fld id="{7B299F97-F58F-4790-8A4D-46307B570D7F}" type="datetimeFigureOut">
              <a:rPr lang="en-US" smtClean="0"/>
              <a:t>6/28/2018</a:t>
            </a:fld>
            <a:endParaRPr lang="en-US" dirty="0"/>
          </a:p>
        </p:txBody>
      </p:sp>
      <p:sp>
        <p:nvSpPr>
          <p:cNvPr id="4" name="Slide Image Placeholder 3"/>
          <p:cNvSpPr>
            <a:spLocks noGrp="1" noRot="1" noChangeAspect="1"/>
          </p:cNvSpPr>
          <p:nvPr>
            <p:ph type="sldImg" idx="2"/>
          </p:nvPr>
        </p:nvSpPr>
        <p:spPr>
          <a:xfrm>
            <a:off x="1384300" y="1154113"/>
            <a:ext cx="4149725" cy="31115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1833" y="4438749"/>
            <a:ext cx="5534660" cy="363170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760610"/>
            <a:ext cx="2997941" cy="462769"/>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4" y="8760610"/>
            <a:ext cx="2997941" cy="462769"/>
          </a:xfrm>
          <a:prstGeom prst="rect">
            <a:avLst/>
          </a:prstGeom>
        </p:spPr>
        <p:txBody>
          <a:bodyPr vert="horz" lIns="92446" tIns="46223" rIns="92446" bIns="4622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t>
            </a:r>
            <a:r>
              <a:rPr lang="en-US" sz="1200" kern="1200" dirty="0" smtClean="0">
                <a:solidFill>
                  <a:schemeClr val="tx1"/>
                </a:solidFill>
                <a:effectLst/>
                <a:latin typeface="+mn-lt"/>
                <a:ea typeface="+mn-ea"/>
                <a:cs typeface="+mn-cs"/>
              </a:rPr>
              <a:t>Afternoon</a:t>
            </a:r>
            <a:r>
              <a:rPr lang="en-US" sz="1200" kern="1200" dirty="0" smtClean="0">
                <a:solidFill>
                  <a:schemeClr val="tx1"/>
                </a:solidFill>
                <a:effectLst/>
                <a:latin typeface="+mn-lt"/>
                <a:ea typeface="+mn-ea"/>
                <a:cs typeface="+mn-cs"/>
              </a:rPr>
              <a:t>! Today we begin the process of planning our school’s budget for FY19. I know we are all here for the same reason and that is ensuring success for all </a:t>
            </a:r>
            <a:r>
              <a:rPr lang="en-US" sz="1200" kern="1200" dirty="0" smtClean="0">
                <a:solidFill>
                  <a:schemeClr val="tx1"/>
                </a:solidFill>
                <a:effectLst/>
                <a:latin typeface="+mn-lt"/>
                <a:ea typeface="+mn-ea"/>
                <a:cs typeface="+mn-cs"/>
              </a:rPr>
              <a:t>SYLVAN </a:t>
            </a:r>
            <a:r>
              <a:rPr lang="en-US" sz="1200" kern="1200" dirty="0" smtClean="0">
                <a:solidFill>
                  <a:schemeClr val="tx1"/>
                </a:solidFill>
                <a:effectLst/>
                <a:latin typeface="+mn-lt"/>
                <a:ea typeface="+mn-ea"/>
                <a:cs typeface="+mn-cs"/>
              </a:rPr>
              <a:t>students. This meeting is to provide an overview of the draft budget and for you to give feedback on the draft budget.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FY19,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sz="1200" kern="1200" dirty="0" smtClean="0">
                <a:solidFill>
                  <a:schemeClr val="tx1"/>
                </a:solidFill>
                <a:effectLst/>
                <a:latin typeface="+mn-lt"/>
                <a:ea typeface="+mn-ea"/>
                <a:cs typeface="+mn-cs"/>
              </a:rPr>
              <a:t> </a:t>
            </a:r>
          </a:p>
          <a:p>
            <a:pPr lvl="0" eaLnBrk="0" hangingPunct="0"/>
            <a:r>
              <a:rPr lang="en-US" sz="1200" kern="1200" dirty="0" smtClean="0">
                <a:solidFill>
                  <a:schemeClr val="tx1"/>
                </a:solidFill>
                <a:effectLst/>
                <a:latin typeface="+mn-lt"/>
                <a:ea typeface="+mn-ea"/>
                <a:cs typeface="+mn-cs"/>
              </a:rPr>
              <a:t>Grade Level –</a:t>
            </a:r>
          </a:p>
          <a:p>
            <a:pPr lvl="1" eaLnBrk="0" hangingPunct="0"/>
            <a:r>
              <a:rPr lang="en-US" sz="1200" kern="1200" dirty="0" smtClean="0">
                <a:solidFill>
                  <a:schemeClr val="tx1"/>
                </a:solidFill>
                <a:effectLst/>
                <a:latin typeface="+mn-lt"/>
                <a:ea typeface="+mn-ea"/>
                <a:cs typeface="+mn-cs"/>
              </a:rPr>
              <a:t>K</a:t>
            </a:r>
          </a:p>
          <a:p>
            <a:pPr lvl="1" eaLnBrk="0" hangingPunct="0"/>
            <a:r>
              <a:rPr lang="en-US" sz="1200" kern="1200" dirty="0" smtClean="0">
                <a:solidFill>
                  <a:schemeClr val="tx1"/>
                </a:solidFill>
                <a:effectLst/>
                <a:latin typeface="+mn-lt"/>
                <a:ea typeface="+mn-ea"/>
                <a:cs typeface="+mn-cs"/>
              </a:rPr>
              <a:t>1st through 3rd</a:t>
            </a:r>
          </a:p>
          <a:p>
            <a:pPr lvl="1" eaLnBrk="0" hangingPunct="0"/>
            <a:r>
              <a:rPr lang="en-US" sz="1200" kern="1200" dirty="0" smtClean="0">
                <a:solidFill>
                  <a:schemeClr val="tx1"/>
                </a:solidFill>
                <a:effectLst/>
                <a:latin typeface="+mn-lt"/>
                <a:ea typeface="+mn-ea"/>
                <a:cs typeface="+mn-cs"/>
              </a:rPr>
              <a:t>6th</a:t>
            </a:r>
          </a:p>
          <a:p>
            <a:pPr lvl="1" eaLnBrk="0" hangingPunct="0"/>
            <a:r>
              <a:rPr lang="en-US" sz="1200" kern="1200" dirty="0" smtClean="0">
                <a:solidFill>
                  <a:schemeClr val="tx1"/>
                </a:solidFill>
                <a:effectLst/>
                <a:latin typeface="+mn-lt"/>
                <a:ea typeface="+mn-ea"/>
                <a:cs typeface="+mn-cs"/>
              </a:rPr>
              <a:t>9th</a:t>
            </a:r>
          </a:p>
          <a:p>
            <a:pPr lvl="0" eaLnBrk="0" hangingPunct="0"/>
            <a:r>
              <a:rPr lang="en-US" sz="1200" kern="1200" dirty="0" smtClean="0">
                <a:solidFill>
                  <a:schemeClr val="tx1"/>
                </a:solidFill>
                <a:effectLst/>
                <a:latin typeface="+mn-lt"/>
                <a:ea typeface="+mn-ea"/>
                <a:cs typeface="+mn-cs"/>
              </a:rPr>
              <a:t>Poverty – Weighted for all Direct Certification enrolled students.</a:t>
            </a:r>
          </a:p>
          <a:p>
            <a:pPr lvl="0" eaLnBrk="0" hangingPunct="0"/>
            <a:r>
              <a:rPr lang="en-US" sz="1200" kern="1200" dirty="0" smtClean="0">
                <a:solidFill>
                  <a:schemeClr val="tx1"/>
                </a:solidFill>
                <a:effectLst/>
                <a:latin typeface="+mn-lt"/>
                <a:ea typeface="+mn-ea"/>
                <a:cs typeface="+mn-cs"/>
              </a:rPr>
              <a:t>Beginning Performance – Weighted Middle School and High School students entering with beginner’s performance on milestones.</a:t>
            </a:r>
          </a:p>
          <a:p>
            <a:pPr lvl="0" eaLnBrk="0" hangingPunct="0"/>
            <a:r>
              <a:rPr lang="en-US" sz="1200" kern="1200" dirty="0" smtClean="0">
                <a:solidFill>
                  <a:schemeClr val="tx1"/>
                </a:solidFill>
                <a:effectLst/>
                <a:latin typeface="+mn-lt"/>
                <a:ea typeface="+mn-ea"/>
                <a:cs typeface="+mn-cs"/>
              </a:rPr>
              <a:t>ESOL – Weighted for all ESOL designated students in order to supplement due to ESOL staff being locked.</a:t>
            </a:r>
          </a:p>
          <a:p>
            <a:pPr lvl="0" eaLnBrk="0" hangingPunct="0"/>
            <a:r>
              <a:rPr lang="en-US" sz="1200" kern="1200" dirty="0" smtClean="0">
                <a:solidFill>
                  <a:schemeClr val="tx1"/>
                </a:solidFill>
                <a:effectLst/>
                <a:latin typeface="+mn-lt"/>
                <a:ea typeface="+mn-ea"/>
                <a:cs typeface="+mn-cs"/>
              </a:rPr>
              <a:t>Special Education - Weighted for all Special Education students.</a:t>
            </a:r>
          </a:p>
          <a:p>
            <a:pPr lvl="0" eaLnBrk="0" hangingPunct="0"/>
            <a:r>
              <a:rPr lang="en-US" sz="1200" kern="1200" dirty="0" smtClean="0">
                <a:solidFill>
                  <a:schemeClr val="tx1"/>
                </a:solidFill>
                <a:effectLst/>
                <a:latin typeface="+mn-lt"/>
                <a:ea typeface="+mn-ea"/>
                <a:cs typeface="+mn-cs"/>
              </a:rPr>
              <a:t>Gifted – Weighted and measured by number of students in the Gifted Program</a:t>
            </a:r>
          </a:p>
          <a:p>
            <a:pPr lvl="0" eaLnBrk="0" hangingPunct="0"/>
            <a:r>
              <a:rPr lang="en-US" sz="1200" kern="1200" dirty="0" smtClean="0">
                <a:solidFill>
                  <a:schemeClr val="tx1"/>
                </a:solidFill>
                <a:effectLst/>
                <a:latin typeface="+mn-lt"/>
                <a:ea typeface="+mn-ea"/>
                <a:cs typeface="+mn-cs"/>
              </a:rPr>
              <a:t>Small School Supplement – Weighted for low enrollment schools</a:t>
            </a:r>
          </a:p>
          <a:p>
            <a:pPr lvl="1" eaLnBrk="0" hangingPunct="0"/>
            <a:r>
              <a:rPr lang="en-US" sz="1200" kern="1200" dirty="0" smtClean="0">
                <a:solidFill>
                  <a:schemeClr val="tx1"/>
                </a:solidFill>
                <a:effectLst/>
                <a:latin typeface="+mn-lt"/>
                <a:ea typeface="+mn-ea"/>
                <a:cs typeface="+mn-cs"/>
              </a:rPr>
              <a:t>ES – 500</a:t>
            </a:r>
          </a:p>
          <a:p>
            <a:pPr lvl="1" eaLnBrk="0" hangingPunct="0"/>
            <a:r>
              <a:rPr lang="en-US" sz="1200" kern="1200" dirty="0" smtClean="0">
                <a:solidFill>
                  <a:schemeClr val="tx1"/>
                </a:solidFill>
                <a:effectLst/>
                <a:latin typeface="+mn-lt"/>
                <a:ea typeface="+mn-ea"/>
                <a:cs typeface="+mn-cs"/>
              </a:rPr>
              <a:t>MS – 600</a:t>
            </a:r>
          </a:p>
          <a:p>
            <a:pPr lvl="1" eaLnBrk="0" hangingPunct="0"/>
            <a:r>
              <a:rPr lang="en-US" sz="1200" kern="1200" dirty="0" smtClean="0">
                <a:solidFill>
                  <a:schemeClr val="tx1"/>
                </a:solidFill>
                <a:effectLst/>
                <a:latin typeface="+mn-lt"/>
                <a:ea typeface="+mn-ea"/>
                <a:cs typeface="+mn-cs"/>
              </a:rPr>
              <a:t>HS – 700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can see, our projected enrollment for FY19 is </a:t>
            </a:r>
            <a:r>
              <a:rPr lang="en-US" sz="1200" kern="1200" dirty="0" smtClean="0">
                <a:solidFill>
                  <a:schemeClr val="tx1"/>
                </a:solidFill>
                <a:effectLst/>
                <a:latin typeface="+mn-lt"/>
                <a:ea typeface="+mn-ea"/>
                <a:cs typeface="+mn-cs"/>
              </a:rPr>
              <a:t>570,</a:t>
            </a:r>
            <a:r>
              <a:rPr lang="en-US" sz="1200" kern="1200" baseline="0" dirty="0" smtClean="0">
                <a:solidFill>
                  <a:schemeClr val="tx1"/>
                </a:solidFill>
                <a:effectLst/>
                <a:latin typeface="+mn-lt"/>
                <a:ea typeface="+mn-ea"/>
                <a:cs typeface="+mn-cs"/>
              </a:rPr>
              <a:t> we decreased </a:t>
            </a:r>
            <a:r>
              <a:rPr lang="en-US" sz="1200" kern="1200" baseline="0" dirty="0" smtClean="0">
                <a:solidFill>
                  <a:schemeClr val="tx1"/>
                </a:solidFill>
                <a:effectLst/>
                <a:latin typeface="+mn-lt"/>
                <a:ea typeface="+mn-ea"/>
                <a:cs typeface="+mn-cs"/>
              </a:rPr>
              <a:t>by </a:t>
            </a:r>
            <a:r>
              <a:rPr lang="en-US" sz="1200" kern="1200" baseline="0" dirty="0" smtClean="0">
                <a:solidFill>
                  <a:schemeClr val="tx1"/>
                </a:solidFill>
                <a:effectLst/>
                <a:latin typeface="+mn-lt"/>
                <a:ea typeface="+mn-ea"/>
                <a:cs typeface="+mn-cs"/>
              </a:rPr>
              <a:t>82 </a:t>
            </a:r>
            <a:r>
              <a:rPr lang="en-US" sz="1200" kern="1200" baseline="0" dirty="0" smtClean="0">
                <a:solidFill>
                  <a:schemeClr val="tx1"/>
                </a:solidFill>
                <a:effectLst/>
                <a:latin typeface="+mn-lt"/>
                <a:ea typeface="+mn-ea"/>
                <a:cs typeface="+mn-cs"/>
              </a:rPr>
              <a:t>from last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received the following weights for our student characteristics</a:t>
            </a:r>
            <a:r>
              <a:rPr lang="en-US"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Grade </a:t>
            </a:r>
            <a:r>
              <a:rPr lang="en-US" sz="1200" kern="1200" dirty="0" smtClean="0">
                <a:solidFill>
                  <a:schemeClr val="tx1"/>
                </a:solidFill>
                <a:effectLst/>
                <a:latin typeface="+mn-lt"/>
                <a:ea typeface="+mn-ea"/>
                <a:cs typeface="+mn-cs"/>
              </a:rPr>
              <a:t>Level 6</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 .05</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Poverty - .45</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Special </a:t>
            </a:r>
            <a:r>
              <a:rPr lang="en-US" sz="1200" kern="1200" dirty="0" smtClean="0">
                <a:solidFill>
                  <a:schemeClr val="tx1"/>
                </a:solidFill>
                <a:effectLst/>
                <a:latin typeface="+mn-lt"/>
                <a:ea typeface="+mn-ea"/>
                <a:cs typeface="+mn-cs"/>
              </a:rPr>
              <a:t>Education -.03</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Gifted - .60</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Gifted </a:t>
            </a:r>
            <a:r>
              <a:rPr lang="en-US" sz="1200" kern="1200" dirty="0" smtClean="0">
                <a:solidFill>
                  <a:schemeClr val="tx1"/>
                </a:solidFill>
                <a:effectLst/>
                <a:latin typeface="+mn-lt"/>
                <a:ea typeface="+mn-ea"/>
                <a:cs typeface="+mn-cs"/>
              </a:rPr>
              <a:t>Supplement -.60</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 -.10</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Small School </a:t>
            </a:r>
            <a:r>
              <a:rPr lang="en-US" sz="1200" kern="1200" dirty="0" smtClean="0">
                <a:solidFill>
                  <a:schemeClr val="tx1"/>
                </a:solidFill>
                <a:effectLst/>
                <a:latin typeface="+mn-lt"/>
                <a:ea typeface="+mn-ea"/>
                <a:cs typeface="+mn-cs"/>
              </a:rPr>
              <a:t>Supplement -.40</a:t>
            </a:r>
            <a:endParaRPr lang="en-US" sz="14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dirty="0"/>
          </a:p>
        </p:txBody>
      </p:sp>
    </p:spTree>
    <p:extLst>
      <p:ext uri="{BB962C8B-B14F-4D97-AF65-F5344CB8AC3E}">
        <p14:creationId xmlns:p14="http://schemas.microsoft.com/office/powerpoint/2010/main" val="224891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we received money for signature programming, turnaround</a:t>
            </a:r>
            <a:r>
              <a:rPr lang="en-US" baseline="0" dirty="0" smtClean="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passing out the definitions for these funding categories. You will see what makes up each category. Although</a:t>
            </a:r>
            <a:r>
              <a:rPr lang="en-US" sz="1200" kern="1200" baseline="0" dirty="0" smtClean="0">
                <a:solidFill>
                  <a:schemeClr val="tx1"/>
                </a:solidFill>
                <a:effectLst/>
                <a:latin typeface="+mn-lt"/>
                <a:ea typeface="+mn-ea"/>
                <a:cs typeface="+mn-cs"/>
              </a:rPr>
              <a:t> the total amount will not change, allocation per function may depending on our conversations and school needs.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the week of Feb. 26-March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Academic and Staffing Resource Planning Conferences will be held.  At this meeting, I will present my plan for staff utilization, resource distribution and plan for staffing implications.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need to approve the budget at the </a:t>
            </a:r>
            <a:r>
              <a:rPr lang="en-US" sz="1200" kern="1200" dirty="0" smtClean="0">
                <a:solidFill>
                  <a:schemeClr val="tx1"/>
                </a:solidFill>
                <a:effectLst/>
                <a:latin typeface="+mn-lt"/>
                <a:ea typeface="+mn-ea"/>
                <a:cs typeface="+mn-cs"/>
              </a:rPr>
              <a:t>MARCH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meeting.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25</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3</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FY19. We will begin the work of funding the strategic priorities we agreed upon during our strategic review meeting. </a:t>
            </a:r>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printed the terms on the next two slides for your convenience. I want to just go over them so we will all be on the same page as we move forward in this process. If you have any questions, please don’t hesitate to ask.</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8383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Are there any priorities I left 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Are there any questions or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next time we meet, </a:t>
            </a:r>
            <a:r>
              <a:rPr lang="en-US" sz="1200" kern="1200" dirty="0" smtClean="0">
                <a:solidFill>
                  <a:schemeClr val="tx1"/>
                </a:solidFill>
                <a:effectLst/>
                <a:latin typeface="+mn-lt"/>
                <a:ea typeface="+mn-ea"/>
                <a:cs typeface="+mn-cs"/>
              </a:rPr>
              <a:t>I will show you where I have budgeted for our strategic priorities.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9150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 few highlights for our budget this </a:t>
            </a:r>
            <a:r>
              <a:rPr lang="en-US" sz="1200" kern="1200" dirty="0" smtClean="0">
                <a:solidFill>
                  <a:schemeClr val="tx1"/>
                </a:solidFill>
                <a:effectLst/>
                <a:latin typeface="+mn-lt"/>
                <a:ea typeface="+mn-ea"/>
                <a:cs typeface="+mn-cs"/>
              </a:rPr>
              <a:t>year.</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19</a:t>
            </a:fld>
            <a:endParaRPr lang="en-US" dirty="0"/>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9EFD06-B0BC-4C89-881B-42AEC2CD0357}"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BAA0D4-A0A4-4F1E-87F4-FFC84D7989BA}"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9A573F-8807-4CC0-9991-0671F74433A5}"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BA083766-4B91-814D-B095-CD901C088ED5}" type="datetimeFigureOut">
              <a:rPr lang="en-US" smtClean="0">
                <a:solidFill>
                  <a:srgbClr val="F5F5F5"/>
                </a:solidFill>
              </a:rPr>
              <a:pPr/>
              <a:t>6/28/2018</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BA083766-4B91-814D-B095-CD901C088ED5}"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6/28/2018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43DBAE-D4AC-413E-9772-FD0630CDC8C1}"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90B0E-8142-4E9C-82AD-578D5B474E77}"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1E7FAB-3306-4064-8F7D-03ADBCBA7EB4}"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47D705-7DDB-40F6-949B-F7FBFFEB8101}"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5EE5-803C-44EB-B235-FE6806D5A6E2}" type="datetime1">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30AD28-1462-4D94-BCCC-87C3B9580121}" type="datetime1">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2583AD-EC1F-433A-9711-443DB0EC93DD}" type="datetime1">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E9B62-5665-4DBD-94CD-F3AC7CF3181F}"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135E1E-B415-4338-95EE-C6D60A9A00AA}"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2D537D-E005-42B8-BA13-3EC3BE9471DD}"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E3E547-E4A5-4FA4-A52F-4D45F2A9AC28}"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9321AA-A377-4061-AF50-C5E84330E9E7}"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0AA0AA-FBB7-4037-8538-552AFFE16734}"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332F3-C7A1-4053-BB19-53F02CC7BA75}"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1B7BC9-C400-47F3-B455-B66352431E05}"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436E16-5C4F-4213-9748-6C9A2FB1D49F}" type="datetime1">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27FE93-FE48-4BD3-9E9C-7472184B1204}" type="datetime1">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AB1408-4076-4618-AFAD-E1D37A2BA9CA}" type="datetime1">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3D3B5B-C0DB-4E93-BC7E-A8CEAEA16DC1}"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05A48A-EE8B-474E-8D7D-6E7A00FE249B}"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6/28/2018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784CB-EFDE-44D9-8CEC-1DFAEAF97BCA}"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F5EC09-9645-4A3D-B56F-0BFBADC63F40}"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3A90DD-A2EE-43A5-B880-645500C3B414}"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E7D18B-E782-45F6-95D5-615C6DAC7408}"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B2E4D0-C4B3-43D4-BA3B-3FD775A8A6A6}"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EB3A05-A673-4CE1-BA53-F128A23D810B}"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613EB5-7791-4819-A134-2A86E09F364D}" type="datetime1">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844E3-E90D-43E0-AD87-CA6A5E9CC8D4}" type="datetime1">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B620DA-C532-4CA4-AC2D-975E4BFE6C51}" type="datetime1">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E3CA7-11B8-4118-B3F8-C34786C38617}"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6/28/2018</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8DDD31-84B6-6E40-B7CB-9EBB1DB33AE8}" type="datetimeFigureOut">
              <a:rPr lang="en-US" smtClean="0"/>
              <a:t>6/28/2018</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1A8DDD31-84B6-6E40-B7CB-9EBB1DB33AE8}" type="datetimeFigureOut">
              <a:rPr lang="en-US" smtClean="0">
                <a:solidFill>
                  <a:prstClr val="black">
                    <a:lumMod val="85000"/>
                    <a:lumOff val="15000"/>
                  </a:prstClr>
                </a:solidFill>
              </a:rPr>
              <a:pPr/>
              <a:t>6/28/2018</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6/28/2018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6/28/2018</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C53DC-AD11-4CC4-AFE4-C5A866BDE2CA}" type="datetime1">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EC01-3EE1-4290-89D6-91489E367EA1}" type="datetime1">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DE51-86A4-44D9-BF50-3667D73DB600}" type="datetime1">
              <a:rPr lang="en-US" smtClean="0">
                <a:solidFill>
                  <a:prstClr val="black">
                    <a:tint val="75000"/>
                  </a:prstClr>
                </a:solidFill>
              </a:rPr>
              <a:pPr/>
              <a:t>6/28/2018</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Sylvan Hills Middle</a:t>
            </a:r>
            <a:endParaRPr lang="en-US" sz="3200" b="1" dirty="0">
              <a:solidFill>
                <a:schemeClr val="bg1"/>
              </a:solidFill>
            </a:endParaRPr>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156" y="0"/>
            <a:ext cx="7063991" cy="602901"/>
          </a:xfrm>
        </p:spPr>
        <p:txBody>
          <a:bodyPr>
            <a:normAutofit fontScale="90000"/>
          </a:bodyPr>
          <a:lstStyle/>
          <a:p>
            <a:pPr algn="ctr"/>
            <a:r>
              <a:rPr lang="en-US" b="1" dirty="0" smtClean="0"/>
              <a:t>STAR: 6</a:t>
            </a:r>
            <a:r>
              <a:rPr lang="en-US" b="1" baseline="30000" dirty="0" smtClean="0"/>
              <a:t>th</a:t>
            </a:r>
            <a:r>
              <a:rPr lang="en-US" b="1" dirty="0" smtClean="0"/>
              <a:t> Grade Math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530" y="683288"/>
            <a:ext cx="8410470" cy="5496448"/>
          </a:xfrm>
        </p:spPr>
      </p:pic>
    </p:spTree>
    <p:extLst>
      <p:ext uri="{BB962C8B-B14F-4D97-AF65-F5344CB8AC3E}">
        <p14:creationId xmlns:p14="http://schemas.microsoft.com/office/powerpoint/2010/main" val="79854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89" y="1"/>
            <a:ext cx="8200711" cy="673240"/>
          </a:xfrm>
        </p:spPr>
        <p:txBody>
          <a:bodyPr>
            <a:normAutofit/>
          </a:bodyPr>
          <a:lstStyle/>
          <a:p>
            <a:pPr algn="ctr"/>
            <a:r>
              <a:rPr lang="en-US" b="1" dirty="0" smtClean="0"/>
              <a:t>STAR: 7</a:t>
            </a:r>
            <a:r>
              <a:rPr lang="en-US" b="1" baseline="30000" dirty="0" smtClean="0"/>
              <a:t>th</a:t>
            </a:r>
            <a:r>
              <a:rPr lang="en-US" b="1" dirty="0" smtClean="0"/>
              <a:t> Grade Math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481" y="793820"/>
            <a:ext cx="8420519" cy="5385916"/>
          </a:xfrm>
        </p:spPr>
      </p:pic>
    </p:spTree>
    <p:extLst>
      <p:ext uri="{BB962C8B-B14F-4D97-AF65-F5344CB8AC3E}">
        <p14:creationId xmlns:p14="http://schemas.microsoft.com/office/powerpoint/2010/main" val="304214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70338"/>
            <a:ext cx="8325747" cy="643095"/>
          </a:xfrm>
        </p:spPr>
        <p:txBody>
          <a:bodyPr>
            <a:normAutofit/>
          </a:bodyPr>
          <a:lstStyle/>
          <a:p>
            <a:pPr algn="ctr"/>
            <a:r>
              <a:rPr lang="en-US" b="1" dirty="0" smtClean="0"/>
              <a:t>STAR: 8</a:t>
            </a:r>
            <a:r>
              <a:rPr lang="en-US" b="1" baseline="30000" dirty="0" smtClean="0"/>
              <a:t>th</a:t>
            </a:r>
            <a:r>
              <a:rPr lang="en-US" b="1" dirty="0" smtClean="0"/>
              <a:t> Grade Math </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626" y="854110"/>
            <a:ext cx="8390374" cy="5305530"/>
          </a:xfrm>
        </p:spPr>
      </p:pic>
    </p:spTree>
    <p:extLst>
      <p:ext uri="{BB962C8B-B14F-4D97-AF65-F5344CB8AC3E}">
        <p14:creationId xmlns:p14="http://schemas.microsoft.com/office/powerpoint/2010/main" val="291165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smtClean="0">
                <a:latin typeface="+mj-lt"/>
              </a:rPr>
              <a:t>Description of Strategy Categories</a:t>
            </a:r>
            <a:endParaRPr lang="en-US" sz="3200" b="1" i="1" dirty="0">
              <a:latin typeface="+mj-lt"/>
            </a:endParaRP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Budget Parameters</a:t>
            </a:r>
            <a:r>
              <a:rPr lang="en-US" sz="2400" dirty="0" smtClean="0">
                <a:latin typeface="Calibri" panose="020F0502020204030204" pitchFamily="34" charset="0"/>
                <a:cs typeface="Calibri" panose="020F0502020204030204" pitchFamily="34" charset="0"/>
              </a:rPr>
              <a:t> – FY19 funding </a:t>
            </a:r>
            <a:r>
              <a:rPr lang="en-US" sz="2400" u="sng" dirty="0" smtClean="0">
                <a:latin typeface="Calibri" panose="020F0502020204030204" pitchFamily="34" charset="0"/>
                <a:cs typeface="Calibri" panose="020F0502020204030204" pitchFamily="34" charset="0"/>
              </a:rPr>
              <a:t>priorities</a:t>
            </a:r>
            <a:r>
              <a:rPr lang="en-US" sz="2400" dirty="0" smtClean="0">
                <a:latin typeface="Calibri" panose="020F0502020204030204" pitchFamily="34" charset="0"/>
                <a:cs typeface="Calibri" panose="020F0502020204030204" pitchFamily="34" charset="0"/>
              </a:rPr>
              <a:t> from the school’s 3-5 year strategic plan, ranked by </a:t>
            </a:r>
            <a:r>
              <a:rPr lang="en-US" sz="2400" dirty="0">
                <a:latin typeface="Calibri" panose="020F0502020204030204" pitchFamily="34" charset="0"/>
                <a:cs typeface="Calibri" panose="020F0502020204030204" pitchFamily="34" charset="0"/>
              </a:rPr>
              <a:t>the </a:t>
            </a:r>
            <a:r>
              <a:rPr lang="en-US" sz="2400" dirty="0" smtClean="0">
                <a:latin typeface="Calibri" panose="020F0502020204030204" pitchFamily="34" charset="0"/>
                <a:cs typeface="Calibri" panose="020F0502020204030204" pitchFamily="34" charset="0"/>
              </a:rPr>
              <a:t>order </a:t>
            </a:r>
            <a:r>
              <a:rPr lang="en-US" sz="2400" dirty="0">
                <a:latin typeface="Calibri" panose="020F0502020204030204" pitchFamily="34" charset="0"/>
                <a:cs typeface="Calibri" panose="020F0502020204030204" pitchFamily="34" charset="0"/>
              </a:rPr>
              <a:t>of importance </a:t>
            </a:r>
            <a:endParaRPr lang="en-US" sz="2400" dirty="0" smtClean="0">
              <a:latin typeface="Calibri" panose="020F0502020204030204" pitchFamily="34" charset="0"/>
              <a:cs typeface="Calibri" panose="020F0502020204030204" pitchFamily="34" charset="0"/>
            </a:endParaRP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Request</a:t>
            </a:r>
            <a:r>
              <a:rPr lang="en-US" sz="2400" dirty="0" smtClean="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xmlns="" val="20000"/>
                    </a:ext>
                  </a:extLst>
                </a:gridCol>
                <a:gridCol w="6325770">
                  <a:extLst>
                    <a:ext uri="{9D8B030D-6E8A-4147-A177-3AD203B41FA5}">
                      <a16:colId xmlns:a16="http://schemas.microsoft.com/office/drawing/2014/main" xmlns="" val="20001"/>
                    </a:ext>
                  </a:extLst>
                </a:gridCol>
              </a:tblGrid>
              <a:tr h="277581">
                <a:tc>
                  <a:txBody>
                    <a:bodyPr/>
                    <a:lstStyle/>
                    <a:p>
                      <a:pPr algn="ctr"/>
                      <a:r>
                        <a:rPr lang="en-US" sz="2000" dirty="0" smtClean="0">
                          <a:latin typeface="Calibri" panose="020F0502020204030204" pitchFamily="34" charset="0"/>
                          <a:cs typeface="Calibri" panose="020F0502020204030204" pitchFamily="34" charset="0"/>
                        </a:rPr>
                        <a:t>Strategic</a:t>
                      </a:r>
                      <a:r>
                        <a:rPr lang="en-US" sz="2000" baseline="0" dirty="0" smtClean="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smtClean="0">
                          <a:latin typeface="Calibri" panose="020F0502020204030204" pitchFamily="34" charset="0"/>
                          <a:cs typeface="Calibri" panose="020F0502020204030204" pitchFamily="34" charset="0"/>
                        </a:rPr>
                        <a:t>District</a:t>
                      </a:r>
                      <a:r>
                        <a:rPr lang="en-US" sz="2000" baseline="0" dirty="0" smtClean="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606572">
                <a:tc>
                  <a:txBody>
                    <a:bodyPr/>
                    <a:lstStyle/>
                    <a:p>
                      <a:r>
                        <a:rPr lang="en-US" sz="2000" dirty="0" smtClean="0">
                          <a:latin typeface="Calibri" panose="020F0502020204030204" pitchFamily="34" charset="0"/>
                          <a:cs typeface="Calibri" panose="020F0502020204030204" pitchFamily="34" charset="0"/>
                        </a:rPr>
                        <a:t>Academic</a:t>
                      </a:r>
                      <a:r>
                        <a:rPr lang="en-US" sz="2000" baseline="0" dirty="0" smtClean="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867864">
                <a:tc>
                  <a:txBody>
                    <a:bodyPr/>
                    <a:lstStyle/>
                    <a:p>
                      <a:r>
                        <a:rPr lang="en-US" sz="2000" dirty="0" smtClean="0">
                          <a:latin typeface="Calibri" panose="020F0502020204030204" pitchFamily="34" charset="0"/>
                          <a:cs typeface="Calibri" panose="020F0502020204030204" pitchFamily="34" charset="0"/>
                        </a:rPr>
                        <a:t>Talent</a:t>
                      </a:r>
                      <a:r>
                        <a:rPr lang="en-US" sz="2000" baseline="0" dirty="0" smtClean="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r h="867864">
                <a:tc>
                  <a:txBody>
                    <a:bodyPr/>
                    <a:lstStyle/>
                    <a:p>
                      <a:r>
                        <a:rPr lang="en-US" sz="2000" dirty="0" smtClean="0">
                          <a:latin typeface="Calibri" panose="020F0502020204030204" pitchFamily="34" charset="0"/>
                          <a:cs typeface="Calibri" panose="020F0502020204030204" pitchFamily="34" charset="0"/>
                        </a:rPr>
                        <a:t>Systems</a:t>
                      </a:r>
                      <a:r>
                        <a:rPr lang="en-US" sz="2000" baseline="0" dirty="0" smtClean="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3"/>
                  </a:ext>
                </a:extLst>
              </a:tr>
              <a:tr h="1129158">
                <a:tc>
                  <a:txBody>
                    <a:bodyPr/>
                    <a:lstStyle/>
                    <a:p>
                      <a:r>
                        <a:rPr lang="en-US" sz="2000" dirty="0" smtClean="0">
                          <a:latin typeface="Calibri" panose="020F0502020204030204" pitchFamily="34" charset="0"/>
                          <a:cs typeface="Calibri" panose="020F0502020204030204" pitchFamily="34" charset="0"/>
                        </a:rPr>
                        <a:t>Culture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smtClean="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smtClean="0"/>
              <a:t>Focus Area Descriptors</a:t>
            </a:r>
            <a:endParaRPr lang="en-US" sz="3400" b="1" dirty="0"/>
          </a:p>
        </p:txBody>
      </p:sp>
    </p:spTree>
    <p:extLst>
      <p:ext uri="{BB962C8B-B14F-4D97-AF65-F5344CB8AC3E}">
        <p14:creationId xmlns:p14="http://schemas.microsoft.com/office/powerpoint/2010/main" val="3775456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7280403" y="4229693"/>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1013" kern="0">
              <a:solidFill>
                <a:prstClr val="black"/>
              </a:solidFill>
              <a:latin typeface="Calibri"/>
            </a:endParaRPr>
          </a:p>
        </p:txBody>
      </p:sp>
      <p:sp>
        <p:nvSpPr>
          <p:cNvPr id="63" name="Right Arrow 62"/>
          <p:cNvSpPr/>
          <p:nvPr/>
        </p:nvSpPr>
        <p:spPr>
          <a:xfrm>
            <a:off x="7280403" y="2928371"/>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53" name="Right Arrow 52"/>
          <p:cNvSpPr/>
          <p:nvPr/>
        </p:nvSpPr>
        <p:spPr>
          <a:xfrm>
            <a:off x="7230237" y="6187510"/>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44" name="Right Arrow 43"/>
          <p:cNvSpPr/>
          <p:nvPr/>
        </p:nvSpPr>
        <p:spPr>
          <a:xfrm>
            <a:off x="7230237" y="5385262"/>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43" name="Right Arrow 42"/>
          <p:cNvSpPr/>
          <p:nvPr/>
        </p:nvSpPr>
        <p:spPr>
          <a:xfrm>
            <a:off x="3003681" y="6195952"/>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59" name="Right Arrow 58"/>
          <p:cNvSpPr/>
          <p:nvPr/>
        </p:nvSpPr>
        <p:spPr>
          <a:xfrm>
            <a:off x="3071358" y="4173017"/>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1013" kern="0">
              <a:solidFill>
                <a:prstClr val="black"/>
              </a:solidFill>
              <a:latin typeface="Calibri"/>
            </a:endParaRPr>
          </a:p>
        </p:txBody>
      </p:sp>
      <p:sp>
        <p:nvSpPr>
          <p:cNvPr id="54" name="Right Arrow 53"/>
          <p:cNvSpPr/>
          <p:nvPr/>
        </p:nvSpPr>
        <p:spPr>
          <a:xfrm>
            <a:off x="3062305" y="2922369"/>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56" name="Right Arrow 55"/>
          <p:cNvSpPr/>
          <p:nvPr/>
        </p:nvSpPr>
        <p:spPr>
          <a:xfrm>
            <a:off x="2993702" y="5283539"/>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5" name="TextBox 4"/>
          <p:cNvSpPr txBox="1"/>
          <p:nvPr/>
        </p:nvSpPr>
        <p:spPr>
          <a:xfrm>
            <a:off x="0" y="49884"/>
            <a:ext cx="9144000" cy="276999"/>
          </a:xfrm>
          <a:prstGeom prst="rect">
            <a:avLst/>
          </a:prstGeom>
          <a:solidFill>
            <a:srgbClr val="0066FF"/>
          </a:solidFill>
        </p:spPr>
        <p:txBody>
          <a:bodyPr wrap="square" rtlCol="0">
            <a:spAutoFit/>
          </a:bodyPr>
          <a:lstStyle/>
          <a:p>
            <a:pPr algn="ctr"/>
            <a:r>
              <a:rPr lang="en-US" sz="1200" dirty="0" smtClean="0">
                <a:solidFill>
                  <a:schemeClr val="bg1"/>
                </a:solidFill>
                <a:latin typeface="Arial"/>
                <a:cs typeface="Arial"/>
              </a:rPr>
              <a:t>Sylvan Hills Middle (Carver Cluster</a:t>
            </a:r>
            <a:r>
              <a:rPr lang="en-US" sz="1200" dirty="0">
                <a:solidFill>
                  <a:schemeClr val="bg1"/>
                </a:solidFill>
                <a:latin typeface="Arial"/>
                <a:cs typeface="Arial"/>
              </a:rPr>
              <a:t>)</a:t>
            </a:r>
          </a:p>
        </p:txBody>
      </p:sp>
      <p:grpSp>
        <p:nvGrpSpPr>
          <p:cNvPr id="37" name="Group 36"/>
          <p:cNvGrpSpPr/>
          <p:nvPr/>
        </p:nvGrpSpPr>
        <p:grpSpPr>
          <a:xfrm>
            <a:off x="787324" y="3775012"/>
            <a:ext cx="2649126" cy="2929735"/>
            <a:chOff x="1378722" y="3502754"/>
            <a:chExt cx="2639280" cy="5348536"/>
          </a:xfrm>
        </p:grpSpPr>
        <p:sp>
          <p:nvSpPr>
            <p:cNvPr id="38" name="Rounded Rectangle 37"/>
            <p:cNvSpPr/>
            <p:nvPr/>
          </p:nvSpPr>
          <p:spPr>
            <a:xfrm>
              <a:off x="1392623" y="3502754"/>
              <a:ext cx="2618772" cy="2169080"/>
            </a:xfrm>
            <a:prstGeom prst="rect">
              <a:avLst/>
            </a:prstGeom>
            <a:solidFill>
              <a:srgbClr val="FFD5D5"/>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startAt="4"/>
              </a:pPr>
              <a:endParaRPr lang="en-US" sz="900" b="1" dirty="0">
                <a:solidFill>
                  <a:srgbClr val="000000"/>
                </a:solidFill>
                <a:latin typeface="Arial" panose="020B0604020202020204" pitchFamily="34" charset="0"/>
                <a:cs typeface="Arial" panose="020B0604020202020204" pitchFamily="34" charset="0"/>
              </a:endParaRPr>
            </a:p>
            <a:p>
              <a:pPr marL="228600" indent="-228600">
                <a:buFont typeface="+mj-lt"/>
                <a:buAutoNum type="arabicPeriod" startAt="4"/>
                <a:defRPr/>
              </a:pPr>
              <a:r>
                <a:rPr lang="en-US" sz="900" b="1" dirty="0" smtClean="0">
                  <a:solidFill>
                    <a:prstClr val="black"/>
                  </a:solidFill>
                  <a:latin typeface="Arial" panose="020B0604020202020204" pitchFamily="34" charset="0"/>
                  <a:cs typeface="Arial" panose="020B0604020202020204" pitchFamily="34" charset="0"/>
                </a:rPr>
                <a:t>Recruit and maintain highly talented faculty/staff trained in researched-based best for developing the total middle school student (academically, socially, and emotionally)</a:t>
              </a:r>
            </a:p>
            <a:p>
              <a:pPr marL="228600" indent="-228600">
                <a:buFont typeface="+mj-lt"/>
                <a:buAutoNum type="arabicPeriod" startAt="4"/>
                <a:defRPr/>
              </a:pPr>
              <a:r>
                <a:rPr lang="en-US" sz="900" b="1" dirty="0" smtClean="0">
                  <a:solidFill>
                    <a:prstClr val="black"/>
                  </a:solidFill>
                  <a:latin typeface="Arial" panose="020B0604020202020204" pitchFamily="34" charset="0"/>
                  <a:cs typeface="Arial" panose="020B0604020202020204" pitchFamily="34" charset="0"/>
                </a:rPr>
                <a:t>Provide ongoing professional learning and development opportunities for all faculty/staff.</a:t>
              </a:r>
              <a:endParaRPr lang="en-US" sz="900" b="1"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startAt="4"/>
                <a:defRPr/>
              </a:pPr>
              <a:endParaRPr lang="en-US" sz="900" b="1" dirty="0">
                <a:solidFill>
                  <a:prstClr val="black"/>
                </a:solidFill>
                <a:latin typeface="Arial" panose="020B0604020202020204" pitchFamily="34" charset="0"/>
                <a:cs typeface="Arial" panose="020B0604020202020204" pitchFamily="34" charset="0"/>
              </a:endParaRPr>
            </a:p>
          </p:txBody>
        </p:sp>
        <p:sp>
          <p:nvSpPr>
            <p:cNvPr id="39" name="Rounded Rectangle 38"/>
            <p:cNvSpPr/>
            <p:nvPr/>
          </p:nvSpPr>
          <p:spPr>
            <a:xfrm>
              <a:off x="1378722" y="5797874"/>
              <a:ext cx="2632673" cy="1300564"/>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225"/>
                </a:spcAft>
              </a:pPr>
              <a:endParaRPr lang="en-US" sz="900" b="1" dirty="0">
                <a:solidFill>
                  <a:srgbClr val="000000"/>
                </a:solidFill>
                <a:latin typeface="Arial" panose="020B0604020202020204" pitchFamily="34" charset="0"/>
                <a:cs typeface="Arial" panose="020B0604020202020204" pitchFamily="34" charset="0"/>
              </a:endParaRPr>
            </a:p>
            <a:p>
              <a:pPr>
                <a:spcAft>
                  <a:spcPts val="225"/>
                </a:spcAft>
              </a:pPr>
              <a:r>
                <a:rPr lang="en-US" sz="900" b="1" dirty="0">
                  <a:solidFill>
                    <a:schemeClr val="tx1"/>
                  </a:solidFill>
                  <a:latin typeface="Arial" panose="020B0604020202020204" pitchFamily="34" charset="0"/>
                  <a:cs typeface="Arial" panose="020B0604020202020204" pitchFamily="34" charset="0"/>
                </a:rPr>
                <a:t> </a:t>
              </a:r>
            </a:p>
          </p:txBody>
        </p:sp>
        <p:sp>
          <p:nvSpPr>
            <p:cNvPr id="40" name="Rounded Rectangle 39"/>
            <p:cNvSpPr/>
            <p:nvPr/>
          </p:nvSpPr>
          <p:spPr>
            <a:xfrm>
              <a:off x="1385329" y="7455395"/>
              <a:ext cx="2632673" cy="1395895"/>
            </a:xfrm>
            <a:prstGeom prst="rect">
              <a:avLst/>
            </a:prstGeom>
            <a:solidFill>
              <a:schemeClr val="bg1">
                <a:lumMod val="7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buFont typeface="+mj-lt"/>
                <a:buAutoNum type="arabicPeriod" startAt="7"/>
                <a:defRPr/>
              </a:pPr>
              <a:r>
                <a:rPr lang="en-US" sz="900" b="1" dirty="0" smtClean="0">
                  <a:solidFill>
                    <a:prstClr val="black"/>
                  </a:solidFill>
                  <a:latin typeface="Arial" panose="020B0604020202020204" pitchFamily="34" charset="0"/>
                  <a:cs typeface="Arial" panose="020B0604020202020204" pitchFamily="34" charset="0"/>
                </a:rPr>
                <a:t>Provide increased teaching and learning time opportunities for all staff and students.</a:t>
              </a:r>
              <a:endParaRPr lang="en-US" sz="900" b="1" dirty="0">
                <a:solidFill>
                  <a:prstClr val="black"/>
                </a:solidFill>
                <a:latin typeface="Arial" panose="020B0604020202020204" pitchFamily="34" charset="0"/>
                <a:cs typeface="Arial" panose="020B0604020202020204" pitchFamily="34" charset="0"/>
              </a:endParaRPr>
            </a:p>
          </p:txBody>
        </p:sp>
        <p:sp>
          <p:nvSpPr>
            <p:cNvPr id="49" name="Rounded Rectangle 38"/>
            <p:cNvSpPr/>
            <p:nvPr/>
          </p:nvSpPr>
          <p:spPr>
            <a:xfrm>
              <a:off x="1378919" y="5749012"/>
              <a:ext cx="2632673" cy="1629207"/>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startAt="6"/>
              </a:pPr>
              <a:r>
                <a:rPr lang="en-US" sz="900" b="1" dirty="0" smtClean="0">
                  <a:solidFill>
                    <a:schemeClr val="tx1"/>
                  </a:solidFill>
                  <a:latin typeface="Arial" panose="020B0604020202020204" pitchFamily="34" charset="0"/>
                  <a:cs typeface="Arial" panose="020B0604020202020204" pitchFamily="34" charset="0"/>
                </a:rPr>
                <a:t>Engage all facets of the community as partners and align people and resource to maximize impact.</a:t>
              </a:r>
              <a:endParaRPr lang="en-US" sz="900" b="1" dirty="0">
                <a:solidFill>
                  <a:schemeClr val="tx1"/>
                </a:solidFill>
                <a:latin typeface="Arial" panose="020B0604020202020204" pitchFamily="34" charset="0"/>
                <a:cs typeface="Arial" panose="020B0604020202020204" pitchFamily="34" charset="0"/>
              </a:endParaRPr>
            </a:p>
          </p:txBody>
        </p:sp>
      </p:grpSp>
      <p:sp>
        <p:nvSpPr>
          <p:cNvPr id="34" name="Rectangle 33"/>
          <p:cNvSpPr/>
          <p:nvPr/>
        </p:nvSpPr>
        <p:spPr>
          <a:xfrm>
            <a:off x="1585038" y="1870652"/>
            <a:ext cx="1023036" cy="219291"/>
          </a:xfrm>
          <a:prstGeom prst="rect">
            <a:avLst/>
          </a:prstGeom>
        </p:spPr>
        <p:txBody>
          <a:bodyPr wrap="none">
            <a:spAutoFit/>
          </a:bodyPr>
          <a:lstStyle/>
          <a:p>
            <a:pPr algn="ctr"/>
            <a:r>
              <a:rPr lang="en-US" sz="825" b="1" dirty="0">
                <a:latin typeface="Arial"/>
                <a:cs typeface="Arial"/>
              </a:rPr>
              <a:t>School Priorities</a:t>
            </a:r>
          </a:p>
        </p:txBody>
      </p:sp>
      <p:sp>
        <p:nvSpPr>
          <p:cNvPr id="36" name="Rectangle 35"/>
          <p:cNvSpPr/>
          <p:nvPr/>
        </p:nvSpPr>
        <p:spPr>
          <a:xfrm>
            <a:off x="3683155" y="5010764"/>
            <a:ext cx="3985339" cy="891926"/>
          </a:xfrm>
          <a:prstGeom prst="rect">
            <a:avLst/>
          </a:prstGeom>
          <a:solidFill>
            <a:schemeClr val="accent6">
              <a:lumMod val="20000"/>
              <a:lumOff val="80000"/>
            </a:schemeClr>
          </a:solidFill>
          <a:ln w="25400" cap="flat" cmpd="sng" algn="ctr">
            <a:solidFill>
              <a:schemeClr val="accent6"/>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800" dirty="0" smtClean="0">
                <a:solidFill>
                  <a:sysClr val="windowText" lastClr="000000"/>
                </a:solidFill>
                <a:latin typeface="Arial" panose="020B0604020202020204" pitchFamily="34" charset="0"/>
                <a:cs typeface="Arial" panose="020B0604020202020204" pitchFamily="34" charset="0"/>
              </a:rPr>
              <a:t>6A. Build </a:t>
            </a:r>
            <a:r>
              <a:rPr lang="en-US" sz="800" dirty="0">
                <a:solidFill>
                  <a:sysClr val="windowText" lastClr="000000"/>
                </a:solidFill>
                <a:latin typeface="Arial" panose="020B0604020202020204" pitchFamily="34" charset="0"/>
                <a:cs typeface="Arial" panose="020B0604020202020204" pitchFamily="34" charset="0"/>
              </a:rPr>
              <a:t>relationships between school </a:t>
            </a:r>
            <a:r>
              <a:rPr lang="en-US" sz="800" dirty="0" smtClean="0">
                <a:solidFill>
                  <a:sysClr val="windowText" lastClr="000000"/>
                </a:solidFill>
                <a:latin typeface="Arial" panose="020B0604020202020204" pitchFamily="34" charset="0"/>
                <a:cs typeface="Arial" panose="020B0604020202020204" pitchFamily="34" charset="0"/>
              </a:rPr>
              <a:t>leadership/staff </a:t>
            </a:r>
            <a:r>
              <a:rPr lang="en-US" sz="800" dirty="0">
                <a:solidFill>
                  <a:sysClr val="windowText" lastClr="000000"/>
                </a:solidFill>
                <a:latin typeface="Arial" panose="020B0604020202020204" pitchFamily="34" charset="0"/>
                <a:cs typeface="Arial" panose="020B0604020202020204" pitchFamily="34" charset="0"/>
              </a:rPr>
              <a:t>and partner leadership in order to better serve </a:t>
            </a:r>
            <a:r>
              <a:rPr lang="en-US" sz="800" dirty="0" smtClean="0">
                <a:solidFill>
                  <a:sysClr val="windowText" lastClr="000000"/>
                </a:solidFill>
                <a:latin typeface="Arial" panose="020B0604020202020204" pitchFamily="34" charset="0"/>
                <a:cs typeface="Arial" panose="020B0604020202020204" pitchFamily="34" charset="0"/>
              </a:rPr>
              <a:t>the needs </a:t>
            </a:r>
            <a:r>
              <a:rPr lang="en-US" sz="800" dirty="0">
                <a:solidFill>
                  <a:sysClr val="windowText" lastClr="000000"/>
                </a:solidFill>
                <a:latin typeface="Arial" panose="020B0604020202020204" pitchFamily="34" charset="0"/>
                <a:cs typeface="Arial" panose="020B0604020202020204" pitchFamily="34" charset="0"/>
              </a:rPr>
              <a:t>of the </a:t>
            </a:r>
            <a:r>
              <a:rPr lang="en-US" sz="800" dirty="0" smtClean="0">
                <a:solidFill>
                  <a:sysClr val="windowText" lastClr="000000"/>
                </a:solidFill>
                <a:latin typeface="Arial" panose="020B0604020202020204" pitchFamily="34" charset="0"/>
                <a:cs typeface="Arial" panose="020B0604020202020204" pitchFamily="34" charset="0"/>
              </a:rPr>
              <a:t>Sylvan Hills </a:t>
            </a:r>
            <a:r>
              <a:rPr lang="en-US" sz="800" dirty="0">
                <a:solidFill>
                  <a:sysClr val="windowText" lastClr="000000"/>
                </a:solidFill>
                <a:latin typeface="Arial" panose="020B0604020202020204" pitchFamily="34" charset="0"/>
                <a:cs typeface="Arial" panose="020B0604020202020204" pitchFamily="34" charset="0"/>
              </a:rPr>
              <a:t>community</a:t>
            </a:r>
            <a:r>
              <a:rPr lang="en-US" sz="800" dirty="0" smtClean="0">
                <a:solidFill>
                  <a:sysClr val="windowText" lastClr="000000"/>
                </a:solidFill>
                <a:latin typeface="Arial" panose="020B0604020202020204" pitchFamily="34" charset="0"/>
                <a:cs typeface="Arial" panose="020B0604020202020204" pitchFamily="34" charset="0"/>
              </a:rPr>
              <a:t>.</a:t>
            </a:r>
          </a:p>
          <a:p>
            <a:pPr lvl="0"/>
            <a:r>
              <a:rPr lang="en-US" sz="800" dirty="0" smtClean="0">
                <a:solidFill>
                  <a:sysClr val="windowText" lastClr="000000"/>
                </a:solidFill>
                <a:latin typeface="Arial" panose="020B0604020202020204" pitchFamily="34" charset="0"/>
                <a:cs typeface="Arial" panose="020B0604020202020204" pitchFamily="34" charset="0"/>
              </a:rPr>
              <a:t>6B. Strengthen family </a:t>
            </a:r>
            <a:r>
              <a:rPr lang="en-US" sz="800" dirty="0">
                <a:solidFill>
                  <a:sysClr val="windowText" lastClr="000000"/>
                </a:solidFill>
                <a:latin typeface="Arial" panose="020B0604020202020204" pitchFamily="34" charset="0"/>
                <a:cs typeface="Arial" panose="020B0604020202020204" pitchFamily="34" charset="0"/>
              </a:rPr>
              <a:t>and </a:t>
            </a:r>
            <a:r>
              <a:rPr lang="en-US" sz="800" dirty="0" smtClean="0">
                <a:solidFill>
                  <a:sysClr val="windowText" lastClr="000000"/>
                </a:solidFill>
                <a:latin typeface="Arial" panose="020B0604020202020204" pitchFamily="34" charset="0"/>
                <a:cs typeface="Arial" panose="020B0604020202020204" pitchFamily="34" charset="0"/>
              </a:rPr>
              <a:t>community support to increase parent involvement</a:t>
            </a:r>
            <a:r>
              <a:rPr lang="en-US" sz="800" dirty="0">
                <a:solidFill>
                  <a:sysClr val="windowText" lastClr="000000"/>
                </a:solidFill>
                <a:latin typeface="Arial" panose="020B0604020202020204" pitchFamily="34" charset="0"/>
                <a:cs typeface="Arial" panose="020B0604020202020204" pitchFamily="34" charset="0"/>
              </a:rPr>
              <a:t>. </a:t>
            </a:r>
            <a:endParaRPr lang="en-US" sz="800" dirty="0" smtClean="0">
              <a:solidFill>
                <a:sysClr val="windowText" lastClr="000000"/>
              </a:solidFill>
              <a:latin typeface="Arial" panose="020B0604020202020204" pitchFamily="34" charset="0"/>
              <a:cs typeface="Arial" panose="020B0604020202020204" pitchFamily="34" charset="0"/>
            </a:endParaRPr>
          </a:p>
          <a:p>
            <a:pPr lvl="0"/>
            <a:r>
              <a:rPr lang="en-US" sz="800" dirty="0" smtClean="0">
                <a:solidFill>
                  <a:sysClr val="windowText" lastClr="000000"/>
                </a:solidFill>
                <a:latin typeface="Arial" panose="020B0604020202020204" pitchFamily="34" charset="0"/>
                <a:cs typeface="Arial" panose="020B0604020202020204" pitchFamily="34" charset="0"/>
              </a:rPr>
              <a:t>6C. Establish and maintain communication </a:t>
            </a:r>
            <a:r>
              <a:rPr lang="en-US" sz="800" dirty="0">
                <a:solidFill>
                  <a:sysClr val="windowText" lastClr="000000"/>
                </a:solidFill>
                <a:latin typeface="Arial" panose="020B0604020202020204" pitchFamily="34" charset="0"/>
                <a:cs typeface="Arial" panose="020B0604020202020204" pitchFamily="34" charset="0"/>
              </a:rPr>
              <a:t>with the community about </a:t>
            </a:r>
            <a:r>
              <a:rPr lang="en-US" sz="800" dirty="0" smtClean="0">
                <a:solidFill>
                  <a:sysClr val="windowText" lastClr="000000"/>
                </a:solidFill>
                <a:latin typeface="Arial" panose="020B0604020202020204" pitchFamily="34" charset="0"/>
                <a:cs typeface="Arial" panose="020B0604020202020204" pitchFamily="34" charset="0"/>
              </a:rPr>
              <a:t>formal </a:t>
            </a:r>
            <a:r>
              <a:rPr lang="en-US" sz="800" dirty="0">
                <a:solidFill>
                  <a:sysClr val="windowText" lastClr="000000"/>
                </a:solidFill>
                <a:latin typeface="Arial" panose="020B0604020202020204" pitchFamily="34" charset="0"/>
                <a:cs typeface="Arial" panose="020B0604020202020204" pitchFamily="34" charset="0"/>
              </a:rPr>
              <a:t>and </a:t>
            </a:r>
            <a:r>
              <a:rPr lang="en-US" sz="800" dirty="0" smtClean="0">
                <a:solidFill>
                  <a:sysClr val="windowText" lastClr="000000"/>
                </a:solidFill>
                <a:latin typeface="Arial" panose="020B0604020202020204" pitchFamily="34" charset="0"/>
                <a:cs typeface="Arial" panose="020B0604020202020204" pitchFamily="34" charset="0"/>
              </a:rPr>
              <a:t>diverse engagement opportunities </a:t>
            </a:r>
            <a:r>
              <a:rPr lang="en-US" sz="800" dirty="0">
                <a:solidFill>
                  <a:sysClr val="windowText" lastClr="000000"/>
                </a:solidFill>
                <a:latin typeface="Arial" panose="020B0604020202020204" pitchFamily="34" charset="0"/>
                <a:cs typeface="Arial" panose="020B0604020202020204" pitchFamily="34" charset="0"/>
              </a:rPr>
              <a:t>at </a:t>
            </a:r>
            <a:r>
              <a:rPr lang="en-US" sz="800" dirty="0" smtClean="0">
                <a:solidFill>
                  <a:sysClr val="windowText" lastClr="000000"/>
                </a:solidFill>
                <a:latin typeface="Arial" panose="020B0604020202020204" pitchFamily="34" charset="0"/>
                <a:cs typeface="Arial" panose="020B0604020202020204" pitchFamily="34" charset="0"/>
              </a:rPr>
              <a:t>Sylvan Hills</a:t>
            </a:r>
            <a:r>
              <a:rPr lang="en-US" sz="800" dirty="0">
                <a:solidFill>
                  <a:sysClr val="windowText" lastClr="000000"/>
                </a:solidFill>
                <a:latin typeface="Arial" panose="020B0604020202020204" pitchFamily="34" charset="0"/>
                <a:cs typeface="Arial" panose="020B0604020202020204" pitchFamily="34" charset="0"/>
              </a:rPr>
              <a:t>. </a:t>
            </a:r>
            <a:endParaRPr lang="en-US" sz="800" dirty="0" smtClean="0">
              <a:solidFill>
                <a:sysClr val="windowText" lastClr="000000"/>
              </a:solidFill>
              <a:latin typeface="Arial" panose="020B0604020202020204" pitchFamily="34" charset="0"/>
              <a:cs typeface="Arial" panose="020B0604020202020204" pitchFamily="34" charset="0"/>
            </a:endParaRPr>
          </a:p>
          <a:p>
            <a:pPr lvl="0"/>
            <a:r>
              <a:rPr lang="en-US" sz="800" dirty="0" smtClean="0">
                <a:solidFill>
                  <a:sysClr val="windowText" lastClr="000000"/>
                </a:solidFill>
                <a:latin typeface="Arial" panose="020B0604020202020204" pitchFamily="34" charset="0"/>
                <a:cs typeface="Arial" panose="020B0604020202020204" pitchFamily="34" charset="0"/>
              </a:rPr>
              <a:t>6D. Offer ongoing surveys to </a:t>
            </a:r>
            <a:r>
              <a:rPr lang="en-US" sz="800" dirty="0">
                <a:solidFill>
                  <a:sysClr val="windowText" lastClr="000000"/>
                </a:solidFill>
                <a:latin typeface="Arial" panose="020B0604020202020204" pitchFamily="34" charset="0"/>
                <a:cs typeface="Arial" panose="020B0604020202020204" pitchFamily="34" charset="0"/>
              </a:rPr>
              <a:t>students, staff, and parents to determine needs </a:t>
            </a:r>
            <a:r>
              <a:rPr lang="en-US" sz="800" dirty="0" smtClean="0">
                <a:solidFill>
                  <a:sysClr val="windowText" lastClr="000000"/>
                </a:solidFill>
                <a:latin typeface="Arial" panose="020B0604020202020204" pitchFamily="34" charset="0"/>
                <a:cs typeface="Arial" panose="020B0604020202020204" pitchFamily="34" charset="0"/>
              </a:rPr>
              <a:t>and current </a:t>
            </a:r>
            <a:r>
              <a:rPr lang="en-US" sz="800" dirty="0">
                <a:solidFill>
                  <a:sysClr val="windowText" lastClr="000000"/>
                </a:solidFill>
                <a:latin typeface="Arial" panose="020B0604020202020204" pitchFamily="34" charset="0"/>
                <a:cs typeface="Arial" panose="020B0604020202020204" pitchFamily="34" charset="0"/>
              </a:rPr>
              <a:t>awareness of existing programs and community resources. </a:t>
            </a:r>
            <a:endParaRPr lang="en-US" sz="800" dirty="0" smtClean="0">
              <a:solidFill>
                <a:sysClr val="windowText" lastClr="000000"/>
              </a:solidFill>
              <a:latin typeface="Arial" panose="020B0604020202020204" pitchFamily="34" charset="0"/>
              <a:cs typeface="Arial" panose="020B0604020202020204" pitchFamily="34" charset="0"/>
            </a:endParaRPr>
          </a:p>
        </p:txBody>
      </p:sp>
      <p:sp>
        <p:nvSpPr>
          <p:cNvPr id="45" name="Rectangle 44"/>
          <p:cNvSpPr/>
          <p:nvPr/>
        </p:nvSpPr>
        <p:spPr>
          <a:xfrm>
            <a:off x="3684528" y="3776249"/>
            <a:ext cx="3993862" cy="1185239"/>
          </a:xfrm>
          <a:prstGeom prst="rect">
            <a:avLst/>
          </a:prstGeom>
          <a:solidFill>
            <a:srgbClr val="FFEAEC"/>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800" dirty="0" smtClean="0">
                <a:solidFill>
                  <a:sysClr val="windowText" lastClr="000000"/>
                </a:solidFill>
                <a:latin typeface="Arial" panose="020B0604020202020204" pitchFamily="34" charset="0"/>
                <a:cs typeface="Arial" panose="020B0604020202020204" pitchFamily="34" charset="0"/>
              </a:rPr>
              <a:t>4A. Consistently implement </a:t>
            </a:r>
            <a:r>
              <a:rPr lang="en-US" sz="800" dirty="0">
                <a:solidFill>
                  <a:sysClr val="windowText" lastClr="000000"/>
                </a:solidFill>
                <a:latin typeface="Arial" panose="020B0604020202020204" pitchFamily="34" charset="0"/>
                <a:cs typeface="Arial" panose="020B0604020202020204" pitchFamily="34" charset="0"/>
              </a:rPr>
              <a:t>standards and expectations for high quality performance for </a:t>
            </a:r>
            <a:r>
              <a:rPr lang="en-US" sz="800" dirty="0" smtClean="0">
                <a:solidFill>
                  <a:sysClr val="windowText" lastClr="000000"/>
                </a:solidFill>
                <a:latin typeface="Arial" panose="020B0604020202020204" pitchFamily="34" charset="0"/>
                <a:cs typeface="Arial" panose="020B0604020202020204" pitchFamily="34" charset="0"/>
              </a:rPr>
              <a:t>faculty/staff</a:t>
            </a:r>
            <a:r>
              <a:rPr lang="en-US" sz="800" dirty="0">
                <a:solidFill>
                  <a:sysClr val="windowText" lastClr="000000"/>
                </a:solidFill>
                <a:latin typeface="Arial" panose="020B0604020202020204" pitchFamily="34" charset="0"/>
                <a:cs typeface="Arial" panose="020B0604020202020204" pitchFamily="34" charset="0"/>
              </a:rPr>
              <a:t>. </a:t>
            </a:r>
            <a:endParaRPr lang="en-US" sz="800" dirty="0" smtClean="0">
              <a:solidFill>
                <a:sysClr val="windowText" lastClr="000000"/>
              </a:solidFill>
              <a:latin typeface="Arial" panose="020B0604020202020204" pitchFamily="34" charset="0"/>
              <a:cs typeface="Arial" panose="020B0604020202020204" pitchFamily="34" charset="0"/>
            </a:endParaRPr>
          </a:p>
          <a:p>
            <a:pPr lvl="0"/>
            <a:r>
              <a:rPr lang="en-US" sz="800" dirty="0" smtClean="0">
                <a:solidFill>
                  <a:sysClr val="windowText" lastClr="000000"/>
                </a:solidFill>
                <a:latin typeface="Arial" panose="020B0604020202020204" pitchFamily="34" charset="0"/>
                <a:cs typeface="Arial" panose="020B0604020202020204" pitchFamily="34" charset="0"/>
              </a:rPr>
              <a:t>4B. Consistently implement revised teacher </a:t>
            </a:r>
            <a:r>
              <a:rPr lang="en-US" sz="800" dirty="0">
                <a:solidFill>
                  <a:sysClr val="windowText" lastClr="000000"/>
                </a:solidFill>
                <a:latin typeface="Arial" panose="020B0604020202020204" pitchFamily="34" charset="0"/>
                <a:cs typeface="Arial" panose="020B0604020202020204" pitchFamily="34" charset="0"/>
              </a:rPr>
              <a:t>induction program for </a:t>
            </a:r>
            <a:r>
              <a:rPr lang="en-US" sz="800" dirty="0" smtClean="0">
                <a:solidFill>
                  <a:sysClr val="windowText" lastClr="000000"/>
                </a:solidFill>
                <a:latin typeface="Arial" panose="020B0604020202020204" pitchFamily="34" charset="0"/>
                <a:cs typeface="Arial" panose="020B0604020202020204" pitchFamily="34" charset="0"/>
              </a:rPr>
              <a:t>staff </a:t>
            </a:r>
            <a:r>
              <a:rPr lang="en-US" sz="800" dirty="0">
                <a:solidFill>
                  <a:sysClr val="windowText" lastClr="000000"/>
                </a:solidFill>
                <a:latin typeface="Arial" panose="020B0604020202020204" pitchFamily="34" charset="0"/>
                <a:cs typeface="Arial" panose="020B0604020202020204" pitchFamily="34" charset="0"/>
              </a:rPr>
              <a:t>new to Sylvan. </a:t>
            </a:r>
            <a:endParaRPr lang="en-US" sz="800" dirty="0" smtClean="0">
              <a:solidFill>
                <a:sysClr val="windowText" lastClr="000000"/>
              </a:solidFill>
              <a:latin typeface="Arial" panose="020B0604020202020204" pitchFamily="34" charset="0"/>
              <a:cs typeface="Arial" panose="020B0604020202020204" pitchFamily="34" charset="0"/>
            </a:endParaRPr>
          </a:p>
          <a:p>
            <a:pPr lvl="0"/>
            <a:r>
              <a:rPr lang="en-US" sz="800" dirty="0" smtClean="0">
                <a:solidFill>
                  <a:sysClr val="windowText" lastClr="000000"/>
                </a:solidFill>
                <a:latin typeface="Arial" panose="020B0604020202020204" pitchFamily="34" charset="0"/>
                <a:cs typeface="Arial" panose="020B0604020202020204" pitchFamily="34" charset="0"/>
              </a:rPr>
              <a:t>4C. Establish and maintain </a:t>
            </a:r>
            <a:r>
              <a:rPr lang="en-US" sz="800" dirty="0">
                <a:solidFill>
                  <a:sysClr val="windowText" lastClr="000000"/>
                </a:solidFill>
                <a:latin typeface="Arial" panose="020B0604020202020204" pitchFamily="34" charset="0"/>
                <a:cs typeface="Arial" panose="020B0604020202020204" pitchFamily="34" charset="0"/>
              </a:rPr>
              <a:t>incentive program to reward faculty and staff who consistently demonstrate </a:t>
            </a:r>
            <a:r>
              <a:rPr lang="en-US" sz="800" dirty="0" smtClean="0">
                <a:solidFill>
                  <a:sysClr val="windowText" lastClr="000000"/>
                </a:solidFill>
                <a:latin typeface="Arial" panose="020B0604020202020204" pitchFamily="34" charset="0"/>
                <a:cs typeface="Arial" panose="020B0604020202020204" pitchFamily="34" charset="0"/>
              </a:rPr>
              <a:t>the highest </a:t>
            </a:r>
            <a:r>
              <a:rPr lang="en-US" sz="800" dirty="0">
                <a:solidFill>
                  <a:sysClr val="windowText" lastClr="000000"/>
                </a:solidFill>
                <a:latin typeface="Arial" panose="020B0604020202020204" pitchFamily="34" charset="0"/>
                <a:cs typeface="Arial" panose="020B0604020202020204" pitchFamily="34" charset="0"/>
              </a:rPr>
              <a:t>standards of professionalism. </a:t>
            </a:r>
            <a:endParaRPr lang="en-US" sz="800" dirty="0" smtClean="0">
              <a:solidFill>
                <a:sysClr val="windowText" lastClr="000000"/>
              </a:solidFill>
              <a:latin typeface="Arial" panose="020B0604020202020204" pitchFamily="34" charset="0"/>
              <a:cs typeface="Arial" panose="020B0604020202020204" pitchFamily="34" charset="0"/>
            </a:endParaRPr>
          </a:p>
          <a:p>
            <a:pPr lvl="0"/>
            <a:r>
              <a:rPr lang="en-US" sz="800" dirty="0" smtClean="0">
                <a:solidFill>
                  <a:sysClr val="windowText" lastClr="000000"/>
                </a:solidFill>
                <a:latin typeface="Arial" panose="020B0604020202020204" pitchFamily="34" charset="0"/>
                <a:cs typeface="Arial" panose="020B0604020202020204" pitchFamily="34" charset="0"/>
              </a:rPr>
              <a:t>5A. Provide ongoing valuable staff </a:t>
            </a:r>
            <a:r>
              <a:rPr lang="en-US" sz="800" dirty="0">
                <a:solidFill>
                  <a:sysClr val="windowText" lastClr="000000"/>
                </a:solidFill>
                <a:latin typeface="Arial" panose="020B0604020202020204" pitchFamily="34" charset="0"/>
                <a:cs typeface="Arial" panose="020B0604020202020204" pitchFamily="34" charset="0"/>
              </a:rPr>
              <a:t>development </a:t>
            </a:r>
            <a:r>
              <a:rPr lang="en-US" sz="800" dirty="0" smtClean="0">
                <a:solidFill>
                  <a:sysClr val="windowText" lastClr="000000"/>
                </a:solidFill>
                <a:latin typeface="Arial" panose="020B0604020202020204" pitchFamily="34" charset="0"/>
                <a:cs typeface="Arial" panose="020B0604020202020204" pitchFamily="34" charset="0"/>
              </a:rPr>
              <a:t>designed </a:t>
            </a:r>
            <a:r>
              <a:rPr lang="en-US" sz="800" dirty="0">
                <a:solidFill>
                  <a:sysClr val="windowText" lastClr="000000"/>
                </a:solidFill>
                <a:latin typeface="Arial" panose="020B0604020202020204" pitchFamily="34" charset="0"/>
                <a:cs typeface="Arial" panose="020B0604020202020204" pitchFamily="34" charset="0"/>
              </a:rPr>
              <a:t>to help </a:t>
            </a:r>
            <a:r>
              <a:rPr lang="en-US" sz="800" dirty="0" smtClean="0">
                <a:solidFill>
                  <a:sysClr val="windowText" lastClr="000000"/>
                </a:solidFill>
                <a:latin typeface="Arial" panose="020B0604020202020204" pitchFamily="34" charset="0"/>
                <a:cs typeface="Arial" panose="020B0604020202020204" pitchFamily="34" charset="0"/>
              </a:rPr>
              <a:t>staff elevate </a:t>
            </a:r>
            <a:r>
              <a:rPr lang="en-US" sz="800" dirty="0">
                <a:solidFill>
                  <a:sysClr val="windowText" lastClr="000000"/>
                </a:solidFill>
                <a:latin typeface="Arial" panose="020B0604020202020204" pitchFamily="34" charset="0"/>
                <a:cs typeface="Arial" panose="020B0604020202020204" pitchFamily="34" charset="0"/>
              </a:rPr>
              <a:t>the rigor in the classroom and </a:t>
            </a:r>
            <a:r>
              <a:rPr lang="en-US" sz="800" dirty="0" smtClean="0">
                <a:solidFill>
                  <a:sysClr val="windowText" lastClr="000000"/>
                </a:solidFill>
                <a:latin typeface="Arial" panose="020B0604020202020204" pitchFamily="34" charset="0"/>
                <a:cs typeface="Arial" panose="020B0604020202020204" pitchFamily="34" charset="0"/>
              </a:rPr>
              <a:t> help students utilize </a:t>
            </a:r>
            <a:r>
              <a:rPr lang="en-US" sz="800" dirty="0">
                <a:solidFill>
                  <a:sysClr val="windowText" lastClr="000000"/>
                </a:solidFill>
                <a:latin typeface="Arial" panose="020B0604020202020204" pitchFamily="34" charset="0"/>
                <a:cs typeface="Arial" panose="020B0604020202020204" pitchFamily="34" charset="0"/>
              </a:rPr>
              <a:t>higher order thinking, reading and writing skills. </a:t>
            </a:r>
          </a:p>
        </p:txBody>
      </p:sp>
      <p:sp>
        <p:nvSpPr>
          <p:cNvPr id="51" name="Rectangle 50"/>
          <p:cNvSpPr/>
          <p:nvPr/>
        </p:nvSpPr>
        <p:spPr>
          <a:xfrm>
            <a:off x="780961" y="2105795"/>
            <a:ext cx="2648928" cy="1624022"/>
          </a:xfrm>
          <a:prstGeom prst="rect">
            <a:avLst/>
          </a:prstGeom>
          <a:solidFill>
            <a:srgbClr val="FFE98B"/>
          </a:solidFill>
          <a:ln w="25400" cap="flat" cmpd="sng" algn="ctr">
            <a:solidFill>
              <a:srgbClr val="FFC000"/>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lvl="0" indent="-228600">
              <a:spcBef>
                <a:spcPts val="600"/>
              </a:spcBef>
              <a:spcAft>
                <a:spcPts val="225"/>
              </a:spcAft>
              <a:buFont typeface="+mj-lt"/>
              <a:buAutoNum type="arabicPeriod"/>
            </a:pPr>
            <a:r>
              <a:rPr lang="en-US" sz="900" b="1" dirty="0">
                <a:solidFill>
                  <a:schemeClr val="tx1"/>
                </a:solidFill>
                <a:latin typeface="Arial" panose="020B0604020202020204" pitchFamily="34" charset="0"/>
                <a:cs typeface="Arial" panose="020B0604020202020204" pitchFamily="34" charset="0"/>
              </a:rPr>
              <a:t>Improve students’ reading/language arts/writing </a:t>
            </a:r>
            <a:r>
              <a:rPr lang="en-US" sz="900" b="1" dirty="0" smtClean="0">
                <a:solidFill>
                  <a:schemeClr val="tx1"/>
                </a:solidFill>
                <a:latin typeface="Arial" panose="020B0604020202020204" pitchFamily="34" charset="0"/>
                <a:cs typeface="Arial" panose="020B0604020202020204" pitchFamily="34" charset="0"/>
              </a:rPr>
              <a:t>performance</a:t>
            </a:r>
          </a:p>
          <a:p>
            <a:pPr marL="228600" lvl="0" indent="-228600">
              <a:spcBef>
                <a:spcPts val="600"/>
              </a:spcBef>
              <a:spcAft>
                <a:spcPts val="225"/>
              </a:spcAft>
              <a:buFont typeface="+mj-lt"/>
              <a:buAutoNum type="arabicPeriod"/>
            </a:pPr>
            <a:r>
              <a:rPr lang="en-US" sz="9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Improve </a:t>
            </a:r>
            <a:r>
              <a:rPr lang="en-US" sz="900" b="1" dirty="0">
                <a:solidFill>
                  <a:schemeClr val="tx1"/>
                </a:solidFill>
                <a:latin typeface="Arial" panose="020B0604020202020204" pitchFamily="34" charset="0"/>
                <a:ea typeface="Times New Roman" panose="02020603050405020304" pitchFamily="18" charset="0"/>
                <a:cs typeface="Arial" panose="020B0604020202020204" pitchFamily="34" charset="0"/>
              </a:rPr>
              <a:t>students’ mathematics </a:t>
            </a:r>
            <a:r>
              <a:rPr lang="en-US" sz="9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performance</a:t>
            </a:r>
          </a:p>
          <a:p>
            <a:pPr marL="228600" marR="0" lvl="0" indent="-228600">
              <a:spcBef>
                <a:spcPts val="600"/>
              </a:spcBef>
              <a:spcAft>
                <a:spcPts val="0"/>
              </a:spcAft>
              <a:buFont typeface="+mj-lt"/>
              <a:buAutoNum type="arabicPeriod"/>
              <a:tabLst>
                <a:tab pos="457200" algn="l"/>
              </a:tabLst>
            </a:pPr>
            <a:r>
              <a:rPr lang="en-US" sz="9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Improve </a:t>
            </a:r>
            <a:r>
              <a:rPr lang="en-US" sz="900" b="1" dirty="0">
                <a:solidFill>
                  <a:schemeClr val="tx1"/>
                </a:solidFill>
                <a:latin typeface="Arial" panose="020B0604020202020204" pitchFamily="34" charset="0"/>
                <a:ea typeface="Times New Roman" panose="02020603050405020304" pitchFamily="18" charset="0"/>
                <a:cs typeface="Arial" panose="020B0604020202020204" pitchFamily="34" charset="0"/>
              </a:rPr>
              <a:t>students’ enrollment and success in higher-level classes </a:t>
            </a:r>
            <a:endParaRPr lang="en-US" sz="9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60" name="Rectangle 59"/>
          <p:cNvSpPr/>
          <p:nvPr/>
        </p:nvSpPr>
        <p:spPr>
          <a:xfrm>
            <a:off x="4927443" y="1852313"/>
            <a:ext cx="1077539" cy="357790"/>
          </a:xfrm>
          <a:prstGeom prst="rect">
            <a:avLst/>
          </a:prstGeom>
        </p:spPr>
        <p:txBody>
          <a:bodyPr wrap="none">
            <a:spAutoFit/>
          </a:bodyPr>
          <a:lstStyle/>
          <a:p>
            <a:r>
              <a:rPr lang="en-US" sz="825" b="1" dirty="0">
                <a:latin typeface="Arial"/>
                <a:cs typeface="Arial"/>
              </a:rPr>
              <a:t>School Strategies</a:t>
            </a:r>
          </a:p>
          <a:p>
            <a:endParaRPr lang="en-US" sz="900" b="1" dirty="0"/>
          </a:p>
        </p:txBody>
      </p:sp>
      <p:sp>
        <p:nvSpPr>
          <p:cNvPr id="61" name="Rectangle 60"/>
          <p:cNvSpPr/>
          <p:nvPr/>
        </p:nvSpPr>
        <p:spPr>
          <a:xfrm>
            <a:off x="3692704" y="5941325"/>
            <a:ext cx="3985686" cy="763422"/>
          </a:xfrm>
          <a:prstGeom prst="rect">
            <a:avLst/>
          </a:prstGeom>
          <a:solidFill>
            <a:schemeClr val="bg1">
              <a:lumMod val="9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800" dirty="0" smtClean="0">
                <a:solidFill>
                  <a:sysClr val="windowText" lastClr="000000"/>
                </a:solidFill>
                <a:latin typeface="Arial" panose="020B0604020202020204" pitchFamily="34" charset="0"/>
                <a:cs typeface="Arial" panose="020B0604020202020204" pitchFamily="34" charset="0"/>
              </a:rPr>
              <a:t>7A. Implement Social Emotional Learning (SEL) daily.</a:t>
            </a:r>
          </a:p>
          <a:p>
            <a:pPr lvl="0"/>
            <a:r>
              <a:rPr lang="en-US" sz="800" dirty="0" smtClean="0">
                <a:solidFill>
                  <a:sysClr val="windowText" lastClr="000000"/>
                </a:solidFill>
                <a:latin typeface="Arial" panose="020B0604020202020204" pitchFamily="34" charset="0"/>
                <a:cs typeface="Arial" panose="020B0604020202020204" pitchFamily="34" charset="0"/>
              </a:rPr>
              <a:t>7B. Utilize the services of the </a:t>
            </a:r>
            <a:r>
              <a:rPr lang="en-US" sz="800" dirty="0" err="1" smtClean="0">
                <a:solidFill>
                  <a:sysClr val="windowText" lastClr="000000"/>
                </a:solidFill>
                <a:latin typeface="Arial" panose="020B0604020202020204" pitchFamily="34" charset="0"/>
                <a:cs typeface="Arial" panose="020B0604020202020204" pitchFamily="34" charset="0"/>
              </a:rPr>
              <a:t>Northstar</a:t>
            </a:r>
            <a:r>
              <a:rPr lang="en-US" sz="800" dirty="0" smtClean="0">
                <a:solidFill>
                  <a:sysClr val="windowText" lastClr="000000"/>
                </a:solidFill>
                <a:latin typeface="Arial" panose="020B0604020202020204" pitchFamily="34" charset="0"/>
                <a:cs typeface="Arial" panose="020B0604020202020204" pitchFamily="34" charset="0"/>
              </a:rPr>
              <a:t> Psychological Services and other providers to assist students/families.</a:t>
            </a:r>
          </a:p>
          <a:p>
            <a:pPr lvl="0"/>
            <a:r>
              <a:rPr lang="en-US" sz="800" dirty="0" smtClean="0">
                <a:solidFill>
                  <a:sysClr val="windowText" lastClr="000000"/>
                </a:solidFill>
                <a:latin typeface="Arial" panose="020B0604020202020204" pitchFamily="34" charset="0"/>
                <a:cs typeface="Arial" panose="020B0604020202020204" pitchFamily="34" charset="0"/>
              </a:rPr>
              <a:t>7C. Create a </a:t>
            </a:r>
            <a:r>
              <a:rPr lang="en-US" sz="800" dirty="0">
                <a:solidFill>
                  <a:sysClr val="windowText" lastClr="000000"/>
                </a:solidFill>
                <a:latin typeface="Arial" panose="020B0604020202020204" pitchFamily="34" charset="0"/>
                <a:cs typeface="Arial" panose="020B0604020202020204" pitchFamily="34" charset="0"/>
              </a:rPr>
              <a:t>culture to support and encourage our students to behave in a positive </a:t>
            </a:r>
            <a:r>
              <a:rPr lang="en-US" sz="800" dirty="0" smtClean="0">
                <a:solidFill>
                  <a:sysClr val="windowText" lastClr="000000"/>
                </a:solidFill>
                <a:latin typeface="Arial" panose="020B0604020202020204" pitchFamily="34" charset="0"/>
                <a:cs typeface="Arial" panose="020B0604020202020204" pitchFamily="34" charset="0"/>
              </a:rPr>
              <a:t>manner where </a:t>
            </a:r>
            <a:r>
              <a:rPr lang="en-US" sz="800" dirty="0">
                <a:solidFill>
                  <a:sysClr val="windowText" lastClr="000000"/>
                </a:solidFill>
                <a:latin typeface="Arial" panose="020B0604020202020204" pitchFamily="34" charset="0"/>
                <a:cs typeface="Arial" panose="020B0604020202020204" pitchFamily="34" charset="0"/>
              </a:rPr>
              <a:t>they all can learn and feel protected in a safe and orderly environment </a:t>
            </a:r>
          </a:p>
        </p:txBody>
      </p:sp>
      <p:sp>
        <p:nvSpPr>
          <p:cNvPr id="9" name="Rectangle 8"/>
          <p:cNvSpPr/>
          <p:nvPr/>
        </p:nvSpPr>
        <p:spPr>
          <a:xfrm>
            <a:off x="3690524" y="2093884"/>
            <a:ext cx="3980219" cy="1641649"/>
          </a:xfrm>
          <a:prstGeom prst="rect">
            <a:avLst/>
          </a:prstGeom>
          <a:solidFill>
            <a:srgbClr val="FFF5C9"/>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800" dirty="0" smtClean="0">
                <a:solidFill>
                  <a:sysClr val="windowText" lastClr="000000"/>
                </a:solidFill>
                <a:latin typeface="Arial" panose="020B0604020202020204" pitchFamily="34" charset="0"/>
                <a:cs typeface="Arial" panose="020B0604020202020204" pitchFamily="34" charset="0"/>
              </a:rPr>
              <a:t>1A. Implement </a:t>
            </a:r>
            <a:r>
              <a:rPr lang="en-US" sz="800" dirty="0">
                <a:solidFill>
                  <a:sysClr val="windowText" lastClr="000000"/>
                </a:solidFill>
                <a:latin typeface="Arial" panose="020B0604020202020204" pitchFamily="34" charset="0"/>
                <a:cs typeface="Arial" panose="020B0604020202020204" pitchFamily="34" charset="0"/>
              </a:rPr>
              <a:t>a </a:t>
            </a:r>
            <a:r>
              <a:rPr lang="en-US" sz="800">
                <a:solidFill>
                  <a:sysClr val="windowText" lastClr="000000"/>
                </a:solidFill>
                <a:latin typeface="Arial" panose="020B0604020202020204" pitchFamily="34" charset="0"/>
                <a:cs typeface="Arial" panose="020B0604020202020204" pitchFamily="34" charset="0"/>
              </a:rPr>
              <a:t>meaningful </a:t>
            </a:r>
            <a:r>
              <a:rPr lang="en-US" sz="800" smtClean="0">
                <a:solidFill>
                  <a:sysClr val="windowText" lastClr="000000"/>
                </a:solidFill>
                <a:latin typeface="Arial" panose="020B0604020202020204" pitchFamily="34" charset="0"/>
                <a:cs typeface="Arial" panose="020B0604020202020204" pitchFamily="34" charset="0"/>
              </a:rPr>
              <a:t>literacy/math </a:t>
            </a:r>
            <a:r>
              <a:rPr lang="en-US" sz="800" dirty="0" smtClean="0">
                <a:solidFill>
                  <a:sysClr val="windowText" lastClr="000000"/>
                </a:solidFill>
                <a:latin typeface="Arial" panose="020B0604020202020204" pitchFamily="34" charset="0"/>
                <a:cs typeface="Arial" panose="020B0604020202020204" pitchFamily="34" charset="0"/>
              </a:rPr>
              <a:t>block (SFA) </a:t>
            </a:r>
            <a:r>
              <a:rPr lang="en-US" sz="800" dirty="0">
                <a:solidFill>
                  <a:sysClr val="windowText" lastClr="000000"/>
                </a:solidFill>
                <a:latin typeface="Arial" panose="020B0604020202020204" pitchFamily="34" charset="0"/>
                <a:cs typeface="Arial" panose="020B0604020202020204" pitchFamily="34" charset="0"/>
              </a:rPr>
              <a:t>that includes whole group </a:t>
            </a:r>
            <a:r>
              <a:rPr lang="en-US" sz="800" dirty="0" smtClean="0">
                <a:solidFill>
                  <a:sysClr val="windowText" lastClr="000000"/>
                </a:solidFill>
                <a:latin typeface="Arial" panose="020B0604020202020204" pitchFamily="34" charset="0"/>
                <a:cs typeface="Arial" panose="020B0604020202020204" pitchFamily="34" charset="0"/>
              </a:rPr>
              <a:t>instruction</a:t>
            </a:r>
            <a:r>
              <a:rPr lang="en-US" sz="800" dirty="0">
                <a:solidFill>
                  <a:sysClr val="windowText" lastClr="000000"/>
                </a:solidFill>
                <a:latin typeface="Arial" panose="020B0604020202020204" pitchFamily="34" charset="0"/>
                <a:cs typeface="Arial" panose="020B0604020202020204" pitchFamily="34" charset="0"/>
              </a:rPr>
              <a:t>, </a:t>
            </a:r>
            <a:r>
              <a:rPr lang="en-US" sz="800" dirty="0" smtClean="0">
                <a:solidFill>
                  <a:sysClr val="windowText" lastClr="000000"/>
                </a:solidFill>
                <a:latin typeface="Arial" panose="020B0604020202020204" pitchFamily="34" charset="0"/>
                <a:cs typeface="Arial" panose="020B0604020202020204" pitchFamily="34" charset="0"/>
              </a:rPr>
              <a:t>flexible small </a:t>
            </a:r>
            <a:r>
              <a:rPr lang="en-US" sz="800" dirty="0">
                <a:solidFill>
                  <a:sysClr val="windowText" lastClr="000000"/>
                </a:solidFill>
                <a:latin typeface="Arial" panose="020B0604020202020204" pitchFamily="34" charset="0"/>
                <a:cs typeface="Arial" panose="020B0604020202020204" pitchFamily="34" charset="0"/>
              </a:rPr>
              <a:t>group instruction and literacy work stations</a:t>
            </a:r>
            <a:r>
              <a:rPr lang="en-US" sz="800" dirty="0" smtClean="0">
                <a:solidFill>
                  <a:sysClr val="windowText" lastClr="000000"/>
                </a:solidFill>
                <a:latin typeface="Arial" panose="020B0604020202020204" pitchFamily="34" charset="0"/>
                <a:cs typeface="Arial" panose="020B0604020202020204" pitchFamily="34" charset="0"/>
              </a:rPr>
              <a:t>.</a:t>
            </a:r>
          </a:p>
          <a:p>
            <a:pPr lvl="0"/>
            <a:r>
              <a:rPr lang="en-US" sz="800" dirty="0" smtClean="0">
                <a:solidFill>
                  <a:sysClr val="windowText" lastClr="000000"/>
                </a:solidFill>
                <a:latin typeface="Arial" panose="020B0604020202020204" pitchFamily="34" charset="0"/>
                <a:cs typeface="Arial" panose="020B0604020202020204" pitchFamily="34" charset="0"/>
              </a:rPr>
              <a:t>1B. Develop </a:t>
            </a:r>
            <a:r>
              <a:rPr lang="en-US" sz="800" dirty="0">
                <a:solidFill>
                  <a:sysClr val="windowText" lastClr="000000"/>
                </a:solidFill>
                <a:latin typeface="Arial" panose="020B0604020202020204" pitchFamily="34" charset="0"/>
                <a:cs typeface="Arial" panose="020B0604020202020204" pitchFamily="34" charset="0"/>
              </a:rPr>
              <a:t>and implement a Response to Intervention (RTI) plan, beginning with </a:t>
            </a:r>
            <a:r>
              <a:rPr lang="en-US" sz="800" dirty="0" smtClean="0">
                <a:solidFill>
                  <a:sysClr val="windowText" lastClr="000000"/>
                </a:solidFill>
                <a:latin typeface="Arial" panose="020B0604020202020204" pitchFamily="34" charset="0"/>
                <a:cs typeface="Arial" panose="020B0604020202020204" pitchFamily="34" charset="0"/>
              </a:rPr>
              <a:t>strong first </a:t>
            </a:r>
            <a:r>
              <a:rPr lang="en-US" sz="800" dirty="0">
                <a:solidFill>
                  <a:sysClr val="windowText" lastClr="000000"/>
                </a:solidFill>
                <a:latin typeface="Arial" panose="020B0604020202020204" pitchFamily="34" charset="0"/>
                <a:cs typeface="Arial" panose="020B0604020202020204" pitchFamily="34" charset="0"/>
              </a:rPr>
              <a:t>teaching and targeted </a:t>
            </a:r>
            <a:r>
              <a:rPr lang="en-US" sz="800" dirty="0" smtClean="0">
                <a:solidFill>
                  <a:sysClr val="windowText" lastClr="000000"/>
                </a:solidFill>
                <a:latin typeface="Arial" panose="020B0604020202020204" pitchFamily="34" charset="0"/>
                <a:cs typeface="Arial" panose="020B0604020202020204" pitchFamily="34" charset="0"/>
              </a:rPr>
              <a:t>intervention. </a:t>
            </a:r>
            <a:endParaRPr lang="en-US" sz="800" dirty="0">
              <a:solidFill>
                <a:sysClr val="windowText" lastClr="000000"/>
              </a:solidFill>
              <a:latin typeface="Arial" panose="020B0604020202020204" pitchFamily="34" charset="0"/>
              <a:cs typeface="Arial" panose="020B0604020202020204" pitchFamily="34" charset="0"/>
            </a:endParaRPr>
          </a:p>
          <a:p>
            <a:r>
              <a:rPr lang="en-US" sz="800" dirty="0" smtClean="0">
                <a:solidFill>
                  <a:sysClr val="windowText" lastClr="000000"/>
                </a:solidFill>
                <a:latin typeface="Arial" panose="020B0604020202020204" pitchFamily="34" charset="0"/>
                <a:cs typeface="Arial" panose="020B0604020202020204" pitchFamily="34" charset="0"/>
              </a:rPr>
              <a:t>1C. Identify </a:t>
            </a:r>
            <a:r>
              <a:rPr lang="en-US" sz="800" dirty="0">
                <a:solidFill>
                  <a:sysClr val="windowText" lastClr="000000"/>
                </a:solidFill>
                <a:latin typeface="Arial" panose="020B0604020202020204" pitchFamily="34" charset="0"/>
                <a:cs typeface="Arial" panose="020B0604020202020204" pitchFamily="34" charset="0"/>
              </a:rPr>
              <a:t>target students for additional academic support beyond regularly scheduled classes</a:t>
            </a:r>
          </a:p>
          <a:p>
            <a:r>
              <a:rPr lang="en-US" sz="800" dirty="0" smtClean="0">
                <a:solidFill>
                  <a:sysClr val="windowText" lastClr="000000"/>
                </a:solidFill>
                <a:latin typeface="Arial" panose="020B0604020202020204" pitchFamily="34" charset="0"/>
                <a:cs typeface="Arial" panose="020B0604020202020204" pitchFamily="34" charset="0"/>
              </a:rPr>
              <a:t>1D. Implement </a:t>
            </a:r>
            <a:r>
              <a:rPr lang="en-US" sz="800" dirty="0">
                <a:solidFill>
                  <a:sysClr val="windowText" lastClr="000000"/>
                </a:solidFill>
                <a:latin typeface="Arial" panose="020B0604020202020204" pitchFamily="34" charset="0"/>
                <a:cs typeface="Arial" panose="020B0604020202020204" pitchFamily="34" charset="0"/>
              </a:rPr>
              <a:t>APS instructional practices and other research-based best practices.</a:t>
            </a:r>
          </a:p>
          <a:p>
            <a:pPr lvl="0"/>
            <a:r>
              <a:rPr lang="en-US" sz="800" dirty="0" smtClean="0">
                <a:solidFill>
                  <a:sysClr val="windowText" lastClr="000000"/>
                </a:solidFill>
                <a:latin typeface="Arial" panose="020B0604020202020204" pitchFamily="34" charset="0"/>
                <a:cs typeface="Arial" panose="020B0604020202020204" pitchFamily="34" charset="0"/>
              </a:rPr>
              <a:t>1E. Implement </a:t>
            </a:r>
            <a:r>
              <a:rPr lang="en-US" sz="800" dirty="0">
                <a:solidFill>
                  <a:sysClr val="windowText" lastClr="000000"/>
                </a:solidFill>
                <a:latin typeface="Arial" panose="020B0604020202020204" pitchFamily="34" charset="0"/>
                <a:cs typeface="Arial" panose="020B0604020202020204" pitchFamily="34" charset="0"/>
              </a:rPr>
              <a:t>weekly common assessments</a:t>
            </a:r>
          </a:p>
          <a:p>
            <a:pPr lvl="0"/>
            <a:r>
              <a:rPr lang="en-US" sz="800" dirty="0" smtClean="0">
                <a:solidFill>
                  <a:sysClr val="windowText" lastClr="000000"/>
                </a:solidFill>
                <a:latin typeface="Arial" panose="020B0604020202020204" pitchFamily="34" charset="0"/>
                <a:cs typeface="Arial" panose="020B0604020202020204" pitchFamily="34" charset="0"/>
              </a:rPr>
              <a:t>1F. Focus </a:t>
            </a:r>
            <a:r>
              <a:rPr lang="en-US" sz="800" dirty="0">
                <a:solidFill>
                  <a:sysClr val="windowText" lastClr="000000"/>
                </a:solidFill>
                <a:latin typeface="Arial" panose="020B0604020202020204" pitchFamily="34" charset="0"/>
                <a:cs typeface="Arial" panose="020B0604020202020204" pitchFamily="34" charset="0"/>
              </a:rPr>
              <a:t>on unit assessment </a:t>
            </a:r>
            <a:r>
              <a:rPr lang="en-US" sz="800" dirty="0" smtClean="0">
                <a:solidFill>
                  <a:sysClr val="windowText" lastClr="000000"/>
                </a:solidFill>
                <a:latin typeface="Arial" panose="020B0604020202020204" pitchFamily="34" charset="0"/>
                <a:cs typeface="Arial" panose="020B0604020202020204" pitchFamily="34" charset="0"/>
              </a:rPr>
              <a:t>performance</a:t>
            </a:r>
          </a:p>
          <a:p>
            <a:pPr lvl="0"/>
            <a:r>
              <a:rPr lang="en-US" sz="800" dirty="0" smtClean="0">
                <a:solidFill>
                  <a:sysClr val="windowText" lastClr="000000"/>
                </a:solidFill>
                <a:latin typeface="Arial" panose="020B0604020202020204" pitchFamily="34" charset="0"/>
                <a:cs typeface="Arial" panose="020B0604020202020204" pitchFamily="34" charset="0"/>
              </a:rPr>
              <a:t>2A-E. Same as 1B-1F</a:t>
            </a:r>
            <a:endParaRPr lang="en-US" sz="800" dirty="0">
              <a:solidFill>
                <a:sysClr val="windowText" lastClr="000000"/>
              </a:solidFill>
              <a:latin typeface="Arial" panose="020B0604020202020204" pitchFamily="34" charset="0"/>
              <a:cs typeface="Arial" panose="020B0604020202020204" pitchFamily="34" charset="0"/>
            </a:endParaRPr>
          </a:p>
          <a:p>
            <a:pPr lvl="0"/>
            <a:r>
              <a:rPr lang="en-US" sz="800" dirty="0" smtClean="0">
                <a:solidFill>
                  <a:sysClr val="windowText" lastClr="000000"/>
                </a:solidFill>
                <a:latin typeface="Arial" panose="020B0604020202020204" pitchFamily="34" charset="0"/>
                <a:cs typeface="Arial" panose="020B0604020202020204" pitchFamily="34" charset="0"/>
              </a:rPr>
              <a:t>3A. Develop master schedule aligned with student data, needs, and high school course offerings</a:t>
            </a:r>
          </a:p>
          <a:p>
            <a:pPr lvl="0"/>
            <a:r>
              <a:rPr lang="en-US" sz="800" dirty="0" smtClean="0">
                <a:solidFill>
                  <a:sysClr val="windowText" lastClr="000000"/>
                </a:solidFill>
                <a:latin typeface="Arial" panose="020B0604020202020204" pitchFamily="34" charset="0"/>
                <a:cs typeface="Arial" panose="020B0604020202020204" pitchFamily="34" charset="0"/>
              </a:rPr>
              <a:t>3B. Offer more courses that will earn high school credits</a:t>
            </a:r>
          </a:p>
        </p:txBody>
      </p:sp>
      <p:sp>
        <p:nvSpPr>
          <p:cNvPr id="65" name="TextBox 64"/>
          <p:cNvSpPr txBox="1"/>
          <p:nvPr/>
        </p:nvSpPr>
        <p:spPr>
          <a:xfrm>
            <a:off x="5350339" y="3518560"/>
            <a:ext cx="184731" cy="219291"/>
          </a:xfrm>
          <a:prstGeom prst="rect">
            <a:avLst/>
          </a:prstGeom>
          <a:noFill/>
        </p:spPr>
        <p:txBody>
          <a:bodyPr wrap="none" rtlCol="0">
            <a:spAutoFit/>
          </a:bodyPr>
          <a:lstStyle/>
          <a:p>
            <a:pPr algn="ctr"/>
            <a:endParaRPr lang="en-US" sz="825" i="1" u="sng" dirty="0">
              <a:latin typeface="Arial"/>
              <a:cs typeface="Arial"/>
            </a:endParaRPr>
          </a:p>
        </p:txBody>
      </p:sp>
      <p:sp>
        <p:nvSpPr>
          <p:cNvPr id="13" name="Rounded Rectangle 12"/>
          <p:cNvSpPr/>
          <p:nvPr/>
        </p:nvSpPr>
        <p:spPr>
          <a:xfrm>
            <a:off x="1295555" y="540316"/>
            <a:ext cx="2625038" cy="906347"/>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800" dirty="0">
                <a:solidFill>
                  <a:schemeClr val="tx1"/>
                </a:solidFill>
                <a:latin typeface="Arial"/>
                <a:cs typeface="Arial"/>
              </a:rPr>
              <a:t> With a caring culture of trust and collaboration, every student will graduate ready for </a:t>
            </a:r>
          </a:p>
          <a:p>
            <a:pPr lvl="0" algn="ctr">
              <a:lnSpc>
                <a:spcPct val="110000"/>
              </a:lnSpc>
              <a:defRPr/>
            </a:pPr>
            <a:r>
              <a:rPr lang="en-US" sz="800" dirty="0">
                <a:solidFill>
                  <a:schemeClr val="tx1"/>
                </a:solidFill>
                <a:latin typeface="Arial"/>
                <a:cs typeface="Arial"/>
              </a:rPr>
              <a:t>college and career.</a:t>
            </a:r>
          </a:p>
          <a:p>
            <a:pPr lvl="0" algn="ctr">
              <a:lnSpc>
                <a:spcPct val="110000"/>
              </a:lnSpc>
              <a:defRPr/>
            </a:pPr>
            <a:endParaRPr lang="en-US" sz="800" dirty="0">
              <a:solidFill>
                <a:schemeClr val="tx1"/>
              </a:solidFill>
              <a:latin typeface="Arial"/>
              <a:cs typeface="Arial"/>
            </a:endParaRPr>
          </a:p>
          <a:p>
            <a:pPr lvl="0" algn="ctr">
              <a:lnSpc>
                <a:spcPct val="110000"/>
              </a:lnSpc>
              <a:defRPr/>
            </a:pPr>
            <a:r>
              <a:rPr lang="en-US" sz="800" dirty="0">
                <a:solidFill>
                  <a:schemeClr val="tx1"/>
                </a:solidFill>
                <a:latin typeface="Arial"/>
                <a:cs typeface="Arial"/>
              </a:rPr>
              <a:t>A high-performing school district where students love to learn, educators inspire, families engage and the community trusts the system</a:t>
            </a:r>
          </a:p>
        </p:txBody>
      </p:sp>
      <p:sp>
        <p:nvSpPr>
          <p:cNvPr id="47" name="Rectangle 46"/>
          <p:cNvSpPr/>
          <p:nvPr/>
        </p:nvSpPr>
        <p:spPr>
          <a:xfrm>
            <a:off x="49640" y="3024553"/>
            <a:ext cx="715259" cy="346249"/>
          </a:xfrm>
          <a:prstGeom prst="rect">
            <a:avLst/>
          </a:prstGeom>
        </p:spPr>
        <p:txBody>
          <a:bodyPr wrap="none">
            <a:spAutoFit/>
          </a:bodyPr>
          <a:lstStyle/>
          <a:p>
            <a:pPr algn="ctr"/>
            <a:r>
              <a:rPr lang="en-US" sz="825" b="1" dirty="0">
                <a:latin typeface="Arial"/>
                <a:cs typeface="Arial"/>
              </a:rPr>
              <a:t>Academic </a:t>
            </a:r>
          </a:p>
          <a:p>
            <a:pPr algn="ctr"/>
            <a:r>
              <a:rPr lang="en-US" sz="825" b="1" dirty="0">
                <a:latin typeface="Arial"/>
                <a:cs typeface="Arial"/>
              </a:rPr>
              <a:t>Program</a:t>
            </a:r>
          </a:p>
        </p:txBody>
      </p:sp>
      <p:sp>
        <p:nvSpPr>
          <p:cNvPr id="48" name="Rectangle 47"/>
          <p:cNvSpPr/>
          <p:nvPr/>
        </p:nvSpPr>
        <p:spPr>
          <a:xfrm>
            <a:off x="-17838" y="4429846"/>
            <a:ext cx="832279" cy="346249"/>
          </a:xfrm>
          <a:prstGeom prst="rect">
            <a:avLst/>
          </a:prstGeom>
        </p:spPr>
        <p:txBody>
          <a:bodyPr wrap="none">
            <a:spAutoFit/>
          </a:bodyPr>
          <a:lstStyle/>
          <a:p>
            <a:pPr algn="ctr"/>
            <a:r>
              <a:rPr lang="en-US" sz="825" b="1" dirty="0">
                <a:latin typeface="Arial"/>
                <a:cs typeface="Arial"/>
              </a:rPr>
              <a:t>Talent </a:t>
            </a:r>
          </a:p>
          <a:p>
            <a:pPr algn="ctr"/>
            <a:r>
              <a:rPr lang="en-US" sz="825" b="1" dirty="0">
                <a:latin typeface="Arial"/>
                <a:cs typeface="Arial"/>
              </a:rPr>
              <a:t>Management</a:t>
            </a:r>
          </a:p>
        </p:txBody>
      </p:sp>
      <p:sp>
        <p:nvSpPr>
          <p:cNvPr id="52" name="Rectangle 51"/>
          <p:cNvSpPr/>
          <p:nvPr/>
        </p:nvSpPr>
        <p:spPr>
          <a:xfrm>
            <a:off x="9699" y="5475999"/>
            <a:ext cx="728084" cy="346249"/>
          </a:xfrm>
          <a:prstGeom prst="rect">
            <a:avLst/>
          </a:prstGeom>
        </p:spPr>
        <p:txBody>
          <a:bodyPr wrap="none">
            <a:spAutoFit/>
          </a:bodyPr>
          <a:lstStyle/>
          <a:p>
            <a:pPr algn="ctr"/>
            <a:r>
              <a:rPr lang="en-US" sz="825" b="1" dirty="0">
                <a:latin typeface="Arial"/>
                <a:cs typeface="Arial"/>
              </a:rPr>
              <a:t>Systems &amp;</a:t>
            </a:r>
          </a:p>
          <a:p>
            <a:pPr algn="ctr"/>
            <a:r>
              <a:rPr lang="en-US" sz="825" b="1" dirty="0">
                <a:latin typeface="Arial"/>
                <a:cs typeface="Arial"/>
              </a:rPr>
              <a:t>Resources</a:t>
            </a:r>
          </a:p>
        </p:txBody>
      </p:sp>
      <p:sp>
        <p:nvSpPr>
          <p:cNvPr id="58" name="TextBox 57"/>
          <p:cNvSpPr txBox="1"/>
          <p:nvPr/>
        </p:nvSpPr>
        <p:spPr>
          <a:xfrm>
            <a:off x="1782315" y="314759"/>
            <a:ext cx="1422184" cy="219291"/>
          </a:xfrm>
          <a:prstGeom prst="rect">
            <a:avLst/>
          </a:prstGeom>
          <a:noFill/>
        </p:spPr>
        <p:txBody>
          <a:bodyPr wrap="none" rtlCol="0">
            <a:spAutoFit/>
          </a:bodyPr>
          <a:lstStyle/>
          <a:p>
            <a:pPr algn="ctr"/>
            <a:r>
              <a:rPr lang="en-US" sz="825" b="1" dirty="0">
                <a:latin typeface="Arial"/>
                <a:cs typeface="Arial"/>
              </a:rPr>
              <a:t>District Mission &amp; Vision</a:t>
            </a:r>
          </a:p>
        </p:txBody>
      </p:sp>
      <p:sp>
        <p:nvSpPr>
          <p:cNvPr id="71" name="Rounded Rectangle 70"/>
          <p:cNvSpPr/>
          <p:nvPr/>
        </p:nvSpPr>
        <p:spPr>
          <a:xfrm>
            <a:off x="4832561" y="542562"/>
            <a:ext cx="2625038" cy="904101"/>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700" dirty="0">
                <a:solidFill>
                  <a:schemeClr val="tx1"/>
                </a:solidFill>
              </a:rPr>
              <a:t>It is our mission to provide a learning environment that ensures high expectations for all of our scholars through quality instruction, real-world applications and technology that promotes and fosters knowledge and skills. </a:t>
            </a:r>
            <a:endParaRPr lang="en-US" sz="700" dirty="0" smtClean="0">
              <a:solidFill>
                <a:schemeClr val="tx1"/>
              </a:solidFill>
            </a:endParaRPr>
          </a:p>
          <a:p>
            <a:endParaRPr lang="en-US" sz="700" dirty="0" smtClean="0">
              <a:solidFill>
                <a:schemeClr val="tx1"/>
              </a:solidFill>
            </a:endParaRPr>
          </a:p>
          <a:p>
            <a:r>
              <a:rPr lang="en-US" sz="700" dirty="0">
                <a:solidFill>
                  <a:schemeClr val="tx1"/>
                </a:solidFill>
              </a:rPr>
              <a:t>Sylvan Hills Middle School will provide a nurturing and safe environment where scholars become critical thinkers, problem solvers, lifelong learners, and productive citizens.</a:t>
            </a:r>
          </a:p>
        </p:txBody>
      </p:sp>
      <p:sp>
        <p:nvSpPr>
          <p:cNvPr id="72" name="TextBox 71"/>
          <p:cNvSpPr txBox="1"/>
          <p:nvPr/>
        </p:nvSpPr>
        <p:spPr>
          <a:xfrm>
            <a:off x="5331518" y="326883"/>
            <a:ext cx="1407758" cy="219291"/>
          </a:xfrm>
          <a:prstGeom prst="rect">
            <a:avLst/>
          </a:prstGeom>
          <a:noFill/>
        </p:spPr>
        <p:txBody>
          <a:bodyPr wrap="none" rtlCol="0">
            <a:spAutoFit/>
          </a:bodyPr>
          <a:lstStyle/>
          <a:p>
            <a:pPr algn="ctr"/>
            <a:r>
              <a:rPr lang="en-US" sz="825" b="1" dirty="0">
                <a:latin typeface="Arial"/>
                <a:cs typeface="Arial"/>
              </a:rPr>
              <a:t>School Mission &amp; Vision</a:t>
            </a:r>
          </a:p>
        </p:txBody>
      </p:sp>
      <p:sp>
        <p:nvSpPr>
          <p:cNvPr id="74" name="TextBox 73"/>
          <p:cNvSpPr txBox="1"/>
          <p:nvPr/>
        </p:nvSpPr>
        <p:spPr>
          <a:xfrm>
            <a:off x="7716873" y="1759543"/>
            <a:ext cx="1087157" cy="346249"/>
          </a:xfrm>
          <a:prstGeom prst="rect">
            <a:avLst/>
          </a:prstGeom>
          <a:noFill/>
        </p:spPr>
        <p:txBody>
          <a:bodyPr wrap="none" rtlCol="0">
            <a:spAutoFit/>
          </a:bodyPr>
          <a:lstStyle/>
          <a:p>
            <a:pPr algn="ctr"/>
            <a:r>
              <a:rPr lang="en-US" sz="825" b="1" dirty="0">
                <a:latin typeface="Arial"/>
                <a:cs typeface="Arial"/>
              </a:rPr>
              <a:t>Key Performance </a:t>
            </a:r>
          </a:p>
          <a:p>
            <a:pPr algn="ctr"/>
            <a:r>
              <a:rPr lang="en-US" sz="825" b="1" dirty="0">
                <a:latin typeface="Arial"/>
                <a:cs typeface="Arial"/>
              </a:rPr>
              <a:t>Measures</a:t>
            </a:r>
          </a:p>
        </p:txBody>
      </p:sp>
      <p:sp>
        <p:nvSpPr>
          <p:cNvPr id="75" name="Rectangle 74"/>
          <p:cNvSpPr/>
          <p:nvPr/>
        </p:nvSpPr>
        <p:spPr>
          <a:xfrm>
            <a:off x="7902006" y="2093883"/>
            <a:ext cx="1156733" cy="4646781"/>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700" dirty="0" smtClean="0">
                <a:solidFill>
                  <a:sysClr val="windowText" lastClr="000000"/>
                </a:solidFill>
                <a:latin typeface="Arial" panose="020B0604020202020204" pitchFamily="34" charset="0"/>
                <a:cs typeface="Arial" panose="020B0604020202020204" pitchFamily="34" charset="0"/>
              </a:rPr>
              <a:t>Increase students performance on GA Milestones in Reading, Writing, and Math.</a:t>
            </a:r>
          </a:p>
          <a:p>
            <a:pPr lvl="0"/>
            <a:endParaRPr lang="en-US" sz="700" dirty="0" smtClean="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Increase student performance on STAR Assessment.</a:t>
            </a:r>
          </a:p>
          <a:p>
            <a:pPr lvl="0"/>
            <a:endParaRPr lang="en-US" sz="700" dirty="0" smtClean="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Increase students performance on 4sight reading assessment (quarterly).</a:t>
            </a:r>
          </a:p>
          <a:p>
            <a:pPr lvl="0"/>
            <a:endParaRPr lang="en-US" sz="700" dirty="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Improve performance on district benchmark assessment</a:t>
            </a:r>
          </a:p>
          <a:p>
            <a:pPr lvl="0"/>
            <a:endParaRPr lang="en-US" sz="700" dirty="0" smtClean="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Improve NAEP scores (8</a:t>
            </a:r>
            <a:r>
              <a:rPr lang="en-US" sz="700" baseline="30000" dirty="0" smtClean="0">
                <a:solidFill>
                  <a:sysClr val="windowText" lastClr="000000"/>
                </a:solidFill>
                <a:latin typeface="Arial" panose="020B0604020202020204" pitchFamily="34" charset="0"/>
                <a:cs typeface="Arial" panose="020B0604020202020204" pitchFamily="34" charset="0"/>
              </a:rPr>
              <a:t>th</a:t>
            </a:r>
            <a:r>
              <a:rPr lang="en-US" sz="700" dirty="0" smtClean="0">
                <a:solidFill>
                  <a:sysClr val="windowText" lastClr="000000"/>
                </a:solidFill>
                <a:latin typeface="Arial" panose="020B0604020202020204" pitchFamily="34" charset="0"/>
                <a:cs typeface="Arial" panose="020B0604020202020204" pitchFamily="34" charset="0"/>
              </a:rPr>
              <a:t> grade only)</a:t>
            </a:r>
          </a:p>
          <a:p>
            <a:pPr lvl="0"/>
            <a:endParaRPr lang="en-US" sz="700" dirty="0" smtClean="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Increase the number of parents and community members that participate in local and state administered surveys.</a:t>
            </a:r>
          </a:p>
          <a:p>
            <a:pPr lvl="0"/>
            <a:endParaRPr lang="en-US" sz="700" dirty="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Increase TKES evaluation scores</a:t>
            </a:r>
          </a:p>
          <a:p>
            <a:pPr lvl="0"/>
            <a:endParaRPr lang="en-US" sz="700" dirty="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Increase overall CCRPI rating </a:t>
            </a:r>
          </a:p>
          <a:p>
            <a:pPr lvl="0"/>
            <a:endParaRPr lang="en-US" sz="700" dirty="0" smtClean="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Improve students’ attendance</a:t>
            </a:r>
          </a:p>
          <a:p>
            <a:pPr lvl="0"/>
            <a:endParaRPr lang="en-US" sz="700" dirty="0">
              <a:solidFill>
                <a:sysClr val="windowText" lastClr="000000"/>
              </a:solidFill>
              <a:latin typeface="Arial" panose="020B0604020202020204" pitchFamily="34" charset="0"/>
              <a:cs typeface="Arial" panose="020B0604020202020204" pitchFamily="34" charset="0"/>
            </a:endParaRPr>
          </a:p>
          <a:p>
            <a:pPr lvl="0"/>
            <a:r>
              <a:rPr lang="en-US" sz="700" dirty="0" smtClean="0">
                <a:solidFill>
                  <a:sysClr val="windowText" lastClr="000000"/>
                </a:solidFill>
                <a:latin typeface="Arial" panose="020B0604020202020204" pitchFamily="34" charset="0"/>
                <a:cs typeface="Arial" panose="020B0604020202020204" pitchFamily="34" charset="0"/>
              </a:rPr>
              <a:t>Improve culture and climate ratings </a:t>
            </a:r>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77" name="TextBox 76"/>
          <p:cNvSpPr txBox="1"/>
          <p:nvPr/>
        </p:nvSpPr>
        <p:spPr>
          <a:xfrm>
            <a:off x="5344184" y="4745783"/>
            <a:ext cx="184730" cy="219291"/>
          </a:xfrm>
          <a:prstGeom prst="rect">
            <a:avLst/>
          </a:prstGeom>
          <a:noFill/>
        </p:spPr>
        <p:txBody>
          <a:bodyPr wrap="none" rtlCol="0">
            <a:spAutoFit/>
          </a:bodyPr>
          <a:lstStyle/>
          <a:p>
            <a:pPr algn="ctr"/>
            <a:endParaRPr lang="en-US" sz="825" i="1" u="sng" dirty="0">
              <a:latin typeface="Arial"/>
              <a:cs typeface="Arial"/>
            </a:endParaRPr>
          </a:p>
        </p:txBody>
      </p:sp>
      <p:sp>
        <p:nvSpPr>
          <p:cNvPr id="78" name="TextBox 77"/>
          <p:cNvSpPr txBox="1"/>
          <p:nvPr/>
        </p:nvSpPr>
        <p:spPr>
          <a:xfrm>
            <a:off x="5341266" y="5533722"/>
            <a:ext cx="184731" cy="219291"/>
          </a:xfrm>
          <a:prstGeom prst="rect">
            <a:avLst/>
          </a:prstGeom>
          <a:noFill/>
        </p:spPr>
        <p:txBody>
          <a:bodyPr wrap="none" rtlCol="0">
            <a:spAutoFit/>
          </a:bodyPr>
          <a:lstStyle/>
          <a:p>
            <a:pPr algn="ctr"/>
            <a:endParaRPr lang="en-US" sz="825" i="1" u="sng" dirty="0">
              <a:latin typeface="Arial"/>
              <a:cs typeface="Arial"/>
            </a:endParaRPr>
          </a:p>
        </p:txBody>
      </p:sp>
      <p:sp>
        <p:nvSpPr>
          <p:cNvPr id="79" name="TextBox 78"/>
          <p:cNvSpPr txBox="1"/>
          <p:nvPr/>
        </p:nvSpPr>
        <p:spPr>
          <a:xfrm>
            <a:off x="5357321" y="6349300"/>
            <a:ext cx="184731" cy="219291"/>
          </a:xfrm>
          <a:prstGeom prst="rect">
            <a:avLst/>
          </a:prstGeom>
          <a:noFill/>
        </p:spPr>
        <p:txBody>
          <a:bodyPr wrap="none" rtlCol="0">
            <a:spAutoFit/>
          </a:bodyPr>
          <a:lstStyle/>
          <a:p>
            <a:pPr algn="ctr"/>
            <a:endParaRPr lang="en-US" sz="825" i="1" u="sng" dirty="0">
              <a:latin typeface="Arial"/>
              <a:cs typeface="Arial"/>
            </a:endParaRPr>
          </a:p>
        </p:txBody>
      </p:sp>
      <p:sp>
        <p:nvSpPr>
          <p:cNvPr id="80" name="TextBox 79"/>
          <p:cNvSpPr txBox="1"/>
          <p:nvPr/>
        </p:nvSpPr>
        <p:spPr>
          <a:xfrm>
            <a:off x="3204499" y="1507129"/>
            <a:ext cx="2476960" cy="219291"/>
          </a:xfrm>
          <a:prstGeom prst="rect">
            <a:avLst/>
          </a:prstGeom>
          <a:noFill/>
        </p:spPr>
        <p:txBody>
          <a:bodyPr wrap="none" rtlCol="0">
            <a:spAutoFit/>
          </a:bodyPr>
          <a:lstStyle/>
          <a:p>
            <a:pPr algn="ctr"/>
            <a:r>
              <a:rPr lang="en-US" sz="825" b="1" dirty="0">
                <a:latin typeface="Arial"/>
                <a:cs typeface="Arial"/>
              </a:rPr>
              <a:t>Signature Program: </a:t>
            </a:r>
            <a:r>
              <a:rPr lang="en-US" sz="825" b="1" dirty="0" smtClean="0">
                <a:latin typeface="Arial"/>
                <a:cs typeface="Arial"/>
              </a:rPr>
              <a:t>College And Career Prep </a:t>
            </a:r>
            <a:endParaRPr lang="en-US" sz="825" b="1" dirty="0">
              <a:latin typeface="Arial"/>
              <a:cs typeface="Arial"/>
            </a:endParaRPr>
          </a:p>
        </p:txBody>
      </p:sp>
      <p:sp>
        <p:nvSpPr>
          <p:cNvPr id="81" name="Right Arrow 80"/>
          <p:cNvSpPr/>
          <p:nvPr/>
        </p:nvSpPr>
        <p:spPr>
          <a:xfrm rot="16200000">
            <a:off x="8134243" y="1495424"/>
            <a:ext cx="252415"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82" name="Right Arrow 81"/>
          <p:cNvSpPr/>
          <p:nvPr/>
        </p:nvSpPr>
        <p:spPr>
          <a:xfrm rot="10800000">
            <a:off x="4316771" y="823891"/>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Tree>
    <p:extLst>
      <p:ext uri="{BB962C8B-B14F-4D97-AF65-F5344CB8AC3E}">
        <p14:creationId xmlns:p14="http://schemas.microsoft.com/office/powerpoint/2010/main" val="4292283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FY19 Budget Parameters</a:t>
            </a:r>
            <a:endParaRPr lang="en-US" sz="3200" b="1" i="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19951979"/>
              </p:ext>
            </p:extLst>
          </p:nvPr>
        </p:nvGraphicFramePr>
        <p:xfrm>
          <a:off x="994298" y="936153"/>
          <a:ext cx="7723574" cy="5098149"/>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xmlns="" val="20000"/>
                    </a:ext>
                  </a:extLst>
                </a:gridCol>
                <a:gridCol w="3861787">
                  <a:extLst>
                    <a:ext uri="{9D8B030D-6E8A-4147-A177-3AD203B41FA5}">
                      <a16:colId xmlns:a16="http://schemas.microsoft.com/office/drawing/2014/main" xmlns="" val="20001"/>
                    </a:ext>
                  </a:extLst>
                </a:gridCol>
              </a:tblGrid>
              <a:tr h="825623">
                <a:tc>
                  <a:txBody>
                    <a:bodyPr/>
                    <a:lstStyle/>
                    <a:p>
                      <a:pPr algn="ctr"/>
                      <a:endParaRPr lang="en-US" sz="1750" dirty="0" smtClean="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FY19 School Priorities</a:t>
                      </a:r>
                      <a:endParaRPr lang="en-US" sz="1750" dirty="0">
                        <a:latin typeface="Arial" panose="020B0604020202020204" pitchFamily="34" charset="0"/>
                        <a:cs typeface="Arial" panose="020B0604020202020204" pitchFamily="34" charset="0"/>
                      </a:endParaRPr>
                    </a:p>
                  </a:txBody>
                  <a:tcPr/>
                </a:tc>
                <a:tc>
                  <a:txBody>
                    <a:bodyPr/>
                    <a:lstStyle/>
                    <a:p>
                      <a:pPr algn="ctr"/>
                      <a:endParaRPr lang="en-US" sz="1750" dirty="0" smtClean="0">
                        <a:latin typeface="Arial" panose="020B0604020202020204" pitchFamily="34" charset="0"/>
                        <a:cs typeface="Arial" panose="020B0604020202020204" pitchFamily="34" charset="0"/>
                      </a:endParaRPr>
                    </a:p>
                    <a:p>
                      <a:pPr algn="ctr"/>
                      <a:r>
                        <a:rPr lang="en-US" sz="1750" dirty="0" smtClean="0">
                          <a:latin typeface="Arial" panose="020B0604020202020204" pitchFamily="34" charset="0"/>
                          <a:cs typeface="Arial" panose="020B0604020202020204" pitchFamily="34" charset="0"/>
                        </a:rPr>
                        <a:t>Rationale</a:t>
                      </a:r>
                      <a:endParaRPr lang="en-US" sz="17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825623">
                <a:tc>
                  <a:txBody>
                    <a:bodyPr/>
                    <a:lstStyle/>
                    <a:p>
                      <a:pPr algn="ctr"/>
                      <a:r>
                        <a:rPr lang="en-US" sz="1600" dirty="0" smtClean="0"/>
                        <a:t>Improve students’ literacy &amp; mathematics performance</a:t>
                      </a:r>
                    </a:p>
                  </a:txBody>
                  <a:tcPr/>
                </a:tc>
                <a:tc>
                  <a:txBody>
                    <a:bodyPr/>
                    <a:lstStyle/>
                    <a:p>
                      <a:pPr algn="ctr"/>
                      <a:r>
                        <a:rPr lang="en-US" sz="1600" dirty="0" smtClean="0"/>
                        <a:t>Improved</a:t>
                      </a:r>
                      <a:r>
                        <a:rPr lang="en-US" sz="1600" baseline="0" dirty="0" smtClean="0"/>
                        <a:t> performance increases chances and opportunities at exceling in life.</a:t>
                      </a:r>
                      <a:endParaRPr lang="en-US" sz="1600" dirty="0"/>
                    </a:p>
                  </a:txBody>
                  <a:tcPr/>
                </a:tc>
                <a:extLst>
                  <a:ext uri="{0D108BD9-81ED-4DB2-BD59-A6C34878D82A}">
                    <a16:rowId xmlns:a16="http://schemas.microsoft.com/office/drawing/2014/main" xmlns="" val="10001"/>
                  </a:ext>
                </a:extLst>
              </a:tr>
              <a:tr h="825623">
                <a:tc>
                  <a:txBody>
                    <a:bodyPr/>
                    <a:lstStyle/>
                    <a:p>
                      <a:pPr algn="ctr"/>
                      <a:r>
                        <a:rPr lang="en-US" sz="1600" dirty="0" smtClean="0"/>
                        <a:t>Recruit and maintain highly talented faculty/staff trained in researched-based skills best for developing the total middle school student (academically, socially, and emotionally)</a:t>
                      </a:r>
                    </a:p>
                  </a:txBody>
                  <a:tcPr/>
                </a:tc>
                <a:tc>
                  <a:txBody>
                    <a:bodyPr/>
                    <a:lstStyle/>
                    <a:p>
                      <a:pPr algn="ctr"/>
                      <a:r>
                        <a:rPr lang="en-US" sz="1600" dirty="0" smtClean="0"/>
                        <a:t>Having talented &amp; quality  staff improves</a:t>
                      </a:r>
                      <a:r>
                        <a:rPr lang="en-US" sz="1600" baseline="0" dirty="0" smtClean="0"/>
                        <a:t> the overall school culture.  Makes learning engaging &amp; fun for kids.</a:t>
                      </a:r>
                      <a:endParaRPr lang="en-US" sz="1600" dirty="0"/>
                    </a:p>
                  </a:txBody>
                  <a:tcPr/>
                </a:tc>
                <a:extLst>
                  <a:ext uri="{0D108BD9-81ED-4DB2-BD59-A6C34878D82A}">
                    <a16:rowId xmlns:a16="http://schemas.microsoft.com/office/drawing/2014/main" xmlns="" val="10002"/>
                  </a:ext>
                </a:extLst>
              </a:tr>
              <a:tr h="825623">
                <a:tc>
                  <a:txBody>
                    <a:bodyPr/>
                    <a:lstStyle/>
                    <a:p>
                      <a:pPr algn="ctr"/>
                      <a:r>
                        <a:rPr lang="en-US" sz="1600" dirty="0" smtClean="0"/>
                        <a:t>Engage all facets of the community as partners and align people and resources to maximize their impact.</a:t>
                      </a:r>
                    </a:p>
                  </a:txBody>
                  <a:tcPr/>
                </a:tc>
                <a:tc>
                  <a:txBody>
                    <a:bodyPr/>
                    <a:lstStyle/>
                    <a:p>
                      <a:pPr algn="ctr"/>
                      <a:r>
                        <a:rPr lang="en-US" sz="1600" dirty="0" smtClean="0"/>
                        <a:t>Cross role</a:t>
                      </a:r>
                      <a:r>
                        <a:rPr lang="en-US" sz="1600" baseline="0" dirty="0" smtClean="0"/>
                        <a:t> groups as stakeholders being included it expands the possibilities for becoming a high quality school.  Resources aligned to priorities maximizes efficacy (effort to be proficient).</a:t>
                      </a:r>
                      <a:endParaRPr lang="en-US" sz="1600" dirty="0"/>
                    </a:p>
                  </a:txBody>
                  <a:tcPr/>
                </a:tc>
                <a:extLst>
                  <a:ext uri="{0D108BD9-81ED-4DB2-BD59-A6C34878D82A}">
                    <a16:rowId xmlns:a16="http://schemas.microsoft.com/office/drawing/2014/main" xmlns="" val="10003"/>
                  </a:ext>
                </a:extLst>
              </a:tr>
              <a:tr h="825623">
                <a:tc>
                  <a:txBody>
                    <a:bodyPr/>
                    <a:lstStyle/>
                    <a:p>
                      <a:pPr algn="ctr"/>
                      <a:r>
                        <a:rPr lang="en-US" sz="1600" dirty="0" smtClean="0"/>
                        <a:t>Provide increased teaching and learning time &amp;   opportunities for all staff and students.</a:t>
                      </a:r>
                    </a:p>
                  </a:txBody>
                  <a:tcPr/>
                </a:tc>
                <a:tc>
                  <a:txBody>
                    <a:bodyPr/>
                    <a:lstStyle/>
                    <a:p>
                      <a:pPr algn="ctr"/>
                      <a:r>
                        <a:rPr lang="en-US" sz="1600" dirty="0" smtClean="0"/>
                        <a:t>Allows for school to teach</a:t>
                      </a:r>
                      <a:r>
                        <a:rPr lang="en-US" sz="1600" baseline="0" dirty="0" smtClean="0"/>
                        <a:t> to the whole child because developmentally students learn at various levels.</a:t>
                      </a:r>
                      <a:endParaRPr lang="en-US" sz="16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7102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smtClean="0">
                <a:latin typeface="+mj-lt"/>
              </a:rPr>
              <a:t>FY19 Budget Parameters</a:t>
            </a:r>
            <a:endParaRPr lang="en-US" sz="3200" b="1" i="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959075985"/>
              </p:ext>
            </p:extLst>
          </p:nvPr>
        </p:nvGraphicFramePr>
        <p:xfrm>
          <a:off x="994298" y="1057247"/>
          <a:ext cx="7723574" cy="5618972"/>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xmlns="" val="20000"/>
                    </a:ext>
                  </a:extLst>
                </a:gridCol>
                <a:gridCol w="3861787">
                  <a:extLst>
                    <a:ext uri="{9D8B030D-6E8A-4147-A177-3AD203B41FA5}">
                      <a16:colId xmlns:a16="http://schemas.microsoft.com/office/drawing/2014/main" xmlns="" val="20001"/>
                    </a:ext>
                  </a:extLst>
                </a:gridCol>
              </a:tblGrid>
              <a:tr h="825623">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FY19 </a:t>
                      </a:r>
                      <a:r>
                        <a:rPr lang="en-US" sz="2000" baseline="0" dirty="0" smtClean="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Rationale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825623">
                <a:tc>
                  <a:txBody>
                    <a:bodyPr/>
                    <a:lstStyle/>
                    <a:p>
                      <a:pPr algn="ctr"/>
                      <a:r>
                        <a:rPr lang="en-US" sz="2000" dirty="0" smtClean="0"/>
                        <a:t>Improve students’ enrollment and success in higher-level classes </a:t>
                      </a:r>
                    </a:p>
                  </a:txBody>
                  <a:tcPr/>
                </a:tc>
                <a:tc>
                  <a:txBody>
                    <a:bodyPr/>
                    <a:lstStyle/>
                    <a:p>
                      <a:pPr algn="ctr"/>
                      <a:r>
                        <a:rPr lang="en-US" sz="2000" dirty="0" smtClean="0"/>
                        <a:t>Increases equity and creates</a:t>
                      </a:r>
                      <a:r>
                        <a:rPr lang="en-US" sz="2000" baseline="0" dirty="0" smtClean="0"/>
                        <a:t> a seamless transition to the next grade level.</a:t>
                      </a:r>
                      <a:endParaRPr lang="en-US" sz="2000" dirty="0"/>
                    </a:p>
                  </a:txBody>
                  <a:tcPr/>
                </a:tc>
                <a:extLst>
                  <a:ext uri="{0D108BD9-81ED-4DB2-BD59-A6C34878D82A}">
                    <a16:rowId xmlns:a16="http://schemas.microsoft.com/office/drawing/2014/main" xmlns="" val="10001"/>
                  </a:ext>
                </a:extLst>
              </a:tr>
              <a:tr h="825623">
                <a:tc>
                  <a:txBody>
                    <a:bodyPr/>
                    <a:lstStyle/>
                    <a:p>
                      <a:pPr algn="ctr"/>
                      <a:r>
                        <a:rPr lang="en-US" sz="2000" dirty="0" smtClean="0"/>
                        <a:t>Provide ongoing professional learning and development opportunities for all staff.</a:t>
                      </a:r>
                    </a:p>
                    <a:p>
                      <a:pPr algn="ctr"/>
                      <a:r>
                        <a:rPr lang="en-US" sz="2000" baseline="0" dirty="0" smtClean="0"/>
                        <a:t> </a:t>
                      </a:r>
                      <a:endParaRPr lang="en-US" sz="2000" dirty="0"/>
                    </a:p>
                  </a:txBody>
                  <a:tcPr/>
                </a:tc>
                <a:tc>
                  <a:txBody>
                    <a:bodyPr/>
                    <a:lstStyle/>
                    <a:p>
                      <a:pPr algn="ctr"/>
                      <a:r>
                        <a:rPr lang="en-US" sz="2000" dirty="0" smtClean="0"/>
                        <a:t>It builds staff </a:t>
                      </a:r>
                      <a:r>
                        <a:rPr lang="en-US" sz="2000" baseline="0" dirty="0" smtClean="0"/>
                        <a:t>strength and stamina for teaching and support the whole child.  </a:t>
                      </a:r>
                      <a:endParaRPr lang="en-US" sz="2000" dirty="0"/>
                    </a:p>
                  </a:txBody>
                  <a:tcPr/>
                </a:tc>
                <a:extLst>
                  <a:ext uri="{0D108BD9-81ED-4DB2-BD59-A6C34878D82A}">
                    <a16:rowId xmlns:a16="http://schemas.microsoft.com/office/drawing/2014/main" xmlns="" val="10002"/>
                  </a:ext>
                </a:extLst>
              </a:tr>
              <a:tr h="825623">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xmlns="" val="10003"/>
                  </a:ext>
                </a:extLst>
              </a:tr>
              <a:tr h="825623">
                <a:tc>
                  <a:txBody>
                    <a:bodyPr/>
                    <a:lstStyle/>
                    <a:p>
                      <a:pPr algn="ctr"/>
                      <a:endParaRPr lang="en-US" sz="2000" dirty="0"/>
                    </a:p>
                  </a:txBody>
                  <a:tcPr/>
                </a:tc>
                <a:tc>
                  <a:txBody>
                    <a:bodyPr/>
                    <a:lstStyle/>
                    <a:p>
                      <a:pPr algn="ctr"/>
                      <a:endParaRPr lang="en-US" sz="2000"/>
                    </a:p>
                  </a:txBody>
                  <a:tcPr/>
                </a:tc>
                <a:extLst>
                  <a:ext uri="{0D108BD9-81ED-4DB2-BD59-A6C34878D82A}">
                    <a16:rowId xmlns:a16="http://schemas.microsoft.com/office/drawing/2014/main" xmlns="" val="10004"/>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77728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smtClean="0">
                <a:latin typeface="+mj-lt"/>
              </a:rPr>
              <a:t>Discussion of Budget Summary</a:t>
            </a:r>
          </a:p>
          <a:p>
            <a:pPr algn="ctr"/>
            <a:r>
              <a:rPr lang="en-US" sz="2400" b="1" dirty="0" smtClean="0">
                <a:latin typeface="+mj-lt"/>
              </a:rPr>
              <a:t>(Step 5: Budget Choices)</a:t>
            </a:r>
          </a:p>
          <a:p>
            <a:pPr algn="ctr"/>
            <a:endParaRPr lang="en-US" sz="3200" b="1" dirty="0">
              <a:latin typeface="+mj-lt"/>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$ 5,898,084 </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FY19 accommodates a student population that is projected to be 570 students, which is a decrease of 82 students from FY18.</a:t>
            </a:r>
            <a:endParaRPr lang="en-US" sz="2400" dirty="0">
              <a:solidFill>
                <a:schemeClr val="tx1"/>
              </a:solidFill>
            </a:endParaRPr>
          </a:p>
        </p:txBody>
      </p:sp>
    </p:spTree>
    <p:extLst>
      <p:ext uri="{BB962C8B-B14F-4D97-AF65-F5344CB8AC3E}">
        <p14:creationId xmlns:p14="http://schemas.microsoft.com/office/powerpoint/2010/main" val="130364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smtClean="0"/>
              <a:t>This </a:t>
            </a:r>
            <a:r>
              <a:rPr lang="en-US" sz="2400" dirty="0"/>
              <a:t>is a meeting of the GO Team. Only members of the team may participate in the discussion. Any members of the public present are here to quietly observe</a:t>
            </a:r>
            <a:r>
              <a:rPr lang="en-US" sz="2400" dirty="0" smtClean="0"/>
              <a:t>.</a:t>
            </a:r>
          </a:p>
          <a:p>
            <a:pPr marL="0" indent="0">
              <a:buNone/>
            </a:pPr>
            <a:endParaRPr lang="en-US" sz="2400" dirty="0"/>
          </a:p>
          <a:p>
            <a:r>
              <a:rPr lang="en-US" sz="2400" dirty="0" smtClean="0"/>
              <a:t>We </a:t>
            </a:r>
            <a:r>
              <a:rPr lang="en-US" sz="2400" dirty="0"/>
              <a:t>will follow the agenda as noticed to the public and stay on task</a:t>
            </a:r>
            <a:r>
              <a:rPr lang="en-US" sz="2400" dirty="0" smtClean="0"/>
              <a:t>.</a:t>
            </a:r>
          </a:p>
          <a:p>
            <a:endParaRPr lang="en-US" sz="2400" dirty="0"/>
          </a:p>
          <a:p>
            <a:r>
              <a:rPr lang="en-US" sz="2400" dirty="0" smtClean="0"/>
              <a:t>We </a:t>
            </a:r>
            <a:r>
              <a:rPr lang="en-US" sz="2400" dirty="0"/>
              <a:t>invite and welcome contributions of every member and listen to each other</a:t>
            </a:r>
            <a:r>
              <a:rPr lang="en-US" sz="2400" dirty="0" smtClean="0"/>
              <a:t>.</a:t>
            </a:r>
          </a:p>
          <a:p>
            <a:endParaRPr lang="en-US" sz="2400" dirty="0"/>
          </a:p>
          <a:p>
            <a:r>
              <a:rPr lang="en-US" sz="2400" dirty="0" smtClean="0"/>
              <a:t>We </a:t>
            </a:r>
            <a:r>
              <a:rPr lang="en-US" sz="2400" dirty="0"/>
              <a:t>will respect all ideas and assume good intentions.</a:t>
            </a:r>
          </a:p>
          <a:p>
            <a:endParaRPr lang="en-US" sz="2400"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44963943"/>
              </p:ext>
            </p:extLst>
          </p:nvPr>
        </p:nvGraphicFramePr>
        <p:xfrm>
          <a:off x="2195941" y="665018"/>
          <a:ext cx="5870527" cy="6122824"/>
        </p:xfrm>
        <a:graphic>
          <a:graphicData uri="http://schemas.openxmlformats.org/drawingml/2006/table">
            <a:tbl>
              <a:tblPr/>
              <a:tblGrid>
                <a:gridCol w="1835658">
                  <a:extLst>
                    <a:ext uri="{9D8B030D-6E8A-4147-A177-3AD203B41FA5}">
                      <a16:colId xmlns:a16="http://schemas.microsoft.com/office/drawing/2014/main" xmlns="" val="20000"/>
                    </a:ext>
                  </a:extLst>
                </a:gridCol>
                <a:gridCol w="1346943">
                  <a:extLst>
                    <a:ext uri="{9D8B030D-6E8A-4147-A177-3AD203B41FA5}">
                      <a16:colId xmlns:a16="http://schemas.microsoft.com/office/drawing/2014/main" xmlns="" val="20001"/>
                    </a:ext>
                  </a:extLst>
                </a:gridCol>
                <a:gridCol w="1346943">
                  <a:extLst>
                    <a:ext uri="{9D8B030D-6E8A-4147-A177-3AD203B41FA5}">
                      <a16:colId xmlns:a16="http://schemas.microsoft.com/office/drawing/2014/main" xmlns="" val="20002"/>
                    </a:ext>
                  </a:extLst>
                </a:gridCol>
                <a:gridCol w="1340983">
                  <a:extLst>
                    <a:ext uri="{9D8B030D-6E8A-4147-A177-3AD203B41FA5}">
                      <a16:colId xmlns:a16="http://schemas.microsoft.com/office/drawing/2014/main" xmlns="" val="20003"/>
                    </a:ext>
                  </a:extLst>
                </a:gridCol>
              </a:tblGrid>
              <a:tr h="210865">
                <a:tc gridSpan="4">
                  <a:txBody>
                    <a:bodyPr/>
                    <a:lstStyle/>
                    <a:p>
                      <a:pPr algn="ctr" fontAlgn="b"/>
                      <a:r>
                        <a:rPr lang="en-US" sz="1200" b="1" i="0" u="none" strike="noStrike" dirty="0">
                          <a:solidFill>
                            <a:srgbClr val="FFFFFF"/>
                          </a:solidFill>
                          <a:effectLst/>
                          <a:latin typeface="Calibri" panose="020F0502020204030204" pitchFamily="34" charset="0"/>
                        </a:rPr>
                        <a:t>FY2019 TOTAL SCHOOL ALLOCATIONS</a:t>
                      </a:r>
                    </a:p>
                  </a:txBody>
                  <a:tcPr marL="0" marR="0" marT="0" marB="0" anchor="b">
                    <a:lnL>
                      <a:noFill/>
                    </a:lnL>
                    <a:lnR>
                      <a:noFill/>
                    </a:lnR>
                    <a:lnT>
                      <a:noFill/>
                    </a:lnT>
                    <a:lnB>
                      <a:noFill/>
                    </a:lnB>
                    <a:solidFill>
                      <a:srgbClr val="1F4E7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05503">
                <a:tc>
                  <a:txBody>
                    <a:bodyPr/>
                    <a:lstStyle/>
                    <a:p>
                      <a:pPr algn="l" fontAlgn="b"/>
                      <a:r>
                        <a:rPr lang="en-US" sz="1200" b="0" i="0" u="none" strike="noStrike" dirty="0">
                          <a:effectLst/>
                          <a:latin typeface="Calibri" panose="020F0502020204030204" pitchFamily="34" charset="0"/>
                        </a:rPr>
                        <a:t>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smtClean="0">
                          <a:effectLst/>
                          <a:latin typeface="Calibri" panose="020F0502020204030204" pitchFamily="34" charset="0"/>
                        </a:rPr>
                        <a:t>Sylvan</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05503">
                <a:tc>
                  <a:txBody>
                    <a:bodyPr/>
                    <a:lstStyle/>
                    <a:p>
                      <a:pPr algn="l" fontAlgn="b"/>
                      <a:r>
                        <a:rPr lang="en-US" sz="1200" b="0" i="0" u="none" strike="noStrike" dirty="0">
                          <a:effectLst/>
                          <a:latin typeface="Calibri" panose="020F0502020204030204" pitchFamily="34" charset="0"/>
                        </a:rPr>
                        <a:t>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smtClean="0">
                          <a:effectLst/>
                          <a:latin typeface="Calibri" panose="020F0502020204030204" pitchFamily="34" charset="0"/>
                        </a:rPr>
                        <a:t>1461 Sylvan Rd</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05503">
                <a:tc>
                  <a:txBody>
                    <a:bodyPr/>
                    <a:lstStyle/>
                    <a:p>
                      <a:pPr algn="l" fontAlgn="b"/>
                      <a:r>
                        <a:rPr lang="en-US" sz="1200" b="0" i="0" u="none" strike="noStrike" dirty="0">
                          <a:effectLst/>
                          <a:latin typeface="Calibri" panose="020F0502020204030204"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smtClean="0">
                          <a:effectLst/>
                          <a:latin typeface="Calibri" panose="020F0502020204030204" pitchFamily="34" charset="0"/>
                        </a:rPr>
                        <a:t>MS</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11010">
                <a:tc>
                  <a:txBody>
                    <a:bodyPr/>
                    <a:lstStyle/>
                    <a:p>
                      <a:pPr algn="l" fontAlgn="b"/>
                      <a:r>
                        <a:rPr lang="en-US" sz="1200" b="0" i="0" u="none" strike="noStrike" dirty="0">
                          <a:effectLst/>
                          <a:latin typeface="Calibri" panose="020F0502020204030204" pitchFamily="34" charset="0"/>
                        </a:rPr>
                        <a:t>FY2019 Projected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smtClean="0">
                          <a:effectLst/>
                          <a:latin typeface="Calibri" panose="020F0502020204030204" pitchFamily="34" charset="0"/>
                        </a:rPr>
                        <a:t>570</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11010">
                <a:tc>
                  <a:txBody>
                    <a:bodyPr/>
                    <a:lstStyle/>
                    <a:p>
                      <a:pPr algn="l" fontAlgn="b"/>
                      <a:r>
                        <a:rPr lang="en-US" sz="1200" b="0" i="0" u="none" strike="noStrike" dirty="0">
                          <a:effectLst/>
                          <a:latin typeface="Calibri" panose="020F0502020204030204" pitchFamily="34" charset="0"/>
                        </a:rPr>
                        <a:t>Change in Enrollment from FY2018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smtClean="0">
                          <a:effectLst/>
                          <a:latin typeface="Calibri" panose="020F0502020204030204" pitchFamily="34" charset="0"/>
                        </a:rPr>
                        <a:t>-82</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05503">
                <a:tc>
                  <a:txBody>
                    <a:bodyPr/>
                    <a:lstStyle/>
                    <a:p>
                      <a:pPr algn="l" fontAlgn="b"/>
                      <a:r>
                        <a:rPr lang="en-US" sz="1200" b="0" i="0" u="none" strike="noStrike">
                          <a:effectLst/>
                          <a:latin typeface="Calibri" panose="020F0502020204030204" pitchFamily="34" charset="0"/>
                        </a:rPr>
                        <a:t>Total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a:effectLst/>
                          <a:latin typeface="Calibri" panose="020F0502020204030204" pitchFamily="34" charset="0"/>
                        </a:rPr>
                        <a:t> </a:t>
                      </a:r>
                      <a:r>
                        <a:rPr lang="en-US" sz="1200" b="1" i="0" u="none" strike="noStrike" dirty="0" smtClean="0">
                          <a:effectLst/>
                          <a:latin typeface="Calibri" panose="020F0502020204030204" pitchFamily="34" charset="0"/>
                        </a:rPr>
                        <a:t>$</a:t>
                      </a:r>
                      <a:r>
                        <a:rPr lang="en-US" sz="1200" b="1" i="0" u="none" strike="noStrike" baseline="0" dirty="0" smtClean="0">
                          <a:effectLst/>
                          <a:latin typeface="Calibri" panose="020F0502020204030204" pitchFamily="34" charset="0"/>
                        </a:rPr>
                        <a:t> </a:t>
                      </a:r>
                      <a:r>
                        <a:rPr lang="en-US" sz="1200" b="1" i="0" u="none" strike="noStrike" dirty="0" smtClean="0">
                          <a:effectLst/>
                          <a:latin typeface="Calibri" panose="020F0502020204030204" pitchFamily="34" charset="0"/>
                        </a:rPr>
                        <a:t>5,898,084                                                                         </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221944">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05503">
                <a:tc>
                  <a:txBody>
                    <a:bodyPr/>
                    <a:lstStyle/>
                    <a:p>
                      <a:pPr algn="l" fontAlgn="b"/>
                      <a:r>
                        <a:rPr lang="en-US" sz="1200" b="1" i="0" u="none" strike="noStrike">
                          <a:effectLst/>
                          <a:latin typeface="Calibri" panose="020F0502020204030204" pitchFamily="34" charset="0"/>
                        </a:rPr>
                        <a:t>SSF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dirty="0">
                          <a:effectLst/>
                          <a:latin typeface="Calibri" panose="020F0502020204030204" pitchFamily="34" charset="0"/>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a:effectLst/>
                          <a:latin typeface="Calibri" panose="020F0502020204030204" pitchFamily="34" charset="0"/>
                        </a:rPr>
                        <a:t>Weight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a:effectLst/>
                          <a:latin typeface="Calibri" panose="020F0502020204030204" pitchFamily="34" charset="0"/>
                        </a:rPr>
                        <a:t>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0008"/>
                  </a:ext>
                </a:extLst>
              </a:tr>
              <a:tr h="178700">
                <a:tc>
                  <a:txBody>
                    <a:bodyPr/>
                    <a:lstStyle/>
                    <a:p>
                      <a:pPr algn="l" fontAlgn="b"/>
                      <a:r>
                        <a:rPr lang="en-US" sz="1200" b="0" i="0" u="none" strike="noStrike" dirty="0">
                          <a:effectLst/>
                          <a:latin typeface="Calibri" panose="020F0502020204030204" pitchFamily="34" charset="0"/>
                        </a:rPr>
                        <a:t>Base Per Pupil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$4,339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2,473,330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8700">
                <a:tc>
                  <a:txBody>
                    <a:bodyPr/>
                    <a:lstStyle/>
                    <a:p>
                      <a:pPr algn="l" fontAlgn="b"/>
                      <a:r>
                        <a:rPr lang="en-US" sz="1200" b="1" i="0" u="none" strike="noStrike">
                          <a:effectLst/>
                          <a:latin typeface="Calibri" panose="020F0502020204030204" pitchFamily="34" charset="0"/>
                        </a:rPr>
                        <a:t>Grade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8700">
                <a:tc>
                  <a:txBody>
                    <a:bodyPr/>
                    <a:lstStyle/>
                    <a:p>
                      <a:pPr algn="l" fontAlgn="b"/>
                      <a:r>
                        <a:rPr lang="en-US" sz="1200" b="0" i="0" u="none" strike="noStrike">
                          <a:effectLst/>
                          <a:latin typeface="Calibri" panose="020F0502020204030204" pitchFamily="34" charset="0"/>
                        </a:rPr>
                        <a:t>       Kindergarten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8700">
                <a:tc>
                  <a:txBody>
                    <a:bodyPr/>
                    <a:lstStyle/>
                    <a:p>
                      <a:pPr algn="l" fontAlgn="b"/>
                      <a:r>
                        <a:rPr lang="en-US" sz="1200" b="0" i="0" u="none" strike="noStrike">
                          <a:effectLst/>
                          <a:latin typeface="Calibri" panose="020F0502020204030204" pitchFamily="34" charset="0"/>
                        </a:rPr>
                        <a:t>       1st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8700">
                <a:tc>
                  <a:txBody>
                    <a:bodyPr/>
                    <a:lstStyle/>
                    <a:p>
                      <a:pPr algn="l" fontAlgn="b"/>
                      <a:r>
                        <a:rPr lang="en-US" sz="1200" b="0" i="0" u="none" strike="noStrike">
                          <a:effectLst/>
                          <a:latin typeface="Calibri" panose="020F0502020204030204" pitchFamily="34" charset="0"/>
                        </a:rPr>
                        <a:t>       2nd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8700">
                <a:tc>
                  <a:txBody>
                    <a:bodyPr/>
                    <a:lstStyle/>
                    <a:p>
                      <a:pPr algn="l" fontAlgn="b"/>
                      <a:r>
                        <a:rPr lang="en-US" sz="1200" b="0" i="0" u="none" strike="noStrike" dirty="0">
                          <a:effectLst/>
                          <a:latin typeface="Calibri" panose="020F0502020204030204" pitchFamily="34" charset="0"/>
                        </a:rPr>
                        <a:t>       3rd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8700">
                <a:tc>
                  <a:txBody>
                    <a:bodyPr/>
                    <a:lstStyle/>
                    <a:p>
                      <a:pPr algn="l" fontAlgn="b"/>
                      <a:r>
                        <a:rPr lang="en-US" sz="1200" b="0" i="0" u="none" strike="noStrike">
                          <a:effectLst/>
                          <a:latin typeface="Calibri" panose="020F0502020204030204" pitchFamily="34" charset="0"/>
                        </a:rPr>
                        <a:t>       6th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a:t>
                      </a:r>
                      <a:r>
                        <a:rPr lang="en-US" sz="1200" b="0" i="0" u="none" strike="noStrike" dirty="0" smtClean="0">
                          <a:effectLst/>
                          <a:latin typeface="Calibri" panose="020F0502020204030204" pitchFamily="34" charset="0"/>
                        </a:rPr>
                        <a:t>                     42968   </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8700">
                <a:tc>
                  <a:txBody>
                    <a:bodyPr/>
                    <a:lstStyle/>
                    <a:p>
                      <a:pPr algn="l" fontAlgn="b"/>
                      <a:r>
                        <a:rPr lang="en-US" sz="1200" b="0" i="0" u="none" strike="noStrike" dirty="0">
                          <a:effectLst/>
                          <a:latin typeface="Calibri" panose="020F0502020204030204" pitchFamily="34" charset="0"/>
                        </a:rPr>
                        <a:t>       9th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a:t>
                      </a:r>
                      <a:r>
                        <a:rPr lang="en-US" sz="1200" b="0" i="0" u="none" strike="noStrike" dirty="0" smtClean="0">
                          <a:effectLst/>
                          <a:latin typeface="Calibri" panose="020F0502020204030204" pitchFamily="34" charset="0"/>
                        </a:rPr>
                        <a:t>$                                </a:t>
                      </a:r>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78700">
                <a:tc>
                  <a:txBody>
                    <a:bodyPr/>
                    <a:lstStyle/>
                    <a:p>
                      <a:pPr algn="l" fontAlgn="b"/>
                      <a:r>
                        <a:rPr lang="en-US" sz="1200" b="0" i="0" u="none" strike="noStrike">
                          <a:effectLst/>
                          <a:latin typeface="Calibri" panose="020F0502020204030204" pitchFamily="34" charset="0"/>
                        </a:rPr>
                        <a:t>Poverty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rPr>
                        <a:t>408</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rPr>
                        <a:t>0.45</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a:t>
                      </a:r>
                      <a:r>
                        <a:rPr lang="en-US" sz="1200" b="0" i="0" u="none" strike="noStrike" dirty="0" smtClean="0">
                          <a:effectLst/>
                          <a:latin typeface="Calibri" panose="020F0502020204030204" pitchFamily="34" charset="0"/>
                        </a:rPr>
                        <a:t>                   796,673 </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8700">
                <a:tc>
                  <a:txBody>
                    <a:bodyPr/>
                    <a:lstStyle/>
                    <a:p>
                      <a:pPr algn="l" fontAlgn="b"/>
                      <a:r>
                        <a:rPr lang="en-US" sz="1200" b="0" i="0" u="none" strike="noStrike">
                          <a:effectLst/>
                          <a:latin typeface="Calibri" panose="020F0502020204030204" pitchFamily="34" charset="0"/>
                        </a:rPr>
                        <a:t>Special Education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rPr>
                        <a:t>92</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a:t>
                      </a:r>
                      <a:r>
                        <a:rPr lang="en-US" sz="1200" b="0" i="0" u="none" strike="noStrike" dirty="0" smtClean="0">
                          <a:effectLst/>
                          <a:latin typeface="Calibri" panose="020F0502020204030204" pitchFamily="34" charset="0"/>
                        </a:rPr>
                        <a:t>                 11,976                  </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8700">
                <a:tc>
                  <a:txBody>
                    <a:bodyPr/>
                    <a:lstStyle/>
                    <a:p>
                      <a:pPr algn="l" fontAlgn="b"/>
                      <a:r>
                        <a:rPr lang="en-US" sz="1200" b="0" i="0" u="none" strike="noStrike">
                          <a:effectLst/>
                          <a:latin typeface="Calibri" panose="020F0502020204030204" pitchFamily="34" charset="0"/>
                        </a:rPr>
                        <a:t>Gifted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93,726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78700">
                <a:tc>
                  <a:txBody>
                    <a:bodyPr/>
                    <a:lstStyle/>
                    <a:p>
                      <a:pPr algn="l" fontAlgn="b"/>
                      <a:r>
                        <a:rPr lang="en-US" sz="1200" b="0" i="0" u="none" strike="noStrike">
                          <a:effectLst/>
                          <a:latin typeface="Calibri" panose="020F0502020204030204" pitchFamily="34" charset="0"/>
                        </a:rPr>
                        <a:t>Gifted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rPr>
                        <a:t>5</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rPr>
                        <a:t>                 </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8700">
                <a:tc>
                  <a:txBody>
                    <a:bodyPr/>
                    <a:lstStyle/>
                    <a:p>
                      <a:pPr algn="l" fontAlgn="b"/>
                      <a:r>
                        <a:rPr lang="en-US" sz="1200" b="0" i="0" u="none" strike="noStrike">
                          <a:effectLst/>
                          <a:latin typeface="Calibri" panose="020F0502020204030204" pitchFamily="34" charset="0"/>
                        </a:rPr>
                        <a:t>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8700">
                <a:tc>
                  <a:txBody>
                    <a:bodyPr/>
                    <a:lstStyle/>
                    <a:p>
                      <a:pPr algn="l" fontAlgn="b"/>
                      <a:r>
                        <a:rPr lang="en-US" sz="1200" b="0" i="0" u="none" strike="noStrike">
                          <a:effectLst/>
                          <a:latin typeface="Calibri" panose="020F0502020204030204" pitchFamily="34" charset="0"/>
                        </a:rPr>
                        <a:t>Small School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rPr>
                        <a:t>30</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52,070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78700">
                <a:tc>
                  <a:txBody>
                    <a:bodyPr/>
                    <a:lstStyle/>
                    <a:p>
                      <a:pPr algn="l" fontAlgn="b"/>
                      <a:r>
                        <a:rPr lang="en-US" sz="1200" b="0" i="0" u="none" strike="noStrike">
                          <a:effectLst/>
                          <a:latin typeface="Calibri" panose="020F0502020204030204" pitchFamily="34" charset="0"/>
                        </a:rPr>
                        <a:t>Incoming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158,380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78700">
                <a:tc>
                  <a:txBody>
                    <a:bodyPr/>
                    <a:lstStyle/>
                    <a:p>
                      <a:pPr algn="l" fontAlgn="b"/>
                      <a:r>
                        <a:rPr lang="en-US" sz="1200" b="0" i="0" u="none" strike="noStrike">
                          <a:effectLst/>
                          <a:latin typeface="Calibri" panose="020F0502020204030204" pitchFamily="34" charset="0"/>
                        </a:rPr>
                        <a:t>Baseline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78700">
                <a:tc>
                  <a:txBody>
                    <a:bodyPr/>
                    <a:lstStyle/>
                    <a:p>
                      <a:pPr algn="l" fontAlgn="b"/>
                      <a:r>
                        <a:rPr lang="en-US" sz="1200" b="0" i="0" u="none" strike="noStrike">
                          <a:effectLst/>
                          <a:latin typeface="Calibri" panose="020F0502020204030204" pitchFamily="34" charset="0"/>
                        </a:rPr>
                        <a:t>Transition Policy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(134,795)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78700">
                <a:tc>
                  <a:txBody>
                    <a:bodyPr/>
                    <a:lstStyle/>
                    <a:p>
                      <a:pPr algn="l" fontAlgn="b"/>
                      <a:r>
                        <a:rPr lang="en-US" sz="1200" b="0" i="0" u="none" strike="noStrike">
                          <a:effectLst/>
                          <a:latin typeface="Calibri" panose="020F0502020204030204" pitchFamily="34" charset="0"/>
                        </a:rPr>
                        <a:t>Dual Campus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78700">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78700">
                <a:tc>
                  <a:txBody>
                    <a:bodyPr/>
                    <a:lstStyle/>
                    <a:p>
                      <a:pPr algn="l" fontAlgn="b"/>
                      <a:r>
                        <a:rPr lang="en-US" sz="1200" b="0" i="0" u="none" strike="noStrike">
                          <a:effectLst/>
                          <a:latin typeface="Calibri" panose="020F0502020204030204" pitchFamily="34" charset="0"/>
                        </a:rPr>
                        <a:t>Holdback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 $                   </a:t>
                      </a:r>
                      <a:r>
                        <a:rPr lang="en-US" sz="1200" b="0" i="0" u="none" strike="noStrike" dirty="0" smtClean="0">
                          <a:effectLst/>
                          <a:latin typeface="Calibri" panose="020F0502020204030204" pitchFamily="34" charset="0"/>
                        </a:rPr>
                        <a:t>(64,426)</a:t>
                      </a:r>
                      <a:endParaRPr lang="en-US" sz="1200" b="0"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78700">
                <a:tc>
                  <a:txBody>
                    <a:bodyPr/>
                    <a:lstStyle/>
                    <a:p>
                      <a:pPr algn="l" fontAlgn="b"/>
                      <a:r>
                        <a:rPr lang="en-US" sz="1200" b="1" i="0" u="none" strike="noStrike">
                          <a:effectLst/>
                          <a:latin typeface="Calibri" panose="020F0502020204030204" pitchFamily="34" charset="0"/>
                        </a:rPr>
                        <a:t>Total SSF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r>
                        <a:rPr lang="en-US" sz="12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r>
                        <a:rPr lang="en-US" sz="12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ctr" fontAlgn="b"/>
                      <a:r>
                        <a:rPr lang="en-US" sz="1200" b="1" i="0" u="none" strike="noStrike" dirty="0">
                          <a:effectLst/>
                          <a:latin typeface="Calibri" panose="020F0502020204030204" pitchFamily="34" charset="0"/>
                        </a:rPr>
                        <a:t> $                </a:t>
                      </a:r>
                      <a:r>
                        <a:rPr lang="en-US" sz="1200" b="1" i="0" u="none" strike="noStrike" dirty="0" smtClean="0">
                          <a:effectLst/>
                          <a:latin typeface="Calibri" panose="020F0502020204030204" pitchFamily="34" charset="0"/>
                        </a:rPr>
                        <a:t>3,565,555 </a:t>
                      </a:r>
                      <a:endParaRPr lang="en-US" sz="1200" b="1" i="0" u="none" strike="noStrike" dirty="0">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extLst>
                  <a:ext uri="{0D108BD9-81ED-4DB2-BD59-A6C34878D82A}">
                    <a16:rowId xmlns:a16="http://schemas.microsoft.com/office/drawing/2014/main" xmlns="" val="10029"/>
                  </a:ext>
                </a:extLst>
              </a:tr>
            </a:tbl>
          </a:graphicData>
        </a:graphic>
      </p:graphicFrame>
      <p:sp>
        <p:nvSpPr>
          <p:cNvPr id="4" name="Title 1"/>
          <p:cNvSpPr txBox="1">
            <a:spLocks/>
          </p:cNvSpPr>
          <p:nvPr/>
        </p:nvSpPr>
        <p:spPr>
          <a:xfrm>
            <a:off x="4572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Allocations</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47461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6055457"/>
              </p:ext>
            </p:extLst>
          </p:nvPr>
        </p:nvGraphicFramePr>
        <p:xfrm>
          <a:off x="1399309" y="1605787"/>
          <a:ext cx="7076211" cy="2834639"/>
        </p:xfrm>
        <a:graphic>
          <a:graphicData uri="http://schemas.openxmlformats.org/drawingml/2006/table">
            <a:tbl>
              <a:tblPr/>
              <a:tblGrid>
                <a:gridCol w="2210421">
                  <a:extLst>
                    <a:ext uri="{9D8B030D-6E8A-4147-A177-3AD203B41FA5}">
                      <a16:colId xmlns:a16="http://schemas.microsoft.com/office/drawing/2014/main" xmlns="" val="20000"/>
                    </a:ext>
                  </a:extLst>
                </a:gridCol>
                <a:gridCol w="1621930">
                  <a:extLst>
                    <a:ext uri="{9D8B030D-6E8A-4147-A177-3AD203B41FA5}">
                      <a16:colId xmlns:a16="http://schemas.microsoft.com/office/drawing/2014/main" xmlns="" val="20001"/>
                    </a:ext>
                  </a:extLst>
                </a:gridCol>
                <a:gridCol w="1621930">
                  <a:extLst>
                    <a:ext uri="{9D8B030D-6E8A-4147-A177-3AD203B41FA5}">
                      <a16:colId xmlns:a16="http://schemas.microsoft.com/office/drawing/2014/main" xmlns="" val="20002"/>
                    </a:ext>
                  </a:extLst>
                </a:gridCol>
                <a:gridCol w="1621930">
                  <a:extLst>
                    <a:ext uri="{9D8B030D-6E8A-4147-A177-3AD203B41FA5}">
                      <a16:colId xmlns:a16="http://schemas.microsoft.com/office/drawing/2014/main" xmlns="" val="20003"/>
                    </a:ext>
                  </a:extLst>
                </a:gridCol>
              </a:tblGrid>
              <a:tr h="266939">
                <a:tc>
                  <a:txBody>
                    <a:bodyPr/>
                    <a:lstStyle/>
                    <a:p>
                      <a:pPr algn="l" fontAlgn="b"/>
                      <a:r>
                        <a:rPr lang="en-US" sz="1200" b="1" i="0" u="none" strike="noStrike" dirty="0">
                          <a:effectLst/>
                          <a:latin typeface="Calibri" panose="020F0502020204030204" pitchFamily="34" charset="0"/>
                          <a:cs typeface="Calibri" panose="020F0502020204030204" pitchFamily="34" charset="0"/>
                        </a:rPr>
                        <a:t>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0000"/>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cs typeface="Calibri" panose="020F0502020204030204" pitchFamily="34" charset="0"/>
                        </a:rPr>
                        <a:t> $                     </a:t>
                      </a:r>
                      <a:r>
                        <a:rPr lang="en-US" sz="1200" b="0" i="0" u="none" strike="noStrike" dirty="0" smtClean="0">
                          <a:effectLst/>
                          <a:latin typeface="Calibri" panose="020F0502020204030204" pitchFamily="34" charset="0"/>
                          <a:cs typeface="Calibri" panose="020F0502020204030204" pitchFamily="34" charset="0"/>
                        </a:rPr>
                        <a:t>133,000 </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Turnaround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cs typeface="Calibri" panose="020F0502020204030204" pitchFamily="34" charset="0"/>
                        </a:rPr>
                        <a:t> </a:t>
                      </a:r>
                      <a:r>
                        <a:rPr lang="en-US" sz="1200" b="0" i="0" u="none" strike="noStrike" dirty="0" smtClean="0">
                          <a:effectLst/>
                          <a:latin typeface="Calibri" panose="020F0502020204030204" pitchFamily="34" charset="0"/>
                          <a:cs typeface="Calibri" panose="020F0502020204030204" pitchFamily="34" charset="0"/>
                        </a:rPr>
                        <a:t> </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Title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cs typeface="Calibri" panose="020F0502020204030204" pitchFamily="34" charset="0"/>
                        </a:rPr>
                        <a:t> $                   </a:t>
                      </a:r>
                      <a:r>
                        <a:rPr lang="en-US" sz="1200" b="0" i="0" u="none" strike="noStrike" dirty="0" smtClean="0">
                          <a:effectLst/>
                          <a:latin typeface="Calibri" panose="020F0502020204030204" pitchFamily="34" charset="0"/>
                          <a:cs typeface="Calibri" panose="020F0502020204030204" pitchFamily="34" charset="0"/>
                        </a:rPr>
                        <a:t>321,750 </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6939">
                <a:tc>
                  <a:txBody>
                    <a:bodyPr/>
                    <a:lstStyle/>
                    <a:p>
                      <a:pPr algn="l" fontAlgn="b"/>
                      <a:r>
                        <a:rPr lang="en-US" sz="1200" b="0" i="0" u="none" strike="noStrike" dirty="0">
                          <a:effectLst/>
                          <a:latin typeface="Calibri" panose="020F0502020204030204" pitchFamily="34" charset="0"/>
                          <a:cs typeface="Calibri" panose="020F0502020204030204" pitchFamily="34" charset="0"/>
                        </a:rPr>
                        <a:t> </a:t>
                      </a:r>
                      <a:r>
                        <a:rPr lang="en-US" sz="1200" b="0" i="0" u="none" strike="noStrike" dirty="0" smtClean="0">
                          <a:effectLst/>
                          <a:latin typeface="Calibri" panose="020F0502020204030204" pitchFamily="34" charset="0"/>
                          <a:cs typeface="Calibri" panose="020F0502020204030204" pitchFamily="34" charset="0"/>
                        </a:rPr>
                        <a:t>Title I Holdback</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cs typeface="Calibri" panose="020F0502020204030204" pitchFamily="34" charset="0"/>
                        </a:rPr>
                        <a:t>$                      58,500</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Total FTE Allotments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effectLst/>
                          <a:latin typeface="Calibri" panose="020F0502020204030204" pitchFamily="34" charset="0"/>
                          <a:cs typeface="Calibri" panose="020F0502020204030204" pitchFamily="34" charset="0"/>
                        </a:rPr>
                        <a:t>24.45</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cs typeface="Calibri" panose="020F0502020204030204" pitchFamily="34" charset="0"/>
                        </a:rPr>
                        <a:t> $                </a:t>
                      </a:r>
                      <a:r>
                        <a:rPr lang="en-US" sz="1200" b="0" i="0" u="none" strike="noStrike" dirty="0" smtClean="0">
                          <a:effectLst/>
                          <a:latin typeface="Calibri" panose="020F0502020204030204" pitchFamily="34" charset="0"/>
                          <a:cs typeface="Calibri" panose="020F0502020204030204" pitchFamily="34" charset="0"/>
                        </a:rPr>
                        <a:t>1,936,279 </a:t>
                      </a:r>
                      <a:endParaRPr lang="en-US" sz="1200" b="0"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6939">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6939">
                <a:tc>
                  <a:txBody>
                    <a:bodyPr/>
                    <a:lstStyle/>
                    <a:p>
                      <a:pPr algn="l" fontAlgn="b"/>
                      <a:r>
                        <a:rPr lang="en-US" sz="1200" b="1" i="0" u="none" strike="noStrike">
                          <a:effectLst/>
                          <a:latin typeface="Calibri" panose="020F0502020204030204" pitchFamily="34" charset="0"/>
                          <a:cs typeface="Calibri" panose="020F0502020204030204" pitchFamily="34" charset="0"/>
                        </a:rPr>
                        <a:t>Total 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200" b="1" i="0" u="none" strike="noStrike" dirty="0">
                          <a:effectLst/>
                          <a:latin typeface="Calibri" panose="020F0502020204030204" pitchFamily="34" charset="0"/>
                          <a:cs typeface="Calibri" panose="020F0502020204030204" pitchFamily="34" charset="0"/>
                        </a:rPr>
                        <a:t> $                </a:t>
                      </a:r>
                      <a:r>
                        <a:rPr lang="en-US" sz="1200" b="1" i="0" u="none" strike="noStrike" dirty="0" smtClean="0">
                          <a:effectLst/>
                          <a:latin typeface="Calibri" panose="020F0502020204030204" pitchFamily="34" charset="0"/>
                          <a:cs typeface="Calibri" panose="020F0502020204030204" pitchFamily="34" charset="0"/>
                        </a:rPr>
                        <a:t>2,332,529 </a:t>
                      </a:r>
                      <a:endParaRPr lang="en-US" sz="1200" b="1"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xmlns="" val="10007"/>
                  </a:ext>
                </a:extLst>
              </a:tr>
              <a:tr h="216094">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8"/>
                  </a:ext>
                </a:extLst>
              </a:tr>
              <a:tr h="216094">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effectLst/>
                        <a:latin typeface="Calibri" panose="020F0502020204030204" pitchFamily="34" charset="0"/>
                        <a:cs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6939">
                <a:tc>
                  <a:txBody>
                    <a:bodyPr/>
                    <a:lstStyle/>
                    <a:p>
                      <a:pPr algn="l" fontAlgn="b"/>
                      <a:r>
                        <a:rPr lang="en-US" sz="1200" b="1" i="0" u="none" strike="noStrike">
                          <a:effectLst/>
                          <a:latin typeface="Calibri" panose="020F0502020204030204" pitchFamily="34" charset="0"/>
                          <a:cs typeface="Calibri" panose="020F0502020204030204" pitchFamily="34" charset="0"/>
                        </a:rPr>
                        <a:t>Total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1200" b="1" i="0" u="none" strike="noStrike">
                          <a:effectLst/>
                          <a:latin typeface="Calibri" panose="020F0502020204030204" pitchFamily="34" charset="0"/>
                          <a:cs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1200" b="1" i="0" u="none" strike="noStrike" dirty="0">
                          <a:effectLst/>
                          <a:latin typeface="Calibri" panose="020F0502020204030204" pitchFamily="34" charset="0"/>
                          <a:cs typeface="Calibri" panose="020F0502020204030204" pitchFamily="34" charset="0"/>
                        </a:rPr>
                        <a:t> $                </a:t>
                      </a:r>
                      <a:r>
                        <a:rPr lang="en-US" sz="1200" b="1" i="0" u="none" strike="noStrike" dirty="0" smtClean="0">
                          <a:effectLst/>
                          <a:latin typeface="Calibri" panose="020F0502020204030204" pitchFamily="34" charset="0"/>
                          <a:cs typeface="Calibri" panose="020F0502020204030204" pitchFamily="34" charset="0"/>
                        </a:rPr>
                        <a:t>5,898,084</a:t>
                      </a:r>
                      <a:endParaRPr lang="en-US" sz="1200" b="1" i="0" u="none" strike="noStrike" dirty="0">
                        <a:effectLst/>
                        <a:latin typeface="Calibri" panose="020F0502020204030204" pitchFamily="34" charset="0"/>
                        <a:cs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xmlns="" val="10010"/>
                  </a:ext>
                </a:extLst>
              </a:tr>
            </a:tbl>
          </a:graphicData>
        </a:graphic>
      </p:graphicFrame>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Allocations</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21346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78726572"/>
              </p:ext>
            </p:extLst>
          </p:nvPr>
        </p:nvGraphicFramePr>
        <p:xfrm>
          <a:off x="1648691" y="858649"/>
          <a:ext cx="6222820" cy="5736753"/>
        </p:xfrm>
        <a:graphic>
          <a:graphicData uri="http://schemas.openxmlformats.org/drawingml/2006/table">
            <a:tbl>
              <a:tblPr>
                <a:tableStyleId>{5C22544A-7EE6-4342-B048-85BDC9FD1C3A}</a:tableStyleId>
              </a:tblPr>
              <a:tblGrid>
                <a:gridCol w="869388">
                  <a:extLst>
                    <a:ext uri="{9D8B030D-6E8A-4147-A177-3AD203B41FA5}">
                      <a16:colId xmlns:a16="http://schemas.microsoft.com/office/drawing/2014/main" xmlns="" val="1891187169"/>
                    </a:ext>
                  </a:extLst>
                </a:gridCol>
                <a:gridCol w="2394164">
                  <a:extLst>
                    <a:ext uri="{9D8B030D-6E8A-4147-A177-3AD203B41FA5}">
                      <a16:colId xmlns:a16="http://schemas.microsoft.com/office/drawing/2014/main" xmlns="" val="2994113997"/>
                    </a:ext>
                  </a:extLst>
                </a:gridCol>
                <a:gridCol w="1314115">
                  <a:extLst>
                    <a:ext uri="{9D8B030D-6E8A-4147-A177-3AD203B41FA5}">
                      <a16:colId xmlns:a16="http://schemas.microsoft.com/office/drawing/2014/main" xmlns="" val="1168100298"/>
                    </a:ext>
                  </a:extLst>
                </a:gridCol>
                <a:gridCol w="1645153">
                  <a:extLst>
                    <a:ext uri="{9D8B030D-6E8A-4147-A177-3AD203B41FA5}">
                      <a16:colId xmlns:a16="http://schemas.microsoft.com/office/drawing/2014/main" xmlns="" val="2485946918"/>
                    </a:ext>
                  </a:extLst>
                </a:gridCol>
              </a:tblGrid>
              <a:tr h="392212">
                <a:tc>
                  <a:txBody>
                    <a:bodyPr/>
                    <a:lstStyle/>
                    <a:p>
                      <a:pPr algn="l" fontAlgn="t"/>
                      <a:r>
                        <a:rPr lang="en-US" sz="1400" u="none" strike="noStrike" baseline="0" dirty="0">
                          <a:effectLst/>
                        </a:rPr>
                        <a:t>School</a:t>
                      </a:r>
                      <a:endParaRPr lang="en-US" sz="1400" b="1" i="0" u="none" strike="noStrike" baseline="0" dirty="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smtClean="0">
                          <a:effectLst/>
                        </a:rPr>
                        <a:t>Sylvan Hills Middle School</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849790131"/>
                  </a:ext>
                </a:extLst>
              </a:tr>
              <a:tr h="196102">
                <a:tc>
                  <a:txBody>
                    <a:bodyPr/>
                    <a:lstStyle/>
                    <a:p>
                      <a:pPr algn="l" fontAlgn="t"/>
                      <a:r>
                        <a:rPr lang="en-US" sz="1400" u="none" strike="noStrike" baseline="0">
                          <a:effectLst/>
                        </a:rPr>
                        <a:t>Location</a:t>
                      </a:r>
                      <a:endParaRPr lang="en-US" sz="1400" b="1" i="0" u="none" strike="noStrike" baseline="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smtClean="0">
                          <a:effectLst/>
                        </a:rPr>
                        <a:t>1461 Sylvan Rd</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434141128"/>
                  </a:ext>
                </a:extLst>
              </a:tr>
              <a:tr h="197732">
                <a:tc>
                  <a:txBody>
                    <a:bodyPr/>
                    <a:lstStyle/>
                    <a:p>
                      <a:pPr algn="l" fontAlgn="t"/>
                      <a:r>
                        <a:rPr lang="en-US" sz="1400" u="none" strike="noStrike" baseline="0">
                          <a:effectLst/>
                        </a:rPr>
                        <a:t>Level</a:t>
                      </a:r>
                      <a:endParaRPr lang="en-US" sz="1400" b="1" i="0" u="none" strike="noStrike" baseline="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smtClean="0">
                          <a:effectLst/>
                        </a:rPr>
                        <a:t>MS</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4241863000"/>
                  </a:ext>
                </a:extLst>
              </a:tr>
              <a:tr h="197732">
                <a:tc>
                  <a:txBody>
                    <a:bodyPr/>
                    <a:lstStyle/>
                    <a:p>
                      <a:pPr algn="l" fontAlgn="t"/>
                      <a:r>
                        <a:rPr lang="en-US" sz="1400" u="none" strike="noStrike" baseline="0" dirty="0">
                          <a:effectLst/>
                        </a:rPr>
                        <a:t>Principal</a:t>
                      </a:r>
                      <a:endParaRPr lang="en-US" sz="1400" b="1" i="0" u="none" strike="noStrike" baseline="0" dirty="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smtClean="0">
                          <a:effectLst/>
                        </a:rPr>
                        <a:t>Mr. Artesza Portee </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004056270"/>
                  </a:ext>
                </a:extLst>
              </a:tr>
              <a:tr h="727533">
                <a:tc>
                  <a:txBody>
                    <a:bodyPr/>
                    <a:lstStyle/>
                    <a:p>
                      <a:pPr algn="l" fontAlgn="t"/>
                      <a:r>
                        <a:rPr lang="en-US" sz="1400" u="none" strike="noStrike" baseline="0">
                          <a:effectLst/>
                        </a:rPr>
                        <a:t>Projected Enrollment</a:t>
                      </a:r>
                      <a:endParaRPr lang="en-US" sz="1400" b="1" i="0" u="none" strike="noStrike" baseline="0">
                        <a:solidFill>
                          <a:srgbClr val="000000"/>
                        </a:solidFill>
                        <a:effectLst/>
                        <a:latin typeface="Calibri" panose="020F0502020204030204" pitchFamily="34" charset="0"/>
                      </a:endParaRPr>
                    </a:p>
                  </a:txBody>
                  <a:tcPr marL="0" marR="0" marT="0" marB="0" anchor="ctr"/>
                </a:tc>
                <a:tc>
                  <a:txBody>
                    <a:bodyPr/>
                    <a:lstStyle/>
                    <a:p>
                      <a:pPr algn="r" fontAlgn="b"/>
                      <a:r>
                        <a:rPr lang="en-US" sz="1400" u="none" strike="noStrike" baseline="0" dirty="0" smtClean="0">
                          <a:effectLst/>
                        </a:rPr>
                        <a:t>570</a:t>
                      </a:r>
                      <a:endParaRPr lang="en-US" sz="1400" b="0" i="0" u="none" strike="noStrike" baseline="0" dirty="0">
                        <a:effectLst/>
                        <a:latin typeface="Calibri" panose="020F0502020204030204" pitchFamily="34" charset="0"/>
                      </a:endParaRPr>
                    </a:p>
                  </a:txBody>
                  <a:tcPr marL="0" marR="0" marT="0" marB="0" anchor="ctr"/>
                </a:tc>
                <a:tc>
                  <a:txBody>
                    <a:bodyPr/>
                    <a:lstStyle/>
                    <a:p>
                      <a:pPr algn="l" fontAlgn="b"/>
                      <a:endParaRPr lang="en-US" sz="1400" b="0" i="0" u="none" strike="noStrike" dirty="0">
                        <a:effectLst/>
                        <a:latin typeface="Arial" panose="020B0604020202020204" pitchFamily="34" charset="0"/>
                      </a:endParaRPr>
                    </a:p>
                  </a:txBody>
                  <a:tcPr marL="0" marR="0" marT="0" marB="0" anchor="b"/>
                </a:tc>
                <a:tc>
                  <a:txBody>
                    <a:bodyPr/>
                    <a:lstStyle/>
                    <a:p>
                      <a:pPr algn="l" fontAlgn="b"/>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633211601"/>
                  </a:ext>
                </a:extLst>
              </a:tr>
              <a:tr h="197732">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tc gridSpan="2">
                  <a:txBody>
                    <a:bodyPr/>
                    <a:lstStyle/>
                    <a:p>
                      <a:pPr algn="ctr" fontAlgn="b"/>
                      <a:r>
                        <a:rPr lang="en-US" sz="1400" u="none" strike="noStrike" dirty="0">
                          <a:effectLst/>
                        </a:rPr>
                        <a:t>Used</a:t>
                      </a:r>
                      <a:endParaRPr lang="en-US" sz="1400" b="1" i="0" u="none" strike="noStrike" dirty="0">
                        <a:solidFill>
                          <a:srgbClr val="FFFFFF"/>
                        </a:solidFill>
                        <a:effectLst/>
                        <a:latin typeface="Calibri" panose="020F050202020403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xmlns="" val="664867818"/>
                  </a:ext>
                </a:extLst>
              </a:tr>
              <a:tr h="197732">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l" fontAlgn="b"/>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FTE </a:t>
                      </a:r>
                      <a:endParaRPr lang="en-US"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Budget </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8837708"/>
                  </a:ext>
                </a:extLst>
              </a:tr>
              <a:tr h="197732">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0" marR="0" marT="0" marB="0" anchor="b"/>
                </a:tc>
                <a:tc>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22305795"/>
                  </a:ext>
                </a:extLst>
              </a:tr>
              <a:tr h="363766">
                <a:tc>
                  <a:txBody>
                    <a:bodyPr/>
                    <a:lstStyle/>
                    <a:p>
                      <a:pPr algn="ctr" fontAlgn="b"/>
                      <a:r>
                        <a:rPr lang="en-US" sz="1400" u="none" strike="noStrike" dirty="0">
                          <a:effectLst/>
                        </a:rPr>
                        <a:t>1000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Instruction</a:t>
                      </a:r>
                      <a:endParaRPr lang="en-US" sz="1400" b="0" i="0" u="none" strike="noStrike">
                        <a:effectLst/>
                        <a:latin typeface="Arial" panose="020B0604020202020204" pitchFamily="34" charset="0"/>
                      </a:endParaRPr>
                    </a:p>
                  </a:txBody>
                  <a:tcPr marL="0" marR="0" marT="0" marB="0" anchor="b"/>
                </a:tc>
                <a:tc>
                  <a:txBody>
                    <a:bodyPr/>
                    <a:lstStyle/>
                    <a:p>
                      <a:pPr algn="r" fontAlgn="b"/>
                      <a:r>
                        <a:rPr lang="en-US" sz="1400" u="none" strike="noStrike" dirty="0" smtClean="0">
                          <a:effectLst/>
                        </a:rPr>
                        <a:t>$52.20</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4,456,370</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608258624"/>
                  </a:ext>
                </a:extLst>
              </a:tr>
              <a:tr h="363766">
                <a:tc>
                  <a:txBody>
                    <a:bodyPr/>
                    <a:lstStyle/>
                    <a:p>
                      <a:pPr algn="ctr" fontAlgn="b"/>
                      <a:r>
                        <a:rPr lang="en-US" sz="1400" u="none" strike="noStrike" dirty="0">
                          <a:effectLst/>
                        </a:rPr>
                        <a:t>2100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Pupil Services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a:t>
                      </a:r>
                      <a:r>
                        <a:rPr lang="en-US" sz="1400" u="none" strike="noStrike" dirty="0" smtClean="0">
                          <a:effectLst/>
                        </a:rPr>
                        <a:t>2.85 </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      163,911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4201476236"/>
                  </a:ext>
                </a:extLst>
              </a:tr>
              <a:tr h="395464">
                <a:tc>
                  <a:txBody>
                    <a:bodyPr/>
                    <a:lstStyle/>
                    <a:p>
                      <a:pPr algn="ctr" fontAlgn="b"/>
                      <a:r>
                        <a:rPr lang="en-US" sz="1400" u="none" strike="noStrike" dirty="0">
                          <a:effectLst/>
                        </a:rPr>
                        <a:t>2210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Improvement of Instructional Services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a:t>
                      </a:r>
                      <a:r>
                        <a:rPr lang="en-US" sz="1400" u="none" strike="noStrike" dirty="0" smtClean="0">
                          <a:effectLst/>
                        </a:rPr>
                        <a:t>1.20   </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169,857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523672810"/>
                  </a:ext>
                </a:extLst>
              </a:tr>
              <a:tr h="363766">
                <a:tc>
                  <a:txBody>
                    <a:bodyPr/>
                    <a:lstStyle/>
                    <a:p>
                      <a:pPr algn="ctr" fontAlgn="b"/>
                      <a:r>
                        <a:rPr lang="en-US" sz="1400" u="none" strike="noStrike" dirty="0">
                          <a:effectLst/>
                        </a:rPr>
                        <a:t>2213</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Instructional Staff Training</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12,500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3447565852"/>
                  </a:ext>
                </a:extLst>
              </a:tr>
              <a:tr h="363766">
                <a:tc>
                  <a:txBody>
                    <a:bodyPr/>
                    <a:lstStyle/>
                    <a:p>
                      <a:pPr algn="ctr" fontAlgn="b"/>
                      <a:r>
                        <a:rPr lang="en-US" sz="1400" u="none" strike="noStrike" dirty="0">
                          <a:effectLst/>
                        </a:rPr>
                        <a:t>2220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Educational Media Services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a:t>
                      </a:r>
                      <a:r>
                        <a:rPr lang="en-US" sz="1400" u="none" strike="noStrike" dirty="0" smtClean="0">
                          <a:effectLst/>
                        </a:rPr>
                        <a:t>1.00   </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             102,414</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3324329402"/>
                  </a:ext>
                </a:extLst>
              </a:tr>
              <a:tr h="363766">
                <a:tc>
                  <a:txBody>
                    <a:bodyPr/>
                    <a:lstStyle/>
                    <a:p>
                      <a:pPr algn="ctr" fontAlgn="b"/>
                      <a:r>
                        <a:rPr lang="en-US" sz="1400" u="none" strike="noStrike" dirty="0">
                          <a:effectLst/>
                        </a:rPr>
                        <a:t>2400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School Administration</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a:t>
                      </a:r>
                      <a:r>
                        <a:rPr lang="en-US" sz="1400" u="none" strike="noStrike" dirty="0" smtClean="0">
                          <a:effectLst/>
                        </a:rPr>
                        <a:t>6.00 </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696,604</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2901901754"/>
                  </a:ext>
                </a:extLst>
              </a:tr>
              <a:tr h="363766">
                <a:tc>
                  <a:txBody>
                    <a:bodyPr/>
                    <a:lstStyle/>
                    <a:p>
                      <a:pPr algn="ctr" fontAlgn="b"/>
                      <a:r>
                        <a:rPr lang="en-US" sz="1400" u="none" strike="noStrike" dirty="0">
                          <a:effectLst/>
                        </a:rPr>
                        <a:t>2600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Maintenance &amp; Operations</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a:t>
                      </a:r>
                      <a:r>
                        <a:rPr lang="en-US" sz="1400" u="none" strike="noStrike" dirty="0" smtClean="0">
                          <a:effectLst/>
                        </a:rPr>
                        <a:t>                 5.00                        </a:t>
                      </a:r>
                      <a:endParaRPr lang="en-US" sz="1400" b="0" i="0" u="none" strike="noStrike" dirty="0">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284,429 </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1957957364"/>
                  </a:ext>
                </a:extLst>
              </a:tr>
              <a:tr h="363766">
                <a:tc>
                  <a:txBody>
                    <a:bodyPr/>
                    <a:lstStyle/>
                    <a:p>
                      <a:pPr algn="ctr" fontAlgn="b"/>
                      <a:r>
                        <a:rPr lang="en-US" sz="1400" u="none" strike="noStrike" dirty="0">
                          <a:effectLst/>
                        </a:rPr>
                        <a:t>2700</a:t>
                      </a:r>
                      <a:endParaRPr lang="en-US" sz="1400" b="0" i="0" u="none" strike="noStrike" dirty="0">
                        <a:effectLst/>
                        <a:latin typeface="Arial" panose="020B0604020202020204" pitchFamily="34" charset="0"/>
                      </a:endParaRPr>
                    </a:p>
                  </a:txBody>
                  <a:tcPr marL="0" marR="0" marT="0" marB="0" anchor="b"/>
                </a:tc>
                <a:tc>
                  <a:txBody>
                    <a:bodyPr/>
                    <a:lstStyle/>
                    <a:p>
                      <a:pPr algn="l" fontAlgn="b"/>
                      <a:r>
                        <a:rPr lang="en-US" sz="1400" u="none" strike="noStrike">
                          <a:effectLst/>
                        </a:rPr>
                        <a:t>Transportation</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a:effectLst/>
                        </a:rPr>
                        <a:t>                           -   </a:t>
                      </a:r>
                      <a:endParaRPr lang="en-US" sz="1400" b="0"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                      12,000</a:t>
                      </a:r>
                      <a:endParaRPr lang="en-US" sz="14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3693208922"/>
                  </a:ext>
                </a:extLst>
              </a:tr>
              <a:tr h="363766">
                <a:tc gridSpan="2">
                  <a:txBody>
                    <a:bodyPr/>
                    <a:lstStyle/>
                    <a:p>
                      <a:pPr algn="l" fontAlgn="b"/>
                      <a:r>
                        <a:rPr lang="en-US" sz="1400" u="none" strike="noStrike">
                          <a:effectLst/>
                        </a:rPr>
                        <a:t>Total</a:t>
                      </a:r>
                      <a:endParaRPr lang="en-US" sz="1400" b="1" i="0" u="none" strike="noStrike">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r>
                        <a:rPr lang="en-US" sz="1400" u="none" strike="noStrike">
                          <a:effectLst/>
                        </a:rPr>
                        <a:t> </a:t>
                      </a:r>
                      <a:endParaRPr lang="en-US" sz="1400" b="1" i="0" u="none" strike="noStrike">
                        <a:effectLst/>
                        <a:latin typeface="Arial" panose="020B0604020202020204" pitchFamily="34" charset="0"/>
                      </a:endParaRPr>
                    </a:p>
                  </a:txBody>
                  <a:tcPr marL="0" marR="0" marT="0" marB="0" anchor="b"/>
                </a:tc>
                <a:tc>
                  <a:txBody>
                    <a:bodyPr/>
                    <a:lstStyle/>
                    <a:p>
                      <a:pPr algn="ctr" fontAlgn="b"/>
                      <a:r>
                        <a:rPr lang="en-US" sz="1400" u="none" strike="noStrike" dirty="0">
                          <a:effectLst/>
                        </a:rPr>
                        <a:t> $    </a:t>
                      </a:r>
                      <a:r>
                        <a:rPr lang="en-US" sz="1400" u="none" strike="noStrike" dirty="0" smtClean="0">
                          <a:effectLst/>
                        </a:rPr>
                        <a:t>                5,989,084</a:t>
                      </a:r>
                      <a:endParaRPr lang="en-US" sz="14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1896688"/>
                  </a:ext>
                </a:extLst>
              </a:tr>
            </a:tbl>
          </a:graphicData>
        </a:graphic>
      </p:graphicFrame>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12915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ext uri="{D42A27DB-BD31-4B8C-83A1-F6EECF244321}">
                <p14:modId xmlns:p14="http://schemas.microsoft.com/office/powerpoint/2010/main" val="1261489975"/>
              </p:ext>
            </p:extLst>
          </p:nvPr>
        </p:nvGraphicFramePr>
        <p:xfrm>
          <a:off x="743578" y="665018"/>
          <a:ext cx="8400422" cy="55046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379626">
            <a:off x="4394698" y="2121041"/>
            <a:ext cx="184731" cy="1015663"/>
          </a:xfrm>
          <a:prstGeom prst="rect">
            <a:avLst/>
          </a:prstGeom>
          <a:noFill/>
        </p:spPr>
        <p:txBody>
          <a:bodyPr wrap="none" rtlCol="0">
            <a:spAutoFit/>
          </a:bodyPr>
          <a:lstStyle/>
          <a:p>
            <a:endParaRPr lang="en-US" sz="6000" b="1" dirty="0">
              <a:ln w="22225">
                <a:solidFill>
                  <a:schemeClr val="accent2"/>
                </a:solidFill>
                <a:prstDash val="solid"/>
              </a:ln>
              <a:solidFill>
                <a:schemeClr val="accent2">
                  <a:lumMod val="40000"/>
                  <a:lumOff val="60000"/>
                </a:schemeClr>
              </a:solidFill>
            </a:endParaRP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100" noProof="0" dirty="0" smtClean="0">
                <a:solidFill>
                  <a:sysClr val="windowText" lastClr="000000"/>
                </a:solidFill>
                <a:latin typeface="Calibri"/>
              </a:rPr>
              <a:t>Budget by Function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7161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1"/>
            <a:ext cx="8342142" cy="3836962"/>
          </a:xfrm>
        </p:spPr>
        <p:txBody>
          <a:bodyPr>
            <a:noAutofit/>
          </a:bodyPr>
          <a:lstStyle/>
          <a:p>
            <a:pPr algn="l"/>
            <a:r>
              <a:rPr lang="en-US" sz="2400" dirty="0">
                <a:solidFill>
                  <a:schemeClr val="tx1"/>
                </a:solidFill>
              </a:rPr>
              <a:t>•	</a:t>
            </a:r>
            <a:r>
              <a:rPr lang="en-US" sz="2400" dirty="0" smtClean="0">
                <a:solidFill>
                  <a:schemeClr val="tx1"/>
                </a:solidFill>
              </a:rPr>
              <a:t>February: </a:t>
            </a:r>
            <a:endParaRPr lang="en-US" sz="2400" dirty="0">
              <a:solidFill>
                <a:schemeClr val="tx1"/>
              </a:solidFill>
            </a:endParaRPr>
          </a:p>
          <a:p>
            <a:pPr marL="800100" lvl="1" indent="-342900" algn="l">
              <a:buFont typeface="Courier New" panose="02070309020205020404" pitchFamily="49" charset="0"/>
              <a:buChar char="o"/>
            </a:pPr>
            <a:r>
              <a:rPr lang="en-US" sz="2400" dirty="0" smtClean="0">
                <a:solidFill>
                  <a:schemeClr val="tx1"/>
                </a:solidFill>
              </a:rPr>
              <a:t>One-on-one </a:t>
            </a:r>
            <a:r>
              <a:rPr lang="en-US" sz="2400" dirty="0">
                <a:solidFill>
                  <a:schemeClr val="tx1"/>
                </a:solidFill>
              </a:rPr>
              <a:t>Associate </a:t>
            </a:r>
            <a:r>
              <a:rPr lang="en-US" sz="2400" dirty="0" smtClean="0">
                <a:solidFill>
                  <a:schemeClr val="tx1"/>
                </a:solidFill>
              </a:rPr>
              <a:t>Superintendent discussions</a:t>
            </a:r>
            <a:endParaRPr lang="en-US" sz="2400" dirty="0">
              <a:solidFill>
                <a:schemeClr val="tx1"/>
              </a:solidFill>
            </a:endParaRPr>
          </a:p>
          <a:p>
            <a:pPr marL="800100" lvl="1" indent="-342900" algn="l">
              <a:buFont typeface="Courier New" panose="02070309020205020404" pitchFamily="49" charset="0"/>
              <a:buChar char="o"/>
            </a:pPr>
            <a:r>
              <a:rPr lang="en-US" sz="2400" dirty="0" smtClean="0">
                <a:solidFill>
                  <a:schemeClr val="tx1"/>
                </a:solidFill>
              </a:rPr>
              <a:t>Cluster Planning Session (positions </a:t>
            </a:r>
            <a:r>
              <a:rPr lang="en-US" sz="2400" dirty="0">
                <a:solidFill>
                  <a:schemeClr val="tx1"/>
                </a:solidFill>
              </a:rPr>
              <a:t>sharing, cluster alignment, etc.)</a:t>
            </a:r>
          </a:p>
          <a:p>
            <a:pPr marL="800100" lvl="1" indent="-342900" algn="l">
              <a:buFont typeface="Courier New" panose="02070309020205020404" pitchFamily="49" charset="0"/>
              <a:buChar char="o"/>
            </a:pPr>
            <a:r>
              <a:rPr lang="en-US" sz="2400" dirty="0" smtClean="0">
                <a:solidFill>
                  <a:schemeClr val="tx1"/>
                </a:solidFill>
              </a:rPr>
              <a:t>Program </a:t>
            </a:r>
            <a:r>
              <a:rPr lang="en-US" sz="2400" dirty="0">
                <a:solidFill>
                  <a:schemeClr val="tx1"/>
                </a:solidFill>
              </a:rPr>
              <a:t>Manager discussions and approvals</a:t>
            </a:r>
          </a:p>
          <a:p>
            <a:pPr marL="800100" lvl="1" indent="-342900" algn="l">
              <a:buFont typeface="Courier New" panose="02070309020205020404" pitchFamily="49" charset="0"/>
              <a:buChar char="o"/>
            </a:pPr>
            <a:r>
              <a:rPr lang="en-US" sz="2400" dirty="0" smtClean="0">
                <a:solidFill>
                  <a:schemeClr val="tx1"/>
                </a:solidFill>
              </a:rPr>
              <a:t>Academic </a:t>
            </a:r>
            <a:r>
              <a:rPr lang="en-US" sz="2400" dirty="0">
                <a:solidFill>
                  <a:schemeClr val="tx1"/>
                </a:solidFill>
              </a:rPr>
              <a:t>and Staffing Resource Planning </a:t>
            </a:r>
            <a:r>
              <a:rPr lang="en-US" sz="2400" dirty="0" smtClean="0">
                <a:solidFill>
                  <a:schemeClr val="tx1"/>
                </a:solidFill>
              </a:rPr>
              <a:t>Meeting (February  26</a:t>
            </a:r>
            <a:r>
              <a:rPr lang="en-US" sz="2400" baseline="30000" dirty="0" smtClean="0">
                <a:solidFill>
                  <a:schemeClr val="tx1"/>
                </a:solidFill>
              </a:rPr>
              <a:t>th</a:t>
            </a:r>
            <a:r>
              <a:rPr lang="en-US" sz="2400" dirty="0" smtClean="0">
                <a:solidFill>
                  <a:schemeClr val="tx1"/>
                </a:solidFill>
              </a:rPr>
              <a:t> - </a:t>
            </a:r>
            <a:r>
              <a:rPr lang="en-US" sz="2400" dirty="0">
                <a:solidFill>
                  <a:schemeClr val="tx1"/>
                </a:solidFill>
              </a:rPr>
              <a:t>March </a:t>
            </a:r>
            <a:r>
              <a:rPr lang="en-US" sz="2400" dirty="0" smtClean="0">
                <a:solidFill>
                  <a:schemeClr val="tx1"/>
                </a:solidFill>
              </a:rPr>
              <a:t>2</a:t>
            </a:r>
            <a:r>
              <a:rPr lang="en-US" sz="2400" baseline="30000" dirty="0" smtClean="0">
                <a:solidFill>
                  <a:schemeClr val="tx1"/>
                </a:solidFill>
              </a:rPr>
              <a:t>nd</a:t>
            </a:r>
            <a:r>
              <a:rPr lang="en-US" sz="2400" dirty="0" smtClean="0">
                <a:solidFill>
                  <a:schemeClr val="tx1"/>
                </a:solidFill>
              </a:rPr>
              <a:t>)</a:t>
            </a:r>
            <a:endParaRPr lang="en-US" sz="2400" dirty="0">
              <a:solidFill>
                <a:schemeClr val="tx1"/>
              </a:solidFill>
            </a:endParaRPr>
          </a:p>
          <a:p>
            <a:pPr algn="l"/>
            <a:r>
              <a:rPr lang="en-US" sz="2400" dirty="0">
                <a:solidFill>
                  <a:schemeClr val="tx1"/>
                </a:solidFill>
              </a:rPr>
              <a:t>•	</a:t>
            </a:r>
            <a:r>
              <a:rPr lang="en-US" sz="2400" dirty="0" smtClean="0">
                <a:solidFill>
                  <a:schemeClr val="tx1"/>
                </a:solidFill>
              </a:rPr>
              <a:t>March:</a:t>
            </a:r>
          </a:p>
          <a:p>
            <a:pPr marL="800100" lvl="1" indent="-342900" algn="l">
              <a:buFont typeface="Courier New" panose="02070309020205020404" pitchFamily="49" charset="0"/>
              <a:buChar char="o"/>
            </a:pPr>
            <a:r>
              <a:rPr lang="en-US" sz="2400" dirty="0">
                <a:solidFill>
                  <a:schemeClr val="tx1"/>
                </a:solidFill>
              </a:rPr>
              <a:t>Final GO Team Approval </a:t>
            </a:r>
            <a:r>
              <a:rPr lang="en-US" sz="2400" dirty="0" smtClean="0">
                <a:solidFill>
                  <a:schemeClr val="tx1"/>
                </a:solidFill>
              </a:rPr>
              <a:t>(March 5</a:t>
            </a:r>
            <a:r>
              <a:rPr lang="en-US" sz="2400" baseline="30000" dirty="0" smtClean="0">
                <a:solidFill>
                  <a:schemeClr val="tx1"/>
                </a:solidFill>
              </a:rPr>
              <a:t>th</a:t>
            </a:r>
            <a:r>
              <a:rPr lang="en-US" sz="2400" dirty="0">
                <a:solidFill>
                  <a:schemeClr val="tx1"/>
                </a:solidFill>
              </a:rPr>
              <a:t> </a:t>
            </a:r>
            <a:r>
              <a:rPr lang="en-US" sz="2400" dirty="0" smtClean="0">
                <a:solidFill>
                  <a:schemeClr val="tx1"/>
                </a:solidFill>
              </a:rPr>
              <a:t>- March 9</a:t>
            </a:r>
            <a:r>
              <a:rPr lang="en-US" sz="2400" baseline="30000" dirty="0" smtClean="0">
                <a:solidFill>
                  <a:schemeClr val="tx1"/>
                </a:solidFill>
              </a:rPr>
              <a:t>th</a:t>
            </a:r>
            <a:r>
              <a:rPr lang="en-US" sz="2400" dirty="0" smtClean="0">
                <a:solidFill>
                  <a:schemeClr val="tx1"/>
                </a:solidFill>
              </a:rPr>
              <a:t>)</a:t>
            </a:r>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Tree>
    <p:extLst>
      <p:ext uri="{BB962C8B-B14F-4D97-AF65-F5344CB8AC3E}">
        <p14:creationId xmlns:p14="http://schemas.microsoft.com/office/powerpoint/2010/main" val="425774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smtClean="0"/>
              <a:t>Thank </a:t>
            </a:r>
            <a:r>
              <a:rPr lang="en-US" sz="2100" dirty="0"/>
              <a:t>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fontScale="90000"/>
          </a:bodyPr>
          <a:lstStyle/>
          <a:p>
            <a:pPr algn="ctr"/>
            <a:r>
              <a:rPr lang="en-US" b="1" dirty="0" smtClean="0"/>
              <a:t>FY19 Budget Development Process</a:t>
            </a:r>
            <a:endParaRPr lang="en-US" sz="2325"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OUR STRATEGIC </a:t>
            </a:r>
            <a:r>
              <a:rPr lang="en-US" sz="1600" b="1" dirty="0">
                <a:solidFill>
                  <a:schemeClr val="bg1"/>
                </a:solidFill>
                <a:latin typeface="Berlin Sans FB Demi" panose="020E0802020502020306" pitchFamily="34" charset="0"/>
              </a:rPr>
              <a:t>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4</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a:t>
            </a:r>
            <a:r>
              <a:rPr lang="en-US" sz="1600" b="1" dirty="0" smtClean="0">
                <a:solidFill>
                  <a:schemeClr val="bg1"/>
                </a:solidFill>
              </a:rPr>
              <a:t>the roadmap </a:t>
            </a:r>
            <a:r>
              <a:rPr lang="en-US" sz="1600" b="1" dirty="0">
                <a:solidFill>
                  <a:schemeClr val="bg1"/>
                </a:solidFill>
              </a:rPr>
              <a:t>and your role. It is </a:t>
            </a:r>
            <a:r>
              <a:rPr lang="en-US" sz="1600" b="1" dirty="0" smtClean="0">
                <a:solidFill>
                  <a:schemeClr val="bg1"/>
                </a:solidFill>
              </a:rPr>
              <a:t>our </a:t>
            </a:r>
            <a:r>
              <a:rPr lang="en-US" sz="1600" b="1" dirty="0">
                <a:solidFill>
                  <a:schemeClr val="bg1"/>
                </a:solidFill>
              </a:rPr>
              <a:t>direction, </a:t>
            </a:r>
            <a:r>
              <a:rPr lang="en-US" sz="1600" b="1" dirty="0" smtClean="0">
                <a:solidFill>
                  <a:schemeClr val="bg1"/>
                </a:solidFill>
              </a:rPr>
              <a:t>our </a:t>
            </a:r>
            <a:r>
              <a:rPr lang="en-US" sz="1600" b="1" dirty="0">
                <a:solidFill>
                  <a:schemeClr val="bg1"/>
                </a:solidFill>
              </a:rPr>
              <a:t>priorities, </a:t>
            </a:r>
            <a:r>
              <a:rPr lang="en-US" sz="1600" b="1" dirty="0" smtClean="0">
                <a:solidFill>
                  <a:schemeClr val="bg1"/>
                </a:solidFill>
              </a:rPr>
              <a:t>our </a:t>
            </a:r>
            <a:r>
              <a:rPr lang="en-US" sz="1600" b="1" dirty="0">
                <a:solidFill>
                  <a:schemeClr val="bg1"/>
                </a:solidFill>
              </a:rPr>
              <a:t>vision, </a:t>
            </a:r>
            <a:r>
              <a:rPr lang="en-US" sz="1600" b="1" dirty="0" smtClean="0">
                <a:solidFill>
                  <a:schemeClr val="bg1"/>
                </a:solidFill>
              </a:rPr>
              <a:t>our </a:t>
            </a:r>
            <a:r>
              <a:rPr lang="en-US" sz="1600" b="1" dirty="0">
                <a:solidFill>
                  <a:schemeClr val="bg1"/>
                </a:solidFill>
              </a:rPr>
              <a:t>present, </a:t>
            </a:r>
            <a:r>
              <a:rPr lang="en-US" sz="1600" b="1" dirty="0" smtClean="0">
                <a:solidFill>
                  <a:schemeClr val="bg1"/>
                </a:solidFill>
              </a:rPr>
              <a:t>our </a:t>
            </a:r>
            <a:r>
              <a:rPr lang="en-US" sz="1600" b="1" dirty="0">
                <a:solidFill>
                  <a:schemeClr val="bg1"/>
                </a:solidFill>
              </a:rPr>
              <a:t>future. </a:t>
            </a:r>
          </a:p>
        </p:txBody>
      </p:sp>
      <p:graphicFrame>
        <p:nvGraphicFramePr>
          <p:cNvPr id="3" name="Diagram 2"/>
          <p:cNvGraphicFramePr/>
          <p:nvPr>
            <p:extLst>
              <p:ext uri="{D42A27DB-BD31-4B8C-83A1-F6EECF244321}">
                <p14:modId xmlns:p14="http://schemas.microsoft.com/office/powerpoint/2010/main" val="571903040"/>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64" y="84518"/>
            <a:ext cx="7886700" cy="772733"/>
          </a:xfrm>
        </p:spPr>
        <p:txBody>
          <a:bodyPr>
            <a:normAutofit fontScale="90000"/>
          </a:bodyPr>
          <a:lstStyle/>
          <a:p>
            <a:pPr algn="ctr"/>
            <a:r>
              <a:rPr lang="en-US" dirty="0" smtClean="0"/>
              <a:t>APS School Comparison Data: READING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582" y="1195754"/>
            <a:ext cx="8351418" cy="5024176"/>
          </a:xfrm>
        </p:spPr>
      </p:pic>
    </p:spTree>
    <p:extLst>
      <p:ext uri="{BB962C8B-B14F-4D97-AF65-F5344CB8AC3E}">
        <p14:creationId xmlns:p14="http://schemas.microsoft.com/office/powerpoint/2010/main" val="121428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67" y="21610"/>
            <a:ext cx="7973633" cy="869325"/>
          </a:xfrm>
        </p:spPr>
        <p:txBody>
          <a:bodyPr/>
          <a:lstStyle/>
          <a:p>
            <a:pPr algn="ctr"/>
            <a:r>
              <a:rPr lang="en-US" b="1" dirty="0" smtClean="0"/>
              <a:t>STAR: 6</a:t>
            </a:r>
            <a:r>
              <a:rPr lang="en-US" b="1" baseline="30000" dirty="0" smtClean="0"/>
              <a:t>th</a:t>
            </a:r>
            <a:r>
              <a:rPr lang="en-US" b="1" dirty="0" smtClean="0"/>
              <a:t> Grade Reading</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626" y="693336"/>
            <a:ext cx="8390374" cy="5536642"/>
          </a:xfrm>
        </p:spPr>
      </p:pic>
    </p:spTree>
    <p:extLst>
      <p:ext uri="{BB962C8B-B14F-4D97-AF65-F5344CB8AC3E}">
        <p14:creationId xmlns:p14="http://schemas.microsoft.com/office/powerpoint/2010/main" val="161341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710" y="0"/>
            <a:ext cx="8120324" cy="897333"/>
          </a:xfrm>
        </p:spPr>
        <p:txBody>
          <a:bodyPr>
            <a:normAutofit/>
          </a:bodyPr>
          <a:lstStyle/>
          <a:p>
            <a:pPr algn="ctr"/>
            <a:r>
              <a:rPr lang="en-US" b="1" dirty="0" smtClean="0"/>
              <a:t>STAR: 7</a:t>
            </a:r>
            <a:r>
              <a:rPr lang="en-US" b="1" baseline="30000" dirty="0" smtClean="0"/>
              <a:t>th</a:t>
            </a:r>
            <a:r>
              <a:rPr lang="en-US" b="1" dirty="0" smtClean="0"/>
              <a:t> Grade Reading</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722" y="773723"/>
            <a:ext cx="8370277" cy="5426110"/>
          </a:xfrm>
        </p:spPr>
      </p:pic>
    </p:spTree>
    <p:extLst>
      <p:ext uri="{BB962C8B-B14F-4D97-AF65-F5344CB8AC3E}">
        <p14:creationId xmlns:p14="http://schemas.microsoft.com/office/powerpoint/2010/main" val="249895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0726"/>
            <a:ext cx="8331340" cy="733529"/>
          </a:xfrm>
        </p:spPr>
        <p:txBody>
          <a:bodyPr/>
          <a:lstStyle/>
          <a:p>
            <a:pPr algn="ctr"/>
            <a:r>
              <a:rPr lang="en-US" b="1" dirty="0" smtClean="0"/>
              <a:t>STAR: 8</a:t>
            </a:r>
            <a:r>
              <a:rPr lang="en-US" b="1" baseline="30000" dirty="0" smtClean="0"/>
              <a:t>th</a:t>
            </a:r>
            <a:r>
              <a:rPr lang="en-US" b="1" dirty="0" smtClean="0"/>
              <a:t> Grade Reading</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70" y="884256"/>
            <a:ext cx="8360229" cy="5335674"/>
          </a:xfrm>
        </p:spPr>
      </p:pic>
    </p:spTree>
    <p:extLst>
      <p:ext uri="{BB962C8B-B14F-4D97-AF65-F5344CB8AC3E}">
        <p14:creationId xmlns:p14="http://schemas.microsoft.com/office/powerpoint/2010/main" val="394717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22" y="3989"/>
            <a:ext cx="8372878" cy="555689"/>
          </a:xfrm>
        </p:spPr>
        <p:txBody>
          <a:bodyPr>
            <a:normAutofit fontScale="90000"/>
          </a:bodyPr>
          <a:lstStyle/>
          <a:p>
            <a:pPr algn="ctr"/>
            <a:r>
              <a:rPr lang="en-US" dirty="0"/>
              <a:t>APS School Comparison Data </a:t>
            </a:r>
            <a:r>
              <a:rPr lang="en-US" b="1" dirty="0" smtClean="0"/>
              <a:t>: MATH</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122" y="733530"/>
            <a:ext cx="8372878" cy="5496448"/>
          </a:xfrm>
        </p:spPr>
      </p:pic>
    </p:spTree>
    <p:extLst>
      <p:ext uri="{BB962C8B-B14F-4D97-AF65-F5344CB8AC3E}">
        <p14:creationId xmlns:p14="http://schemas.microsoft.com/office/powerpoint/2010/main" val="2745346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12961</TotalTime>
  <Words>2063</Words>
  <Application>Microsoft Office PowerPoint</Application>
  <PresentationFormat>On-screen Show (4:3)</PresentationFormat>
  <Paragraphs>420</Paragraphs>
  <Slides>25</Slides>
  <Notes>15</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25</vt:i4>
      </vt:variant>
    </vt:vector>
  </HeadingPairs>
  <TitlesOfParts>
    <vt:vector size="46" baseType="lpstr">
      <vt:lpstr>Arial</vt:lpstr>
      <vt:lpstr>Berlin Sans FB Demi</vt:lpstr>
      <vt:lpstr>Calibri</vt:lpstr>
      <vt:lpstr>Century Schoolbook</vt:lpstr>
      <vt:lpstr>Corbel</vt:lpstr>
      <vt:lpstr>Courier New</vt:lpstr>
      <vt:lpstr>Times New Roman</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PowerPoint Presentation</vt:lpstr>
      <vt:lpstr>Norms</vt:lpstr>
      <vt:lpstr>FY19 Budget Development Process</vt:lpstr>
      <vt:lpstr>GO Team Budget Development Process</vt:lpstr>
      <vt:lpstr>APS School Comparison Data: READING</vt:lpstr>
      <vt:lpstr>STAR: 6th Grade Reading</vt:lpstr>
      <vt:lpstr>STAR: 7th Grade Reading</vt:lpstr>
      <vt:lpstr>STAR: 8th Grade Reading</vt:lpstr>
      <vt:lpstr>APS School Comparison Data : MATH</vt:lpstr>
      <vt:lpstr>STAR: 6th Grade Math</vt:lpstr>
      <vt:lpstr>STAR: 7th Grade Math</vt:lpstr>
      <vt:lpstr>STAR: 8th Grade Math </vt:lpstr>
      <vt:lpstr>PowerPoint Presentation</vt:lpstr>
      <vt:lpstr>Focus Area Descriptors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Williams, Linda</cp:lastModifiedBy>
  <cp:revision>352</cp:revision>
  <cp:lastPrinted>2016-12-13T16:19:39Z</cp:lastPrinted>
  <dcterms:created xsi:type="dcterms:W3CDTF">2014-12-15T21:46:52Z</dcterms:created>
  <dcterms:modified xsi:type="dcterms:W3CDTF">2018-06-28T18:03:40Z</dcterms:modified>
</cp:coreProperties>
</file>