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70" r:id="rId2"/>
  </p:sldIdLst>
  <p:sldSz cx="9144000" cy="6858000" type="letter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>
    <p:extLst>
      <p:ext uri="{19B8F6BF-5375-455C-9EA6-DF929625EA0E}">
        <p15:presenceInfo xmlns:p15="http://schemas.microsoft.com/office/powerpoint/2012/main" userId="S-1-5-21-314122457-743516510-1361462980-1263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3A3A3"/>
    <a:srgbClr val="FFEAEC"/>
    <a:srgbClr val="FFD5D4"/>
    <a:srgbClr val="990000"/>
    <a:srgbClr val="FFF5C9"/>
    <a:srgbClr val="FFCC00"/>
    <a:srgbClr val="FFE98B"/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27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43344" cy="467072"/>
          </a:xfrm>
          <a:prstGeom prst="rect">
            <a:avLst/>
          </a:prstGeom>
        </p:spPr>
        <p:txBody>
          <a:bodyPr vert="horz" lIns="93620" tIns="46810" rIns="93620" bIns="468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3"/>
            <a:ext cx="3043344" cy="467072"/>
          </a:xfrm>
          <a:prstGeom prst="rect">
            <a:avLst/>
          </a:prstGeom>
        </p:spPr>
        <p:txBody>
          <a:bodyPr vert="horz" lIns="93620" tIns="46810" rIns="93620" bIns="46810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5225"/>
            <a:ext cx="4187825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20" tIns="46810" rIns="93620" bIns="4681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80008"/>
            <a:ext cx="5618480" cy="3665457"/>
          </a:xfrm>
          <a:prstGeom prst="rect">
            <a:avLst/>
          </a:prstGeom>
        </p:spPr>
        <p:txBody>
          <a:bodyPr vert="horz" lIns="93620" tIns="46810" rIns="93620" bIns="4681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2030"/>
            <a:ext cx="3043344" cy="467071"/>
          </a:xfrm>
          <a:prstGeom prst="rect">
            <a:avLst/>
          </a:prstGeom>
        </p:spPr>
        <p:txBody>
          <a:bodyPr vert="horz" lIns="93620" tIns="46810" rIns="93620" bIns="468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4" cy="467071"/>
          </a:xfrm>
          <a:prstGeom prst="rect">
            <a:avLst/>
          </a:prstGeom>
        </p:spPr>
        <p:txBody>
          <a:bodyPr vert="horz" lIns="93620" tIns="46810" rIns="93620" bIns="46810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2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2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8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5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6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8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3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4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7280403" y="422969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7280403" y="2928371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7230237" y="6187510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7230237" y="538526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3003681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3071358" y="4173017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062305" y="2922369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2993702" y="5283539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9884"/>
            <a:ext cx="914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Sylvan Hills Middle (Carver Cluster</a:t>
            </a:r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787324" y="3775012"/>
            <a:ext cx="2649126" cy="2929735"/>
            <a:chOff x="1378722" y="3502754"/>
            <a:chExt cx="2639280" cy="5348536"/>
          </a:xfrm>
        </p:grpSpPr>
        <p:sp>
          <p:nvSpPr>
            <p:cNvPr id="38" name="Rounded Rectangle 37"/>
            <p:cNvSpPr/>
            <p:nvPr/>
          </p:nvSpPr>
          <p:spPr>
            <a:xfrm>
              <a:off x="1392623" y="3502754"/>
              <a:ext cx="2618772" cy="2169080"/>
            </a:xfrm>
            <a:prstGeom prst="rect">
              <a:avLst/>
            </a:prstGeom>
            <a:solidFill>
              <a:srgbClr val="FFD5D5"/>
            </a:solidFill>
            <a:ln w="25400" cap="flat" cmpd="sng" algn="ctr">
              <a:solidFill>
                <a:srgbClr val="E3A3A3"/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spcAft>
                  <a:spcPts val="225"/>
                </a:spcAft>
                <a:buFont typeface="+mj-lt"/>
                <a:buAutoNum type="arabicPeriod" startAt="4"/>
              </a:pPr>
              <a:endPara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buFont typeface="+mj-lt"/>
                <a:buAutoNum type="arabicPeriod" startAt="4"/>
                <a:defRPr/>
              </a:pPr>
              <a:r>
                <a:rPr lang="en-US" sz="9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Recruit and maintain highly talented faculty/staff trained in researched-based best for developing the total middle school student (academically, socially, and emotionally)</a:t>
              </a:r>
            </a:p>
            <a:p>
              <a:pPr marL="228600" indent="-228600">
                <a:buFont typeface="+mj-lt"/>
                <a:buAutoNum type="arabicPeriod" startAt="4"/>
                <a:defRPr/>
              </a:pPr>
              <a:r>
                <a:rPr lang="en-US" sz="9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Provide ongoing professional learning and development opportunities for all faculty/staff.</a:t>
              </a:r>
              <a:endParaRPr 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buFont typeface="+mj-lt"/>
                <a:buAutoNum type="arabicPeriod" startAt="4"/>
                <a:defRPr/>
              </a:pPr>
              <a:endParaRPr 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378722" y="5797874"/>
              <a:ext cx="2632673" cy="130056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225"/>
                </a:spcAft>
              </a:pPr>
              <a:endPara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Aft>
                  <a:spcPts val="225"/>
                </a:spcAft>
              </a:pPr>
              <a:r>
                <a:rPr lang="en-US" sz="9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385329" y="7455395"/>
              <a:ext cx="2632673" cy="139589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7"/>
                <a:defRPr/>
              </a:pPr>
              <a:r>
                <a:rPr lang="en-US" sz="9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Provide increased teaching and </a:t>
              </a:r>
              <a:r>
                <a:rPr lang="en-US" sz="900" b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learning opportunities </a:t>
              </a:r>
              <a:r>
                <a:rPr lang="en-US" sz="9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all staff and students.</a:t>
              </a:r>
              <a:endParaRPr 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ounded Rectangle 38"/>
            <p:cNvSpPr/>
            <p:nvPr/>
          </p:nvSpPr>
          <p:spPr>
            <a:xfrm>
              <a:off x="1378919" y="5749012"/>
              <a:ext cx="2632673" cy="162920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spcAft>
                  <a:spcPts val="225"/>
                </a:spcAft>
                <a:buFont typeface="+mj-lt"/>
                <a:buAutoNum type="arabicPeriod" startAt="6"/>
              </a:pPr>
              <a:r>
                <a:rPr lang="en-US" sz="9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Engage all facets of the community as partners and align people and resource to maximize impact.</a:t>
              </a:r>
              <a:endPara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585038" y="1870652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683155" y="5010764"/>
            <a:ext cx="3985339" cy="8919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6A. Build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relationships between school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leadership/staff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partner leadership in order to better serve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needs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Sylvan Hills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6B. Strengthen family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support to increase parent involvement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8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6C. Establish and maintain communication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the community about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formal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diverse engagement opportunities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Sylvan Hills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8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6D. Offer ongoing surveys to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students, staff, and parents to determine needs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current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awareness of existing programs and community resources. </a:t>
            </a:r>
            <a:endParaRPr lang="en-US" sz="8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684528" y="3776249"/>
            <a:ext cx="3993862" cy="1185239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4A. Consistently implement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standards and expectations for high quality performance for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faculty/staff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8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4B. Consistently implement revised teacher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induction program for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to Sylvan. </a:t>
            </a:r>
            <a:endParaRPr lang="en-US" sz="8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4C. Establish and maintain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incentive program to reward faculty and staff who consistently demonstrate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highest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standards of professionalism. </a:t>
            </a:r>
            <a:endParaRPr lang="en-US" sz="8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5A. Provide ongoing valuable staff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designed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help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elevate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rigor in the classroom and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help students utilize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order thinking, reading and writing skills.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80961" y="2105795"/>
            <a:ext cx="2648928" cy="1624022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spcBef>
                <a:spcPts val="600"/>
              </a:spcBef>
              <a:spcAft>
                <a:spcPts val="225"/>
              </a:spcAft>
              <a:buFont typeface="+mj-lt"/>
              <a:buAutoNum type="arabicPeriod"/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students’ reading/language arts/writing </a:t>
            </a: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</a:p>
          <a:p>
            <a:pPr marL="228600" lvl="0" indent="-228600">
              <a:spcBef>
                <a:spcPts val="600"/>
              </a:spcBef>
              <a:spcAft>
                <a:spcPts val="225"/>
              </a:spcAft>
              <a:buFont typeface="+mj-lt"/>
              <a:buAutoNum type="arabicPeriod"/>
            </a:pP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Improve </a:t>
            </a: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students’ mathematics </a:t>
            </a: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performance</a:t>
            </a:r>
          </a:p>
          <a:p>
            <a:pPr marL="228600" marR="0" lvl="0" indent="-2286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Improve </a:t>
            </a: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students’ enrollment and success in higher-level classes </a:t>
            </a:r>
            <a:endParaRPr lang="en-US" sz="900" b="1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927443" y="1852313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3692704" y="5941325"/>
            <a:ext cx="3985686" cy="76342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7A. Implement Social Emotional Learning (SEL) daily.</a:t>
            </a:r>
          </a:p>
          <a:p>
            <a:pPr lvl="0"/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7B. Utilize the services of the </a:t>
            </a:r>
            <a:r>
              <a:rPr lang="en-US" sz="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Northstar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Psychological Services and other providers to assist students/families.</a:t>
            </a:r>
          </a:p>
          <a:p>
            <a:pPr lvl="0"/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7C. Create a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 to support and encourage our students to behave in a positive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manner where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all can learn and feel protected in a safe and orderly environment </a:t>
            </a:r>
          </a:p>
        </p:txBody>
      </p:sp>
      <p:sp>
        <p:nvSpPr>
          <p:cNvPr id="9" name="Rectangle 8"/>
          <p:cNvSpPr/>
          <p:nvPr/>
        </p:nvSpPr>
        <p:spPr>
          <a:xfrm>
            <a:off x="3690524" y="2093884"/>
            <a:ext cx="3980219" cy="1641649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1A. Implement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8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meaningful </a:t>
            </a:r>
            <a:r>
              <a:rPr lang="en-US" sz="80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literacy/math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 (SFA)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includes whole group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flexible small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instruction and literacy work stations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1B. Develop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implement a Response to Intervention (RTI) plan, beginning with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 first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teaching and targeted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intervention. </a:t>
            </a:r>
            <a:endParaRPr lang="en-US" sz="8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1C. Identify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students for additional academic support beyond regularly scheduled classes</a:t>
            </a:r>
          </a:p>
          <a:p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1D. Implement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APS instructional practices and other research-based best practices.</a:t>
            </a:r>
          </a:p>
          <a:p>
            <a:pPr lvl="0"/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1E. Implement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weekly common assessments</a:t>
            </a:r>
          </a:p>
          <a:p>
            <a:pPr lvl="0"/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1F. Focus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unit assessment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</a:p>
          <a:p>
            <a:pPr lvl="0"/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2A-E. Same as 1B-1F</a:t>
            </a:r>
            <a:endParaRPr lang="en-US" sz="8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3A. Develop master schedule aligned with student data, needs, and high school course offerings</a:t>
            </a:r>
          </a:p>
          <a:p>
            <a:pPr lvl="0"/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3B. Offer more courses that will earn high school credits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350339" y="3518560"/>
            <a:ext cx="18473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825" i="1" u="sng" dirty="0">
              <a:latin typeface="Arial"/>
              <a:cs typeface="Arial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0991" y="509775"/>
            <a:ext cx="2625038" cy="90634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>
                <a:solidFill>
                  <a:schemeClr val="tx1"/>
                </a:solidFill>
                <a:latin typeface="Arial"/>
                <a:cs typeface="Arial"/>
              </a:rPr>
              <a:t> With a caring culture of trust and collaboration, every student will graduate ready for 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>
                <a:solidFill>
                  <a:schemeClr val="tx1"/>
                </a:solidFill>
                <a:latin typeface="Arial"/>
                <a:cs typeface="Arial"/>
              </a:rPr>
              <a:t>college and career.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>
                <a:solidFill>
                  <a:schemeClr val="tx1"/>
                </a:solidFill>
                <a:latin typeface="Arial"/>
                <a:cs typeface="Arial"/>
              </a:rPr>
              <a:t>A high-performing school district where students love to learn, educators inspire, families engage and the community trusts the system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199922" y="5185373"/>
            <a:ext cx="367706" cy="32708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531" y="4057907"/>
            <a:ext cx="468279" cy="46827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075" y="6063203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226" y="2652319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49640" y="3024553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-17838" y="4429846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699" y="5475999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9779" y="6328699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62187" y="314759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3206866" y="510719"/>
            <a:ext cx="2625038" cy="90540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700" dirty="0" smtClean="0">
                <a:solidFill>
                  <a:schemeClr val="tx1"/>
                </a:solidFill>
                <a:latin typeface="Arial"/>
                <a:cs typeface="Arial"/>
              </a:rPr>
              <a:t>Through a culture of collaboration, respect, and trust, the Carver Cluster will enhance and strengthen its overall academic programs while maintaining a sage and nurturing environment that prepares students for college and careers.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700" dirty="0" smtClean="0">
                <a:solidFill>
                  <a:schemeClr val="tx1"/>
                </a:solidFill>
                <a:latin typeface="Arial"/>
                <a:cs typeface="Arial"/>
              </a:rPr>
              <a:t>The Carver Cluster will produce high-performing, college and career ready students that are globally aware and ready to have a positive impact on society.</a:t>
            </a:r>
            <a:endParaRPr lang="en-US" sz="7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803865" y="308684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6222741" y="512021"/>
            <a:ext cx="2625038" cy="90410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00" dirty="0">
                <a:solidFill>
                  <a:schemeClr val="tx1"/>
                </a:solidFill>
              </a:rPr>
              <a:t>It is our mission to provide a learning environment that ensures high expectations for all of our scholars through quality instruction, real-world applications and technology that promotes and fosters knowledge and skills. </a:t>
            </a:r>
            <a:endParaRPr lang="en-US" sz="700" dirty="0" smtClean="0">
              <a:solidFill>
                <a:schemeClr val="tx1"/>
              </a:solidFill>
            </a:endParaRPr>
          </a:p>
          <a:p>
            <a:endParaRPr lang="en-US" sz="700" dirty="0" smtClean="0">
              <a:solidFill>
                <a:schemeClr val="tx1"/>
              </a:solidFill>
            </a:endParaRPr>
          </a:p>
          <a:p>
            <a:r>
              <a:rPr lang="en-US" sz="700" dirty="0">
                <a:solidFill>
                  <a:schemeClr val="tx1"/>
                </a:solidFill>
              </a:rPr>
              <a:t>Sylvan Hills Middle School will provide a nurturing and safe environment where scholars become critical thinkers, problem solvers, lifelong learners, and productive citizens.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801150" y="317006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16873" y="1759543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902006" y="2093883"/>
            <a:ext cx="1156733" cy="464678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students performance on GA Milestones in Reading, Writing, and Math.</a:t>
            </a:r>
          </a:p>
          <a:p>
            <a:pPr lvl="0"/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student performance on STAR Assessment.</a:t>
            </a:r>
          </a:p>
          <a:p>
            <a:pPr lvl="0"/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students performance on 4sight reading assessment (quarterly).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performance on district benchmark assessment</a:t>
            </a:r>
          </a:p>
          <a:p>
            <a:pPr lvl="0"/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NAEP scores (8</a:t>
            </a:r>
            <a:r>
              <a:rPr lang="en-US" sz="700" baseline="30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only)</a:t>
            </a:r>
          </a:p>
          <a:p>
            <a:pPr lvl="0"/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the number of parents and community members that participate in local and state administered surveys.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TKES evaluation scores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overall CCRPI rating </a:t>
            </a:r>
          </a:p>
          <a:p>
            <a:pPr lvl="0"/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students’ attendance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culture and climate ratings 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344184" y="4745783"/>
            <a:ext cx="184730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825" i="1" u="sng" dirty="0">
              <a:latin typeface="Arial"/>
              <a:cs typeface="Arial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341266" y="5533722"/>
            <a:ext cx="18473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825" i="1" u="sng" dirty="0">
              <a:latin typeface="Arial"/>
              <a:cs typeface="Arial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357321" y="6349300"/>
            <a:ext cx="18473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825" i="1" u="sng" dirty="0">
              <a:latin typeface="Arial"/>
              <a:cs typeface="Arial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204499" y="1507129"/>
            <a:ext cx="2476960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</a:t>
            </a:r>
            <a:r>
              <a:rPr lang="en-US" sz="825" b="1" dirty="0" smtClean="0">
                <a:latin typeface="Arial"/>
                <a:cs typeface="Arial"/>
              </a:rPr>
              <a:t>College And Career Prep </a:t>
            </a:r>
            <a:endParaRPr lang="en-US" sz="825" b="1" dirty="0">
              <a:latin typeface="Arial"/>
              <a:cs typeface="Arial"/>
            </a:endParaRPr>
          </a:p>
        </p:txBody>
      </p:sp>
      <p:sp>
        <p:nvSpPr>
          <p:cNvPr id="81" name="Right Arrow 80"/>
          <p:cNvSpPr/>
          <p:nvPr/>
        </p:nvSpPr>
        <p:spPr>
          <a:xfrm rot="16200000">
            <a:off x="8134243" y="1495424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5878774" y="770393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2886152" y="768215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24247</TotalTime>
  <Words>708</Words>
  <Application>Microsoft Office PowerPoint</Application>
  <PresentationFormat>Letter Paper (8.5x11 in)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Williams, Linda</cp:lastModifiedBy>
  <cp:revision>306</cp:revision>
  <cp:lastPrinted>2018-02-01T20:54:48Z</cp:lastPrinted>
  <dcterms:created xsi:type="dcterms:W3CDTF">2015-11-10T14:08:41Z</dcterms:created>
  <dcterms:modified xsi:type="dcterms:W3CDTF">2018-06-28T17:54:57Z</dcterms:modified>
</cp:coreProperties>
</file>