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94660"/>
  </p:normalViewPr>
  <p:slideViewPr>
    <p:cSldViewPr snapToGrid="0">
      <p:cViewPr>
        <p:scale>
          <a:sx n="50" d="100"/>
          <a:sy n="50" d="100"/>
        </p:scale>
        <p:origin x="1458"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6EDC5-1140-47C6-A90D-341E03608E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C2C0DCB-89BF-4C65-B13B-C66979340C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2B718F-834F-49B1-9F77-CBBF59CF7DCA}"/>
              </a:ext>
            </a:extLst>
          </p:cNvPr>
          <p:cNvSpPr>
            <a:spLocks noGrp="1"/>
          </p:cNvSpPr>
          <p:nvPr>
            <p:ph type="dt" sz="half" idx="10"/>
          </p:nvPr>
        </p:nvSpPr>
        <p:spPr/>
        <p:txBody>
          <a:bodyPr/>
          <a:lstStyle/>
          <a:p>
            <a:fld id="{C281AD10-6FE0-49CF-868A-8231C3899F51}" type="datetimeFigureOut">
              <a:rPr lang="en-US" smtClean="0"/>
              <a:t>1/12/2022</a:t>
            </a:fld>
            <a:endParaRPr lang="en-US"/>
          </a:p>
        </p:txBody>
      </p:sp>
      <p:sp>
        <p:nvSpPr>
          <p:cNvPr id="5" name="Footer Placeholder 4">
            <a:extLst>
              <a:ext uri="{FF2B5EF4-FFF2-40B4-BE49-F238E27FC236}">
                <a16:creationId xmlns:a16="http://schemas.microsoft.com/office/drawing/2014/main" id="{A42BD8A7-9655-45AE-8976-0C4969C0BA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182FD9-6130-4711-9ABC-74D83DB79D8F}"/>
              </a:ext>
            </a:extLst>
          </p:cNvPr>
          <p:cNvSpPr>
            <a:spLocks noGrp="1"/>
          </p:cNvSpPr>
          <p:nvPr>
            <p:ph type="sldNum" sz="quarter" idx="12"/>
          </p:nvPr>
        </p:nvSpPr>
        <p:spPr/>
        <p:txBody>
          <a:bodyPr/>
          <a:lstStyle/>
          <a:p>
            <a:fld id="{9CC5BA94-4595-4C1D-A71B-4DBD3525DCE4}" type="slidenum">
              <a:rPr lang="en-US" smtClean="0"/>
              <a:t>‹#›</a:t>
            </a:fld>
            <a:endParaRPr lang="en-US"/>
          </a:p>
        </p:txBody>
      </p:sp>
    </p:spTree>
    <p:extLst>
      <p:ext uri="{BB962C8B-B14F-4D97-AF65-F5344CB8AC3E}">
        <p14:creationId xmlns:p14="http://schemas.microsoft.com/office/powerpoint/2010/main" val="540499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BC317-EDCE-48C4-8FED-D9746A6A66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3D0F85-9895-47A0-9B8E-346A2A91B4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72D5C9-8462-44B1-AD8E-EB7B83D0AC4B}"/>
              </a:ext>
            </a:extLst>
          </p:cNvPr>
          <p:cNvSpPr>
            <a:spLocks noGrp="1"/>
          </p:cNvSpPr>
          <p:nvPr>
            <p:ph type="dt" sz="half" idx="10"/>
          </p:nvPr>
        </p:nvSpPr>
        <p:spPr/>
        <p:txBody>
          <a:bodyPr/>
          <a:lstStyle/>
          <a:p>
            <a:fld id="{C281AD10-6FE0-49CF-868A-8231C3899F51}" type="datetimeFigureOut">
              <a:rPr lang="en-US" smtClean="0"/>
              <a:t>1/12/2022</a:t>
            </a:fld>
            <a:endParaRPr lang="en-US"/>
          </a:p>
        </p:txBody>
      </p:sp>
      <p:sp>
        <p:nvSpPr>
          <p:cNvPr id="5" name="Footer Placeholder 4">
            <a:extLst>
              <a:ext uri="{FF2B5EF4-FFF2-40B4-BE49-F238E27FC236}">
                <a16:creationId xmlns:a16="http://schemas.microsoft.com/office/drawing/2014/main" id="{B5E411C7-A3A6-41D9-8C13-311D1997A8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A34705-D3DD-4B24-BA42-99C86755FE8A}"/>
              </a:ext>
            </a:extLst>
          </p:cNvPr>
          <p:cNvSpPr>
            <a:spLocks noGrp="1"/>
          </p:cNvSpPr>
          <p:nvPr>
            <p:ph type="sldNum" sz="quarter" idx="12"/>
          </p:nvPr>
        </p:nvSpPr>
        <p:spPr/>
        <p:txBody>
          <a:bodyPr/>
          <a:lstStyle/>
          <a:p>
            <a:fld id="{9CC5BA94-4595-4C1D-A71B-4DBD3525DCE4}" type="slidenum">
              <a:rPr lang="en-US" smtClean="0"/>
              <a:t>‹#›</a:t>
            </a:fld>
            <a:endParaRPr lang="en-US"/>
          </a:p>
        </p:txBody>
      </p:sp>
    </p:spTree>
    <p:extLst>
      <p:ext uri="{BB962C8B-B14F-4D97-AF65-F5344CB8AC3E}">
        <p14:creationId xmlns:p14="http://schemas.microsoft.com/office/powerpoint/2010/main" val="165370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864EBC-D0E2-42F5-B582-1F811FD69F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43A760-5FBD-43CF-AD00-3FB2E6DE58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F53E73-EA42-4EFE-84D5-B21F4F5CDC37}"/>
              </a:ext>
            </a:extLst>
          </p:cNvPr>
          <p:cNvSpPr>
            <a:spLocks noGrp="1"/>
          </p:cNvSpPr>
          <p:nvPr>
            <p:ph type="dt" sz="half" idx="10"/>
          </p:nvPr>
        </p:nvSpPr>
        <p:spPr/>
        <p:txBody>
          <a:bodyPr/>
          <a:lstStyle/>
          <a:p>
            <a:fld id="{C281AD10-6FE0-49CF-868A-8231C3899F51}" type="datetimeFigureOut">
              <a:rPr lang="en-US" smtClean="0"/>
              <a:t>1/12/2022</a:t>
            </a:fld>
            <a:endParaRPr lang="en-US"/>
          </a:p>
        </p:txBody>
      </p:sp>
      <p:sp>
        <p:nvSpPr>
          <p:cNvPr id="5" name="Footer Placeholder 4">
            <a:extLst>
              <a:ext uri="{FF2B5EF4-FFF2-40B4-BE49-F238E27FC236}">
                <a16:creationId xmlns:a16="http://schemas.microsoft.com/office/drawing/2014/main" id="{1B05FB9E-1DFB-4C4F-A744-05253F94C9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81705F-9FE1-427F-B502-32170D559828}"/>
              </a:ext>
            </a:extLst>
          </p:cNvPr>
          <p:cNvSpPr>
            <a:spLocks noGrp="1"/>
          </p:cNvSpPr>
          <p:nvPr>
            <p:ph type="sldNum" sz="quarter" idx="12"/>
          </p:nvPr>
        </p:nvSpPr>
        <p:spPr/>
        <p:txBody>
          <a:bodyPr/>
          <a:lstStyle/>
          <a:p>
            <a:fld id="{9CC5BA94-4595-4C1D-A71B-4DBD3525DCE4}" type="slidenum">
              <a:rPr lang="en-US" smtClean="0"/>
              <a:t>‹#›</a:t>
            </a:fld>
            <a:endParaRPr lang="en-US"/>
          </a:p>
        </p:txBody>
      </p:sp>
    </p:spTree>
    <p:extLst>
      <p:ext uri="{BB962C8B-B14F-4D97-AF65-F5344CB8AC3E}">
        <p14:creationId xmlns:p14="http://schemas.microsoft.com/office/powerpoint/2010/main" val="147696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8BE7-F6D9-4009-8F24-B8E410CEE4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E49462-6D4C-4476-9AE4-D2B5A2A067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D0D3E0-7061-470C-AE9A-A1E70159F198}"/>
              </a:ext>
            </a:extLst>
          </p:cNvPr>
          <p:cNvSpPr>
            <a:spLocks noGrp="1"/>
          </p:cNvSpPr>
          <p:nvPr>
            <p:ph type="dt" sz="half" idx="10"/>
          </p:nvPr>
        </p:nvSpPr>
        <p:spPr/>
        <p:txBody>
          <a:bodyPr/>
          <a:lstStyle/>
          <a:p>
            <a:fld id="{C281AD10-6FE0-49CF-868A-8231C3899F51}" type="datetimeFigureOut">
              <a:rPr lang="en-US" smtClean="0"/>
              <a:t>1/12/2022</a:t>
            </a:fld>
            <a:endParaRPr lang="en-US"/>
          </a:p>
        </p:txBody>
      </p:sp>
      <p:sp>
        <p:nvSpPr>
          <p:cNvPr id="5" name="Footer Placeholder 4">
            <a:extLst>
              <a:ext uri="{FF2B5EF4-FFF2-40B4-BE49-F238E27FC236}">
                <a16:creationId xmlns:a16="http://schemas.microsoft.com/office/drawing/2014/main" id="{CD727E9F-3CE1-4CD3-8DA1-127D4D633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B4AF66-FE8A-4BD4-978C-75541EF0C2BF}"/>
              </a:ext>
            </a:extLst>
          </p:cNvPr>
          <p:cNvSpPr>
            <a:spLocks noGrp="1"/>
          </p:cNvSpPr>
          <p:nvPr>
            <p:ph type="sldNum" sz="quarter" idx="12"/>
          </p:nvPr>
        </p:nvSpPr>
        <p:spPr/>
        <p:txBody>
          <a:bodyPr/>
          <a:lstStyle/>
          <a:p>
            <a:fld id="{9CC5BA94-4595-4C1D-A71B-4DBD3525DCE4}" type="slidenum">
              <a:rPr lang="en-US" smtClean="0"/>
              <a:t>‹#›</a:t>
            </a:fld>
            <a:endParaRPr lang="en-US"/>
          </a:p>
        </p:txBody>
      </p:sp>
    </p:spTree>
    <p:extLst>
      <p:ext uri="{BB962C8B-B14F-4D97-AF65-F5344CB8AC3E}">
        <p14:creationId xmlns:p14="http://schemas.microsoft.com/office/powerpoint/2010/main" val="3257549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2218A-A338-437E-AB3B-462BD8A722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81021E6-F4A9-4B08-A1BC-F3F468117A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ED4606-F8E4-40AF-AF71-F07F400BE9EC}"/>
              </a:ext>
            </a:extLst>
          </p:cNvPr>
          <p:cNvSpPr>
            <a:spLocks noGrp="1"/>
          </p:cNvSpPr>
          <p:nvPr>
            <p:ph type="dt" sz="half" idx="10"/>
          </p:nvPr>
        </p:nvSpPr>
        <p:spPr/>
        <p:txBody>
          <a:bodyPr/>
          <a:lstStyle/>
          <a:p>
            <a:fld id="{C281AD10-6FE0-49CF-868A-8231C3899F51}" type="datetimeFigureOut">
              <a:rPr lang="en-US" smtClean="0"/>
              <a:t>1/12/2022</a:t>
            </a:fld>
            <a:endParaRPr lang="en-US"/>
          </a:p>
        </p:txBody>
      </p:sp>
      <p:sp>
        <p:nvSpPr>
          <p:cNvPr id="5" name="Footer Placeholder 4">
            <a:extLst>
              <a:ext uri="{FF2B5EF4-FFF2-40B4-BE49-F238E27FC236}">
                <a16:creationId xmlns:a16="http://schemas.microsoft.com/office/drawing/2014/main" id="{42DE1273-90F3-40F8-88AE-D5C5EA2469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75368B-5E96-4AF9-94CE-91CB7185D538}"/>
              </a:ext>
            </a:extLst>
          </p:cNvPr>
          <p:cNvSpPr>
            <a:spLocks noGrp="1"/>
          </p:cNvSpPr>
          <p:nvPr>
            <p:ph type="sldNum" sz="quarter" idx="12"/>
          </p:nvPr>
        </p:nvSpPr>
        <p:spPr/>
        <p:txBody>
          <a:bodyPr/>
          <a:lstStyle/>
          <a:p>
            <a:fld id="{9CC5BA94-4595-4C1D-A71B-4DBD3525DCE4}" type="slidenum">
              <a:rPr lang="en-US" smtClean="0"/>
              <a:t>‹#›</a:t>
            </a:fld>
            <a:endParaRPr lang="en-US"/>
          </a:p>
        </p:txBody>
      </p:sp>
    </p:spTree>
    <p:extLst>
      <p:ext uri="{BB962C8B-B14F-4D97-AF65-F5344CB8AC3E}">
        <p14:creationId xmlns:p14="http://schemas.microsoft.com/office/powerpoint/2010/main" val="137787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79CBF-2595-4254-B251-4EBE97E008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3BCB6A-22B2-453B-AEEF-CC45FCB1E1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7BC377-7E8F-43D2-9DED-B20650EA78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C3976A-214F-4C41-A16A-AD68122FDC2D}"/>
              </a:ext>
            </a:extLst>
          </p:cNvPr>
          <p:cNvSpPr>
            <a:spLocks noGrp="1"/>
          </p:cNvSpPr>
          <p:nvPr>
            <p:ph type="dt" sz="half" idx="10"/>
          </p:nvPr>
        </p:nvSpPr>
        <p:spPr/>
        <p:txBody>
          <a:bodyPr/>
          <a:lstStyle/>
          <a:p>
            <a:fld id="{C281AD10-6FE0-49CF-868A-8231C3899F51}" type="datetimeFigureOut">
              <a:rPr lang="en-US" smtClean="0"/>
              <a:t>1/12/2022</a:t>
            </a:fld>
            <a:endParaRPr lang="en-US"/>
          </a:p>
        </p:txBody>
      </p:sp>
      <p:sp>
        <p:nvSpPr>
          <p:cNvPr id="6" name="Footer Placeholder 5">
            <a:extLst>
              <a:ext uri="{FF2B5EF4-FFF2-40B4-BE49-F238E27FC236}">
                <a16:creationId xmlns:a16="http://schemas.microsoft.com/office/drawing/2014/main" id="{93F54915-C429-43D1-8F8A-3AF91D0720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4A9146-3FE6-4457-BD4E-2FEF1DFE7689}"/>
              </a:ext>
            </a:extLst>
          </p:cNvPr>
          <p:cNvSpPr>
            <a:spLocks noGrp="1"/>
          </p:cNvSpPr>
          <p:nvPr>
            <p:ph type="sldNum" sz="quarter" idx="12"/>
          </p:nvPr>
        </p:nvSpPr>
        <p:spPr/>
        <p:txBody>
          <a:bodyPr/>
          <a:lstStyle/>
          <a:p>
            <a:fld id="{9CC5BA94-4595-4C1D-A71B-4DBD3525DCE4}" type="slidenum">
              <a:rPr lang="en-US" smtClean="0"/>
              <a:t>‹#›</a:t>
            </a:fld>
            <a:endParaRPr lang="en-US"/>
          </a:p>
        </p:txBody>
      </p:sp>
    </p:spTree>
    <p:extLst>
      <p:ext uri="{BB962C8B-B14F-4D97-AF65-F5344CB8AC3E}">
        <p14:creationId xmlns:p14="http://schemas.microsoft.com/office/powerpoint/2010/main" val="3052242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212AC-26CD-4724-B70B-2542650BB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726C53-D63E-4CBA-8765-1D387D755B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81ED49-FE08-4744-A810-7A27C69F1E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20512D-1525-4CDC-8486-8345C11507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665749-0F0E-4F3F-988E-7AEAEDF47B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A8C9D6-50A0-44E2-9C5F-0AD85E4C42A7}"/>
              </a:ext>
            </a:extLst>
          </p:cNvPr>
          <p:cNvSpPr>
            <a:spLocks noGrp="1"/>
          </p:cNvSpPr>
          <p:nvPr>
            <p:ph type="dt" sz="half" idx="10"/>
          </p:nvPr>
        </p:nvSpPr>
        <p:spPr/>
        <p:txBody>
          <a:bodyPr/>
          <a:lstStyle/>
          <a:p>
            <a:fld id="{C281AD10-6FE0-49CF-868A-8231C3899F51}" type="datetimeFigureOut">
              <a:rPr lang="en-US" smtClean="0"/>
              <a:t>1/12/2022</a:t>
            </a:fld>
            <a:endParaRPr lang="en-US"/>
          </a:p>
        </p:txBody>
      </p:sp>
      <p:sp>
        <p:nvSpPr>
          <p:cNvPr id="8" name="Footer Placeholder 7">
            <a:extLst>
              <a:ext uri="{FF2B5EF4-FFF2-40B4-BE49-F238E27FC236}">
                <a16:creationId xmlns:a16="http://schemas.microsoft.com/office/drawing/2014/main" id="{B0A1E869-AA88-47F9-B786-4D3DEA5A6A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633C64-6D98-4750-BB31-0D4EF034A598}"/>
              </a:ext>
            </a:extLst>
          </p:cNvPr>
          <p:cNvSpPr>
            <a:spLocks noGrp="1"/>
          </p:cNvSpPr>
          <p:nvPr>
            <p:ph type="sldNum" sz="quarter" idx="12"/>
          </p:nvPr>
        </p:nvSpPr>
        <p:spPr/>
        <p:txBody>
          <a:bodyPr/>
          <a:lstStyle/>
          <a:p>
            <a:fld id="{9CC5BA94-4595-4C1D-A71B-4DBD3525DCE4}" type="slidenum">
              <a:rPr lang="en-US" smtClean="0"/>
              <a:t>‹#›</a:t>
            </a:fld>
            <a:endParaRPr lang="en-US"/>
          </a:p>
        </p:txBody>
      </p:sp>
    </p:spTree>
    <p:extLst>
      <p:ext uri="{BB962C8B-B14F-4D97-AF65-F5344CB8AC3E}">
        <p14:creationId xmlns:p14="http://schemas.microsoft.com/office/powerpoint/2010/main" val="440822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E3ECC-43C9-4A53-A7E0-5B4DD8879F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058DD57-1734-40B2-B270-90D8B6BA8FE6}"/>
              </a:ext>
            </a:extLst>
          </p:cNvPr>
          <p:cNvSpPr>
            <a:spLocks noGrp="1"/>
          </p:cNvSpPr>
          <p:nvPr>
            <p:ph type="dt" sz="half" idx="10"/>
          </p:nvPr>
        </p:nvSpPr>
        <p:spPr/>
        <p:txBody>
          <a:bodyPr/>
          <a:lstStyle/>
          <a:p>
            <a:fld id="{C281AD10-6FE0-49CF-868A-8231C3899F51}" type="datetimeFigureOut">
              <a:rPr lang="en-US" smtClean="0"/>
              <a:t>1/12/2022</a:t>
            </a:fld>
            <a:endParaRPr lang="en-US"/>
          </a:p>
        </p:txBody>
      </p:sp>
      <p:sp>
        <p:nvSpPr>
          <p:cNvPr id="4" name="Footer Placeholder 3">
            <a:extLst>
              <a:ext uri="{FF2B5EF4-FFF2-40B4-BE49-F238E27FC236}">
                <a16:creationId xmlns:a16="http://schemas.microsoft.com/office/drawing/2014/main" id="{D1A1DFD5-BFB7-44FD-835A-65521739A4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4B784B-B8FD-40E8-8611-44A5F2269BBB}"/>
              </a:ext>
            </a:extLst>
          </p:cNvPr>
          <p:cNvSpPr>
            <a:spLocks noGrp="1"/>
          </p:cNvSpPr>
          <p:nvPr>
            <p:ph type="sldNum" sz="quarter" idx="12"/>
          </p:nvPr>
        </p:nvSpPr>
        <p:spPr/>
        <p:txBody>
          <a:bodyPr/>
          <a:lstStyle/>
          <a:p>
            <a:fld id="{9CC5BA94-4595-4C1D-A71B-4DBD3525DCE4}" type="slidenum">
              <a:rPr lang="en-US" smtClean="0"/>
              <a:t>‹#›</a:t>
            </a:fld>
            <a:endParaRPr lang="en-US"/>
          </a:p>
        </p:txBody>
      </p:sp>
    </p:spTree>
    <p:extLst>
      <p:ext uri="{BB962C8B-B14F-4D97-AF65-F5344CB8AC3E}">
        <p14:creationId xmlns:p14="http://schemas.microsoft.com/office/powerpoint/2010/main" val="413052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384058-D8E3-4896-88B9-CB8521DED5B3}"/>
              </a:ext>
            </a:extLst>
          </p:cNvPr>
          <p:cNvSpPr>
            <a:spLocks noGrp="1"/>
          </p:cNvSpPr>
          <p:nvPr>
            <p:ph type="dt" sz="half" idx="10"/>
          </p:nvPr>
        </p:nvSpPr>
        <p:spPr/>
        <p:txBody>
          <a:bodyPr/>
          <a:lstStyle/>
          <a:p>
            <a:fld id="{C281AD10-6FE0-49CF-868A-8231C3899F51}" type="datetimeFigureOut">
              <a:rPr lang="en-US" smtClean="0"/>
              <a:t>1/12/2022</a:t>
            </a:fld>
            <a:endParaRPr lang="en-US"/>
          </a:p>
        </p:txBody>
      </p:sp>
      <p:sp>
        <p:nvSpPr>
          <p:cNvPr id="3" name="Footer Placeholder 2">
            <a:extLst>
              <a:ext uri="{FF2B5EF4-FFF2-40B4-BE49-F238E27FC236}">
                <a16:creationId xmlns:a16="http://schemas.microsoft.com/office/drawing/2014/main" id="{0C5D3481-2769-4C9F-9BD5-FA64D181C8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B6BFC6-60BB-4A36-9721-3E3ED949A124}"/>
              </a:ext>
            </a:extLst>
          </p:cNvPr>
          <p:cNvSpPr>
            <a:spLocks noGrp="1"/>
          </p:cNvSpPr>
          <p:nvPr>
            <p:ph type="sldNum" sz="quarter" idx="12"/>
          </p:nvPr>
        </p:nvSpPr>
        <p:spPr/>
        <p:txBody>
          <a:bodyPr/>
          <a:lstStyle/>
          <a:p>
            <a:fld id="{9CC5BA94-4595-4C1D-A71B-4DBD3525DCE4}" type="slidenum">
              <a:rPr lang="en-US" smtClean="0"/>
              <a:t>‹#›</a:t>
            </a:fld>
            <a:endParaRPr lang="en-US"/>
          </a:p>
        </p:txBody>
      </p:sp>
    </p:spTree>
    <p:extLst>
      <p:ext uri="{BB962C8B-B14F-4D97-AF65-F5344CB8AC3E}">
        <p14:creationId xmlns:p14="http://schemas.microsoft.com/office/powerpoint/2010/main" val="2545223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11AB3-9B94-4B9B-8C4A-B91E4BDD95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2CF71D-B2E8-44A8-9251-7BA16D5196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E32E5C-F29B-4674-9134-097AE8B028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4962AC-2C5C-47B0-9207-BBF1D9AB4150}"/>
              </a:ext>
            </a:extLst>
          </p:cNvPr>
          <p:cNvSpPr>
            <a:spLocks noGrp="1"/>
          </p:cNvSpPr>
          <p:nvPr>
            <p:ph type="dt" sz="half" idx="10"/>
          </p:nvPr>
        </p:nvSpPr>
        <p:spPr/>
        <p:txBody>
          <a:bodyPr/>
          <a:lstStyle/>
          <a:p>
            <a:fld id="{C281AD10-6FE0-49CF-868A-8231C3899F51}" type="datetimeFigureOut">
              <a:rPr lang="en-US" smtClean="0"/>
              <a:t>1/12/2022</a:t>
            </a:fld>
            <a:endParaRPr lang="en-US"/>
          </a:p>
        </p:txBody>
      </p:sp>
      <p:sp>
        <p:nvSpPr>
          <p:cNvPr id="6" name="Footer Placeholder 5">
            <a:extLst>
              <a:ext uri="{FF2B5EF4-FFF2-40B4-BE49-F238E27FC236}">
                <a16:creationId xmlns:a16="http://schemas.microsoft.com/office/drawing/2014/main" id="{C097BBB4-FBB0-4106-8DA0-BDA83F97C1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65D806-C9CE-44AE-8D69-7A4772A31B92}"/>
              </a:ext>
            </a:extLst>
          </p:cNvPr>
          <p:cNvSpPr>
            <a:spLocks noGrp="1"/>
          </p:cNvSpPr>
          <p:nvPr>
            <p:ph type="sldNum" sz="quarter" idx="12"/>
          </p:nvPr>
        </p:nvSpPr>
        <p:spPr/>
        <p:txBody>
          <a:bodyPr/>
          <a:lstStyle/>
          <a:p>
            <a:fld id="{9CC5BA94-4595-4C1D-A71B-4DBD3525DCE4}" type="slidenum">
              <a:rPr lang="en-US" smtClean="0"/>
              <a:t>‹#›</a:t>
            </a:fld>
            <a:endParaRPr lang="en-US"/>
          </a:p>
        </p:txBody>
      </p:sp>
    </p:spTree>
    <p:extLst>
      <p:ext uri="{BB962C8B-B14F-4D97-AF65-F5344CB8AC3E}">
        <p14:creationId xmlns:p14="http://schemas.microsoft.com/office/powerpoint/2010/main" val="3767839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08B4D-8D1D-48B4-9218-C3A731DA04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F4962F-F375-46B2-8B3F-8B0B0BA6DC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366CB7-60C0-4407-87E6-621ECB1CD7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0EA930-F024-4292-B5B9-AC3F0F0E9831}"/>
              </a:ext>
            </a:extLst>
          </p:cNvPr>
          <p:cNvSpPr>
            <a:spLocks noGrp="1"/>
          </p:cNvSpPr>
          <p:nvPr>
            <p:ph type="dt" sz="half" idx="10"/>
          </p:nvPr>
        </p:nvSpPr>
        <p:spPr/>
        <p:txBody>
          <a:bodyPr/>
          <a:lstStyle/>
          <a:p>
            <a:fld id="{C281AD10-6FE0-49CF-868A-8231C3899F51}" type="datetimeFigureOut">
              <a:rPr lang="en-US" smtClean="0"/>
              <a:t>1/12/2022</a:t>
            </a:fld>
            <a:endParaRPr lang="en-US"/>
          </a:p>
        </p:txBody>
      </p:sp>
      <p:sp>
        <p:nvSpPr>
          <p:cNvPr id="6" name="Footer Placeholder 5">
            <a:extLst>
              <a:ext uri="{FF2B5EF4-FFF2-40B4-BE49-F238E27FC236}">
                <a16:creationId xmlns:a16="http://schemas.microsoft.com/office/drawing/2014/main" id="{4B2D1C0D-8D5C-4C43-9F2A-155FEA09B0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AB0062-683D-49A2-9DB9-434C13FC76EC}"/>
              </a:ext>
            </a:extLst>
          </p:cNvPr>
          <p:cNvSpPr>
            <a:spLocks noGrp="1"/>
          </p:cNvSpPr>
          <p:nvPr>
            <p:ph type="sldNum" sz="quarter" idx="12"/>
          </p:nvPr>
        </p:nvSpPr>
        <p:spPr/>
        <p:txBody>
          <a:bodyPr/>
          <a:lstStyle/>
          <a:p>
            <a:fld id="{9CC5BA94-4595-4C1D-A71B-4DBD3525DCE4}" type="slidenum">
              <a:rPr lang="en-US" smtClean="0"/>
              <a:t>‹#›</a:t>
            </a:fld>
            <a:endParaRPr lang="en-US"/>
          </a:p>
        </p:txBody>
      </p:sp>
    </p:spTree>
    <p:extLst>
      <p:ext uri="{BB962C8B-B14F-4D97-AF65-F5344CB8AC3E}">
        <p14:creationId xmlns:p14="http://schemas.microsoft.com/office/powerpoint/2010/main" val="1345559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52A8D0-CC05-49F6-8652-A27261CC5C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8EBCA5-3A16-430F-BC69-C74256A413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50DB3F-76BD-4A4D-96FE-C657DB272D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81AD10-6FE0-49CF-868A-8231C3899F51}" type="datetimeFigureOut">
              <a:rPr lang="en-US" smtClean="0"/>
              <a:t>1/12/2022</a:t>
            </a:fld>
            <a:endParaRPr lang="en-US"/>
          </a:p>
        </p:txBody>
      </p:sp>
      <p:sp>
        <p:nvSpPr>
          <p:cNvPr id="5" name="Footer Placeholder 4">
            <a:extLst>
              <a:ext uri="{FF2B5EF4-FFF2-40B4-BE49-F238E27FC236}">
                <a16:creationId xmlns:a16="http://schemas.microsoft.com/office/drawing/2014/main" id="{1E2068F2-A37E-4E7D-95B5-F6908B1E93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31C796-FFD0-4CAF-88AC-9FEA9D91D2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5BA94-4595-4C1D-A71B-4DBD3525DCE4}" type="slidenum">
              <a:rPr lang="en-US" smtClean="0"/>
              <a:t>‹#›</a:t>
            </a:fld>
            <a:endParaRPr lang="en-US"/>
          </a:p>
        </p:txBody>
      </p:sp>
    </p:spTree>
    <p:extLst>
      <p:ext uri="{BB962C8B-B14F-4D97-AF65-F5344CB8AC3E}">
        <p14:creationId xmlns:p14="http://schemas.microsoft.com/office/powerpoint/2010/main" val="443632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BADA7-D10B-4A12-8074-0B5D8251312D}"/>
              </a:ext>
            </a:extLst>
          </p:cNvPr>
          <p:cNvSpPr>
            <a:spLocks noGrp="1"/>
          </p:cNvSpPr>
          <p:nvPr>
            <p:ph type="ctrTitle"/>
          </p:nvPr>
        </p:nvSpPr>
        <p:spPr/>
        <p:txBody>
          <a:bodyPr>
            <a:normAutofit fontScale="90000"/>
          </a:bodyPr>
          <a:lstStyle/>
          <a:p>
            <a:r>
              <a:rPr lang="en-US" sz="2700" dirty="0"/>
              <a:t>Booker T. Washington High School </a:t>
            </a:r>
            <a:br>
              <a:rPr lang="en-US" dirty="0"/>
            </a:br>
            <a:r>
              <a:rPr lang="en-US" dirty="0"/>
              <a:t>2022- 2025</a:t>
            </a:r>
            <a:br>
              <a:rPr lang="en-US" dirty="0"/>
            </a:br>
            <a:r>
              <a:rPr lang="en-US" dirty="0"/>
              <a:t>GO TEAM Strategic Plan </a:t>
            </a:r>
            <a:r>
              <a:rPr lang="en-US" b="1" u="sng" dirty="0"/>
              <a:t>Draft</a:t>
            </a:r>
          </a:p>
        </p:txBody>
      </p:sp>
      <p:sp>
        <p:nvSpPr>
          <p:cNvPr id="3" name="Subtitle 2">
            <a:extLst>
              <a:ext uri="{FF2B5EF4-FFF2-40B4-BE49-F238E27FC236}">
                <a16:creationId xmlns:a16="http://schemas.microsoft.com/office/drawing/2014/main" id="{F642CFC5-22BC-4D39-AF54-270803F74C77}"/>
              </a:ext>
            </a:extLst>
          </p:cNvPr>
          <p:cNvSpPr>
            <a:spLocks noGrp="1"/>
          </p:cNvSpPr>
          <p:nvPr>
            <p:ph type="subTitle" idx="1"/>
          </p:nvPr>
        </p:nvSpPr>
        <p:spPr/>
        <p:txBody>
          <a:bodyPr/>
          <a:lstStyle/>
          <a:p>
            <a:r>
              <a:rPr lang="en-US" dirty="0"/>
              <a:t>Final Submission: 1/12/2021</a:t>
            </a:r>
          </a:p>
        </p:txBody>
      </p:sp>
    </p:spTree>
    <p:extLst>
      <p:ext uri="{BB962C8B-B14F-4D97-AF65-F5344CB8AC3E}">
        <p14:creationId xmlns:p14="http://schemas.microsoft.com/office/powerpoint/2010/main" val="291244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351030487"/>
              </p:ext>
            </p:extLst>
          </p:nvPr>
        </p:nvGraphicFramePr>
        <p:xfrm>
          <a:off x="3507280" y="2264920"/>
          <a:ext cx="8513270" cy="4598261"/>
        </p:xfrm>
        <a:graphic>
          <a:graphicData uri="http://schemas.openxmlformats.org/drawingml/2006/table">
            <a:tbl>
              <a:tblPr firstRow="1" bandRow="1">
                <a:tableStyleId>{2D5ABB26-0587-4C30-8999-92F81FD0307C}</a:tableStyleId>
              </a:tblPr>
              <a:tblGrid>
                <a:gridCol w="3395780">
                  <a:extLst>
                    <a:ext uri="{9D8B030D-6E8A-4147-A177-3AD203B41FA5}">
                      <a16:colId xmlns:a16="http://schemas.microsoft.com/office/drawing/2014/main" val="20000"/>
                    </a:ext>
                  </a:extLst>
                </a:gridCol>
                <a:gridCol w="5117490">
                  <a:extLst>
                    <a:ext uri="{9D8B030D-6E8A-4147-A177-3AD203B41FA5}">
                      <a16:colId xmlns:a16="http://schemas.microsoft.com/office/drawing/2014/main" val="20001"/>
                    </a:ext>
                  </a:extLst>
                </a:gridCol>
              </a:tblGrid>
              <a:tr h="249574">
                <a:tc rowSpan="9">
                  <a:txBody>
                    <a:bodyPr/>
                    <a:lstStyle/>
                    <a:p>
                      <a:pPr marL="188595">
                        <a:lnSpc>
                          <a:spcPct val="100000"/>
                        </a:lnSpc>
                        <a:spcBef>
                          <a:spcPts val="355"/>
                        </a:spcBef>
                      </a:pPr>
                      <a:r>
                        <a:rPr sz="1200" b="0" i="1" spc="-5" dirty="0">
                          <a:solidFill>
                            <a:srgbClr val="151515"/>
                          </a:solidFill>
                          <a:latin typeface="Calibri"/>
                          <a:cs typeface="Calibri"/>
                        </a:rPr>
                        <a:t>School</a:t>
                      </a:r>
                      <a:r>
                        <a:rPr sz="1200" b="0" i="1" dirty="0">
                          <a:solidFill>
                            <a:srgbClr val="151515"/>
                          </a:solidFill>
                          <a:latin typeface="Calibri"/>
                          <a:cs typeface="Calibri"/>
                        </a:rPr>
                        <a:t> Strategic</a:t>
                      </a:r>
                      <a:r>
                        <a:rPr sz="1200" b="0" i="1" spc="-20" dirty="0">
                          <a:solidFill>
                            <a:srgbClr val="151515"/>
                          </a:solidFill>
                          <a:latin typeface="Calibri"/>
                          <a:cs typeface="Calibri"/>
                        </a:rPr>
                        <a:t> </a:t>
                      </a:r>
                      <a:r>
                        <a:rPr sz="1200" b="0" i="1" spc="-5" dirty="0">
                          <a:solidFill>
                            <a:srgbClr val="151515"/>
                          </a:solidFill>
                          <a:latin typeface="Calibri"/>
                          <a:cs typeface="Calibri"/>
                        </a:rPr>
                        <a:t>Priorities</a:t>
                      </a:r>
                      <a:endParaRPr sz="1200" b="0" dirty="0">
                        <a:latin typeface="Calibri"/>
                        <a:cs typeface="Calibri"/>
                      </a:endParaRPr>
                    </a:p>
                    <a:p>
                      <a:pPr>
                        <a:lnSpc>
                          <a:spcPct val="100000"/>
                        </a:lnSpc>
                      </a:pPr>
                      <a:endParaRPr sz="800" b="0" dirty="0">
                        <a:latin typeface="Times New Roman"/>
                        <a:cs typeface="Times New Roman"/>
                      </a:endParaRPr>
                    </a:p>
                    <a:p>
                      <a:pPr>
                        <a:lnSpc>
                          <a:spcPct val="100000"/>
                        </a:lnSpc>
                      </a:pPr>
                      <a:endParaRPr sz="800" b="0" dirty="0">
                        <a:latin typeface="Times New Roman"/>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dirty="0">
                          <a:latin typeface="Times New Roman"/>
                          <a:cs typeface="Times New Roman"/>
                        </a:rPr>
                        <a:t>  </a:t>
                      </a:r>
                      <a:r>
                        <a:rPr lang="en-US" sz="800" b="0" dirty="0">
                          <a:latin typeface="+mn-lt"/>
                          <a:cs typeface="Times New Roman"/>
                        </a:rPr>
                        <a:t>1.</a:t>
                      </a:r>
                      <a:r>
                        <a:rPr lang="en-US" sz="800" b="0" u="none" strike="noStrike" cap="none" dirty="0"/>
                        <a:t> </a:t>
                      </a:r>
                      <a:r>
                        <a:rPr lang="en-US" sz="800" b="0" dirty="0"/>
                        <a:t>Establish systems and dedicate resources that improve graduation rate to include( student attendance, course pass rates, student retention rates)</a:t>
                      </a:r>
                      <a:endParaRPr lang="en-US" sz="800" b="0" u="none" strike="noStrike" cap="none" dirty="0"/>
                    </a:p>
                    <a:p>
                      <a:pPr>
                        <a:lnSpc>
                          <a:spcPct val="100000"/>
                        </a:lnSpc>
                      </a:pPr>
                      <a:endParaRPr lang="en-US" sz="800" b="0" dirty="0">
                        <a:latin typeface="+mn-lt"/>
                        <a:cs typeface="Times New Roman"/>
                      </a:endParaRPr>
                    </a:p>
                    <a:p>
                      <a:pPr>
                        <a:lnSpc>
                          <a:spcPct val="100000"/>
                        </a:lnSpc>
                      </a:pPr>
                      <a:r>
                        <a:rPr lang="en-US" sz="800" b="0" baseline="0" dirty="0">
                          <a:latin typeface="+mn-lt"/>
                          <a:cs typeface="Times New Roman"/>
                        </a:rPr>
                        <a:t>   2.</a:t>
                      </a:r>
                      <a:r>
                        <a:rPr lang="en-US" sz="800" b="0" dirty="0"/>
                        <a:t> Create an environment focused on improving core academic subject performance</a:t>
                      </a:r>
                      <a:endParaRPr lang="en-US" sz="800" b="0" baseline="0" dirty="0">
                        <a:latin typeface="+mn-lt"/>
                        <a:cs typeface="Times New Roman"/>
                      </a:endParaRPr>
                    </a:p>
                    <a:p>
                      <a:pPr>
                        <a:lnSpc>
                          <a:spcPct val="100000"/>
                        </a:lnSpc>
                      </a:pPr>
                      <a:r>
                        <a:rPr lang="en-US" sz="1000" b="0" baseline="0" dirty="0">
                          <a:latin typeface="+mn-lt"/>
                          <a:cs typeface="Times New Roman"/>
                        </a:rPr>
                        <a:t>   </a:t>
                      </a:r>
                    </a:p>
                    <a:p>
                      <a:pPr>
                        <a:lnSpc>
                          <a:spcPct val="100000"/>
                        </a:lnSpc>
                      </a:pPr>
                      <a:endParaRPr lang="en-US" sz="1000" b="0" spc="-10" dirty="0">
                        <a:latin typeface="Calibri"/>
                        <a:cs typeface="Calibri"/>
                      </a:endParaRPr>
                    </a:p>
                    <a:p>
                      <a:pPr marL="95885">
                        <a:lnSpc>
                          <a:spcPct val="100000"/>
                        </a:lnSpc>
                        <a:spcBef>
                          <a:spcPts val="5"/>
                        </a:spcBef>
                      </a:pPr>
                      <a:r>
                        <a:rPr lang="en-US" sz="1000" b="0" spc="-10" dirty="0">
                          <a:latin typeface="Calibri"/>
                          <a:cs typeface="Calibri"/>
                        </a:rPr>
                        <a:t>3. Leveraging Partnership with local business owners and college to create innovative coursework and access opportunities to strengthen student college and career preparedness. </a:t>
                      </a:r>
                    </a:p>
                    <a:p>
                      <a:pPr marL="95885" marR="0" lvl="0" indent="0" algn="l" defTabSz="914400" rtl="0" eaLnBrk="1" fontAlgn="auto" latinLnBrk="0" hangingPunct="1">
                        <a:lnSpc>
                          <a:spcPct val="100000"/>
                        </a:lnSpc>
                        <a:spcBef>
                          <a:spcPts val="5"/>
                        </a:spcBef>
                        <a:spcAft>
                          <a:spcPts val="0"/>
                        </a:spcAft>
                        <a:buClrTx/>
                        <a:buSzTx/>
                        <a:buFontTx/>
                        <a:buNone/>
                        <a:tabLst/>
                        <a:defRPr/>
                      </a:pPr>
                      <a:r>
                        <a:rPr lang="en-US" sz="1000" b="0" spc="-10" dirty="0">
                          <a:latin typeface="Calibri"/>
                          <a:cs typeface="Calibri"/>
                        </a:rPr>
                        <a:t>4. </a:t>
                      </a:r>
                      <a:r>
                        <a:rPr lang="en-US" sz="1000" b="0" u="none" strike="noStrike" cap="none" dirty="0"/>
                        <a:t>Create a structure to monitor pathway progression and completion for each student</a:t>
                      </a:r>
                    </a:p>
                    <a:p>
                      <a:pPr marL="95885">
                        <a:lnSpc>
                          <a:spcPct val="100000"/>
                        </a:lnSpc>
                        <a:spcBef>
                          <a:spcPts val="5"/>
                        </a:spcBef>
                      </a:pPr>
                      <a:endParaRPr sz="1000" b="0" dirty="0">
                        <a:latin typeface="Calibri"/>
                        <a:cs typeface="Calibri"/>
                      </a:endParaRPr>
                    </a:p>
                    <a:p>
                      <a:pPr marL="90170">
                        <a:lnSpc>
                          <a:spcPct val="100000"/>
                        </a:lnSpc>
                      </a:pPr>
                      <a:r>
                        <a:rPr sz="1000" b="0" spc="-10" dirty="0">
                          <a:latin typeface="Calibri"/>
                          <a:cs typeface="Calibri"/>
                        </a:rPr>
                        <a:t>6</a:t>
                      </a:r>
                      <a:r>
                        <a:rPr lang="en-US" sz="1000" b="0" spc="-10" dirty="0">
                          <a:latin typeface="Calibri"/>
                          <a:cs typeface="Calibri"/>
                        </a:rPr>
                        <a:t>. Build upon school culture and climate by creating new and innovative opportunities to identify and nurture leadership through programs or personnel oversight. </a:t>
                      </a:r>
                      <a:endParaRPr sz="1000" b="0" dirty="0">
                        <a:latin typeface="Calibri"/>
                        <a:cs typeface="Calibri"/>
                      </a:endParaRPr>
                    </a:p>
                    <a:p>
                      <a:pPr marL="90170">
                        <a:lnSpc>
                          <a:spcPct val="100000"/>
                        </a:lnSpc>
                        <a:spcBef>
                          <a:spcPts val="590"/>
                        </a:spcBef>
                      </a:pPr>
                      <a:r>
                        <a:rPr sz="1000" b="0" spc="-10" dirty="0">
                          <a:latin typeface="Calibri"/>
                          <a:cs typeface="Calibri"/>
                        </a:rPr>
                        <a:t>7.</a:t>
                      </a:r>
                      <a:r>
                        <a:rPr lang="en-US" sz="1000" b="0" spc="-10" dirty="0">
                          <a:latin typeface="Calibri"/>
                          <a:cs typeface="Calibri"/>
                        </a:rPr>
                        <a:t> Ensure a comprehensive professional learning continuum to build  and strengthen teacher and staff capacity.</a:t>
                      </a:r>
                      <a:endParaRPr sz="1000" b="0" dirty="0">
                        <a:latin typeface="Calibri"/>
                        <a:cs typeface="Calibri"/>
                      </a:endParaRPr>
                    </a:p>
                    <a:p>
                      <a:pPr>
                        <a:lnSpc>
                          <a:spcPct val="100000"/>
                        </a:lnSpc>
                      </a:pPr>
                      <a:endParaRPr sz="1000" b="0" dirty="0">
                        <a:latin typeface="Times New Roman"/>
                        <a:cs typeface="Times New Roman"/>
                      </a:endParaRPr>
                    </a:p>
                    <a:p>
                      <a:pPr marL="106045">
                        <a:lnSpc>
                          <a:spcPct val="100000"/>
                        </a:lnSpc>
                      </a:pPr>
                      <a:r>
                        <a:rPr sz="1000" b="0" spc="-10" dirty="0">
                          <a:latin typeface="Calibri"/>
                          <a:cs typeface="Calibri"/>
                        </a:rPr>
                        <a:t>8.</a:t>
                      </a:r>
                      <a:r>
                        <a:rPr lang="en-US" sz="1000" b="0" spc="-10" dirty="0">
                          <a:latin typeface="Calibri"/>
                          <a:cs typeface="Calibri"/>
                        </a:rPr>
                        <a:t> Utilize data to ensure resources are distributed to meet the needs of disproportionate or low access to systems or programs designed to increase academic/behavioral performance.</a:t>
                      </a:r>
                      <a:endParaRPr sz="1000" b="0" dirty="0">
                        <a:latin typeface="Calibri"/>
                        <a:cs typeface="Calibri"/>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25400">
                        <a:lnSpc>
                          <a:spcPct val="100000"/>
                        </a:lnSpc>
                        <a:spcBef>
                          <a:spcPts val="640"/>
                        </a:spcBef>
                      </a:pPr>
                      <a:r>
                        <a:rPr sz="1200" b="1" i="1" spc="-5" dirty="0">
                          <a:solidFill>
                            <a:srgbClr val="151515"/>
                          </a:solidFill>
                          <a:latin typeface="Calibri"/>
                          <a:cs typeface="Calibri"/>
                        </a:rPr>
                        <a:t>School</a:t>
                      </a:r>
                      <a:r>
                        <a:rPr sz="1200" b="1" i="1" spc="5" dirty="0">
                          <a:solidFill>
                            <a:srgbClr val="151515"/>
                          </a:solidFill>
                          <a:latin typeface="Calibri"/>
                          <a:cs typeface="Calibri"/>
                        </a:rPr>
                        <a:t> </a:t>
                      </a:r>
                      <a:r>
                        <a:rPr sz="1200" b="1" i="1" spc="-5" dirty="0">
                          <a:solidFill>
                            <a:srgbClr val="151515"/>
                          </a:solidFill>
                          <a:latin typeface="Calibri"/>
                          <a:cs typeface="Calibri"/>
                        </a:rPr>
                        <a:t>Strategies</a:t>
                      </a:r>
                      <a:endParaRPr sz="1200" dirty="0">
                        <a:latin typeface="Calibri"/>
                        <a:cs typeface="Calibri"/>
                      </a:endParaRPr>
                    </a:p>
                  </a:txBody>
                  <a:tcPr marL="0" marR="0" marT="81280" marB="0">
                    <a:lnL w="28575">
                      <a:solidFill>
                        <a:srgbClr val="6F2F9F"/>
                      </a:solidFill>
                      <a:prstDash val="solid"/>
                    </a:lnL>
                  </a:tcPr>
                </a:tc>
                <a:extLst>
                  <a:ext uri="{0D108BD9-81ED-4DB2-BD59-A6C34878D82A}">
                    <a16:rowId xmlns:a16="http://schemas.microsoft.com/office/drawing/2014/main" val="10000"/>
                  </a:ext>
                </a:extLst>
              </a:tr>
              <a:tr h="901107">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113030" marR="0" lvl="0" indent="0" algn="l" defTabSz="914400" rtl="0" eaLnBrk="1" fontAlgn="auto" latinLnBrk="0" hangingPunct="1">
                        <a:lnSpc>
                          <a:spcPct val="100000"/>
                        </a:lnSpc>
                        <a:spcBef>
                          <a:spcPts val="310"/>
                        </a:spcBef>
                        <a:spcAft>
                          <a:spcPts val="0"/>
                        </a:spcAft>
                        <a:buClrTx/>
                        <a:buSzTx/>
                        <a:buFontTx/>
                        <a:buNone/>
                        <a:tabLst/>
                        <a:defRPr/>
                      </a:pPr>
                      <a:r>
                        <a:rPr sz="1000" b="1" dirty="0">
                          <a:latin typeface="Calibri"/>
                          <a:cs typeface="Calibri"/>
                        </a:rPr>
                        <a:t>1</a:t>
                      </a:r>
                      <a:r>
                        <a:rPr sz="1000" b="1" spc="-5" dirty="0">
                          <a:latin typeface="Calibri"/>
                          <a:cs typeface="Calibri"/>
                        </a:rPr>
                        <a:t>A</a:t>
                      </a:r>
                      <a:r>
                        <a:rPr sz="1000" b="1" dirty="0">
                          <a:latin typeface="Calibri"/>
                          <a:cs typeface="Calibri"/>
                        </a:rPr>
                        <a:t>. </a:t>
                      </a:r>
                      <a:r>
                        <a:rPr lang="en-US" sz="1000" u="none" strike="noStrike" cap="none" dirty="0"/>
                        <a:t>Ensure each content implements the prescribed curriculum with fidelity through monitoring protocols</a:t>
                      </a:r>
                      <a:endParaRPr sz="1000" dirty="0">
                        <a:latin typeface="Calibri"/>
                        <a:cs typeface="Calibri"/>
                      </a:endParaRPr>
                    </a:p>
                    <a:p>
                      <a:pPr marL="113030" marR="0" lvl="0" indent="0" algn="l" defTabSz="914400" rtl="0" eaLnBrk="1" fontAlgn="auto" latinLnBrk="0" hangingPunct="1">
                        <a:lnSpc>
                          <a:spcPct val="100000"/>
                        </a:lnSpc>
                        <a:spcBef>
                          <a:spcPts val="605"/>
                        </a:spcBef>
                        <a:spcAft>
                          <a:spcPts val="0"/>
                        </a:spcAft>
                        <a:buClrTx/>
                        <a:buSzTx/>
                        <a:buFontTx/>
                        <a:buNone/>
                        <a:tabLst/>
                        <a:defRPr/>
                      </a:pPr>
                      <a:r>
                        <a:rPr sz="1000" b="1" dirty="0">
                          <a:latin typeface="Calibri"/>
                          <a:cs typeface="Calibri"/>
                        </a:rPr>
                        <a:t>1</a:t>
                      </a:r>
                      <a:r>
                        <a:rPr lang="en-US" sz="1000" b="1" dirty="0">
                          <a:latin typeface="Calibri"/>
                          <a:cs typeface="Calibri"/>
                        </a:rPr>
                        <a:t>B</a:t>
                      </a:r>
                      <a:r>
                        <a:rPr lang="en-US" sz="1000" b="0" dirty="0">
                          <a:latin typeface="Calibri"/>
                          <a:cs typeface="Calibri"/>
                        </a:rPr>
                        <a:t>. Redesign systems of monitoring for </a:t>
                      </a:r>
                      <a:r>
                        <a:rPr lang="en-US" sz="1000" u="none" strike="noStrike" cap="none" dirty="0"/>
                        <a:t>Gradebooks &amp; transcript auditing </a:t>
                      </a:r>
                    </a:p>
                    <a:p>
                      <a:pPr marL="113030" marR="0" lvl="0" indent="0" algn="l" defTabSz="914400" rtl="0" eaLnBrk="1" fontAlgn="auto" latinLnBrk="0" hangingPunct="1">
                        <a:lnSpc>
                          <a:spcPct val="100000"/>
                        </a:lnSpc>
                        <a:spcBef>
                          <a:spcPts val="605"/>
                        </a:spcBef>
                        <a:spcAft>
                          <a:spcPts val="0"/>
                        </a:spcAft>
                        <a:buClrTx/>
                        <a:buSzTx/>
                        <a:buFontTx/>
                        <a:buNone/>
                        <a:tabLst/>
                        <a:defRPr/>
                      </a:pPr>
                      <a:r>
                        <a:rPr sz="1000" b="1" dirty="0">
                          <a:latin typeface="Calibri"/>
                          <a:cs typeface="Calibri"/>
                        </a:rPr>
                        <a:t>1C.</a:t>
                      </a:r>
                      <a:r>
                        <a:rPr sz="1000" b="1" spc="-5" dirty="0">
                          <a:latin typeface="Calibri"/>
                          <a:cs typeface="Calibri"/>
                        </a:rPr>
                        <a:t> </a:t>
                      </a:r>
                      <a:r>
                        <a:rPr lang="en-US" sz="1000" b="0" spc="-5" dirty="0">
                          <a:latin typeface="Calibri"/>
                          <a:cs typeface="Calibri"/>
                        </a:rPr>
                        <a:t>Establish a meeting protocol to review cohort performance relative to: course progression, course recovery, current grades, discipline and social emotional need. </a:t>
                      </a:r>
                      <a:endParaRPr sz="1000" b="0" dirty="0">
                        <a:latin typeface="Calibri"/>
                        <a:cs typeface="Calibri"/>
                      </a:endParaRPr>
                    </a:p>
                  </a:txBody>
                  <a:tcPr marL="0" marR="0" marT="39370" marB="0">
                    <a:lnL w="28575">
                      <a:solidFill>
                        <a:srgbClr val="6F2F9F"/>
                      </a:solidFill>
                      <a:prstDash val="solid"/>
                    </a:lnL>
                    <a:solidFill>
                      <a:srgbClr val="F1F1F1"/>
                    </a:solidFill>
                  </a:tcPr>
                </a:tc>
                <a:extLst>
                  <a:ext uri="{0D108BD9-81ED-4DB2-BD59-A6C34878D82A}">
                    <a16:rowId xmlns:a16="http://schemas.microsoft.com/office/drawing/2014/main" val="10001"/>
                  </a:ext>
                </a:extLst>
              </a:tr>
              <a:tr h="143985">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1000" dirty="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2"/>
                  </a:ext>
                </a:extLst>
              </a:tr>
              <a:tr h="326366">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113030" marR="0" lvl="0" indent="0" algn="l" defTabSz="914400" rtl="0" eaLnBrk="1" fontAlgn="auto" latinLnBrk="0" hangingPunct="1">
                        <a:lnSpc>
                          <a:spcPct val="100000"/>
                        </a:lnSpc>
                        <a:spcBef>
                          <a:spcPts val="320"/>
                        </a:spcBef>
                        <a:spcAft>
                          <a:spcPts val="0"/>
                        </a:spcAft>
                        <a:buClrTx/>
                        <a:buSzTx/>
                        <a:buFontTx/>
                        <a:buNone/>
                        <a:tabLst/>
                        <a:defRPr/>
                      </a:pPr>
                      <a:r>
                        <a:rPr lang="en-US" sz="1000" b="1" spc="-5" dirty="0">
                          <a:latin typeface="Calibri"/>
                          <a:cs typeface="Calibri"/>
                        </a:rPr>
                        <a:t>2A</a:t>
                      </a:r>
                      <a:r>
                        <a:rPr sz="1000" b="1" dirty="0">
                          <a:latin typeface="Calibri"/>
                          <a:cs typeface="Calibri"/>
                        </a:rPr>
                        <a:t>: </a:t>
                      </a:r>
                      <a:r>
                        <a:rPr lang="en-US" sz="1000" b="0" i="0" u="none" strike="noStrike" cap="none" dirty="0"/>
                        <a:t>Ensure advanced student learning opportunities through expanded honors, AP and content specific electives and extended learning beyond the school offering.</a:t>
                      </a:r>
                    </a:p>
                  </a:txBody>
                  <a:tcPr marL="0" marR="0" marT="40640" marB="0">
                    <a:lnL w="28575">
                      <a:solidFill>
                        <a:srgbClr val="6F2F9F"/>
                      </a:solidFill>
                      <a:prstDash val="solid"/>
                    </a:lnL>
                    <a:solidFill>
                      <a:srgbClr val="DDEAF6"/>
                    </a:solidFill>
                  </a:tcPr>
                </a:tc>
                <a:extLst>
                  <a:ext uri="{0D108BD9-81ED-4DB2-BD59-A6C34878D82A}">
                    <a16:rowId xmlns:a16="http://schemas.microsoft.com/office/drawing/2014/main" val="10003"/>
                  </a:ext>
                </a:extLst>
              </a:tr>
              <a:tr h="340809">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1000" dirty="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4"/>
                  </a:ext>
                </a:extLst>
              </a:tr>
              <a:tr h="794318">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113030" marR="0" lvl="0" indent="0" algn="l" defTabSz="914400" rtl="0" eaLnBrk="1" fontAlgn="auto" latinLnBrk="0" hangingPunct="1">
                        <a:lnSpc>
                          <a:spcPct val="100000"/>
                        </a:lnSpc>
                        <a:spcBef>
                          <a:spcPts val="320"/>
                        </a:spcBef>
                        <a:spcAft>
                          <a:spcPts val="0"/>
                        </a:spcAft>
                        <a:buClrTx/>
                        <a:buSzTx/>
                        <a:buFontTx/>
                        <a:buNone/>
                        <a:tabLst/>
                        <a:defRPr/>
                      </a:pPr>
                      <a:r>
                        <a:rPr lang="en-US" sz="1000" b="1" spc="-5" dirty="0">
                          <a:latin typeface="Calibri"/>
                          <a:cs typeface="Calibri"/>
                        </a:rPr>
                        <a:t>3A</a:t>
                      </a:r>
                      <a:r>
                        <a:rPr sz="1000" b="1" spc="-5" dirty="0">
                          <a:latin typeface="Calibri"/>
                          <a:cs typeface="Calibri"/>
                        </a:rPr>
                        <a:t>:</a:t>
                      </a:r>
                      <a:r>
                        <a:rPr sz="1000" b="1" spc="-35" dirty="0">
                          <a:latin typeface="Calibri"/>
                          <a:cs typeface="Calibri"/>
                        </a:rPr>
                        <a:t> </a:t>
                      </a:r>
                      <a:r>
                        <a:rPr lang="en-US" sz="1000" dirty="0"/>
                        <a:t>Provide sufficient time for teachers to collaboratively develop/revise STEM PBLs unit, develop/revise standards-based rubrics for PBLs, and to debrief and analyze student work after the execution of PBL units. Monitor that instructional strategies are being implemented with fidelity.</a:t>
                      </a:r>
                      <a:endParaRPr lang="en-US" sz="1000" b="1" spc="-5" dirty="0">
                        <a:latin typeface="Calibri"/>
                        <a:cs typeface="Calibri"/>
                      </a:endParaRPr>
                    </a:p>
                    <a:p>
                      <a:pPr marL="113030">
                        <a:lnSpc>
                          <a:spcPct val="100000"/>
                        </a:lnSpc>
                        <a:spcBef>
                          <a:spcPts val="320"/>
                        </a:spcBef>
                      </a:pPr>
                      <a:endParaRPr sz="1000" dirty="0">
                        <a:latin typeface="Calibri"/>
                        <a:cs typeface="Calibri"/>
                      </a:endParaRPr>
                    </a:p>
                  </a:txBody>
                  <a:tcPr marL="0" marR="0" marT="40640" marB="0">
                    <a:lnL w="28575">
                      <a:solidFill>
                        <a:srgbClr val="6F2F9F"/>
                      </a:solidFill>
                      <a:prstDash val="solid"/>
                    </a:lnL>
                    <a:solidFill>
                      <a:srgbClr val="FAE3D3"/>
                    </a:solidFill>
                  </a:tcPr>
                </a:tc>
                <a:extLst>
                  <a:ext uri="{0D108BD9-81ED-4DB2-BD59-A6C34878D82A}">
                    <a16:rowId xmlns:a16="http://schemas.microsoft.com/office/drawing/2014/main" val="10005"/>
                  </a:ext>
                </a:extLst>
              </a:tr>
              <a:tr h="174402">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100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6"/>
                  </a:ext>
                </a:extLst>
              </a:tr>
              <a:tr h="1298266">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113030" marR="0" lvl="0" indent="0" algn="l" defTabSz="914400" rtl="0" eaLnBrk="1" fontAlgn="auto" latinLnBrk="0" hangingPunct="1">
                        <a:lnSpc>
                          <a:spcPct val="100000"/>
                        </a:lnSpc>
                        <a:spcBef>
                          <a:spcPts val="320"/>
                        </a:spcBef>
                        <a:spcAft>
                          <a:spcPts val="0"/>
                        </a:spcAft>
                        <a:buClrTx/>
                        <a:buSzTx/>
                        <a:buFontTx/>
                        <a:buNone/>
                        <a:tabLst/>
                        <a:defRPr/>
                      </a:pPr>
                      <a:r>
                        <a:rPr lang="en-US" sz="1000" b="1" spc="-5" dirty="0">
                          <a:latin typeface="Calibri"/>
                          <a:cs typeface="Calibri"/>
                        </a:rPr>
                        <a:t>4A. </a:t>
                      </a:r>
                      <a:r>
                        <a:rPr lang="en-US" sz="1000" dirty="0"/>
                        <a:t>Offer a continuum of intervention opportunities based on student trend data and academic history (support classes, intervention groups and extended learning opportunities)</a:t>
                      </a:r>
                    </a:p>
                    <a:p>
                      <a:pPr marL="113030" marR="0" lvl="0" indent="0" algn="l" defTabSz="914400" rtl="0" eaLnBrk="1" fontAlgn="auto" latinLnBrk="0" hangingPunct="1">
                        <a:lnSpc>
                          <a:spcPct val="100000"/>
                        </a:lnSpc>
                        <a:spcBef>
                          <a:spcPts val="320"/>
                        </a:spcBef>
                        <a:spcAft>
                          <a:spcPts val="0"/>
                        </a:spcAft>
                        <a:buClrTx/>
                        <a:buSzTx/>
                        <a:buFontTx/>
                        <a:buNone/>
                        <a:tabLst/>
                        <a:defRPr/>
                      </a:pPr>
                      <a:r>
                        <a:rPr lang="en-US" sz="1000" b="0" i="0" u="none" strike="noStrike" cap="none" dirty="0"/>
                        <a:t>4B. </a:t>
                      </a:r>
                      <a:r>
                        <a:rPr lang="en-US" sz="1000" u="none" strike="noStrike" cap="none" dirty="0"/>
                        <a:t>Offer alternative schedules to meet student learning and Socio-emotional needs ( R.I.S.E  Night School program, Sat School, Reduced School Day, </a:t>
                      </a:r>
                      <a:r>
                        <a:rPr lang="en-US" sz="1000" u="none" strike="noStrike" cap="none" dirty="0" err="1"/>
                        <a:t>etc</a:t>
                      </a:r>
                      <a:r>
                        <a:rPr lang="en-US" sz="1000" u="none" strike="noStrike" cap="none" dirty="0"/>
                        <a:t>) to ensure students are given appropriate  supports through extended opportunities, alternate schedules  as needed to ensure high school diploma acquisition. </a:t>
                      </a:r>
                    </a:p>
                    <a:p>
                      <a:pPr marL="113030" marR="0" lvl="0" indent="0" algn="l" defTabSz="914400" rtl="0" eaLnBrk="1" fontAlgn="auto" latinLnBrk="0" hangingPunct="1">
                        <a:lnSpc>
                          <a:spcPct val="100000"/>
                        </a:lnSpc>
                        <a:spcBef>
                          <a:spcPts val="320"/>
                        </a:spcBef>
                        <a:spcAft>
                          <a:spcPts val="0"/>
                        </a:spcAft>
                        <a:buClrTx/>
                        <a:buSzTx/>
                        <a:buFontTx/>
                        <a:buNone/>
                        <a:tabLst/>
                        <a:defRPr/>
                      </a:pPr>
                      <a:endParaRPr lang="en-US" sz="1000" b="0" i="0" u="none" strike="noStrike" cap="none" dirty="0"/>
                    </a:p>
                    <a:p>
                      <a:pPr marL="113030">
                        <a:lnSpc>
                          <a:spcPct val="100000"/>
                        </a:lnSpc>
                        <a:spcBef>
                          <a:spcPts val="320"/>
                        </a:spcBef>
                      </a:pPr>
                      <a:endParaRPr sz="1000" dirty="0">
                        <a:latin typeface="Calibri"/>
                        <a:cs typeface="Calibri"/>
                      </a:endParaRPr>
                    </a:p>
                  </a:txBody>
                  <a:tcPr marL="0" marR="0" marT="40640" marB="0">
                    <a:lnL w="28575">
                      <a:solidFill>
                        <a:srgbClr val="6F2F9F"/>
                      </a:solidFill>
                      <a:prstDash val="solid"/>
                    </a:lnL>
                    <a:solidFill>
                      <a:srgbClr val="FFF1CC"/>
                    </a:solidFill>
                  </a:tcPr>
                </a:tc>
                <a:extLst>
                  <a:ext uri="{0D108BD9-81ED-4DB2-BD59-A6C34878D82A}">
                    <a16:rowId xmlns:a16="http://schemas.microsoft.com/office/drawing/2014/main" val="10007"/>
                  </a:ext>
                </a:extLst>
              </a:tr>
              <a:tr h="143985">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1000" dirty="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8"/>
                  </a:ext>
                </a:extLst>
              </a:tr>
            </a:tbl>
          </a:graphicData>
        </a:graphic>
      </p:graphicFrame>
      <p:sp>
        <p:nvSpPr>
          <p:cNvPr id="3" name="object 3"/>
          <p:cNvSpPr txBox="1"/>
          <p:nvPr/>
        </p:nvSpPr>
        <p:spPr>
          <a:xfrm>
            <a:off x="1632000" y="1873123"/>
            <a:ext cx="1620520" cy="391795"/>
          </a:xfrm>
          <a:prstGeom prst="rect">
            <a:avLst/>
          </a:prstGeom>
        </p:spPr>
        <p:txBody>
          <a:bodyPr vert="horz" wrap="square" lIns="0" tIns="12700" rIns="0" bIns="0" rtlCol="0">
            <a:spAutoFit/>
          </a:bodyPr>
          <a:lstStyle/>
          <a:p>
            <a:pPr marL="495934" marR="5080" indent="-483870">
              <a:spcBef>
                <a:spcPts val="100"/>
              </a:spcBef>
            </a:pPr>
            <a:r>
              <a:rPr sz="1200" b="1" i="1" spc="-5" dirty="0">
                <a:solidFill>
                  <a:srgbClr val="151515"/>
                </a:solidFill>
                <a:latin typeface="Calibri"/>
                <a:cs typeface="Calibri"/>
              </a:rPr>
              <a:t>APS </a:t>
            </a:r>
            <a:r>
              <a:rPr sz="1200" b="1" i="1" dirty="0">
                <a:solidFill>
                  <a:srgbClr val="151515"/>
                </a:solidFill>
                <a:latin typeface="Calibri"/>
                <a:cs typeface="Calibri"/>
              </a:rPr>
              <a:t>Strategic </a:t>
            </a:r>
            <a:r>
              <a:rPr sz="1200" b="1" i="1" spc="-5" dirty="0">
                <a:solidFill>
                  <a:srgbClr val="151515"/>
                </a:solidFill>
                <a:latin typeface="Calibri"/>
                <a:cs typeface="Calibri"/>
              </a:rPr>
              <a:t>Priorities </a:t>
            </a:r>
            <a:r>
              <a:rPr sz="1200" b="1" i="1" dirty="0">
                <a:solidFill>
                  <a:srgbClr val="151515"/>
                </a:solidFill>
                <a:latin typeface="Calibri"/>
                <a:cs typeface="Calibri"/>
              </a:rPr>
              <a:t>&amp; </a:t>
            </a:r>
            <a:r>
              <a:rPr sz="1200" b="1" i="1" spc="-260" dirty="0">
                <a:solidFill>
                  <a:srgbClr val="151515"/>
                </a:solidFill>
                <a:latin typeface="Calibri"/>
                <a:cs typeface="Calibri"/>
              </a:rPr>
              <a:t> </a:t>
            </a:r>
            <a:r>
              <a:rPr sz="1200" b="1" i="1" spc="-5" dirty="0">
                <a:solidFill>
                  <a:srgbClr val="151515"/>
                </a:solidFill>
                <a:latin typeface="Calibri"/>
                <a:cs typeface="Calibri"/>
              </a:rPr>
              <a:t>Initiatives</a:t>
            </a:r>
            <a:endParaRPr sz="1200">
              <a:latin typeface="Calibri"/>
              <a:cs typeface="Calibri"/>
            </a:endParaRPr>
          </a:p>
        </p:txBody>
      </p:sp>
      <p:sp>
        <p:nvSpPr>
          <p:cNvPr id="4" name="object 4"/>
          <p:cNvSpPr txBox="1"/>
          <p:nvPr/>
        </p:nvSpPr>
        <p:spPr>
          <a:xfrm>
            <a:off x="5587745" y="23240"/>
            <a:ext cx="5658009" cy="228268"/>
          </a:xfrm>
          <a:prstGeom prst="rect">
            <a:avLst/>
          </a:prstGeom>
        </p:spPr>
        <p:txBody>
          <a:bodyPr vert="horz" wrap="square" lIns="0" tIns="12700" rIns="0" bIns="0" rtlCol="0">
            <a:spAutoFit/>
          </a:bodyPr>
          <a:lstStyle/>
          <a:p>
            <a:pPr marL="12700">
              <a:spcBef>
                <a:spcPts val="100"/>
              </a:spcBef>
            </a:pPr>
            <a:r>
              <a:rPr sz="1400" b="1" dirty="0">
                <a:solidFill>
                  <a:srgbClr val="151515"/>
                </a:solidFill>
                <a:latin typeface="Calibri"/>
                <a:cs typeface="Calibri"/>
              </a:rPr>
              <a:t>School</a:t>
            </a:r>
            <a:r>
              <a:rPr sz="1400" b="1" spc="-75" dirty="0">
                <a:solidFill>
                  <a:srgbClr val="151515"/>
                </a:solidFill>
                <a:latin typeface="Calibri"/>
                <a:cs typeface="Calibri"/>
              </a:rPr>
              <a:t> </a:t>
            </a:r>
            <a:r>
              <a:rPr sz="1400" b="1" dirty="0">
                <a:solidFill>
                  <a:srgbClr val="151515"/>
                </a:solidFill>
                <a:latin typeface="Calibri"/>
                <a:cs typeface="Calibri"/>
              </a:rPr>
              <a:t>Name</a:t>
            </a:r>
            <a:r>
              <a:rPr lang="en-US" sz="1400" b="1" dirty="0">
                <a:solidFill>
                  <a:srgbClr val="151515"/>
                </a:solidFill>
                <a:latin typeface="Calibri"/>
                <a:cs typeface="Calibri"/>
              </a:rPr>
              <a:t>:     Booker T. Washington High School </a:t>
            </a:r>
            <a:endParaRPr sz="1400" dirty="0">
              <a:latin typeface="Calibri"/>
              <a:cs typeface="Calibri"/>
            </a:endParaRPr>
          </a:p>
        </p:txBody>
      </p:sp>
      <p:sp>
        <p:nvSpPr>
          <p:cNvPr id="5" name="object 5"/>
          <p:cNvSpPr txBox="1"/>
          <p:nvPr/>
        </p:nvSpPr>
        <p:spPr>
          <a:xfrm>
            <a:off x="1595730" y="969291"/>
            <a:ext cx="876300" cy="197490"/>
          </a:xfrm>
          <a:prstGeom prst="rect">
            <a:avLst/>
          </a:prstGeom>
        </p:spPr>
        <p:txBody>
          <a:bodyPr vert="horz" wrap="square" lIns="0" tIns="12700" rIns="0" bIns="0" rtlCol="0">
            <a:spAutoFit/>
          </a:bodyPr>
          <a:lstStyle/>
          <a:p>
            <a:pPr marL="12700">
              <a:spcBef>
                <a:spcPts val="100"/>
              </a:spcBef>
            </a:pPr>
            <a:r>
              <a:rPr sz="1200" b="1" i="1" spc="-5" dirty="0">
                <a:solidFill>
                  <a:srgbClr val="151515"/>
                </a:solidFill>
                <a:latin typeface="Calibri"/>
                <a:cs typeface="Calibri"/>
              </a:rPr>
              <a:t>SMART</a:t>
            </a:r>
            <a:r>
              <a:rPr sz="1200" b="1" i="1" spc="-50" dirty="0">
                <a:solidFill>
                  <a:srgbClr val="151515"/>
                </a:solidFill>
                <a:latin typeface="Calibri"/>
                <a:cs typeface="Calibri"/>
              </a:rPr>
              <a:t> </a:t>
            </a:r>
            <a:r>
              <a:rPr sz="1200" b="1" i="1" dirty="0">
                <a:solidFill>
                  <a:srgbClr val="151515"/>
                </a:solidFill>
                <a:latin typeface="Calibri"/>
                <a:cs typeface="Calibri"/>
              </a:rPr>
              <a:t>Goals</a:t>
            </a:r>
            <a:endParaRPr sz="1200" dirty="0">
              <a:latin typeface="Calibri"/>
              <a:cs typeface="Calibri"/>
            </a:endParaRPr>
          </a:p>
        </p:txBody>
      </p:sp>
      <p:sp>
        <p:nvSpPr>
          <p:cNvPr id="6" name="object 6"/>
          <p:cNvSpPr txBox="1"/>
          <p:nvPr/>
        </p:nvSpPr>
        <p:spPr>
          <a:xfrm>
            <a:off x="2162555" y="1205768"/>
            <a:ext cx="1912620" cy="507831"/>
          </a:xfrm>
          <a:prstGeom prst="rect">
            <a:avLst/>
          </a:prstGeom>
          <a:ln w="12700">
            <a:solidFill>
              <a:srgbClr val="A4A4A4"/>
            </a:solidFill>
          </a:ln>
        </p:spPr>
        <p:txBody>
          <a:bodyPr vert="horz" wrap="square" lIns="0" tIns="0" rIns="0" bIns="0" rtlCol="0">
            <a:spAutoFit/>
          </a:bodyPr>
          <a:lstStyle/>
          <a:p>
            <a:pPr>
              <a:spcBef>
                <a:spcPts val="900"/>
              </a:spcBef>
            </a:pPr>
            <a:r>
              <a:rPr lang="en-US" sz="1100" u="none" strike="noStrike" cap="none" dirty="0">
                <a:latin typeface="Arial"/>
                <a:ea typeface="Arial"/>
                <a:cs typeface="Arial"/>
                <a:sym typeface="Arial"/>
              </a:rPr>
              <a:t>BTWHS will increase the graduation rate by 3% over the course of every school year</a:t>
            </a:r>
          </a:p>
        </p:txBody>
      </p:sp>
      <p:sp>
        <p:nvSpPr>
          <p:cNvPr id="7" name="object 7"/>
          <p:cNvSpPr txBox="1"/>
          <p:nvPr/>
        </p:nvSpPr>
        <p:spPr>
          <a:xfrm>
            <a:off x="4204628" y="1203722"/>
            <a:ext cx="2905856" cy="609398"/>
          </a:xfrm>
          <a:prstGeom prst="rect">
            <a:avLst/>
          </a:prstGeom>
          <a:ln w="12700">
            <a:solidFill>
              <a:srgbClr val="A4A4A4"/>
            </a:solidFill>
          </a:ln>
        </p:spPr>
        <p:txBody>
          <a:bodyPr vert="horz" wrap="square" lIns="0" tIns="0" rIns="0" bIns="0" rtlCol="0">
            <a:spAutoFit/>
          </a:bodyPr>
          <a:lstStyle/>
          <a:p>
            <a:pPr marL="0" marR="0" lvl="0" indent="0" algn="l" rtl="0">
              <a:lnSpc>
                <a:spcPct val="90000"/>
              </a:lnSpc>
              <a:spcBef>
                <a:spcPts val="0"/>
              </a:spcBef>
              <a:spcAft>
                <a:spcPts val="0"/>
              </a:spcAft>
              <a:buClr>
                <a:schemeClr val="dk1"/>
              </a:buClr>
              <a:buSzPts val="1100"/>
              <a:buFont typeface="Arial"/>
              <a:buNone/>
            </a:pPr>
            <a:r>
              <a:rPr lang="en-US" sz="1100" u="none" strike="noStrike" cap="none" dirty="0">
                <a:latin typeface="Arial"/>
                <a:ea typeface="Arial"/>
                <a:cs typeface="Arial"/>
                <a:sym typeface="Arial"/>
              </a:rPr>
              <a:t>BTWHS will increase the percentage of students completing a CTAE/Fine Arts/World Language pathway by 5% using the annual completion rate as the baseline annually. </a:t>
            </a:r>
          </a:p>
        </p:txBody>
      </p:sp>
      <p:sp>
        <p:nvSpPr>
          <p:cNvPr id="8" name="object 8"/>
          <p:cNvSpPr txBox="1"/>
          <p:nvPr/>
        </p:nvSpPr>
        <p:spPr>
          <a:xfrm>
            <a:off x="7269946" y="1050790"/>
            <a:ext cx="4019621" cy="1292662"/>
          </a:xfrm>
          <a:prstGeom prst="rect">
            <a:avLst/>
          </a:prstGeom>
          <a:ln w="12700">
            <a:solidFill>
              <a:srgbClr val="A4A4A4"/>
            </a:solidFill>
          </a:ln>
        </p:spPr>
        <p:txBody>
          <a:bodyPr vert="horz" wrap="square" lIns="0" tIns="0" rIns="0" bIns="0" rtlCol="0">
            <a:spAutoFit/>
          </a:bodyPr>
          <a:lstStyle/>
          <a:p>
            <a:r>
              <a:rPr lang="en-US" sz="1000" u="none" strike="noStrike" cap="none" dirty="0">
                <a:latin typeface="Arial"/>
                <a:ea typeface="Arial"/>
                <a:cs typeface="Arial"/>
                <a:sym typeface="Arial"/>
              </a:rPr>
              <a:t>Using the MAP Fall 2021 administration scores as the baseline, 60%+  of BTWHS students will meet their growth target in  Reading and </a:t>
            </a:r>
            <a:r>
              <a:rPr lang="en-US" sz="1000" i="1" strike="noStrike" cap="none" dirty="0">
                <a:latin typeface="Arial"/>
                <a:ea typeface="Arial"/>
                <a:cs typeface="Arial"/>
                <a:sym typeface="Arial"/>
              </a:rPr>
              <a:t>Mathematics</a:t>
            </a:r>
            <a:r>
              <a:rPr lang="en-US" sz="1000" i="1" u="sng" strike="noStrike" cap="none" dirty="0">
                <a:latin typeface="Arial"/>
                <a:ea typeface="Arial"/>
                <a:cs typeface="Arial"/>
                <a:sym typeface="Arial"/>
              </a:rPr>
              <a:t> </a:t>
            </a:r>
            <a:r>
              <a:rPr lang="en-US" sz="1000" u="none" strike="noStrike" cap="none" dirty="0">
                <a:latin typeface="Arial"/>
                <a:ea typeface="Arial"/>
                <a:cs typeface="Arial"/>
                <a:sym typeface="Arial"/>
              </a:rPr>
              <a:t>as measured by the Spring </a:t>
            </a:r>
            <a:r>
              <a:rPr lang="en-US" sz="1000" dirty="0">
                <a:latin typeface="Arial"/>
                <a:ea typeface="Arial"/>
                <a:cs typeface="Arial"/>
                <a:sym typeface="Arial"/>
              </a:rPr>
              <a:t>annual </a:t>
            </a:r>
            <a:r>
              <a:rPr lang="en-US" sz="1000" u="none" strike="noStrike" cap="none" dirty="0">
                <a:latin typeface="Arial"/>
                <a:ea typeface="Arial"/>
                <a:cs typeface="Arial"/>
                <a:sym typeface="Arial"/>
              </a:rPr>
              <a:t>administration of the MAP.</a:t>
            </a:r>
          </a:p>
          <a:p>
            <a:r>
              <a:rPr lang="en-US" sz="1100" u="none" strike="noStrike" cap="none" dirty="0">
                <a:latin typeface="Arial"/>
                <a:ea typeface="Arial"/>
                <a:cs typeface="Arial"/>
                <a:sym typeface="Arial"/>
              </a:rPr>
              <a:t>Using the EOC 2022 baseline scores, BTWHS will increase the percentage of students performing proficient and above by 3% </a:t>
            </a:r>
            <a:r>
              <a:rPr lang="en-US" sz="1100" u="none" strike="noStrike" cap="none">
                <a:latin typeface="Arial"/>
                <a:ea typeface="Arial"/>
                <a:cs typeface="Arial"/>
                <a:sym typeface="Arial"/>
              </a:rPr>
              <a:t>annually through 2025.</a:t>
            </a:r>
            <a:endParaRPr lang="en-US" sz="1100" dirty="0">
              <a:latin typeface="Arial"/>
              <a:ea typeface="Arial"/>
              <a:cs typeface="Arial"/>
              <a:sym typeface="Arial"/>
            </a:endParaRPr>
          </a:p>
          <a:p>
            <a:endParaRPr lang="en-US" sz="1100" u="none" strike="noStrike" cap="none" dirty="0">
              <a:latin typeface="Arial"/>
              <a:ea typeface="Arial"/>
              <a:cs typeface="Arial"/>
              <a:sym typeface="Arial"/>
            </a:endParaRPr>
          </a:p>
        </p:txBody>
      </p:sp>
      <p:sp>
        <p:nvSpPr>
          <p:cNvPr id="9" name="object 9"/>
          <p:cNvSpPr txBox="1"/>
          <p:nvPr/>
        </p:nvSpPr>
        <p:spPr>
          <a:xfrm>
            <a:off x="10341992" y="6637732"/>
            <a:ext cx="187325" cy="166071"/>
          </a:xfrm>
          <a:prstGeom prst="rect">
            <a:avLst/>
          </a:prstGeom>
        </p:spPr>
        <p:txBody>
          <a:bodyPr vert="horz" wrap="square" lIns="0" tIns="12065" rIns="0" bIns="0" rtlCol="0">
            <a:spAutoFit/>
          </a:bodyPr>
          <a:lstStyle/>
          <a:p>
            <a:pPr marL="12700">
              <a:spcBef>
                <a:spcPts val="95"/>
              </a:spcBef>
            </a:pPr>
            <a:r>
              <a:rPr sz="1000" spc="-5" dirty="0">
                <a:latin typeface="Verdana"/>
                <a:cs typeface="Verdana"/>
              </a:rPr>
              <a:t>34</a:t>
            </a:r>
            <a:endParaRPr sz="1000">
              <a:latin typeface="Verdana"/>
              <a:cs typeface="Verdana"/>
            </a:endParaRPr>
          </a:p>
        </p:txBody>
      </p:sp>
      <p:sp>
        <p:nvSpPr>
          <p:cNvPr id="11" name="object 11"/>
          <p:cNvSpPr txBox="1"/>
          <p:nvPr/>
        </p:nvSpPr>
        <p:spPr>
          <a:xfrm>
            <a:off x="1595730" y="189738"/>
            <a:ext cx="3646657" cy="579646"/>
          </a:xfrm>
          <a:prstGeom prst="rect">
            <a:avLst/>
          </a:prstGeom>
        </p:spPr>
        <p:txBody>
          <a:bodyPr vert="horz" wrap="square" lIns="0" tIns="12700" rIns="0" bIns="0" rtlCol="0">
            <a:spAutoFit/>
          </a:bodyPr>
          <a:lstStyle/>
          <a:p>
            <a:pPr marL="12700">
              <a:spcBef>
                <a:spcPts val="100"/>
              </a:spcBef>
            </a:pPr>
            <a:r>
              <a:rPr sz="1200" b="1" i="1" spc="-5" dirty="0">
                <a:solidFill>
                  <a:srgbClr val="151515"/>
                </a:solidFill>
                <a:latin typeface="Calibri"/>
                <a:cs typeface="Calibri"/>
              </a:rPr>
              <a:t>M</a:t>
            </a:r>
            <a:r>
              <a:rPr sz="1200" b="1" i="1" dirty="0">
                <a:solidFill>
                  <a:srgbClr val="151515"/>
                </a:solidFill>
                <a:latin typeface="Calibri"/>
                <a:cs typeface="Calibri"/>
              </a:rPr>
              <a:t>i</a:t>
            </a:r>
            <a:r>
              <a:rPr sz="1200" b="1" i="1" spc="-5" dirty="0">
                <a:solidFill>
                  <a:srgbClr val="151515"/>
                </a:solidFill>
                <a:latin typeface="Calibri"/>
                <a:cs typeface="Calibri"/>
              </a:rPr>
              <a:t>ss</a:t>
            </a:r>
            <a:r>
              <a:rPr sz="1200" b="1" i="1" dirty="0">
                <a:solidFill>
                  <a:srgbClr val="151515"/>
                </a:solidFill>
                <a:latin typeface="Calibri"/>
                <a:cs typeface="Calibri"/>
              </a:rPr>
              <a:t>i</a:t>
            </a:r>
            <a:r>
              <a:rPr sz="1200" b="1" i="1" spc="-5" dirty="0">
                <a:solidFill>
                  <a:srgbClr val="151515"/>
                </a:solidFill>
                <a:latin typeface="Calibri"/>
                <a:cs typeface="Calibri"/>
              </a:rPr>
              <a:t>on</a:t>
            </a:r>
            <a:r>
              <a:rPr lang="en-US" sz="1200" b="1" i="1" spc="-5" dirty="0">
                <a:solidFill>
                  <a:srgbClr val="151515"/>
                </a:solidFill>
                <a:latin typeface="Calibri"/>
                <a:cs typeface="Calibri"/>
              </a:rPr>
              <a:t>: </a:t>
            </a:r>
            <a:r>
              <a:rPr lang="en-US" sz="1200" b="0" i="0" dirty="0">
                <a:solidFill>
                  <a:srgbClr val="333333"/>
                </a:solidFill>
                <a:effectLst/>
                <a:latin typeface="Noto Serif" panose="020B0604020202020204" pitchFamily="18" charset="0"/>
              </a:rPr>
              <a:t>Through a caring culture, every legacy builder will graduate ready for life, college, and </a:t>
            </a:r>
          </a:p>
          <a:p>
            <a:pPr marL="12700">
              <a:spcBef>
                <a:spcPts val="100"/>
              </a:spcBef>
            </a:pPr>
            <a:r>
              <a:rPr lang="en-US" sz="1200" b="0" i="0" dirty="0">
                <a:solidFill>
                  <a:srgbClr val="333333"/>
                </a:solidFill>
                <a:effectLst/>
                <a:latin typeface="Noto Serif" panose="020B0604020202020204" pitchFamily="18" charset="0"/>
              </a:rPr>
              <a:t>career</a:t>
            </a:r>
            <a:endParaRPr sz="1200" dirty="0">
              <a:latin typeface="Calibri"/>
              <a:cs typeface="Calibri"/>
            </a:endParaRPr>
          </a:p>
        </p:txBody>
      </p:sp>
      <p:sp>
        <p:nvSpPr>
          <p:cNvPr id="12" name="object 12"/>
          <p:cNvSpPr txBox="1"/>
          <p:nvPr/>
        </p:nvSpPr>
        <p:spPr>
          <a:xfrm rot="10800000" flipV="1">
            <a:off x="7110484" y="217803"/>
            <a:ext cx="4641498" cy="751488"/>
          </a:xfrm>
          <a:prstGeom prst="rect">
            <a:avLst/>
          </a:prstGeom>
        </p:spPr>
        <p:txBody>
          <a:bodyPr vert="horz" wrap="square" lIns="0" tIns="12700" rIns="0" bIns="0" rtlCol="0">
            <a:spAutoFit/>
          </a:bodyPr>
          <a:lstStyle/>
          <a:p>
            <a:pPr marL="12700">
              <a:spcBef>
                <a:spcPts val="100"/>
              </a:spcBef>
            </a:pPr>
            <a:r>
              <a:rPr lang="en-US" sz="1200" b="0" i="0" dirty="0">
                <a:solidFill>
                  <a:srgbClr val="333333"/>
                </a:solidFill>
                <a:effectLst/>
                <a:latin typeface="Noto Serif" panose="02020600060500020200" pitchFamily="18" charset="0"/>
              </a:rPr>
              <a:t>Booker T. Washington High School is an inspired place where character is power and the next generation of legacy builders are learning to impact and expand the beloved community locally and globally.</a:t>
            </a:r>
            <a:endParaRPr sz="1200" dirty="0">
              <a:latin typeface="Calibri"/>
              <a:cs typeface="Calibri"/>
            </a:endParaRPr>
          </a:p>
        </p:txBody>
      </p:sp>
      <p:grpSp>
        <p:nvGrpSpPr>
          <p:cNvPr id="13" name="object 13"/>
          <p:cNvGrpSpPr/>
          <p:nvPr/>
        </p:nvGrpSpPr>
        <p:grpSpPr>
          <a:xfrm>
            <a:off x="1552702" y="2377186"/>
            <a:ext cx="1889125" cy="989965"/>
            <a:chOff x="28701" y="2377185"/>
            <a:chExt cx="1889125" cy="989965"/>
          </a:xfrm>
        </p:grpSpPr>
        <p:sp>
          <p:nvSpPr>
            <p:cNvPr id="14" name="object 14"/>
            <p:cNvSpPr/>
            <p:nvPr/>
          </p:nvSpPr>
          <p:spPr>
            <a:xfrm>
              <a:off x="54101" y="2402585"/>
              <a:ext cx="1838325" cy="939165"/>
            </a:xfrm>
            <a:custGeom>
              <a:avLst/>
              <a:gdLst/>
              <a:ahLst/>
              <a:cxnLst/>
              <a:rect l="l" t="t" r="r" b="b"/>
              <a:pathLst>
                <a:path w="1838325" h="939164">
                  <a:moveTo>
                    <a:pt x="1837944" y="0"/>
                  </a:moveTo>
                  <a:lnTo>
                    <a:pt x="0" y="0"/>
                  </a:lnTo>
                  <a:lnTo>
                    <a:pt x="0" y="938784"/>
                  </a:lnTo>
                  <a:lnTo>
                    <a:pt x="1837944" y="938784"/>
                  </a:lnTo>
                  <a:lnTo>
                    <a:pt x="1837944" y="0"/>
                  </a:lnTo>
                  <a:close/>
                </a:path>
              </a:pathLst>
            </a:custGeom>
            <a:solidFill>
              <a:srgbClr val="6A6A6A"/>
            </a:solidFill>
          </p:spPr>
          <p:txBody>
            <a:bodyPr wrap="square" lIns="0" tIns="0" rIns="0" bIns="0" rtlCol="0"/>
            <a:lstStyle/>
            <a:p>
              <a:endParaRPr/>
            </a:p>
          </p:txBody>
        </p:sp>
        <p:sp>
          <p:nvSpPr>
            <p:cNvPr id="15" name="object 15"/>
            <p:cNvSpPr/>
            <p:nvPr/>
          </p:nvSpPr>
          <p:spPr>
            <a:xfrm>
              <a:off x="54101" y="2402585"/>
              <a:ext cx="1838325" cy="939165"/>
            </a:xfrm>
            <a:custGeom>
              <a:avLst/>
              <a:gdLst/>
              <a:ahLst/>
              <a:cxnLst/>
              <a:rect l="l" t="t" r="r" b="b"/>
              <a:pathLst>
                <a:path w="1838325" h="939164">
                  <a:moveTo>
                    <a:pt x="0" y="938784"/>
                  </a:moveTo>
                  <a:lnTo>
                    <a:pt x="1837944" y="938784"/>
                  </a:lnTo>
                  <a:lnTo>
                    <a:pt x="1837944" y="0"/>
                  </a:lnTo>
                  <a:lnTo>
                    <a:pt x="0" y="0"/>
                  </a:lnTo>
                  <a:lnTo>
                    <a:pt x="0" y="938784"/>
                  </a:lnTo>
                  <a:close/>
                </a:path>
              </a:pathLst>
            </a:custGeom>
            <a:ln w="50800">
              <a:solidFill>
                <a:srgbClr val="FFFFFF"/>
              </a:solidFill>
            </a:ln>
          </p:spPr>
          <p:txBody>
            <a:bodyPr wrap="square" lIns="0" tIns="0" rIns="0" bIns="0" rtlCol="0"/>
            <a:lstStyle/>
            <a:p>
              <a:endParaRPr/>
            </a:p>
          </p:txBody>
        </p:sp>
      </p:grpSp>
      <p:sp>
        <p:nvSpPr>
          <p:cNvPr id="16" name="object 16"/>
          <p:cNvSpPr txBox="1"/>
          <p:nvPr/>
        </p:nvSpPr>
        <p:spPr>
          <a:xfrm>
            <a:off x="1909063" y="2471421"/>
            <a:ext cx="1172210" cy="774065"/>
          </a:xfrm>
          <a:prstGeom prst="rect">
            <a:avLst/>
          </a:prstGeom>
        </p:spPr>
        <p:txBody>
          <a:bodyPr vert="horz" wrap="square" lIns="0" tIns="13335" rIns="0" bIns="0" rtlCol="0">
            <a:spAutoFit/>
          </a:bodyPr>
          <a:lstStyle/>
          <a:p>
            <a:pPr marL="17145" marR="10795" algn="ctr">
              <a:spcBef>
                <a:spcPts val="105"/>
              </a:spcBef>
            </a:pPr>
            <a:r>
              <a:rPr sz="1100" b="1" dirty="0">
                <a:solidFill>
                  <a:srgbClr val="FFFFFF"/>
                </a:solidFill>
                <a:latin typeface="Calibri"/>
                <a:cs typeface="Calibri"/>
              </a:rPr>
              <a:t>F</a:t>
            </a:r>
            <a:r>
              <a:rPr sz="1100" b="1" spc="-10" dirty="0">
                <a:solidFill>
                  <a:srgbClr val="FFFFFF"/>
                </a:solidFill>
                <a:latin typeface="Calibri"/>
                <a:cs typeface="Calibri"/>
              </a:rPr>
              <a:t>o</a:t>
            </a:r>
            <a:r>
              <a:rPr sz="1100" b="1" dirty="0">
                <a:solidFill>
                  <a:srgbClr val="FFFFFF"/>
                </a:solidFill>
                <a:latin typeface="Calibri"/>
                <a:cs typeface="Calibri"/>
              </a:rPr>
              <a:t>ster</a:t>
            </a:r>
            <a:r>
              <a:rPr sz="1100" b="1" spc="5" dirty="0">
                <a:solidFill>
                  <a:srgbClr val="FFFFFF"/>
                </a:solidFill>
                <a:latin typeface="Calibri"/>
                <a:cs typeface="Calibri"/>
              </a:rPr>
              <a:t>i</a:t>
            </a:r>
            <a:r>
              <a:rPr sz="1100" b="1" spc="-5" dirty="0">
                <a:solidFill>
                  <a:srgbClr val="FFFFFF"/>
                </a:solidFill>
                <a:latin typeface="Calibri"/>
                <a:cs typeface="Calibri"/>
              </a:rPr>
              <a:t>n</a:t>
            </a:r>
            <a:r>
              <a:rPr sz="1100" b="1" dirty="0">
                <a:solidFill>
                  <a:srgbClr val="FFFFFF"/>
                </a:solidFill>
                <a:latin typeface="Calibri"/>
                <a:cs typeface="Calibri"/>
              </a:rPr>
              <a:t>g</a:t>
            </a:r>
            <a:r>
              <a:rPr sz="1100" b="1" spc="-20" dirty="0">
                <a:solidFill>
                  <a:srgbClr val="FFFFFF"/>
                </a:solidFill>
                <a:latin typeface="Calibri"/>
                <a:cs typeface="Calibri"/>
              </a:rPr>
              <a:t> </a:t>
            </a:r>
            <a:r>
              <a:rPr sz="1100" b="1" dirty="0">
                <a:solidFill>
                  <a:srgbClr val="FFFFFF"/>
                </a:solidFill>
                <a:latin typeface="Calibri"/>
                <a:cs typeface="Calibri"/>
              </a:rPr>
              <a:t>A</a:t>
            </a:r>
            <a:r>
              <a:rPr sz="1100" b="1" spc="5" dirty="0">
                <a:solidFill>
                  <a:srgbClr val="FFFFFF"/>
                </a:solidFill>
                <a:latin typeface="Calibri"/>
                <a:cs typeface="Calibri"/>
              </a:rPr>
              <a:t>c</a:t>
            </a:r>
            <a:r>
              <a:rPr sz="1100" b="1" spc="-10" dirty="0">
                <a:solidFill>
                  <a:srgbClr val="FFFFFF"/>
                </a:solidFill>
                <a:latin typeface="Calibri"/>
                <a:cs typeface="Calibri"/>
              </a:rPr>
              <a:t>a</a:t>
            </a:r>
            <a:r>
              <a:rPr sz="1100" b="1" spc="-5" dirty="0">
                <a:solidFill>
                  <a:srgbClr val="FFFFFF"/>
                </a:solidFill>
                <a:latin typeface="Calibri"/>
                <a:cs typeface="Calibri"/>
              </a:rPr>
              <a:t>dem</a:t>
            </a:r>
            <a:r>
              <a:rPr sz="1100" b="1" spc="5" dirty="0">
                <a:solidFill>
                  <a:srgbClr val="FFFFFF"/>
                </a:solidFill>
                <a:latin typeface="Calibri"/>
                <a:cs typeface="Calibri"/>
              </a:rPr>
              <a:t>i</a:t>
            </a:r>
            <a:r>
              <a:rPr sz="1100" b="1" dirty="0">
                <a:solidFill>
                  <a:srgbClr val="FFFFFF"/>
                </a:solidFill>
                <a:latin typeface="Calibri"/>
                <a:cs typeface="Calibri"/>
              </a:rPr>
              <a:t>c  Excellence </a:t>
            </a:r>
            <a:r>
              <a:rPr sz="1100" b="1" spc="-5" dirty="0">
                <a:solidFill>
                  <a:srgbClr val="FFFFFF"/>
                </a:solidFill>
                <a:latin typeface="Calibri"/>
                <a:cs typeface="Calibri"/>
              </a:rPr>
              <a:t>for </a:t>
            </a:r>
            <a:r>
              <a:rPr sz="1100" b="1" dirty="0">
                <a:solidFill>
                  <a:srgbClr val="FFFFFF"/>
                </a:solidFill>
                <a:latin typeface="Calibri"/>
                <a:cs typeface="Calibri"/>
              </a:rPr>
              <a:t>All </a:t>
            </a:r>
            <a:r>
              <a:rPr sz="1100" b="1" spc="5" dirty="0">
                <a:solidFill>
                  <a:srgbClr val="FFFFFF"/>
                </a:solidFill>
                <a:latin typeface="Calibri"/>
                <a:cs typeface="Calibri"/>
              </a:rPr>
              <a:t> </a:t>
            </a:r>
            <a:r>
              <a:rPr sz="900" spc="-5" dirty="0">
                <a:solidFill>
                  <a:srgbClr val="FFFFFF"/>
                </a:solidFill>
                <a:latin typeface="Calibri"/>
                <a:cs typeface="Calibri"/>
              </a:rPr>
              <a:t>Data</a:t>
            </a:r>
            <a:endParaRPr sz="900" dirty="0">
              <a:latin typeface="Calibri"/>
              <a:cs typeface="Calibri"/>
            </a:endParaRPr>
          </a:p>
          <a:p>
            <a:pPr marL="12700" marR="5080" algn="ctr">
              <a:spcBef>
                <a:spcPts val="5"/>
              </a:spcBef>
            </a:pPr>
            <a:r>
              <a:rPr sz="900" spc="-5" dirty="0">
                <a:solidFill>
                  <a:srgbClr val="FFFFFF"/>
                </a:solidFill>
                <a:latin typeface="Calibri"/>
                <a:cs typeface="Calibri"/>
              </a:rPr>
              <a:t>Curriculum </a:t>
            </a:r>
            <a:r>
              <a:rPr sz="900" dirty="0">
                <a:solidFill>
                  <a:srgbClr val="FFFFFF"/>
                </a:solidFill>
                <a:latin typeface="Calibri"/>
                <a:cs typeface="Calibri"/>
              </a:rPr>
              <a:t>&amp; </a:t>
            </a:r>
            <a:r>
              <a:rPr sz="900" spc="-5" dirty="0">
                <a:solidFill>
                  <a:srgbClr val="FFFFFF"/>
                </a:solidFill>
                <a:latin typeface="Calibri"/>
                <a:cs typeface="Calibri"/>
              </a:rPr>
              <a:t>Instruction </a:t>
            </a:r>
            <a:r>
              <a:rPr sz="900" spc="-195" dirty="0">
                <a:solidFill>
                  <a:srgbClr val="FFFFFF"/>
                </a:solidFill>
                <a:latin typeface="Calibri"/>
                <a:cs typeface="Calibri"/>
              </a:rPr>
              <a:t> </a:t>
            </a:r>
            <a:r>
              <a:rPr sz="900" spc="-5" dirty="0">
                <a:solidFill>
                  <a:srgbClr val="FFFFFF"/>
                </a:solidFill>
                <a:latin typeface="Calibri"/>
                <a:cs typeface="Calibri"/>
              </a:rPr>
              <a:t>Signature</a:t>
            </a:r>
            <a:r>
              <a:rPr sz="900" spc="5" dirty="0">
                <a:solidFill>
                  <a:srgbClr val="FFFFFF"/>
                </a:solidFill>
                <a:latin typeface="Calibri"/>
                <a:cs typeface="Calibri"/>
              </a:rPr>
              <a:t> </a:t>
            </a:r>
            <a:r>
              <a:rPr sz="900" dirty="0">
                <a:solidFill>
                  <a:srgbClr val="FFFFFF"/>
                </a:solidFill>
                <a:latin typeface="Calibri"/>
                <a:cs typeface="Calibri"/>
              </a:rPr>
              <a:t>Program</a:t>
            </a:r>
            <a:endParaRPr sz="900" dirty="0">
              <a:latin typeface="Calibri"/>
              <a:cs typeface="Calibri"/>
            </a:endParaRPr>
          </a:p>
        </p:txBody>
      </p:sp>
      <p:grpSp>
        <p:nvGrpSpPr>
          <p:cNvPr id="17" name="object 17"/>
          <p:cNvGrpSpPr/>
          <p:nvPr/>
        </p:nvGrpSpPr>
        <p:grpSpPr>
          <a:xfrm>
            <a:off x="1552702" y="3591815"/>
            <a:ext cx="1889125" cy="831215"/>
            <a:chOff x="28701" y="3591814"/>
            <a:chExt cx="1889125" cy="831215"/>
          </a:xfrm>
        </p:grpSpPr>
        <p:sp>
          <p:nvSpPr>
            <p:cNvPr id="18" name="object 18"/>
            <p:cNvSpPr/>
            <p:nvPr/>
          </p:nvSpPr>
          <p:spPr>
            <a:xfrm>
              <a:off x="54101" y="3617214"/>
              <a:ext cx="1838325" cy="780415"/>
            </a:xfrm>
            <a:custGeom>
              <a:avLst/>
              <a:gdLst/>
              <a:ahLst/>
              <a:cxnLst/>
              <a:rect l="l" t="t" r="r" b="b"/>
              <a:pathLst>
                <a:path w="1838325" h="780414">
                  <a:moveTo>
                    <a:pt x="1837944" y="0"/>
                  </a:moveTo>
                  <a:lnTo>
                    <a:pt x="0" y="0"/>
                  </a:lnTo>
                  <a:lnTo>
                    <a:pt x="0" y="780288"/>
                  </a:lnTo>
                  <a:lnTo>
                    <a:pt x="1837944" y="780288"/>
                  </a:lnTo>
                  <a:lnTo>
                    <a:pt x="1837944" y="0"/>
                  </a:lnTo>
                  <a:close/>
                </a:path>
              </a:pathLst>
            </a:custGeom>
            <a:solidFill>
              <a:srgbClr val="006EA9"/>
            </a:solidFill>
          </p:spPr>
          <p:txBody>
            <a:bodyPr wrap="square" lIns="0" tIns="0" rIns="0" bIns="0" rtlCol="0"/>
            <a:lstStyle/>
            <a:p>
              <a:endParaRPr/>
            </a:p>
          </p:txBody>
        </p:sp>
        <p:sp>
          <p:nvSpPr>
            <p:cNvPr id="19" name="object 19"/>
            <p:cNvSpPr/>
            <p:nvPr/>
          </p:nvSpPr>
          <p:spPr>
            <a:xfrm>
              <a:off x="54101" y="3617214"/>
              <a:ext cx="1838325" cy="780415"/>
            </a:xfrm>
            <a:custGeom>
              <a:avLst/>
              <a:gdLst/>
              <a:ahLst/>
              <a:cxnLst/>
              <a:rect l="l" t="t" r="r" b="b"/>
              <a:pathLst>
                <a:path w="1838325" h="780414">
                  <a:moveTo>
                    <a:pt x="0" y="780288"/>
                  </a:moveTo>
                  <a:lnTo>
                    <a:pt x="1837944" y="780288"/>
                  </a:lnTo>
                  <a:lnTo>
                    <a:pt x="1837944" y="0"/>
                  </a:lnTo>
                  <a:lnTo>
                    <a:pt x="0" y="0"/>
                  </a:lnTo>
                  <a:lnTo>
                    <a:pt x="0" y="780288"/>
                  </a:lnTo>
                  <a:close/>
                </a:path>
              </a:pathLst>
            </a:custGeom>
            <a:ln w="50800">
              <a:solidFill>
                <a:srgbClr val="FFFFFF"/>
              </a:solidFill>
            </a:ln>
          </p:spPr>
          <p:txBody>
            <a:bodyPr wrap="square" lIns="0" tIns="0" rIns="0" bIns="0" rtlCol="0"/>
            <a:lstStyle/>
            <a:p>
              <a:endParaRPr/>
            </a:p>
          </p:txBody>
        </p:sp>
      </p:grpSp>
      <p:grpSp>
        <p:nvGrpSpPr>
          <p:cNvPr id="20" name="object 20"/>
          <p:cNvGrpSpPr/>
          <p:nvPr/>
        </p:nvGrpSpPr>
        <p:grpSpPr>
          <a:xfrm>
            <a:off x="1552702" y="4618991"/>
            <a:ext cx="1889125" cy="831215"/>
            <a:chOff x="28701" y="4618990"/>
            <a:chExt cx="1889125" cy="831215"/>
          </a:xfrm>
        </p:grpSpPr>
        <p:sp>
          <p:nvSpPr>
            <p:cNvPr id="21" name="object 21"/>
            <p:cNvSpPr/>
            <p:nvPr/>
          </p:nvSpPr>
          <p:spPr>
            <a:xfrm>
              <a:off x="54101" y="4644390"/>
              <a:ext cx="1838325" cy="780415"/>
            </a:xfrm>
            <a:custGeom>
              <a:avLst/>
              <a:gdLst/>
              <a:ahLst/>
              <a:cxnLst/>
              <a:rect l="l" t="t" r="r" b="b"/>
              <a:pathLst>
                <a:path w="1838325" h="780414">
                  <a:moveTo>
                    <a:pt x="1837944" y="0"/>
                  </a:moveTo>
                  <a:lnTo>
                    <a:pt x="0" y="0"/>
                  </a:lnTo>
                  <a:lnTo>
                    <a:pt x="0" y="780288"/>
                  </a:lnTo>
                  <a:lnTo>
                    <a:pt x="1837944" y="780288"/>
                  </a:lnTo>
                  <a:lnTo>
                    <a:pt x="1837944" y="0"/>
                  </a:lnTo>
                  <a:close/>
                </a:path>
              </a:pathLst>
            </a:custGeom>
            <a:solidFill>
              <a:srgbClr val="DF6A35"/>
            </a:solidFill>
          </p:spPr>
          <p:txBody>
            <a:bodyPr wrap="square" lIns="0" tIns="0" rIns="0" bIns="0" rtlCol="0"/>
            <a:lstStyle/>
            <a:p>
              <a:endParaRPr/>
            </a:p>
          </p:txBody>
        </p:sp>
        <p:sp>
          <p:nvSpPr>
            <p:cNvPr id="22" name="object 22"/>
            <p:cNvSpPr/>
            <p:nvPr/>
          </p:nvSpPr>
          <p:spPr>
            <a:xfrm>
              <a:off x="54101" y="4644390"/>
              <a:ext cx="1838325" cy="780415"/>
            </a:xfrm>
            <a:custGeom>
              <a:avLst/>
              <a:gdLst/>
              <a:ahLst/>
              <a:cxnLst/>
              <a:rect l="l" t="t" r="r" b="b"/>
              <a:pathLst>
                <a:path w="1838325" h="780414">
                  <a:moveTo>
                    <a:pt x="0" y="780288"/>
                  </a:moveTo>
                  <a:lnTo>
                    <a:pt x="1837944" y="780288"/>
                  </a:lnTo>
                  <a:lnTo>
                    <a:pt x="1837944" y="0"/>
                  </a:lnTo>
                  <a:lnTo>
                    <a:pt x="0" y="0"/>
                  </a:lnTo>
                  <a:lnTo>
                    <a:pt x="0" y="780288"/>
                  </a:lnTo>
                  <a:close/>
                </a:path>
              </a:pathLst>
            </a:custGeom>
            <a:ln w="50799">
              <a:solidFill>
                <a:srgbClr val="FFFFFF"/>
              </a:solidFill>
            </a:ln>
          </p:spPr>
          <p:txBody>
            <a:bodyPr wrap="square" lIns="0" tIns="0" rIns="0" bIns="0" rtlCol="0"/>
            <a:lstStyle/>
            <a:p>
              <a:endParaRPr/>
            </a:p>
          </p:txBody>
        </p:sp>
      </p:grpSp>
      <p:sp>
        <p:nvSpPr>
          <p:cNvPr id="23" name="object 23"/>
          <p:cNvSpPr txBox="1"/>
          <p:nvPr/>
        </p:nvSpPr>
        <p:spPr>
          <a:xfrm>
            <a:off x="1675892" y="3686682"/>
            <a:ext cx="1638300" cy="1694814"/>
          </a:xfrm>
          <a:prstGeom prst="rect">
            <a:avLst/>
          </a:prstGeom>
        </p:spPr>
        <p:txBody>
          <a:bodyPr vert="horz" wrap="square" lIns="0" tIns="12700" rIns="0" bIns="0" rtlCol="0">
            <a:spAutoFit/>
          </a:bodyPr>
          <a:lstStyle/>
          <a:p>
            <a:pPr marL="169545" marR="164465" algn="ctr">
              <a:spcBef>
                <a:spcPts val="100"/>
              </a:spcBef>
            </a:pPr>
            <a:r>
              <a:rPr sz="1200" b="1" dirty="0">
                <a:solidFill>
                  <a:srgbClr val="FFFFFF"/>
                </a:solidFill>
                <a:latin typeface="Calibri"/>
                <a:cs typeface="Calibri"/>
              </a:rPr>
              <a:t>Building</a:t>
            </a:r>
            <a:r>
              <a:rPr sz="1200" b="1" spc="-15" dirty="0">
                <a:solidFill>
                  <a:srgbClr val="FFFFFF"/>
                </a:solidFill>
                <a:latin typeface="Calibri"/>
                <a:cs typeface="Calibri"/>
              </a:rPr>
              <a:t> </a:t>
            </a:r>
            <a:r>
              <a:rPr sz="1200" b="1" dirty="0">
                <a:solidFill>
                  <a:srgbClr val="FFFFFF"/>
                </a:solidFill>
                <a:latin typeface="Calibri"/>
                <a:cs typeface="Calibri"/>
              </a:rPr>
              <a:t>a</a:t>
            </a:r>
            <a:r>
              <a:rPr sz="1200" b="1" spc="-40" dirty="0">
                <a:solidFill>
                  <a:srgbClr val="FFFFFF"/>
                </a:solidFill>
                <a:latin typeface="Calibri"/>
                <a:cs typeface="Calibri"/>
              </a:rPr>
              <a:t> </a:t>
            </a:r>
            <a:r>
              <a:rPr sz="1200" b="1" dirty="0">
                <a:solidFill>
                  <a:srgbClr val="FFFFFF"/>
                </a:solidFill>
                <a:latin typeface="Calibri"/>
                <a:cs typeface="Calibri"/>
              </a:rPr>
              <a:t>Culture</a:t>
            </a:r>
            <a:r>
              <a:rPr sz="1200" b="1" spc="-35" dirty="0">
                <a:solidFill>
                  <a:srgbClr val="FFFFFF"/>
                </a:solidFill>
                <a:latin typeface="Calibri"/>
                <a:cs typeface="Calibri"/>
              </a:rPr>
              <a:t> </a:t>
            </a:r>
            <a:r>
              <a:rPr sz="1200" b="1" dirty="0">
                <a:solidFill>
                  <a:srgbClr val="FFFFFF"/>
                </a:solidFill>
                <a:latin typeface="Calibri"/>
                <a:cs typeface="Calibri"/>
              </a:rPr>
              <a:t>of </a:t>
            </a:r>
            <a:r>
              <a:rPr sz="1200" b="1" spc="-254" dirty="0">
                <a:solidFill>
                  <a:srgbClr val="FFFFFF"/>
                </a:solidFill>
                <a:latin typeface="Calibri"/>
                <a:cs typeface="Calibri"/>
              </a:rPr>
              <a:t> </a:t>
            </a:r>
            <a:r>
              <a:rPr sz="1200" b="1" spc="-5" dirty="0">
                <a:solidFill>
                  <a:srgbClr val="FFFFFF"/>
                </a:solidFill>
                <a:latin typeface="Calibri"/>
                <a:cs typeface="Calibri"/>
              </a:rPr>
              <a:t>Student</a:t>
            </a:r>
            <a:r>
              <a:rPr sz="1200" b="1" spc="-15" dirty="0">
                <a:solidFill>
                  <a:srgbClr val="FFFFFF"/>
                </a:solidFill>
                <a:latin typeface="Calibri"/>
                <a:cs typeface="Calibri"/>
              </a:rPr>
              <a:t> </a:t>
            </a:r>
            <a:r>
              <a:rPr sz="1200" b="1" dirty="0">
                <a:solidFill>
                  <a:srgbClr val="FFFFFF"/>
                </a:solidFill>
                <a:latin typeface="Calibri"/>
                <a:cs typeface="Calibri"/>
              </a:rPr>
              <a:t>Support</a:t>
            </a:r>
            <a:endParaRPr sz="1200" dirty="0">
              <a:latin typeface="Calibri"/>
              <a:cs typeface="Calibri"/>
            </a:endParaRPr>
          </a:p>
          <a:p>
            <a:pPr marL="184785" marR="175895" algn="ctr">
              <a:spcBef>
                <a:spcPts val="10"/>
              </a:spcBef>
            </a:pPr>
            <a:r>
              <a:rPr sz="900" spc="-5" dirty="0">
                <a:solidFill>
                  <a:srgbClr val="FFFFFF"/>
                </a:solidFill>
                <a:latin typeface="Calibri"/>
                <a:cs typeface="Calibri"/>
              </a:rPr>
              <a:t>Whole Child </a:t>
            </a:r>
            <a:r>
              <a:rPr sz="900" dirty="0">
                <a:solidFill>
                  <a:srgbClr val="FFFFFF"/>
                </a:solidFill>
                <a:latin typeface="Calibri"/>
                <a:cs typeface="Calibri"/>
              </a:rPr>
              <a:t>&amp; </a:t>
            </a:r>
            <a:r>
              <a:rPr sz="900" spc="-5" dirty="0">
                <a:solidFill>
                  <a:srgbClr val="FFFFFF"/>
                </a:solidFill>
                <a:latin typeface="Calibri"/>
                <a:cs typeface="Calibri"/>
              </a:rPr>
              <a:t>Intervention </a:t>
            </a:r>
            <a:r>
              <a:rPr sz="900" spc="-190" dirty="0">
                <a:solidFill>
                  <a:srgbClr val="FFFFFF"/>
                </a:solidFill>
                <a:latin typeface="Calibri"/>
                <a:cs typeface="Calibri"/>
              </a:rPr>
              <a:t> </a:t>
            </a:r>
            <a:r>
              <a:rPr sz="900" spc="-5" dirty="0">
                <a:solidFill>
                  <a:srgbClr val="FFFFFF"/>
                </a:solidFill>
                <a:latin typeface="Calibri"/>
                <a:cs typeface="Calibri"/>
              </a:rPr>
              <a:t>Personalized</a:t>
            </a:r>
            <a:r>
              <a:rPr sz="900" dirty="0">
                <a:solidFill>
                  <a:srgbClr val="FFFFFF"/>
                </a:solidFill>
                <a:latin typeface="Calibri"/>
                <a:cs typeface="Calibri"/>
              </a:rPr>
              <a:t> </a:t>
            </a:r>
            <a:r>
              <a:rPr sz="900" spc="-5" dirty="0">
                <a:solidFill>
                  <a:srgbClr val="FFFFFF"/>
                </a:solidFill>
                <a:latin typeface="Calibri"/>
                <a:cs typeface="Calibri"/>
              </a:rPr>
              <a:t>Learning</a:t>
            </a:r>
            <a:endParaRPr sz="900" dirty="0">
              <a:latin typeface="Calibri"/>
              <a:cs typeface="Calibri"/>
            </a:endParaRPr>
          </a:p>
          <a:p>
            <a:pPr>
              <a:lnSpc>
                <a:spcPct val="100000"/>
              </a:lnSpc>
            </a:pPr>
            <a:endParaRPr sz="900" dirty="0">
              <a:latin typeface="Calibri"/>
              <a:cs typeface="Calibri"/>
            </a:endParaRPr>
          </a:p>
          <a:p>
            <a:pPr>
              <a:lnSpc>
                <a:spcPct val="100000"/>
              </a:lnSpc>
            </a:pPr>
            <a:endParaRPr sz="900" dirty="0">
              <a:latin typeface="Calibri"/>
              <a:cs typeface="Calibri"/>
            </a:endParaRPr>
          </a:p>
          <a:p>
            <a:pPr>
              <a:spcBef>
                <a:spcPts val="50"/>
              </a:spcBef>
            </a:pPr>
            <a:endParaRPr sz="650" dirty="0">
              <a:latin typeface="Calibri"/>
              <a:cs typeface="Calibri"/>
            </a:endParaRPr>
          </a:p>
          <a:p>
            <a:pPr marL="12700" marR="5080" algn="ctr"/>
            <a:r>
              <a:rPr sz="1200" b="1" dirty="0">
                <a:solidFill>
                  <a:srgbClr val="FFFFFF"/>
                </a:solidFill>
                <a:latin typeface="Calibri"/>
                <a:cs typeface="Calibri"/>
              </a:rPr>
              <a:t>Equipping &amp; </a:t>
            </a:r>
            <a:r>
              <a:rPr sz="1200" b="1" spc="-5" dirty="0">
                <a:solidFill>
                  <a:srgbClr val="FFFFFF"/>
                </a:solidFill>
                <a:latin typeface="Calibri"/>
                <a:cs typeface="Calibri"/>
              </a:rPr>
              <a:t>Empowering </a:t>
            </a:r>
            <a:r>
              <a:rPr sz="1200" b="1" spc="-260" dirty="0">
                <a:solidFill>
                  <a:srgbClr val="FFFFFF"/>
                </a:solidFill>
                <a:latin typeface="Calibri"/>
                <a:cs typeface="Calibri"/>
              </a:rPr>
              <a:t> </a:t>
            </a:r>
            <a:r>
              <a:rPr sz="1200" b="1" spc="-5" dirty="0">
                <a:solidFill>
                  <a:srgbClr val="FFFFFF"/>
                </a:solidFill>
                <a:latin typeface="Calibri"/>
                <a:cs typeface="Calibri"/>
              </a:rPr>
              <a:t>Leaders </a:t>
            </a:r>
            <a:r>
              <a:rPr sz="1200" b="1" dirty="0">
                <a:solidFill>
                  <a:srgbClr val="FFFFFF"/>
                </a:solidFill>
                <a:latin typeface="Calibri"/>
                <a:cs typeface="Calibri"/>
              </a:rPr>
              <a:t>&amp;</a:t>
            </a:r>
            <a:r>
              <a:rPr sz="1200" b="1" spc="-10" dirty="0">
                <a:solidFill>
                  <a:srgbClr val="FFFFFF"/>
                </a:solidFill>
                <a:latin typeface="Calibri"/>
                <a:cs typeface="Calibri"/>
              </a:rPr>
              <a:t> </a:t>
            </a:r>
            <a:r>
              <a:rPr sz="1200" b="1" spc="-5" dirty="0">
                <a:solidFill>
                  <a:srgbClr val="FFFFFF"/>
                </a:solidFill>
                <a:latin typeface="Calibri"/>
                <a:cs typeface="Calibri"/>
              </a:rPr>
              <a:t>Staff</a:t>
            </a:r>
            <a:endParaRPr sz="1200" dirty="0">
              <a:latin typeface="Calibri"/>
              <a:cs typeface="Calibri"/>
            </a:endParaRPr>
          </a:p>
          <a:p>
            <a:pPr marL="212090" marR="32384" indent="1270" algn="ctr">
              <a:spcBef>
                <a:spcPts val="15"/>
              </a:spcBef>
            </a:pPr>
            <a:r>
              <a:rPr sz="900" spc="-5" dirty="0">
                <a:solidFill>
                  <a:srgbClr val="FFFFFF"/>
                </a:solidFill>
                <a:latin typeface="Calibri"/>
                <a:cs typeface="Calibri"/>
              </a:rPr>
              <a:t>Strategic Staff Support </a:t>
            </a:r>
            <a:r>
              <a:rPr sz="900" dirty="0">
                <a:solidFill>
                  <a:srgbClr val="FFFFFF"/>
                </a:solidFill>
                <a:latin typeface="Calibri"/>
                <a:cs typeface="Calibri"/>
              </a:rPr>
              <a:t> </a:t>
            </a:r>
            <a:r>
              <a:rPr sz="900" spc="-5" dirty="0">
                <a:solidFill>
                  <a:srgbClr val="FFFFFF"/>
                </a:solidFill>
                <a:latin typeface="Calibri"/>
                <a:cs typeface="Calibri"/>
              </a:rPr>
              <a:t>Equitable</a:t>
            </a:r>
            <a:r>
              <a:rPr sz="900" dirty="0">
                <a:solidFill>
                  <a:srgbClr val="FFFFFF"/>
                </a:solidFill>
                <a:latin typeface="Calibri"/>
                <a:cs typeface="Calibri"/>
              </a:rPr>
              <a:t> </a:t>
            </a:r>
            <a:r>
              <a:rPr sz="900" spc="-5" dirty="0">
                <a:solidFill>
                  <a:srgbClr val="FFFFFF"/>
                </a:solidFill>
                <a:latin typeface="Calibri"/>
                <a:cs typeface="Calibri"/>
              </a:rPr>
              <a:t>Resource</a:t>
            </a:r>
            <a:r>
              <a:rPr sz="900" spc="-20" dirty="0">
                <a:solidFill>
                  <a:srgbClr val="FFFFFF"/>
                </a:solidFill>
                <a:latin typeface="Calibri"/>
                <a:cs typeface="Calibri"/>
              </a:rPr>
              <a:t> </a:t>
            </a:r>
            <a:r>
              <a:rPr sz="900" spc="-5" dirty="0">
                <a:solidFill>
                  <a:srgbClr val="FFFFFF"/>
                </a:solidFill>
                <a:latin typeface="Calibri"/>
                <a:cs typeface="Calibri"/>
              </a:rPr>
              <a:t>Allocation</a:t>
            </a:r>
            <a:endParaRPr sz="900" dirty="0">
              <a:latin typeface="Calibri"/>
              <a:cs typeface="Calibri"/>
            </a:endParaRPr>
          </a:p>
        </p:txBody>
      </p:sp>
      <p:grpSp>
        <p:nvGrpSpPr>
          <p:cNvPr id="24" name="object 24"/>
          <p:cNvGrpSpPr/>
          <p:nvPr/>
        </p:nvGrpSpPr>
        <p:grpSpPr>
          <a:xfrm>
            <a:off x="1552702" y="5655310"/>
            <a:ext cx="1889125" cy="831215"/>
            <a:chOff x="28701" y="5655309"/>
            <a:chExt cx="1889125" cy="831215"/>
          </a:xfrm>
        </p:grpSpPr>
        <p:sp>
          <p:nvSpPr>
            <p:cNvPr id="25" name="object 25"/>
            <p:cNvSpPr/>
            <p:nvPr/>
          </p:nvSpPr>
          <p:spPr>
            <a:xfrm>
              <a:off x="54101" y="5680709"/>
              <a:ext cx="1838325" cy="780415"/>
            </a:xfrm>
            <a:custGeom>
              <a:avLst/>
              <a:gdLst/>
              <a:ahLst/>
              <a:cxnLst/>
              <a:rect l="l" t="t" r="r" b="b"/>
              <a:pathLst>
                <a:path w="1838325" h="780414">
                  <a:moveTo>
                    <a:pt x="1837944" y="0"/>
                  </a:moveTo>
                  <a:lnTo>
                    <a:pt x="0" y="0"/>
                  </a:lnTo>
                  <a:lnTo>
                    <a:pt x="0" y="780287"/>
                  </a:lnTo>
                  <a:lnTo>
                    <a:pt x="1837944" y="780287"/>
                  </a:lnTo>
                  <a:lnTo>
                    <a:pt x="1837944" y="0"/>
                  </a:lnTo>
                  <a:close/>
                </a:path>
              </a:pathLst>
            </a:custGeom>
            <a:solidFill>
              <a:srgbClr val="BE9000"/>
            </a:solidFill>
          </p:spPr>
          <p:txBody>
            <a:bodyPr wrap="square" lIns="0" tIns="0" rIns="0" bIns="0" rtlCol="0"/>
            <a:lstStyle/>
            <a:p>
              <a:endParaRPr/>
            </a:p>
          </p:txBody>
        </p:sp>
        <p:sp>
          <p:nvSpPr>
            <p:cNvPr id="26" name="object 26"/>
            <p:cNvSpPr/>
            <p:nvPr/>
          </p:nvSpPr>
          <p:spPr>
            <a:xfrm>
              <a:off x="54101" y="5680709"/>
              <a:ext cx="1838325" cy="780415"/>
            </a:xfrm>
            <a:custGeom>
              <a:avLst/>
              <a:gdLst/>
              <a:ahLst/>
              <a:cxnLst/>
              <a:rect l="l" t="t" r="r" b="b"/>
              <a:pathLst>
                <a:path w="1838325" h="780414">
                  <a:moveTo>
                    <a:pt x="0" y="780287"/>
                  </a:moveTo>
                  <a:lnTo>
                    <a:pt x="1837944" y="780287"/>
                  </a:lnTo>
                  <a:lnTo>
                    <a:pt x="1837944" y="0"/>
                  </a:lnTo>
                  <a:lnTo>
                    <a:pt x="0" y="0"/>
                  </a:lnTo>
                  <a:lnTo>
                    <a:pt x="0" y="780287"/>
                  </a:lnTo>
                  <a:close/>
                </a:path>
              </a:pathLst>
            </a:custGeom>
            <a:ln w="50800">
              <a:solidFill>
                <a:srgbClr val="FFFFFF"/>
              </a:solidFill>
            </a:ln>
          </p:spPr>
          <p:txBody>
            <a:bodyPr wrap="square" lIns="0" tIns="0" rIns="0" bIns="0" rtlCol="0"/>
            <a:lstStyle/>
            <a:p>
              <a:endParaRPr/>
            </a:p>
          </p:txBody>
        </p:sp>
      </p:grpSp>
      <p:sp>
        <p:nvSpPr>
          <p:cNvPr id="27" name="object 27"/>
          <p:cNvSpPr txBox="1"/>
          <p:nvPr/>
        </p:nvSpPr>
        <p:spPr>
          <a:xfrm>
            <a:off x="1832863" y="5751678"/>
            <a:ext cx="1454150" cy="667385"/>
          </a:xfrm>
          <a:prstGeom prst="rect">
            <a:avLst/>
          </a:prstGeom>
        </p:spPr>
        <p:txBody>
          <a:bodyPr vert="horz" wrap="square" lIns="0" tIns="12700" rIns="0" bIns="0" rtlCol="0">
            <a:spAutoFit/>
          </a:bodyPr>
          <a:lstStyle/>
          <a:p>
            <a:pPr marL="180340" marR="136525" indent="-167640">
              <a:spcBef>
                <a:spcPts val="100"/>
              </a:spcBef>
            </a:pPr>
            <a:r>
              <a:rPr sz="1200" b="1" spc="-5" dirty="0">
                <a:solidFill>
                  <a:srgbClr val="FFFFFF"/>
                </a:solidFill>
                <a:latin typeface="Calibri"/>
                <a:cs typeface="Calibri"/>
              </a:rPr>
              <a:t>Creating</a:t>
            </a:r>
            <a:r>
              <a:rPr sz="1200" b="1" spc="-25" dirty="0">
                <a:solidFill>
                  <a:srgbClr val="FFFFFF"/>
                </a:solidFill>
                <a:latin typeface="Calibri"/>
                <a:cs typeface="Calibri"/>
              </a:rPr>
              <a:t> </a:t>
            </a:r>
            <a:r>
              <a:rPr sz="1200" b="1" dirty="0">
                <a:solidFill>
                  <a:srgbClr val="FFFFFF"/>
                </a:solidFill>
                <a:latin typeface="Calibri"/>
                <a:cs typeface="Calibri"/>
              </a:rPr>
              <a:t>a</a:t>
            </a:r>
            <a:r>
              <a:rPr sz="1200" b="1" spc="-20" dirty="0">
                <a:solidFill>
                  <a:srgbClr val="FFFFFF"/>
                </a:solidFill>
                <a:latin typeface="Calibri"/>
                <a:cs typeface="Calibri"/>
              </a:rPr>
              <a:t> </a:t>
            </a:r>
            <a:r>
              <a:rPr sz="1200" b="1" spc="-5" dirty="0">
                <a:solidFill>
                  <a:srgbClr val="FFFFFF"/>
                </a:solidFill>
                <a:latin typeface="Calibri"/>
                <a:cs typeface="Calibri"/>
              </a:rPr>
              <a:t>System</a:t>
            </a:r>
            <a:r>
              <a:rPr sz="1200" b="1" spc="-30" dirty="0">
                <a:solidFill>
                  <a:srgbClr val="FFFFFF"/>
                </a:solidFill>
                <a:latin typeface="Calibri"/>
                <a:cs typeface="Calibri"/>
              </a:rPr>
              <a:t> </a:t>
            </a:r>
            <a:r>
              <a:rPr sz="1200" b="1" dirty="0">
                <a:solidFill>
                  <a:srgbClr val="FFFFFF"/>
                </a:solidFill>
                <a:latin typeface="Calibri"/>
                <a:cs typeface="Calibri"/>
              </a:rPr>
              <a:t>of </a:t>
            </a:r>
            <a:r>
              <a:rPr sz="1200" b="1" spc="-254" dirty="0">
                <a:solidFill>
                  <a:srgbClr val="FFFFFF"/>
                </a:solidFill>
                <a:latin typeface="Calibri"/>
                <a:cs typeface="Calibri"/>
              </a:rPr>
              <a:t> </a:t>
            </a:r>
            <a:r>
              <a:rPr sz="1200" b="1" dirty="0">
                <a:solidFill>
                  <a:srgbClr val="FFFFFF"/>
                </a:solidFill>
                <a:latin typeface="Calibri"/>
                <a:cs typeface="Calibri"/>
              </a:rPr>
              <a:t>School</a:t>
            </a:r>
            <a:r>
              <a:rPr sz="1200" b="1" spc="-10" dirty="0">
                <a:solidFill>
                  <a:srgbClr val="FFFFFF"/>
                </a:solidFill>
                <a:latin typeface="Calibri"/>
                <a:cs typeface="Calibri"/>
              </a:rPr>
              <a:t> </a:t>
            </a:r>
            <a:r>
              <a:rPr sz="1200" b="1" dirty="0">
                <a:solidFill>
                  <a:srgbClr val="FFFFFF"/>
                </a:solidFill>
                <a:latin typeface="Calibri"/>
                <a:cs typeface="Calibri"/>
              </a:rPr>
              <a:t>Support</a:t>
            </a:r>
            <a:endParaRPr sz="1200" dirty="0">
              <a:latin typeface="Calibri"/>
              <a:cs typeface="Calibri"/>
            </a:endParaRPr>
          </a:p>
          <a:p>
            <a:pPr marL="43815" algn="ctr">
              <a:spcBef>
                <a:spcPts val="10"/>
              </a:spcBef>
            </a:pPr>
            <a:r>
              <a:rPr sz="900" spc="-5" dirty="0">
                <a:solidFill>
                  <a:srgbClr val="FFFFFF"/>
                </a:solidFill>
                <a:latin typeface="Calibri"/>
                <a:cs typeface="Calibri"/>
              </a:rPr>
              <a:t>Strategic</a:t>
            </a:r>
            <a:r>
              <a:rPr sz="900" spc="-20" dirty="0">
                <a:solidFill>
                  <a:srgbClr val="FFFFFF"/>
                </a:solidFill>
                <a:latin typeface="Calibri"/>
                <a:cs typeface="Calibri"/>
              </a:rPr>
              <a:t> </a:t>
            </a:r>
            <a:r>
              <a:rPr sz="900" spc="-5" dirty="0">
                <a:solidFill>
                  <a:srgbClr val="FFFFFF"/>
                </a:solidFill>
                <a:latin typeface="Calibri"/>
                <a:cs typeface="Calibri"/>
              </a:rPr>
              <a:t>Staff</a:t>
            </a:r>
            <a:r>
              <a:rPr sz="900" spc="-15" dirty="0">
                <a:solidFill>
                  <a:srgbClr val="FFFFFF"/>
                </a:solidFill>
                <a:latin typeface="Calibri"/>
                <a:cs typeface="Calibri"/>
              </a:rPr>
              <a:t> </a:t>
            </a:r>
            <a:r>
              <a:rPr sz="900" spc="-5" dirty="0">
                <a:solidFill>
                  <a:srgbClr val="FFFFFF"/>
                </a:solidFill>
                <a:latin typeface="Calibri"/>
                <a:cs typeface="Calibri"/>
              </a:rPr>
              <a:t>Support</a:t>
            </a:r>
            <a:endParaRPr sz="900" dirty="0">
              <a:latin typeface="Calibri"/>
              <a:cs typeface="Calibri"/>
            </a:endParaRPr>
          </a:p>
          <a:p>
            <a:pPr marL="42545" algn="ctr"/>
            <a:r>
              <a:rPr sz="900" spc="-5" dirty="0">
                <a:solidFill>
                  <a:srgbClr val="FFFFFF"/>
                </a:solidFill>
                <a:latin typeface="Calibri"/>
                <a:cs typeface="Calibri"/>
              </a:rPr>
              <a:t>Equitable</a:t>
            </a:r>
            <a:r>
              <a:rPr sz="900" spc="5" dirty="0">
                <a:solidFill>
                  <a:srgbClr val="FFFFFF"/>
                </a:solidFill>
                <a:latin typeface="Calibri"/>
                <a:cs typeface="Calibri"/>
              </a:rPr>
              <a:t> </a:t>
            </a:r>
            <a:r>
              <a:rPr sz="900" spc="-5" dirty="0">
                <a:solidFill>
                  <a:srgbClr val="FFFFFF"/>
                </a:solidFill>
                <a:latin typeface="Calibri"/>
                <a:cs typeface="Calibri"/>
              </a:rPr>
              <a:t>Resource</a:t>
            </a:r>
            <a:r>
              <a:rPr sz="900" spc="-15" dirty="0">
                <a:solidFill>
                  <a:srgbClr val="FFFFFF"/>
                </a:solidFill>
                <a:latin typeface="Calibri"/>
                <a:cs typeface="Calibri"/>
              </a:rPr>
              <a:t> </a:t>
            </a:r>
            <a:r>
              <a:rPr sz="900" spc="-5" dirty="0">
                <a:solidFill>
                  <a:srgbClr val="FFFFFF"/>
                </a:solidFill>
                <a:latin typeface="Calibri"/>
                <a:cs typeface="Calibri"/>
              </a:rPr>
              <a:t>Allocation</a:t>
            </a:r>
            <a:endParaRPr sz="9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608</Words>
  <Application>Microsoft Office PowerPoint</Application>
  <PresentationFormat>Widescreen</PresentationFormat>
  <Paragraphs>48</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Noto Serif</vt:lpstr>
      <vt:lpstr>Times New Roman</vt:lpstr>
      <vt:lpstr>Verdana</vt:lpstr>
      <vt:lpstr>Office Theme</vt:lpstr>
      <vt:lpstr>Booker T. Washington High School  2022- 2025 GO TEAM Strategic Plan Draft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Booker T. Washington High School  2022- 2025 GO TEAM Strategic Plan Draft</dc:title>
  <dc:creator>Coaxumyoung, Angela</dc:creator>
  <cp:lastModifiedBy>Angela Coaxum-young</cp:lastModifiedBy>
  <cp:revision>6</cp:revision>
  <dcterms:created xsi:type="dcterms:W3CDTF">2021-12-05T18:55:46Z</dcterms:created>
  <dcterms:modified xsi:type="dcterms:W3CDTF">2022-01-12T14:41:33Z</dcterms:modified>
</cp:coreProperties>
</file>