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DEA1E2-B10E-44D9-AAA0-39037EFB33EE}" v="2" dt="2023-01-27T14:24:05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F23F1B-0BFE-4C36-98E6-A1EB4F562ADB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1F657D0-715E-4A2E-8379-0DA11F40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2E11E-8DBA-016B-6D5B-73C9762E0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95F4D9-3456-576C-9F47-93370561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6BF58-543E-60CA-E453-C706DC67C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7719F-59CC-2F02-7ACC-13F03CAD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5DAE-7AED-30E8-2E4E-B1C2BF9D1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9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3AB76-4ED7-062D-B3BF-7A51B87BA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70468C-AF0C-ED93-B08A-713396620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5395A-CB1E-207C-89FB-0D4C9BC7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7881C-F56A-B6D3-A521-757447E4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C4FDE-85B8-EDB1-5CE9-E9E8E5C22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6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9D8E56-00DE-3D57-ED07-41068FD03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AF05B4-BD25-C21C-3551-42EA32619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20068-FD2C-EC40-B73E-B1C80FF18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3289C-D500-D3E2-07FB-5000E70F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C54FF-F0A2-7351-EB9B-35A05699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1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64449-07A6-8869-6381-1BF17B400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0C5AD-5EAA-6B82-4043-A8481CFA7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C5997-B5C3-A72C-B920-1CA1D1799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0B030-E0C0-FC72-60C8-8AB2A568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CDA62-1A9E-7E9F-5B01-39D15BC9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1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E4142-E60B-5B80-8A94-1BF5C4AB1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30553-9510-3E0D-56D5-42842D560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03C38-7339-6CE1-D2F3-9EE56B5E5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DAC25-7B80-67E1-5D03-A1481023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C6482-214A-DCC7-5EA0-2A695678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494AC-C43D-C8E5-61D2-B427AECF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5E0A5-494A-E8F4-DE1C-E328E01A6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A710F-A5AC-3A8A-226B-9A938F14F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0A662-6C18-6BCE-CBEC-1B8217920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0F04F-D631-FC08-AE10-A2A569996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21973-5F7B-C486-CE5E-8317F73E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3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3D6F-279D-E34D-CF3C-80AAD78C4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8A273-E3CB-27CD-419E-07886FE09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D528E-F582-3A2B-6CBA-ED080650B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AF0C52-47EF-9887-5634-BEF4D2227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0213C9-7E54-2500-94B9-22D270BD89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8F5E93-491F-0BE6-75C4-D0CD2DE0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FEA397-7400-73B9-5357-F9EE41CA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FCC21C-4CE8-4C79-E1DE-2C3F514C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3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2138C-C5F7-4C2A-7FF7-0DD7D0C72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A48EB-1B46-91CF-0538-B377A347F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DA6C0-F6CE-8305-9B26-A3E8C2B68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DE71C-BB90-BF5A-BF9C-CC947594D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6D99DB-36CB-DD97-2CBF-24A71EF1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CD9BA-20EC-3720-E353-D5EBAF12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9C601-CF04-126F-3797-0C1A810E9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60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F9454-44E3-0C97-AE08-75DCD652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2E657-99C4-C27D-3023-4358CA221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85E39-4B90-B655-81BE-34C31554B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78CB3-B1D8-096E-795C-A511767F1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03101-80BA-2382-8968-0DE063529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F25C6-97DC-CDD5-C514-5F4632F7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69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EB65-8775-7254-6FA1-9CE4234E2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36A11F-6CA4-D968-BEAE-F6CA117F9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ECCB5B-2B87-A0F4-5AB4-164E427C3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E2ACD-FABD-2891-0B48-2E0EF6A63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9F427-6C68-AE50-864C-3CF4B171F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88E6B-E3C6-5C67-777E-15BEC8F0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02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1B8C3-7C1F-8AF1-852C-C5E98828D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DF622-D5B5-8FF9-D13C-9232FFEF2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3517B-2263-A8A3-3B1C-1E43ADF92D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67F34-B93F-4182-AC16-DEBAD8770C7B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0BE5B-B956-0C71-571C-D7C40C5F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7E9CE-D0B7-F981-6D15-923C89266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1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2">
            <a:extLst>
              <a:ext uri="{FF2B5EF4-FFF2-40B4-BE49-F238E27FC236}">
                <a16:creationId xmlns:a16="http://schemas.microsoft.com/office/drawing/2014/main" id="{1C1B3CEB-1610-0DA4-E9B1-69F36FDA79D0}"/>
              </a:ext>
            </a:extLst>
          </p:cNvPr>
          <p:cNvSpPr txBox="1"/>
          <p:nvPr/>
        </p:nvSpPr>
        <p:spPr>
          <a:xfrm>
            <a:off x="273808" y="2096235"/>
            <a:ext cx="203619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934" marR="5080" indent="-48387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APS 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Strategic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Priorities</a:t>
            </a:r>
            <a:endParaRPr lang="en-US" sz="1200" b="1" i="1" spc="-5" dirty="0">
              <a:solidFill>
                <a:srgbClr val="151515"/>
              </a:solidFill>
              <a:latin typeface="Calibri"/>
              <a:cs typeface="Calibri"/>
            </a:endParaRPr>
          </a:p>
          <a:p>
            <a:pPr marL="495934" marR="5080" indent="-483870" algn="ctr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&amp;</a:t>
            </a:r>
            <a:r>
              <a:rPr lang="en-US" sz="1200" b="1" i="1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Initiatives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6" name="object 8">
            <a:extLst>
              <a:ext uri="{FF2B5EF4-FFF2-40B4-BE49-F238E27FC236}">
                <a16:creationId xmlns:a16="http://schemas.microsoft.com/office/drawing/2014/main" id="{02EB63BA-9ED1-E17E-F98A-9EF51B98C06F}"/>
              </a:ext>
            </a:extLst>
          </p:cNvPr>
          <p:cNvSpPr txBox="1"/>
          <p:nvPr/>
        </p:nvSpPr>
        <p:spPr>
          <a:xfrm>
            <a:off x="4374037" y="100361"/>
            <a:ext cx="348161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b="1" dirty="0">
                <a:solidFill>
                  <a:schemeClr val="accent5"/>
                </a:solidFill>
                <a:latin typeface="Calibri"/>
                <a:cs typeface="Calibri"/>
              </a:rPr>
              <a:t>Carver Early College</a:t>
            </a:r>
            <a:endParaRPr dirty="0">
              <a:solidFill>
                <a:schemeClr val="accent5"/>
              </a:solidFill>
              <a:latin typeface="Calibri"/>
              <a:cs typeface="Calibri"/>
            </a:endParaRPr>
          </a:p>
        </p:txBody>
      </p:sp>
      <p:sp>
        <p:nvSpPr>
          <p:cNvPr id="47" name="object 9">
            <a:extLst>
              <a:ext uri="{FF2B5EF4-FFF2-40B4-BE49-F238E27FC236}">
                <a16:creationId xmlns:a16="http://schemas.microsoft.com/office/drawing/2014/main" id="{7994DA41-84B2-671B-AB64-DBB00188ABCA}"/>
              </a:ext>
            </a:extLst>
          </p:cNvPr>
          <p:cNvSpPr txBox="1"/>
          <p:nvPr/>
        </p:nvSpPr>
        <p:spPr>
          <a:xfrm>
            <a:off x="5658167" y="548345"/>
            <a:ext cx="875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SMART</a:t>
            </a:r>
            <a:r>
              <a:rPr sz="1200" b="1" i="1" spc="-40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Goals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8" name="object 10">
            <a:extLst>
              <a:ext uri="{FF2B5EF4-FFF2-40B4-BE49-F238E27FC236}">
                <a16:creationId xmlns:a16="http://schemas.microsoft.com/office/drawing/2014/main" id="{F052C312-3884-48D4-543F-786A239D5D32}"/>
              </a:ext>
            </a:extLst>
          </p:cNvPr>
          <p:cNvSpPr txBox="1"/>
          <p:nvPr/>
        </p:nvSpPr>
        <p:spPr>
          <a:xfrm>
            <a:off x="6783717" y="2086667"/>
            <a:ext cx="51635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School Strategies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9" name="object 11">
            <a:extLst>
              <a:ext uri="{FF2B5EF4-FFF2-40B4-BE49-F238E27FC236}">
                <a16:creationId xmlns:a16="http://schemas.microsoft.com/office/drawing/2014/main" id="{A2587826-9BAD-F537-B29B-22C46DD0C4B1}"/>
              </a:ext>
            </a:extLst>
          </p:cNvPr>
          <p:cNvSpPr txBox="1"/>
          <p:nvPr/>
        </p:nvSpPr>
        <p:spPr>
          <a:xfrm>
            <a:off x="851061" y="1123514"/>
            <a:ext cx="1912620" cy="861774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1100" spc="-5" dirty="0">
                <a:latin typeface="Calibri"/>
                <a:cs typeface="Calibri"/>
              </a:rPr>
              <a:t>The percentage of students in grades in 9 -12 scoring developing or above in reading/ELA will increase from 70.6% to 73.6% in June 2023</a:t>
            </a:r>
            <a:r>
              <a:rPr lang="en-US" sz="1200" spc="-5" dirty="0">
                <a:latin typeface="Calibri"/>
                <a:cs typeface="Calibri"/>
              </a:rPr>
              <a:t>.  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0" name="object 12">
            <a:extLst>
              <a:ext uri="{FF2B5EF4-FFF2-40B4-BE49-F238E27FC236}">
                <a16:creationId xmlns:a16="http://schemas.microsoft.com/office/drawing/2014/main" id="{ED00D9AF-FDAB-D9B3-2708-73EB2DC42310}"/>
              </a:ext>
            </a:extLst>
          </p:cNvPr>
          <p:cNvSpPr txBox="1"/>
          <p:nvPr/>
        </p:nvSpPr>
        <p:spPr>
          <a:xfrm>
            <a:off x="3745803" y="1020852"/>
            <a:ext cx="1846837" cy="846386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94"/>
              </a:spcBef>
            </a:pPr>
            <a:r>
              <a:rPr lang="en-US" sz="1100" spc="-5" dirty="0">
                <a:latin typeface="Calibri"/>
                <a:cs typeface="Calibri"/>
              </a:rPr>
              <a:t>The percentage of students in grades 9 -12 scoring developing or above in math will increase from 51.3% to 53.3% in June 2023. </a:t>
            </a:r>
          </a:p>
        </p:txBody>
      </p:sp>
      <p:sp>
        <p:nvSpPr>
          <p:cNvPr id="51" name="object 13">
            <a:extLst>
              <a:ext uri="{FF2B5EF4-FFF2-40B4-BE49-F238E27FC236}">
                <a16:creationId xmlns:a16="http://schemas.microsoft.com/office/drawing/2014/main" id="{CE20CDA3-8B73-DA4A-506E-F971AA26DCAF}"/>
              </a:ext>
            </a:extLst>
          </p:cNvPr>
          <p:cNvSpPr txBox="1"/>
          <p:nvPr/>
        </p:nvSpPr>
        <p:spPr>
          <a:xfrm>
            <a:off x="6899340" y="1069570"/>
            <a:ext cx="1912620" cy="507831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94"/>
              </a:spcBef>
            </a:pPr>
            <a:r>
              <a:rPr lang="en-US" sz="1100" dirty="0">
                <a:latin typeface="Times New Roman"/>
                <a:cs typeface="Times New Roman"/>
              </a:rPr>
              <a:t>Th</a:t>
            </a:r>
            <a:r>
              <a:rPr lang="en-US" sz="1100" spc="-5" dirty="0">
                <a:latin typeface="Calibri"/>
                <a:cs typeface="Calibri"/>
              </a:rPr>
              <a:t>e Average Daily Attendance (ADA) will increase from 81 % to 85 % by June 2023. 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53" name="object 15">
            <a:extLst>
              <a:ext uri="{FF2B5EF4-FFF2-40B4-BE49-F238E27FC236}">
                <a16:creationId xmlns:a16="http://schemas.microsoft.com/office/drawing/2014/main" id="{2CB9457E-0591-E2D3-47CD-AA551058EBAD}"/>
              </a:ext>
            </a:extLst>
          </p:cNvPr>
          <p:cNvSpPr txBox="1"/>
          <p:nvPr/>
        </p:nvSpPr>
        <p:spPr>
          <a:xfrm>
            <a:off x="9753220" y="1054251"/>
            <a:ext cx="1912620" cy="677108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The percentage of students who graduate in four years will increase from 91% in June 2022 to 92% in June 2023. </a:t>
            </a:r>
            <a:endParaRPr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object 19">
            <a:extLst>
              <a:ext uri="{FF2B5EF4-FFF2-40B4-BE49-F238E27FC236}">
                <a16:creationId xmlns:a16="http://schemas.microsoft.com/office/drawing/2014/main" id="{B431ACE5-0778-50DD-7055-63C206FB9628}"/>
              </a:ext>
            </a:extLst>
          </p:cNvPr>
          <p:cNvSpPr txBox="1"/>
          <p:nvPr/>
        </p:nvSpPr>
        <p:spPr>
          <a:xfrm>
            <a:off x="654631" y="139736"/>
            <a:ext cx="411300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M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ss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on</a:t>
            </a:r>
            <a:r>
              <a:rPr lang="en-US" sz="1200" b="1" i="1" spc="-5" dirty="0">
                <a:solidFill>
                  <a:srgbClr val="151515"/>
                </a:solidFill>
                <a:latin typeface="Calibri"/>
                <a:cs typeface="Calibri"/>
              </a:rPr>
              <a:t>:  Through a culture of collaboration, equity, respect, and trust, we will enhance and strengthen our academic program while remaining a safe and nurturing school environment that prepares students for college and career.    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8" name="object 20">
            <a:extLst>
              <a:ext uri="{FF2B5EF4-FFF2-40B4-BE49-F238E27FC236}">
                <a16:creationId xmlns:a16="http://schemas.microsoft.com/office/drawing/2014/main" id="{20EB12F3-68CA-61BA-1E67-9F3C640ED629}"/>
              </a:ext>
            </a:extLst>
          </p:cNvPr>
          <p:cNvSpPr txBox="1"/>
          <p:nvPr/>
        </p:nvSpPr>
        <p:spPr>
          <a:xfrm>
            <a:off x="7424359" y="139735"/>
            <a:ext cx="424148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V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on</a:t>
            </a:r>
            <a:r>
              <a:rPr lang="en-US" sz="1200" b="1" i="1" spc="-5" dirty="0">
                <a:solidFill>
                  <a:srgbClr val="151515"/>
                </a:solidFill>
                <a:latin typeface="Calibri"/>
                <a:cs typeface="Calibri"/>
              </a:rPr>
              <a:t>:  To produce high performing college and career ready students who are prepared to positively impact society. 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294441-10ED-AD50-0253-9AA3A7FF7A8F}"/>
              </a:ext>
            </a:extLst>
          </p:cNvPr>
          <p:cNvSpPr txBox="1"/>
          <p:nvPr/>
        </p:nvSpPr>
        <p:spPr>
          <a:xfrm>
            <a:off x="6854541" y="5482806"/>
            <a:ext cx="5164055" cy="8996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 a school program that prepares students to interact effectively with a variety of school and business audiences.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Fine Arts and other multicultural learning experiences.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 partnerships for educational trips and experiences (including study abroad).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E1E893-603F-A337-647C-A9A5368A042B}"/>
              </a:ext>
            </a:extLst>
          </p:cNvPr>
          <p:cNvSpPr txBox="1">
            <a:spLocks/>
          </p:cNvSpPr>
          <p:nvPr/>
        </p:nvSpPr>
        <p:spPr>
          <a:xfrm>
            <a:off x="6785113" y="2491215"/>
            <a:ext cx="4784035" cy="13577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Increase percentage of students beginning dual-enrollment at the end of the 10</a:t>
            </a:r>
            <a:r>
              <a:rPr lang="en-US" sz="1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grade year. 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 teaming across grades and between related courses to unpack standards and develop instructional activities in order to offer a rigorous curriculum that addresses the needs of all students.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Engage students in inquiry studies and project-based learning.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 all students are aware of requirements to enter dual-enrollment programs.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PSAT/ACT test preparation.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A15D01F-9003-4DBD-6C4D-30C742C34383}"/>
              </a:ext>
            </a:extLst>
          </p:cNvPr>
          <p:cNvSpPr txBox="1">
            <a:spLocks/>
          </p:cNvSpPr>
          <p:nvPr/>
        </p:nvSpPr>
        <p:spPr>
          <a:xfrm>
            <a:off x="2378124" y="2833799"/>
            <a:ext cx="4271275" cy="899627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/>
              <a:t>*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Mastery of core content knowledge.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*Prepare all students for post-secondary and career experiences</a:t>
            </a:r>
            <a:r>
              <a:rPr lang="en-US" sz="1400" dirty="0"/>
              <a:t>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20A96F-D040-28A9-0079-EBDAD504C4AA}"/>
              </a:ext>
            </a:extLst>
          </p:cNvPr>
          <p:cNvSpPr txBox="1">
            <a:spLocks/>
          </p:cNvSpPr>
          <p:nvPr/>
        </p:nvSpPr>
        <p:spPr>
          <a:xfrm>
            <a:off x="2420823" y="5546607"/>
            <a:ext cx="4113009" cy="899627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/>
              <a:t>*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increased learning opportunities that offer customized instruction creating exposure, expression, and global awareness.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67336F-E712-381B-9C38-403294921507}"/>
              </a:ext>
            </a:extLst>
          </p:cNvPr>
          <p:cNvSpPr txBox="1"/>
          <p:nvPr/>
        </p:nvSpPr>
        <p:spPr>
          <a:xfrm>
            <a:off x="273808" y="5513016"/>
            <a:ext cx="2036190" cy="9668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140335" marR="5080" lvl="0" indent="-12827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Building</a:t>
            </a:r>
            <a:r>
              <a:rPr kumimoji="0" lang="en-US" sz="1200" b="1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200" b="1" i="0" u="none" strike="noStrike" kern="120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Culture</a:t>
            </a:r>
            <a:r>
              <a:rPr kumimoji="0" lang="en-US" sz="1200" b="1" i="0" u="none" strike="noStrike" kern="120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</a:p>
          <a:p>
            <a:pPr marL="140335" marR="5080" lvl="0" indent="-12827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tudent</a:t>
            </a:r>
            <a:r>
              <a:rPr kumimoji="0" lang="en-US" sz="12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55575" marR="15875" lvl="0" indent="-128270" algn="ctr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Whole Child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 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Intervention </a:t>
            </a:r>
            <a:r>
              <a:rPr kumimoji="0" lang="en-US" sz="1200" b="0" i="0" u="none" strike="noStrike" kern="1200" cap="none" spc="-1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Personalized Learning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CBC17CA-D6FD-3EDA-004A-C96A9B29A145}"/>
              </a:ext>
            </a:extLst>
          </p:cNvPr>
          <p:cNvSpPr txBox="1">
            <a:spLocks/>
          </p:cNvSpPr>
          <p:nvPr/>
        </p:nvSpPr>
        <p:spPr>
          <a:xfrm>
            <a:off x="273808" y="2854105"/>
            <a:ext cx="2036190" cy="96681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noAutofit/>
          </a:bodyPr>
          <a:lstStyle/>
          <a:p>
            <a:pPr marL="17145" marR="10795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ster</a:t>
            </a:r>
            <a:r>
              <a:rPr kumimoji="0" lang="en-US" sz="12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</a:t>
            </a:r>
            <a:r>
              <a:rPr kumimoji="0" lang="en-US" sz="12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2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dem</a:t>
            </a:r>
            <a:r>
              <a:rPr kumimoji="0" lang="en-US" sz="12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</a:p>
          <a:p>
            <a:pPr marL="17145" marR="10795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Excellence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</a:t>
            </a:r>
          </a:p>
          <a:p>
            <a:pPr marL="17145" marR="10795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Curriculum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 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Instruction</a:t>
            </a:r>
          </a:p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Signature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Program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811F70-9434-CA86-3B86-3529D314982D}"/>
              </a:ext>
            </a:extLst>
          </p:cNvPr>
          <p:cNvSpPr txBox="1"/>
          <p:nvPr/>
        </p:nvSpPr>
        <p:spPr>
          <a:xfrm flipH="1">
            <a:off x="3027458" y="2086667"/>
            <a:ext cx="3307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School Strategic Priorities </a:t>
            </a:r>
          </a:p>
        </p:txBody>
      </p:sp>
    </p:spTree>
    <p:extLst>
      <p:ext uri="{BB962C8B-B14F-4D97-AF65-F5344CB8AC3E}">
        <p14:creationId xmlns:p14="http://schemas.microsoft.com/office/powerpoint/2010/main" val="254458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2">
            <a:extLst>
              <a:ext uri="{FF2B5EF4-FFF2-40B4-BE49-F238E27FC236}">
                <a16:creationId xmlns:a16="http://schemas.microsoft.com/office/drawing/2014/main" id="{1C1B3CEB-1610-0DA4-E9B1-69F36FDA79D0}"/>
              </a:ext>
            </a:extLst>
          </p:cNvPr>
          <p:cNvSpPr txBox="1"/>
          <p:nvPr/>
        </p:nvSpPr>
        <p:spPr>
          <a:xfrm>
            <a:off x="244698" y="2166176"/>
            <a:ext cx="203619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934" marR="5080" indent="-48387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APS 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Strategic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Priorities</a:t>
            </a:r>
            <a:endParaRPr lang="en-US" sz="1200" b="1" i="1" spc="-5" dirty="0">
              <a:solidFill>
                <a:srgbClr val="151515"/>
              </a:solidFill>
              <a:latin typeface="Calibri"/>
              <a:cs typeface="Calibri"/>
            </a:endParaRPr>
          </a:p>
          <a:p>
            <a:pPr marL="495934" marR="5080" indent="-483870" algn="ctr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&amp;</a:t>
            </a:r>
            <a:r>
              <a:rPr lang="en-US" sz="1200" b="1" i="1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Initiatives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6" name="object 8">
            <a:extLst>
              <a:ext uri="{FF2B5EF4-FFF2-40B4-BE49-F238E27FC236}">
                <a16:creationId xmlns:a16="http://schemas.microsoft.com/office/drawing/2014/main" id="{02EB63BA-9ED1-E17E-F98A-9EF51B98C06F}"/>
              </a:ext>
            </a:extLst>
          </p:cNvPr>
          <p:cNvSpPr txBox="1"/>
          <p:nvPr/>
        </p:nvSpPr>
        <p:spPr>
          <a:xfrm>
            <a:off x="4374037" y="100361"/>
            <a:ext cx="348161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b="1" dirty="0">
                <a:solidFill>
                  <a:schemeClr val="accent5"/>
                </a:solidFill>
                <a:latin typeface="Calibri"/>
                <a:cs typeface="Calibri"/>
              </a:rPr>
              <a:t>Carver Early College</a:t>
            </a:r>
            <a:endParaRPr dirty="0">
              <a:solidFill>
                <a:schemeClr val="accent5"/>
              </a:solidFill>
              <a:latin typeface="Calibri"/>
              <a:cs typeface="Calibri"/>
            </a:endParaRPr>
          </a:p>
        </p:txBody>
      </p:sp>
      <p:sp>
        <p:nvSpPr>
          <p:cNvPr id="47" name="object 9">
            <a:extLst>
              <a:ext uri="{FF2B5EF4-FFF2-40B4-BE49-F238E27FC236}">
                <a16:creationId xmlns:a16="http://schemas.microsoft.com/office/drawing/2014/main" id="{7994DA41-84B2-671B-AB64-DBB00188ABCA}"/>
              </a:ext>
            </a:extLst>
          </p:cNvPr>
          <p:cNvSpPr txBox="1"/>
          <p:nvPr/>
        </p:nvSpPr>
        <p:spPr>
          <a:xfrm>
            <a:off x="5658167" y="548345"/>
            <a:ext cx="875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SMART</a:t>
            </a:r>
            <a:r>
              <a:rPr sz="1200" b="1" i="1" spc="-40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Goals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8" name="object 10">
            <a:extLst>
              <a:ext uri="{FF2B5EF4-FFF2-40B4-BE49-F238E27FC236}">
                <a16:creationId xmlns:a16="http://schemas.microsoft.com/office/drawing/2014/main" id="{F052C312-3884-48D4-543F-786A239D5D32}"/>
              </a:ext>
            </a:extLst>
          </p:cNvPr>
          <p:cNvSpPr txBox="1"/>
          <p:nvPr/>
        </p:nvSpPr>
        <p:spPr>
          <a:xfrm>
            <a:off x="6759652" y="2219357"/>
            <a:ext cx="51635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School Strategies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9" name="object 11">
            <a:extLst>
              <a:ext uri="{FF2B5EF4-FFF2-40B4-BE49-F238E27FC236}">
                <a16:creationId xmlns:a16="http://schemas.microsoft.com/office/drawing/2014/main" id="{A2587826-9BAD-F537-B29B-22C46DD0C4B1}"/>
              </a:ext>
            </a:extLst>
          </p:cNvPr>
          <p:cNvSpPr txBox="1"/>
          <p:nvPr/>
        </p:nvSpPr>
        <p:spPr>
          <a:xfrm>
            <a:off x="832171" y="1020852"/>
            <a:ext cx="1912620" cy="861774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1100" spc="-5" dirty="0">
                <a:latin typeface="Calibri"/>
                <a:cs typeface="Calibri"/>
              </a:rPr>
              <a:t>The percentage of students in grades in 9 -12 scoring developing or above in reading/ELA will increase from 70.6% to 73.6% in June 2023</a:t>
            </a:r>
            <a:r>
              <a:rPr lang="en-US" sz="1200" spc="-5" dirty="0">
                <a:latin typeface="Calibri"/>
                <a:cs typeface="Calibri"/>
              </a:rPr>
              <a:t>.  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0" name="object 12">
            <a:extLst>
              <a:ext uri="{FF2B5EF4-FFF2-40B4-BE49-F238E27FC236}">
                <a16:creationId xmlns:a16="http://schemas.microsoft.com/office/drawing/2014/main" id="{ED00D9AF-FDAB-D9B3-2708-73EB2DC42310}"/>
              </a:ext>
            </a:extLst>
          </p:cNvPr>
          <p:cNvSpPr txBox="1"/>
          <p:nvPr/>
        </p:nvSpPr>
        <p:spPr>
          <a:xfrm>
            <a:off x="3745803" y="1020852"/>
            <a:ext cx="1846837" cy="846386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94"/>
              </a:spcBef>
            </a:pPr>
            <a:r>
              <a:rPr lang="en-US" sz="1100" spc="-5" dirty="0">
                <a:latin typeface="Calibri"/>
                <a:cs typeface="Calibri"/>
              </a:rPr>
              <a:t>The percentage of students in grades 9 -12 scoring developing or above in math will increase from 51.3% to 53.3% in June 2023. </a:t>
            </a:r>
          </a:p>
        </p:txBody>
      </p:sp>
      <p:sp>
        <p:nvSpPr>
          <p:cNvPr id="51" name="object 13">
            <a:extLst>
              <a:ext uri="{FF2B5EF4-FFF2-40B4-BE49-F238E27FC236}">
                <a16:creationId xmlns:a16="http://schemas.microsoft.com/office/drawing/2014/main" id="{CE20CDA3-8B73-DA4A-506E-F971AA26DCAF}"/>
              </a:ext>
            </a:extLst>
          </p:cNvPr>
          <p:cNvSpPr txBox="1"/>
          <p:nvPr/>
        </p:nvSpPr>
        <p:spPr>
          <a:xfrm>
            <a:off x="6899340" y="1069570"/>
            <a:ext cx="1912620" cy="507831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94"/>
              </a:spcBef>
            </a:pPr>
            <a:r>
              <a:rPr lang="en-US" sz="1100" dirty="0">
                <a:latin typeface="Times New Roman"/>
                <a:cs typeface="Times New Roman"/>
              </a:rPr>
              <a:t>Th</a:t>
            </a:r>
            <a:r>
              <a:rPr lang="en-US" sz="1100" spc="-5" dirty="0">
                <a:latin typeface="Calibri"/>
                <a:cs typeface="Calibri"/>
              </a:rPr>
              <a:t>e Average Daily Attendance (ADA) will increase from 81 % to 85 % by June 2023. 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53" name="object 15">
            <a:extLst>
              <a:ext uri="{FF2B5EF4-FFF2-40B4-BE49-F238E27FC236}">
                <a16:creationId xmlns:a16="http://schemas.microsoft.com/office/drawing/2014/main" id="{2CB9457E-0591-E2D3-47CD-AA551058EBAD}"/>
              </a:ext>
            </a:extLst>
          </p:cNvPr>
          <p:cNvSpPr txBox="1"/>
          <p:nvPr/>
        </p:nvSpPr>
        <p:spPr>
          <a:xfrm>
            <a:off x="9753220" y="1054251"/>
            <a:ext cx="1912620" cy="677108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The percentage of students who graduate in four years will increase from 91% in June 2022 to 92% in June 2023. </a:t>
            </a:r>
            <a:endParaRPr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object 19">
            <a:extLst>
              <a:ext uri="{FF2B5EF4-FFF2-40B4-BE49-F238E27FC236}">
                <a16:creationId xmlns:a16="http://schemas.microsoft.com/office/drawing/2014/main" id="{B431ACE5-0778-50DD-7055-63C206FB9628}"/>
              </a:ext>
            </a:extLst>
          </p:cNvPr>
          <p:cNvSpPr txBox="1"/>
          <p:nvPr/>
        </p:nvSpPr>
        <p:spPr>
          <a:xfrm>
            <a:off x="654631" y="139736"/>
            <a:ext cx="411300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M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ss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on</a:t>
            </a:r>
            <a:r>
              <a:rPr lang="en-US" sz="1200" b="1" i="1" spc="-5" dirty="0">
                <a:solidFill>
                  <a:srgbClr val="151515"/>
                </a:solidFill>
                <a:latin typeface="Calibri"/>
                <a:cs typeface="Calibri"/>
              </a:rPr>
              <a:t>:  Through a culture of collaboration, equity, respect, and trust, we will enhance and strengthen our academic program while remaining a safe and nurturing school environment that prepares students for college and career.    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8" name="object 20">
            <a:extLst>
              <a:ext uri="{FF2B5EF4-FFF2-40B4-BE49-F238E27FC236}">
                <a16:creationId xmlns:a16="http://schemas.microsoft.com/office/drawing/2014/main" id="{20EB12F3-68CA-61BA-1E67-9F3C640ED629}"/>
              </a:ext>
            </a:extLst>
          </p:cNvPr>
          <p:cNvSpPr txBox="1"/>
          <p:nvPr/>
        </p:nvSpPr>
        <p:spPr>
          <a:xfrm>
            <a:off x="7424359" y="139735"/>
            <a:ext cx="424148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V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on</a:t>
            </a:r>
            <a:r>
              <a:rPr lang="en-US" sz="1200" b="1" i="1" spc="-5" dirty="0">
                <a:solidFill>
                  <a:srgbClr val="151515"/>
                </a:solidFill>
                <a:latin typeface="Calibri"/>
                <a:cs typeface="Calibri"/>
              </a:rPr>
              <a:t>:  To produce high performing college and career ready students who are prepared to positively impact society. 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4126D9-656B-ABA9-040C-639BE1D318EE}"/>
              </a:ext>
            </a:extLst>
          </p:cNvPr>
          <p:cNvSpPr txBox="1"/>
          <p:nvPr/>
        </p:nvSpPr>
        <p:spPr>
          <a:xfrm>
            <a:off x="7122765" y="2904846"/>
            <a:ext cx="4800472" cy="8996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professional development on effective resources and curriculum development and classroom norms.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teacher support in instruction and resource development.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F4CB1F-359B-5000-81FC-03342170C80E}"/>
              </a:ext>
            </a:extLst>
          </p:cNvPr>
          <p:cNvSpPr txBox="1"/>
          <p:nvPr/>
        </p:nvSpPr>
        <p:spPr>
          <a:xfrm>
            <a:off x="7122765" y="4117243"/>
            <a:ext cx="4923461" cy="26403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 and align resources for student internships, after school programming, college and career information to provide exposure and opportunities.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Build and strengthen relationships with dual-enrollment and business partners (including Georgia State University, Atlanta Metropolitan State College, Atlanta Technical College, and Georgia Military College)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 continued alignment of school and district policies with the school strategic objectives.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Foster an environment that supports teachers while encouraging engagement and active participation.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8F9452-6502-8AEE-E7B3-53B80D802222}"/>
              </a:ext>
            </a:extLst>
          </p:cNvPr>
          <p:cNvSpPr txBox="1">
            <a:spLocks/>
          </p:cNvSpPr>
          <p:nvPr/>
        </p:nvSpPr>
        <p:spPr>
          <a:xfrm>
            <a:off x="2670707" y="2936427"/>
            <a:ext cx="4113009" cy="868046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/>
              <a:t>*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teacher quality and improve delivery of instruction.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B882CA-66CA-4873-E8A6-717C458826E7}"/>
              </a:ext>
            </a:extLst>
          </p:cNvPr>
          <p:cNvSpPr txBox="1">
            <a:spLocks/>
          </p:cNvSpPr>
          <p:nvPr/>
        </p:nvSpPr>
        <p:spPr>
          <a:xfrm>
            <a:off x="2646643" y="4305797"/>
            <a:ext cx="4113009" cy="899629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*Maximize and align partnerships, policies, and procedures to support school needs.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1AD791-6860-D9D2-BCCC-7B41A97E0213}"/>
              </a:ext>
            </a:extLst>
          </p:cNvPr>
          <p:cNvSpPr txBox="1"/>
          <p:nvPr/>
        </p:nvSpPr>
        <p:spPr>
          <a:xfrm>
            <a:off x="406396" y="2914673"/>
            <a:ext cx="2036190" cy="116397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Equipping &amp;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Empowering</a:t>
            </a:r>
          </a:p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Leaders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Staff</a:t>
            </a:r>
            <a:endParaRPr lang="en-US" sz="12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Strategic Staff Support</a:t>
            </a:r>
          </a:p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Equitable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Resource</a:t>
            </a:r>
            <a:r>
              <a:rPr kumimoji="0" lang="en-US" sz="12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Allocation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ABBAE24-6483-1587-A600-FF86D7342620}"/>
              </a:ext>
            </a:extLst>
          </p:cNvPr>
          <p:cNvSpPr txBox="1"/>
          <p:nvPr/>
        </p:nvSpPr>
        <p:spPr>
          <a:xfrm>
            <a:off x="406396" y="4384062"/>
            <a:ext cx="2036190" cy="91540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180340" marR="136525" lvl="0" indent="-16764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Creating</a:t>
            </a:r>
            <a:r>
              <a:rPr kumimoji="0" lang="en-US" sz="1200" b="1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2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System</a:t>
            </a:r>
            <a:r>
              <a:rPr kumimoji="0" lang="en-US" sz="1200" b="1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lang="en-US" sz="1200" b="1" i="0" u="none" strike="noStrike" kern="1200" cap="none" spc="-25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School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3815" marR="0" lvl="0" indent="0" algn="ctr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Strategic</a:t>
            </a:r>
            <a:r>
              <a:rPr kumimoji="0" lang="en-US" sz="12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Staff</a:t>
            </a:r>
            <a:r>
              <a:rPr kumimoji="0" lang="en-US" sz="12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254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Equitable</a:t>
            </a:r>
            <a:r>
              <a:rPr kumimoji="0" lang="en-US" sz="1200" b="0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Resource</a:t>
            </a:r>
            <a:r>
              <a:rPr kumimoji="0" lang="en-US" sz="12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Allocation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811F70-9434-CA86-3B86-3529D314982D}"/>
              </a:ext>
            </a:extLst>
          </p:cNvPr>
          <p:cNvSpPr txBox="1"/>
          <p:nvPr/>
        </p:nvSpPr>
        <p:spPr>
          <a:xfrm flipH="1">
            <a:off x="3114099" y="2166176"/>
            <a:ext cx="3307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School Strategic Priorities </a:t>
            </a:r>
          </a:p>
        </p:txBody>
      </p:sp>
    </p:spTree>
    <p:extLst>
      <p:ext uri="{BB962C8B-B14F-4D97-AF65-F5344CB8AC3E}">
        <p14:creationId xmlns:p14="http://schemas.microsoft.com/office/powerpoint/2010/main" val="1265273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91A92"/>
      </a:accent1>
      <a:accent2>
        <a:srgbClr val="DA7B22"/>
      </a:accent2>
      <a:accent3>
        <a:srgbClr val="A5A5A5"/>
      </a:accent3>
      <a:accent4>
        <a:srgbClr val="F3CF45"/>
      </a:accent4>
      <a:accent5>
        <a:srgbClr val="0083A9"/>
      </a:accent5>
      <a:accent6>
        <a:srgbClr val="70AD47"/>
      </a:accent6>
      <a:hlink>
        <a:srgbClr val="0083A9"/>
      </a:hlink>
      <a:folHlink>
        <a:srgbClr val="DA7B2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F7EFB77C724748B45ED44AFD6AA117" ma:contentTypeVersion="2" ma:contentTypeDescription="Create a new document." ma:contentTypeScope="" ma:versionID="d528a9c0c835cf072b6f1ad816967c3a">
  <xsd:schema xmlns:xsd="http://www.w3.org/2001/XMLSchema" xmlns:xs="http://www.w3.org/2001/XMLSchema" xmlns:p="http://schemas.microsoft.com/office/2006/metadata/properties" xmlns:ns3="a075b7ee-2f7c-4651-91cd-406e2f56f9c7" targetNamespace="http://schemas.microsoft.com/office/2006/metadata/properties" ma:root="true" ma:fieldsID="1ff05ae27e0524a2ada88058b46ddcf7" ns3:_="">
    <xsd:import namespace="a075b7ee-2f7c-4651-91cd-406e2f56f9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75b7ee-2f7c-4651-91cd-406e2f56f9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1D5CD4-3320-4A4D-A8A2-CDDDCFB8CB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75b7ee-2f7c-4651-91cd-406e2f56f9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9E7716-A4D8-4C71-BA5E-83EBC20000BD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a075b7ee-2f7c-4651-91cd-406e2f56f9c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01425CA-73FB-48A2-A63D-01EB8F7ECD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667</Words>
  <Application>Microsoft Office PowerPoint</Application>
  <PresentationFormat>Widescreen</PresentationFormat>
  <Paragraphs>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Jacobi, Diane</dc:creator>
  <cp:lastModifiedBy>Humphrey, Dennis</cp:lastModifiedBy>
  <cp:revision>6</cp:revision>
  <dcterms:created xsi:type="dcterms:W3CDTF">2022-10-06T19:21:24Z</dcterms:created>
  <dcterms:modified xsi:type="dcterms:W3CDTF">2023-01-27T15:07:00Z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0x0101006EF7EFB77C724748B45ED44AFD6AA117</vt:lpwstr>
  </property>
  <property fmtid="{D5CDD505-2E9C-101B-9397-08002B2CF9AE}" pid="3" name="MediaServiceImageTags">
    <vt:lpwstr/>
  </property>
</Properties>
</file>