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5"/>
  </p:notesMasterIdLst>
  <p:handoutMasterIdLst>
    <p:handoutMasterId r:id="rId36"/>
  </p:handoutMasterIdLst>
  <p:sldIdLst>
    <p:sldId id="3858" r:id="rId16"/>
    <p:sldId id="495" r:id="rId17"/>
    <p:sldId id="478" r:id="rId18"/>
    <p:sldId id="3863" r:id="rId19"/>
    <p:sldId id="352" r:id="rId20"/>
    <p:sldId id="3849" r:id="rId21"/>
    <p:sldId id="3853" r:id="rId22"/>
    <p:sldId id="466" r:id="rId23"/>
    <p:sldId id="474" r:id="rId24"/>
    <p:sldId id="3862" r:id="rId25"/>
    <p:sldId id="3864" r:id="rId26"/>
    <p:sldId id="488" r:id="rId27"/>
    <p:sldId id="489" r:id="rId28"/>
    <p:sldId id="3865" r:id="rId29"/>
    <p:sldId id="3860" r:id="rId30"/>
    <p:sldId id="3861" r:id="rId31"/>
    <p:sldId id="485" r:id="rId32"/>
    <p:sldId id="275" r:id="rId33"/>
    <p:sldId id="486"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dirty="0">
              <a:solidFill>
                <a:schemeClr val="tx1"/>
              </a:solidFill>
            </a:rPr>
            <a:t>Step 2 </a:t>
          </a:r>
          <a:r>
            <a:rPr lang="en-US" sz="1400" b="0" dirty="0">
              <a:solidFill>
                <a:schemeClr val="tx1"/>
              </a:solidFill>
            </a:rPr>
            <a:t>P</a:t>
          </a:r>
          <a:r>
            <a:rPr lang="en-US" sz="1400" b="0" dirty="0"/>
            <a:t>ri</a:t>
          </a:r>
          <a:r>
            <a:rPr lang="en-US" sz="1400" dirty="0"/>
            <a:t>ncipals: Workshop   FY 24 Budget</a:t>
          </a:r>
        </a:p>
        <a:p>
          <a:pPr>
            <a:spcAft>
              <a:spcPct val="35000"/>
            </a:spcAf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2 </a:t>
          </a:r>
          <a:r>
            <a:rPr lang="en-US" sz="1400" b="0" kern="1200" dirty="0">
              <a:solidFill>
                <a:schemeClr val="tx1"/>
              </a:solidFill>
            </a:rPr>
            <a:t>P</a:t>
          </a:r>
          <a:r>
            <a:rPr lang="en-US" sz="1400" b="0" kern="1200" dirty="0"/>
            <a:t>ri</a:t>
          </a:r>
          <a:r>
            <a:rPr lang="en-US" sz="1400" kern="1200" dirty="0"/>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dirty="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3/14/2023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3/14/2023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50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9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5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3/14/2023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3/14/2023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3/14/2023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3/14/2023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3/14/2023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3/14/2023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3/14/2023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3/14/2023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3/14/2023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3/14/2023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3/14/2023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3/14/2023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3/14/2023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3/14/2023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3/14/2023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3/14/2023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3/14/2023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3/14/2023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3/14/2023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3/14/2023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3/14/2023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3/14/2023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3/14/2023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3/14/2023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3/14/2023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3/14/2023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3/14/2023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3/14/2023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3/14/2023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3/14/2023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3/14/2023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3/14/2023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CARVER EARLY COLLEGE</a:t>
            </a:r>
            <a:br>
              <a:rPr lang="en-US" dirty="0"/>
            </a:br>
            <a:r>
              <a:rPr lang="en-US" dirty="0"/>
              <a:t>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793355" y="4947567"/>
            <a:ext cx="4800600" cy="512064"/>
          </a:xfrm>
        </p:spPr>
        <p:txBody>
          <a:bodyPr/>
          <a:lstStyle/>
          <a:p>
            <a:r>
              <a:rPr lang="en-US" sz="1600" i="1" dirty="0"/>
              <a:t>To be presented to GO Team </a:t>
            </a:r>
            <a:r>
              <a:rPr lang="en-US" sz="1600" b="1" i="1" dirty="0">
                <a:solidFill>
                  <a:schemeClr val="accent4"/>
                </a:solidFill>
              </a:rPr>
              <a:t>BEFORE</a:t>
            </a:r>
            <a:r>
              <a:rPr lang="en-US" sz="1600" i="1" dirty="0"/>
              <a:t> the school staffing conference</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a:t>
            </a:fld>
            <a:endParaRPr lang="en-US"/>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73012141"/>
              </p:ext>
            </p:extLst>
          </p:nvPr>
        </p:nvGraphicFramePr>
        <p:xfrm>
          <a:off x="3781887" y="1240623"/>
          <a:ext cx="7952913" cy="5196821"/>
        </p:xfrm>
        <a:graphic>
          <a:graphicData uri="http://schemas.openxmlformats.org/drawingml/2006/table">
            <a:tbl>
              <a:tblPr firstRow="1" bandRow="1">
                <a:tableStyleId>{7DF18680-E054-41AD-8BC1-D1AEF772440D}</a:tableStyleId>
              </a:tblPr>
              <a:tblGrid>
                <a:gridCol w="1442084">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534505">
                  <a:extLst>
                    <a:ext uri="{9D8B030D-6E8A-4147-A177-3AD203B41FA5}">
                      <a16:colId xmlns:a16="http://schemas.microsoft.com/office/drawing/2014/main" val="20003"/>
                    </a:ext>
                  </a:extLst>
                </a:gridCol>
                <a:gridCol w="1454458">
                  <a:extLst>
                    <a:ext uri="{9D8B030D-6E8A-4147-A177-3AD203B41FA5}">
                      <a16:colId xmlns:a16="http://schemas.microsoft.com/office/drawing/2014/main" val="20005"/>
                    </a:ext>
                  </a:extLst>
                </a:gridCol>
              </a:tblGrid>
              <a:tr h="496144">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135337">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454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Times New Roman" panose="02020603050405020304" pitchFamily="18" charset="0"/>
                          <a:cs typeface="Times New Roman" panose="02020603050405020304" pitchFamily="18" charset="0"/>
                        </a:rPr>
                        <a:t>Improve teacher quality and improve delivery of instruction.</a:t>
                      </a:r>
                      <a:endParaRPr lang="en-US" sz="800" b="0" i="0" u="none" strike="noStrike" dirty="0">
                        <a:effectLst/>
                        <a:latin typeface="Arial" panose="020B0604020202020204" pitchFamily="34" charset="0"/>
                      </a:endParaRPr>
                    </a:p>
                  </a:txBody>
                  <a:tcPr marL="68580" marR="68580" marT="34290" marB="34290" anchor="ctr"/>
                </a:tc>
                <a:tc>
                  <a:txBody>
                    <a:bodyPr/>
                    <a:lstStyle/>
                    <a:p>
                      <a:r>
                        <a:rPr lang="en-US" sz="800" dirty="0"/>
                        <a:t>Equipping and empowering leaders and staff </a:t>
                      </a:r>
                    </a:p>
                  </a:txBody>
                  <a:tcPr marL="68580" marR="68580" marT="34290" marB="34290" anchor="ctr"/>
                </a:tc>
                <a:tc>
                  <a:txBody>
                    <a:bodyPr/>
                    <a:lstStyle/>
                    <a:p>
                      <a:r>
                        <a:rPr lang="en-US" sz="800" dirty="0"/>
                        <a:t>Provide professional learning opportunities in instruction and resources</a:t>
                      </a:r>
                    </a:p>
                  </a:txBody>
                  <a:tcPr marL="68580" marR="68580" marT="34290" marB="34290" anchor="ctr"/>
                </a:tc>
                <a:tc>
                  <a:txBody>
                    <a:bodyPr/>
                    <a:lstStyle/>
                    <a:p>
                      <a:r>
                        <a:rPr lang="en-US" sz="800" dirty="0"/>
                        <a:t>Professional learning sessions </a:t>
                      </a:r>
                    </a:p>
                    <a:p>
                      <a:r>
                        <a:rPr lang="en-US" sz="800" dirty="0"/>
                        <a:t>Contracted services or PD </a:t>
                      </a:r>
                    </a:p>
                  </a:txBody>
                  <a:tcPr marL="68580" marR="68580" marT="34290" marB="34290" anchor="ctr"/>
                </a:tc>
                <a:tc>
                  <a:txBody>
                    <a:bodyPr/>
                    <a:lstStyle/>
                    <a:p>
                      <a:r>
                        <a:rPr lang="en-US" sz="800" dirty="0"/>
                        <a:t>$25000</a:t>
                      </a:r>
                    </a:p>
                  </a:txBody>
                  <a:tcPr marL="68580" marR="68580" marT="34290" marB="34290" anchor="ctr"/>
                </a:tc>
                <a:extLst>
                  <a:ext uri="{0D108BD9-81ED-4DB2-BD59-A6C34878D82A}">
                    <a16:rowId xmlns:a16="http://schemas.microsoft.com/office/drawing/2014/main" val="10002"/>
                  </a:ext>
                </a:extLst>
              </a:tr>
              <a:tr h="2874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Times New Roman" panose="02020603050405020304" pitchFamily="18" charset="0"/>
                          <a:cs typeface="Times New Roman" panose="02020603050405020304" pitchFamily="18" charset="0"/>
                        </a:rPr>
                        <a:t>Increase student mastery of core content knowledge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kern="1200" dirty="0">
                          <a:solidFill>
                            <a:srgbClr val="FF0000"/>
                          </a:solidFill>
                        </a:rPr>
                        <a:t>Fostering Academic Excellence for All </a:t>
                      </a:r>
                      <a:endParaRPr lang="en-US" sz="800" dirty="0"/>
                    </a:p>
                  </a:txBody>
                  <a:tcPr marL="68580" marR="68580" marT="34290" marB="34290" anchor="ctr"/>
                </a:tc>
                <a:tc>
                  <a:txBody>
                    <a:bodyPr/>
                    <a:lstStyle/>
                    <a:p>
                      <a:r>
                        <a:rPr lang="en-US" sz="800" dirty="0"/>
                        <a:t>Provide instructional resources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t>Professional learning sessions for teachers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t>After school tutorial </a:t>
                      </a:r>
                    </a:p>
                  </a:txBody>
                  <a:tcPr marL="68580" marR="68580" marT="34290" marB="34290" anchor="ctr"/>
                </a:tc>
                <a:tc>
                  <a:txBody>
                    <a:bodyPr/>
                    <a:lstStyle/>
                    <a:p>
                      <a:r>
                        <a:rPr lang="en-US" sz="800" dirty="0"/>
                        <a:t>40000</a:t>
                      </a:r>
                    </a:p>
                  </a:txBody>
                  <a:tcPr marL="68580" marR="68580" marT="34290" marB="34290" anchor="ctr"/>
                </a:tc>
                <a:extLst>
                  <a:ext uri="{0D108BD9-81ED-4DB2-BD59-A6C34878D82A}">
                    <a16:rowId xmlns:a16="http://schemas.microsoft.com/office/drawing/2014/main" val="10003"/>
                  </a:ext>
                </a:extLst>
              </a:tr>
              <a:tr h="539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Times New Roman" panose="02020603050405020304" pitchFamily="18" charset="0"/>
                          <a:cs typeface="Times New Roman" panose="02020603050405020304" pitchFamily="18" charset="0"/>
                        </a:rPr>
                        <a:t>Provide restorative practices</a:t>
                      </a:r>
                    </a:p>
                  </a:txBody>
                  <a:tcPr marL="68580" marR="68580" marT="34290" marB="34290" anchor="ctr"/>
                </a:tc>
                <a:tc>
                  <a:txBody>
                    <a:bodyPr/>
                    <a:lstStyle/>
                    <a:p>
                      <a:r>
                        <a:rPr lang="en-US" sz="800" b="0" kern="1200" dirty="0">
                          <a:solidFill>
                            <a:srgbClr val="FF0000"/>
                          </a:solidFill>
                        </a:rPr>
                        <a:t>Building a culture of student support </a:t>
                      </a:r>
                      <a:endParaRPr lang="en-US" sz="800" dirty="0"/>
                    </a:p>
                  </a:txBody>
                  <a:tcPr marL="68580" marR="68580" marT="34290" marB="34290" anchor="ctr"/>
                </a:tc>
                <a:tc>
                  <a:txBody>
                    <a:bodyPr/>
                    <a:lstStyle/>
                    <a:p>
                      <a:r>
                        <a:rPr lang="en-US" sz="800" dirty="0"/>
                        <a:t>Develop a school program that prepares students to interact effectively with a variety of school business audiences. </a:t>
                      </a:r>
                    </a:p>
                  </a:txBody>
                  <a:tcPr marL="68580" marR="68580" marT="34290" marB="34290" anchor="ctr"/>
                </a:tc>
                <a:tc>
                  <a:txBody>
                    <a:bodyPr/>
                    <a:lstStyle/>
                    <a:p>
                      <a:r>
                        <a:rPr lang="en-US" sz="800" dirty="0"/>
                        <a:t>Purchase restorative practices coach </a:t>
                      </a:r>
                    </a:p>
                  </a:txBody>
                  <a:tcPr marL="68580" marR="68580" marT="34290" marB="34290" anchor="ctr"/>
                </a:tc>
                <a:tc>
                  <a:txBody>
                    <a:bodyPr/>
                    <a:lstStyle/>
                    <a:p>
                      <a:r>
                        <a:rPr lang="en-US" sz="800" dirty="0"/>
                        <a:t>128502</a:t>
                      </a:r>
                    </a:p>
                  </a:txBody>
                  <a:tcPr marL="68580" marR="68580" marT="34290" marB="34290" anchor="ctr"/>
                </a:tc>
                <a:extLst>
                  <a:ext uri="{0D108BD9-81ED-4DB2-BD59-A6C34878D82A}">
                    <a16:rowId xmlns:a16="http://schemas.microsoft.com/office/drawing/2014/main" val="10004"/>
                  </a:ext>
                </a:extLst>
              </a:tr>
              <a:tr h="345483">
                <a:tc>
                  <a:txBody>
                    <a:bodyPr/>
                    <a:lstStyle/>
                    <a:p>
                      <a:r>
                        <a:rPr lang="en-US" sz="800" dirty="0">
                          <a:latin typeface="Times New Roman" panose="02020603050405020304" pitchFamily="18" charset="0"/>
                          <a:cs typeface="Times New Roman" panose="02020603050405020304" pitchFamily="18" charset="0"/>
                        </a:rPr>
                        <a:t>Prepare all students for post-secondary and career experiences</a:t>
                      </a:r>
                      <a:endParaRPr lang="en-US" sz="800" dirty="0"/>
                    </a:p>
                  </a:txBody>
                  <a:tcPr marL="68580" marR="68580" marT="34290" marB="34290" anchor="ctr"/>
                </a:tc>
                <a:tc>
                  <a:txBody>
                    <a:bodyPr/>
                    <a:lstStyle/>
                    <a:p>
                      <a:r>
                        <a:rPr lang="en-US" sz="800" b="0" kern="1200" dirty="0">
                          <a:solidFill>
                            <a:srgbClr val="FF0000"/>
                          </a:solidFill>
                        </a:rPr>
                        <a:t>Fostering Academic Excellence for All </a:t>
                      </a:r>
                      <a:endParaRPr lang="en-US" sz="800" dirty="0"/>
                    </a:p>
                  </a:txBody>
                  <a:tcPr marL="68580" marR="68580" marT="34290" marB="34290" anchor="ctr"/>
                </a:tc>
                <a:tc>
                  <a:txBody>
                    <a:bodyPr/>
                    <a:lstStyle/>
                    <a:p>
                      <a:r>
                        <a:rPr lang="en-US" sz="800" dirty="0"/>
                        <a:t>Engage student in inquiry studies and project-based learning </a:t>
                      </a:r>
                    </a:p>
                  </a:txBody>
                  <a:tcPr marL="68580" marR="68580" marT="34290" marB="34290" anchor="ctr"/>
                </a:tc>
                <a:tc>
                  <a:txBody>
                    <a:bodyPr/>
                    <a:lstStyle/>
                    <a:p>
                      <a:r>
                        <a:rPr lang="en-US" sz="800" dirty="0"/>
                        <a:t>PBL supplies, field trips, student transportation </a:t>
                      </a:r>
                    </a:p>
                    <a:p>
                      <a:r>
                        <a:rPr lang="en-US" sz="800" dirty="0"/>
                        <a:t> </a:t>
                      </a:r>
                    </a:p>
                  </a:txBody>
                  <a:tcPr marL="68580" marR="68580" marT="34290" marB="34290" anchor="ctr"/>
                </a:tc>
                <a:tc>
                  <a:txBody>
                    <a:bodyPr/>
                    <a:lstStyle/>
                    <a:p>
                      <a:r>
                        <a:rPr lang="en-US" sz="800" dirty="0"/>
                        <a:t>3249</a:t>
                      </a:r>
                    </a:p>
                  </a:txBody>
                  <a:tcPr marL="68580" marR="68580" marT="34290" marB="34290" anchor="ctr"/>
                </a:tc>
                <a:extLst>
                  <a:ext uri="{0D108BD9-81ED-4DB2-BD59-A6C34878D82A}">
                    <a16:rowId xmlns:a16="http://schemas.microsoft.com/office/drawing/2014/main" val="10005"/>
                  </a:ext>
                </a:extLst>
              </a:tr>
              <a:tr h="4424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Times New Roman" panose="02020603050405020304" pitchFamily="18" charset="0"/>
                          <a:cs typeface="Times New Roman" panose="02020603050405020304" pitchFamily="18" charset="0"/>
                        </a:rPr>
                        <a:t>Maximize and align partnerships, policies, and procedures to support school needs.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mn-lt"/>
                          <a:ea typeface="+mn-ea"/>
                          <a:cs typeface="+mn-cs"/>
                        </a:rPr>
                        <a:t>Creating a system of school support </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nchor="ctr"/>
                </a:tc>
                <a:tc>
                  <a:txBody>
                    <a:bodyPr/>
                    <a:lstStyle/>
                    <a:p>
                      <a:pPr algn="ctr"/>
                      <a:r>
                        <a:rPr lang="en-US" sz="800" dirty="0"/>
                        <a:t>Develop and align funding for school resources and internships  and field trips</a:t>
                      </a:r>
                    </a:p>
                  </a:txBody>
                  <a:tcPr marL="68580" marR="68580" marT="34290" marB="34290" anchor="ctr"/>
                </a:tc>
                <a:tc>
                  <a:txBody>
                    <a:bodyPr/>
                    <a:lstStyle/>
                    <a:p>
                      <a:r>
                        <a:rPr lang="en-US" sz="800" dirty="0"/>
                        <a:t>Allocate funding for professional learning and partnership development </a:t>
                      </a:r>
                    </a:p>
                  </a:txBody>
                  <a:tcPr marL="68580" marR="68580" marT="34290" marB="34290" anchor="ctr"/>
                </a:tc>
                <a:tc>
                  <a:txBody>
                    <a:bodyPr/>
                    <a:lstStyle/>
                    <a:p>
                      <a:r>
                        <a:rPr lang="en-US" sz="800" dirty="0"/>
                        <a:t>2500</a:t>
                      </a:r>
                    </a:p>
                  </a:txBody>
                  <a:tcPr marL="68580" marR="68580" marT="34290" marB="34290" anchor="ctr"/>
                </a:tc>
                <a:extLst>
                  <a:ext uri="{0D108BD9-81ED-4DB2-BD59-A6C34878D82A}">
                    <a16:rowId xmlns:a16="http://schemas.microsoft.com/office/drawing/2014/main" val="10006"/>
                  </a:ext>
                </a:extLst>
              </a:tr>
              <a:tr h="2874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i="0" u="none" strike="noStrike" dirty="0">
                        <a:effectLst/>
                        <a:latin typeface="Arial" panose="020B0604020202020204" pitchFamily="34" charset="0"/>
                      </a:endParaRPr>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2874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i="0" u="none" strike="noStrike" kern="1200" dirty="0">
                        <a:solidFill>
                          <a:srgbClr val="000000"/>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p>
                  </a:txBody>
                  <a:tcPr marL="68580" marR="68580" marT="34290" marB="34290" anchor="ctr"/>
                </a:tc>
                <a:tc>
                  <a:txBody>
                    <a:bodyPr/>
                    <a:lstStyle/>
                    <a:p>
                      <a:endParaRPr lang="en-US" sz="800" dirty="0"/>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2874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287450">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CARES Allocation $199,251</a:t>
            </a:r>
          </a:p>
        </p:txBody>
      </p:sp>
    </p:spTree>
    <p:extLst>
      <p:ext uri="{BB962C8B-B14F-4D97-AF65-F5344CB8AC3E}">
        <p14:creationId xmlns:p14="http://schemas.microsoft.com/office/powerpoint/2010/main" val="90944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645551488"/>
              </p:ext>
            </p:extLst>
          </p:nvPr>
        </p:nvGraphicFramePr>
        <p:xfrm>
          <a:off x="3640678" y="1240623"/>
          <a:ext cx="8094122" cy="5376481"/>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800" dirty="0"/>
                        <a:t>Increase number of parents accessing the center </a:t>
                      </a:r>
                    </a:p>
                  </a:txBody>
                  <a:tcPr marL="68580" marR="68580" marT="34290" marB="34290" anchor="ctr"/>
                </a:tc>
                <a:tc>
                  <a:txBody>
                    <a:bodyPr/>
                    <a:lstStyle/>
                    <a:p>
                      <a:r>
                        <a:rPr lang="en-US" sz="800" dirty="0"/>
                        <a:t> Fostering Academic Excellence for all </a:t>
                      </a:r>
                    </a:p>
                  </a:txBody>
                  <a:tcPr marL="68580" marR="68580" marT="34290" marB="34290" anchor="ctr"/>
                </a:tc>
                <a:tc>
                  <a:txBody>
                    <a:bodyPr/>
                    <a:lstStyle/>
                    <a:p>
                      <a:r>
                        <a:rPr lang="en-US" sz="800" dirty="0"/>
                        <a:t>Create a reserved space in the media center for the parent resource center </a:t>
                      </a:r>
                    </a:p>
                  </a:txBody>
                  <a:tcPr marL="68580" marR="68580" marT="34290" marB="34290" anchor="ctr"/>
                </a:tc>
                <a:tc>
                  <a:txBody>
                    <a:bodyPr/>
                    <a:lstStyle/>
                    <a:p>
                      <a:r>
                        <a:rPr lang="en-US" sz="800" dirty="0"/>
                        <a:t>Parent center resources </a:t>
                      </a:r>
                    </a:p>
                  </a:txBody>
                  <a:tcPr marL="68580" marR="68580" marT="34290" marB="34290" anchor="ctr"/>
                </a:tc>
                <a:tc>
                  <a:txBody>
                    <a:bodyPr/>
                    <a:lstStyle/>
                    <a:p>
                      <a:r>
                        <a:rPr lang="en-US" sz="800" dirty="0"/>
                        <a:t>3,500</a:t>
                      </a:r>
                    </a:p>
                  </a:txBody>
                  <a:tcPr marL="68580" marR="68580" marT="34290" marB="34290" anchor="ctr"/>
                </a:tc>
                <a:extLst>
                  <a:ext uri="{0D108BD9-81ED-4DB2-BD59-A6C34878D82A}">
                    <a16:rowId xmlns:a16="http://schemas.microsoft.com/office/drawing/2014/main" val="10002"/>
                  </a:ext>
                </a:extLst>
              </a:tr>
              <a:tr h="361381">
                <a:tc>
                  <a:txBody>
                    <a:bodyPr/>
                    <a:lstStyle/>
                    <a:p>
                      <a:r>
                        <a:rPr lang="en-US" sz="800" dirty="0"/>
                        <a:t>Providing trainings to parents and access to resources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mn-lt"/>
                          <a:ea typeface="+mn-ea"/>
                          <a:cs typeface="+mn-cs"/>
                        </a:rPr>
                        <a:t>Creating a system of school support </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endParaRPr lang="en-US" sz="800" dirty="0"/>
                    </a:p>
                  </a:txBody>
                  <a:tcPr marL="68580" marR="68580" marT="34290" marB="34290" anchor="ctr"/>
                </a:tc>
                <a:tc>
                  <a:txBody>
                    <a:bodyPr/>
                    <a:lstStyle/>
                    <a:p>
                      <a:r>
                        <a:rPr lang="en-US" sz="800" dirty="0"/>
                        <a:t>Create a Parent University with partnerships for parents to develop job skills, trainings, etc.</a:t>
                      </a:r>
                    </a:p>
                  </a:txBody>
                  <a:tcPr marL="68580" marR="68580" marT="34290" marB="34290" anchor="ctr"/>
                </a:tc>
                <a:tc>
                  <a:txBody>
                    <a:bodyPr/>
                    <a:lstStyle/>
                    <a:p>
                      <a:r>
                        <a:rPr lang="en-US" sz="800" dirty="0"/>
                        <a:t>Computer equipment and parent incentives </a:t>
                      </a:r>
                    </a:p>
                  </a:txBody>
                  <a:tcPr marL="68580" marR="68580" marT="34290" marB="34290" anchor="ctr"/>
                </a:tc>
                <a:tc>
                  <a:txBody>
                    <a:bodyPr/>
                    <a:lstStyle/>
                    <a:p>
                      <a:r>
                        <a:rPr lang="en-US" sz="800" dirty="0"/>
                        <a:t>7,500</a:t>
                      </a:r>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11,000</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48368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379626">
            <a:off x="6321497" y="3705384"/>
            <a:ext cx="184731"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w="22225">
                <a:solidFill>
                  <a:srgbClr val="D47B22"/>
                </a:solidFill>
                <a:prstDash val="solid"/>
              </a:ln>
              <a:solidFill>
                <a:srgbClr val="D47B22">
                  <a:lumMod val="40000"/>
                  <a:lumOff val="60000"/>
                </a:srgbClr>
              </a:solidFill>
              <a:effectLst/>
              <a:uLnTx/>
              <a:uFillTx/>
              <a:latin typeface="Sabon Next LT"/>
              <a:ea typeface="+mn-ea"/>
              <a:cs typeface="+mn-cs"/>
            </a:endParaRPr>
          </a:p>
        </p:txBody>
      </p:sp>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1298CC10-9594-1722-AFF1-CFB4ECBBBC34}"/>
              </a:ext>
            </a:extLst>
          </p:cNvPr>
          <p:cNvGraphicFramePr>
            <a:graphicFrameLocks noGrp="1"/>
          </p:cNvGraphicFramePr>
          <p:nvPr>
            <p:extLst>
              <p:ext uri="{D42A27DB-BD31-4B8C-83A1-F6EECF244321}">
                <p14:modId xmlns:p14="http://schemas.microsoft.com/office/powerpoint/2010/main" val="128417329"/>
              </p:ext>
            </p:extLst>
          </p:nvPr>
        </p:nvGraphicFramePr>
        <p:xfrm>
          <a:off x="2576513" y="859099"/>
          <a:ext cx="7035799" cy="5354534"/>
        </p:xfrm>
        <a:graphic>
          <a:graphicData uri="http://schemas.openxmlformats.org/drawingml/2006/table">
            <a:tbl>
              <a:tblPr/>
              <a:tblGrid>
                <a:gridCol w="821054">
                  <a:extLst>
                    <a:ext uri="{9D8B030D-6E8A-4147-A177-3AD203B41FA5}">
                      <a16:colId xmlns:a16="http://schemas.microsoft.com/office/drawing/2014/main" val="2293629004"/>
                    </a:ext>
                  </a:extLst>
                </a:gridCol>
                <a:gridCol w="2261056">
                  <a:extLst>
                    <a:ext uri="{9D8B030D-6E8A-4147-A177-3AD203B41FA5}">
                      <a16:colId xmlns:a16="http://schemas.microsoft.com/office/drawing/2014/main" val="2736237017"/>
                    </a:ext>
                  </a:extLst>
                </a:gridCol>
                <a:gridCol w="808422">
                  <a:extLst>
                    <a:ext uri="{9D8B030D-6E8A-4147-A177-3AD203B41FA5}">
                      <a16:colId xmlns:a16="http://schemas.microsoft.com/office/drawing/2014/main" val="4024033546"/>
                    </a:ext>
                  </a:extLst>
                </a:gridCol>
                <a:gridCol w="1275791">
                  <a:extLst>
                    <a:ext uri="{9D8B030D-6E8A-4147-A177-3AD203B41FA5}">
                      <a16:colId xmlns:a16="http://schemas.microsoft.com/office/drawing/2014/main" val="3802948640"/>
                    </a:ext>
                  </a:extLst>
                </a:gridCol>
                <a:gridCol w="1275791">
                  <a:extLst>
                    <a:ext uri="{9D8B030D-6E8A-4147-A177-3AD203B41FA5}">
                      <a16:colId xmlns:a16="http://schemas.microsoft.com/office/drawing/2014/main" val="2346868854"/>
                    </a:ext>
                  </a:extLst>
                </a:gridCol>
                <a:gridCol w="593685">
                  <a:extLst>
                    <a:ext uri="{9D8B030D-6E8A-4147-A177-3AD203B41FA5}">
                      <a16:colId xmlns:a16="http://schemas.microsoft.com/office/drawing/2014/main" val="2842148540"/>
                    </a:ext>
                  </a:extLst>
                </a:gridCol>
              </a:tblGrid>
              <a:tr h="308459">
                <a:tc>
                  <a:txBody>
                    <a:bodyPr/>
                    <a:lstStyle/>
                    <a:p>
                      <a:pPr algn="l" fontAlgn="t"/>
                      <a:r>
                        <a:rPr lang="en-US" sz="1100" b="1" i="0" u="none" strike="noStrike">
                          <a:solidFill>
                            <a:srgbClr val="000000"/>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Carver Early College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448910469"/>
                  </a:ext>
                </a:extLst>
              </a:tr>
              <a:tr h="308459">
                <a:tc>
                  <a:txBody>
                    <a:bodyPr/>
                    <a:lstStyle/>
                    <a:p>
                      <a:pPr algn="l" fontAlgn="t"/>
                      <a:r>
                        <a:rPr lang="en-US" sz="1100" b="1" i="0" u="none" strike="noStrike">
                          <a:solidFill>
                            <a:srgbClr val="000000"/>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0106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815555942"/>
                  </a:ext>
                </a:extLst>
              </a:tr>
              <a:tr h="308459">
                <a:tc>
                  <a:txBody>
                    <a:bodyPr/>
                    <a:lstStyle/>
                    <a:p>
                      <a:pPr algn="l" fontAlgn="t"/>
                      <a:r>
                        <a:rPr lang="en-US" sz="1100" b="1" i="0" u="none" strike="noStrike">
                          <a:solidFill>
                            <a:srgbClr val="000000"/>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HS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2435944386"/>
                  </a:ext>
                </a:extLst>
              </a:tr>
              <a:tr h="308459">
                <a:tc>
                  <a:txBody>
                    <a:bodyPr/>
                    <a:lstStyle/>
                    <a:p>
                      <a:pPr algn="l" fontAlgn="t"/>
                      <a:r>
                        <a:rPr lang="en-US" sz="1100" b="1" i="0" u="none" strike="noStrike">
                          <a:solidFill>
                            <a:srgbClr val="000000"/>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Christina Rogers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769853913"/>
                  </a:ext>
                </a:extLst>
              </a:tr>
              <a:tr h="540462">
                <a:tc>
                  <a:txBody>
                    <a:bodyPr/>
                    <a:lstStyle/>
                    <a:p>
                      <a:pPr algn="l" fontAlgn="t"/>
                      <a:r>
                        <a:rPr lang="en-US" sz="1100" b="1" i="0" u="none" strike="noStrike">
                          <a:solidFill>
                            <a:srgbClr val="000000"/>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panose="020F0502020204030204" pitchFamily="34" charset="0"/>
                        </a:rPr>
                        <a:t>618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332252991"/>
                  </a:ext>
                </a:extLst>
              </a:tr>
              <a:tr h="308459">
                <a:tc>
                  <a:txBody>
                    <a:bodyPr/>
                    <a:lstStyle/>
                    <a:p>
                      <a:pPr algn="l" fontAlgn="t"/>
                      <a:endParaRPr lang="en-US" sz="1100" b="1" i="0" u="none" strike="noStrike" dirty="0">
                        <a:solidFill>
                          <a:srgbClr val="000000"/>
                        </a:solidFill>
                        <a:effectLst/>
                        <a:latin typeface="Calibri" panose="020F050202020403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943927191"/>
                  </a:ext>
                </a:extLst>
              </a:tr>
              <a:tr h="308459">
                <a:tc>
                  <a:txBody>
                    <a:bodyPr/>
                    <a:lstStyle/>
                    <a:p>
                      <a:pPr algn="ctr" fontAlgn="b"/>
                      <a:r>
                        <a:rPr lang="en-US" sz="1100" b="1" i="0" u="none" strike="noStrike">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0882447"/>
                  </a:ext>
                </a:extLst>
              </a:tr>
              <a:tr h="308459">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9169101"/>
                  </a:ext>
                </a:extLst>
              </a:tr>
              <a:tr h="287368">
                <a:tc>
                  <a:txBody>
                    <a:bodyPr/>
                    <a:lstStyle/>
                    <a:p>
                      <a:pPr algn="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50.15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a:effectLst/>
                          <a:latin typeface="Arial" panose="020B0604020202020204" pitchFamily="34" charset="0"/>
                        </a:rPr>
                        <a:t> $4,993,751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$8,081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7152044"/>
                  </a:ext>
                </a:extLst>
              </a:tr>
              <a:tr h="287368">
                <a:tc>
                  <a:txBody>
                    <a:bodyPr/>
                    <a:lstStyle/>
                    <a:p>
                      <a:pPr algn="r" fontAlgn="b"/>
                      <a:r>
                        <a:rPr lang="en-US" sz="10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9.75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$861,930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$1,395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1200451"/>
                  </a:ext>
                </a:extLst>
              </a:tr>
              <a:tr h="287368">
                <a:tc>
                  <a:txBody>
                    <a:bodyPr/>
                    <a:lstStyle/>
                    <a:p>
                      <a:pPr algn="r" fontAlgn="b"/>
                      <a:r>
                        <a:rPr lang="en-US" sz="10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$128,643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$208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5429059"/>
                  </a:ext>
                </a:extLst>
              </a:tr>
              <a:tr h="287368">
                <a:tc>
                  <a:txBody>
                    <a:bodyPr/>
                    <a:lstStyle/>
                    <a:p>
                      <a:pPr algn="r" fontAlgn="b"/>
                      <a:r>
                        <a:rPr lang="en-US" sz="10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$4,500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7513691"/>
                  </a:ext>
                </a:extLst>
              </a:tr>
              <a:tr h="287368">
                <a:tc>
                  <a:txBody>
                    <a:bodyPr/>
                    <a:lstStyle/>
                    <a:p>
                      <a:pPr algn="r" fontAlgn="b"/>
                      <a:r>
                        <a:rPr lang="en-US" sz="10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$109,306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$177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2686230"/>
                  </a:ext>
                </a:extLst>
              </a:tr>
              <a:tr h="287368">
                <a:tc>
                  <a:txBody>
                    <a:bodyPr/>
                    <a:lstStyle/>
                    <a:p>
                      <a:pPr algn="r" fontAlgn="b"/>
                      <a:r>
                        <a:rPr lang="en-US" sz="10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9.00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$933,445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$1,510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9145862"/>
                  </a:ext>
                </a:extLst>
              </a:tr>
              <a:tr h="287368">
                <a:tc>
                  <a:txBody>
                    <a:bodyPr/>
                    <a:lstStyle/>
                    <a:p>
                      <a:pPr algn="r" fontAlgn="b"/>
                      <a:r>
                        <a:rPr lang="en-US" sz="10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4.50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$328,879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$532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5590454"/>
                  </a:ext>
                </a:extLst>
              </a:tr>
              <a:tr h="287368">
                <a:tc>
                  <a:txBody>
                    <a:bodyPr/>
                    <a:lstStyle/>
                    <a:p>
                      <a:pPr algn="r" fontAlgn="b"/>
                      <a:r>
                        <a:rPr lang="en-US" sz="1000" b="0" i="0" u="none" strike="noStrike">
                          <a:effectLst/>
                          <a:latin typeface="Arial" panose="020B0604020202020204" pitchFamily="34" charset="0"/>
                        </a:rPr>
                        <a:t>2700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Transportation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$19,117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$31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2847171"/>
                  </a:ext>
                </a:extLst>
              </a:tr>
              <a:tr h="355915">
                <a:tc gridSpan="2">
                  <a:txBody>
                    <a:bodyPr/>
                    <a:lstStyle/>
                    <a:p>
                      <a:pPr algn="r" fontAlgn="b"/>
                      <a:r>
                        <a:rPr lang="en-US" sz="1200" b="1" i="0" u="none" strike="noStrike">
                          <a:effectLst/>
                          <a:latin typeface="Arial" panose="020B0604020202020204" pitchFamily="34" charset="0"/>
                        </a:rPr>
                        <a:t>Total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1" i="0" u="none" strike="noStrike">
                          <a:effectLst/>
                          <a:latin typeface="Arial" panose="020B0604020202020204" pitchFamily="34" charset="0"/>
                        </a:rPr>
                        <a:t>75.40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effectLst/>
                          <a:latin typeface="Arial" panose="020B0604020202020204" pitchFamily="34" charset="0"/>
                        </a:rPr>
                        <a:t> $7,379,571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effectLst/>
                          <a:latin typeface="Arial" panose="020B0604020202020204" pitchFamily="34" charset="0"/>
                        </a:rPr>
                        <a:t> $11,941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4401071"/>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F7550183-9886-EA8D-9077-FBB9B32C3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560" y="1259632"/>
            <a:ext cx="8361358"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218559146"/>
              </p:ext>
            </p:extLst>
          </p:nvPr>
        </p:nvGraphicFramePr>
        <p:xfrm>
          <a:off x="3640678" y="1240623"/>
          <a:ext cx="8094122" cy="5571360"/>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Times New Roman" panose="02020603050405020304" pitchFamily="18" charset="0"/>
                          <a:cs typeface="Times New Roman" panose="02020603050405020304" pitchFamily="18" charset="0"/>
                        </a:rPr>
                        <a:t>Improve teacher quality and improve delivery of instruction.</a:t>
                      </a:r>
                      <a:endParaRPr lang="en-US" sz="800" b="0" i="0" u="none" strike="noStrike" dirty="0">
                        <a:effectLst/>
                        <a:latin typeface="Arial" panose="020B0604020202020204" pitchFamily="34" charset="0"/>
                      </a:endParaRPr>
                    </a:p>
                  </a:txBody>
                  <a:tcPr marL="68580" marR="68580" marT="34290" marB="34290" anchor="ctr"/>
                </a:tc>
                <a:tc>
                  <a:txBody>
                    <a:bodyPr/>
                    <a:lstStyle/>
                    <a:p>
                      <a:r>
                        <a:rPr lang="en-US" sz="800" dirty="0"/>
                        <a:t>Equipping and empowering leaders and staff </a:t>
                      </a:r>
                    </a:p>
                  </a:txBody>
                  <a:tcPr marL="68580" marR="68580" marT="34290" marB="34290" anchor="ctr"/>
                </a:tc>
                <a:tc>
                  <a:txBody>
                    <a:bodyPr/>
                    <a:lstStyle/>
                    <a:p>
                      <a:r>
                        <a:rPr lang="en-US" sz="800" dirty="0"/>
                        <a:t>Provide professional learning opportunities in instruction and resources</a:t>
                      </a:r>
                    </a:p>
                  </a:txBody>
                  <a:tcPr marL="68580" marR="68580" marT="34290" marB="34290" anchor="ctr"/>
                </a:tc>
                <a:tc>
                  <a:txBody>
                    <a:bodyPr/>
                    <a:lstStyle/>
                    <a:p>
                      <a:r>
                        <a:rPr lang="en-US" sz="800" dirty="0"/>
                        <a:t>Professional learning sessions </a:t>
                      </a:r>
                    </a:p>
                    <a:p>
                      <a:r>
                        <a:rPr lang="en-US" sz="800" dirty="0"/>
                        <a:t>Contracted services for professional learning </a:t>
                      </a:r>
                    </a:p>
                  </a:txBody>
                  <a:tcPr marL="68580" marR="68580" marT="34290" marB="34290" anchor="ctr"/>
                </a:tc>
                <a:tc>
                  <a:txBody>
                    <a:bodyPr/>
                    <a:lstStyle/>
                    <a:p>
                      <a:r>
                        <a:rPr lang="en-US" sz="800" dirty="0"/>
                        <a:t>10,000</a:t>
                      </a:r>
                    </a:p>
                  </a:txBody>
                  <a:tcPr marL="68580" marR="68580" marT="34290" marB="34290" anchor="ctr"/>
                </a:tc>
                <a:extLst>
                  <a:ext uri="{0D108BD9-81ED-4DB2-BD59-A6C34878D82A}">
                    <a16:rowId xmlns:a16="http://schemas.microsoft.com/office/drawing/2014/main" val="10002"/>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Times New Roman" panose="02020603050405020304" pitchFamily="18" charset="0"/>
                          <a:cs typeface="Times New Roman" panose="02020603050405020304" pitchFamily="18" charset="0"/>
                        </a:rPr>
                        <a:t>Increase student mastery of core content knowledge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kern="1200" dirty="0">
                          <a:solidFill>
                            <a:srgbClr val="FF0000"/>
                          </a:solidFill>
                        </a:rPr>
                        <a:t>Fostering Academic Excellence for All </a:t>
                      </a:r>
                      <a:endParaRPr lang="en-US" sz="800" dirty="0"/>
                    </a:p>
                  </a:txBody>
                  <a:tcPr marL="68580" marR="68580" marT="34290" marB="34290" anchor="ctr"/>
                </a:tc>
                <a:tc>
                  <a:txBody>
                    <a:bodyPr/>
                    <a:lstStyle/>
                    <a:p>
                      <a:r>
                        <a:rPr lang="en-US" sz="800" dirty="0"/>
                        <a:t>Provide instructional resources (Human Resources)</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t>Hire paraprofessional </a:t>
                      </a:r>
                    </a:p>
                  </a:txBody>
                  <a:tcPr marL="68580" marR="68580" marT="34290" marB="34290" anchor="ctr"/>
                </a:tc>
                <a:tc>
                  <a:txBody>
                    <a:bodyPr/>
                    <a:lstStyle/>
                    <a:p>
                      <a:r>
                        <a:rPr lang="en-US" sz="800" dirty="0"/>
                        <a:t>44,199</a:t>
                      </a:r>
                    </a:p>
                  </a:txBody>
                  <a:tcPr marL="68580" marR="68580" marT="34290" marB="34290" anchor="ctr"/>
                </a:tc>
                <a:extLst>
                  <a:ext uri="{0D108BD9-81ED-4DB2-BD59-A6C34878D82A}">
                    <a16:rowId xmlns:a16="http://schemas.microsoft.com/office/drawing/2014/main" val="10003"/>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Times New Roman" panose="02020603050405020304" pitchFamily="18" charset="0"/>
                          <a:cs typeface="Times New Roman" panose="02020603050405020304" pitchFamily="18" charset="0"/>
                        </a:rPr>
                        <a:t>Provide increased learning opportunities that offer customized instruction creating exposure, expression, and global awareness. </a:t>
                      </a:r>
                    </a:p>
                  </a:txBody>
                  <a:tcPr marL="68580" marR="68580" marT="34290" marB="34290" anchor="ctr"/>
                </a:tc>
                <a:tc>
                  <a:txBody>
                    <a:bodyPr/>
                    <a:lstStyle/>
                    <a:p>
                      <a:r>
                        <a:rPr lang="en-US" sz="800" b="0" kern="1200" dirty="0">
                          <a:solidFill>
                            <a:srgbClr val="FF0000"/>
                          </a:solidFill>
                        </a:rPr>
                        <a:t>Building a culture of student support </a:t>
                      </a:r>
                      <a:endParaRPr lang="en-US" sz="800" dirty="0"/>
                    </a:p>
                  </a:txBody>
                  <a:tcPr marL="68580" marR="68580" marT="34290" marB="34290" anchor="ctr"/>
                </a:tc>
                <a:tc>
                  <a:txBody>
                    <a:bodyPr/>
                    <a:lstStyle/>
                    <a:p>
                      <a:r>
                        <a:rPr lang="en-US" sz="800" dirty="0"/>
                        <a:t>Develop a school program that prepares students to interact effectively with a variety of school business audiences. </a:t>
                      </a:r>
                    </a:p>
                  </a:txBody>
                  <a:tcPr marL="68580" marR="68580" marT="34290" marB="34290" anchor="ctr"/>
                </a:tc>
                <a:tc>
                  <a:txBody>
                    <a:bodyPr/>
                    <a:lstStyle/>
                    <a:p>
                      <a:r>
                        <a:rPr lang="en-US" sz="800" dirty="0"/>
                        <a:t>Purchase hourly instructional coaches and teachers  (Math and ELA)</a:t>
                      </a:r>
                    </a:p>
                  </a:txBody>
                  <a:tcPr marL="68580" marR="68580" marT="34290" marB="34290" anchor="ctr"/>
                </a:tc>
                <a:tc>
                  <a:txBody>
                    <a:bodyPr/>
                    <a:lstStyle/>
                    <a:p>
                      <a:r>
                        <a:rPr lang="en-US" sz="800" dirty="0"/>
                        <a:t>210,012</a:t>
                      </a:r>
                    </a:p>
                  </a:txBody>
                  <a:tcPr marL="68580" marR="68580" marT="34290" marB="34290" anchor="ctr"/>
                </a:tc>
                <a:extLst>
                  <a:ext uri="{0D108BD9-81ED-4DB2-BD59-A6C34878D82A}">
                    <a16:rowId xmlns:a16="http://schemas.microsoft.com/office/drawing/2014/main" val="10004"/>
                  </a:ext>
                </a:extLst>
              </a:tr>
              <a:tr h="361381">
                <a:tc>
                  <a:txBody>
                    <a:bodyPr/>
                    <a:lstStyle/>
                    <a:p>
                      <a:r>
                        <a:rPr lang="en-US" sz="800" dirty="0">
                          <a:latin typeface="Times New Roman" panose="02020603050405020304" pitchFamily="18" charset="0"/>
                          <a:cs typeface="Times New Roman" panose="02020603050405020304" pitchFamily="18" charset="0"/>
                        </a:rPr>
                        <a:t>Prepare all students for post-secondary and career experiences</a:t>
                      </a:r>
                      <a:endParaRPr lang="en-US" sz="800" dirty="0"/>
                    </a:p>
                  </a:txBody>
                  <a:tcPr marL="68580" marR="68580" marT="34290" marB="34290" anchor="ctr"/>
                </a:tc>
                <a:tc>
                  <a:txBody>
                    <a:bodyPr/>
                    <a:lstStyle/>
                    <a:p>
                      <a:r>
                        <a:rPr lang="en-US" sz="800" b="0" kern="1200" dirty="0">
                          <a:solidFill>
                            <a:srgbClr val="FF0000"/>
                          </a:solidFill>
                        </a:rPr>
                        <a:t>Fostering Academic Excellence for All </a:t>
                      </a:r>
                      <a:endParaRPr lang="en-US" sz="800" dirty="0"/>
                    </a:p>
                  </a:txBody>
                  <a:tcPr marL="68580" marR="68580" marT="34290" marB="34290" anchor="ctr"/>
                </a:tc>
                <a:tc>
                  <a:txBody>
                    <a:bodyPr/>
                    <a:lstStyle/>
                    <a:p>
                      <a:r>
                        <a:rPr lang="en-US" sz="800" dirty="0"/>
                        <a:t>Engage student in inquiry studies and project-based learning </a:t>
                      </a:r>
                    </a:p>
                  </a:txBody>
                  <a:tcPr marL="68580" marR="68580" marT="34290" marB="34290" anchor="ctr"/>
                </a:tc>
                <a:tc>
                  <a:txBody>
                    <a:bodyPr/>
                    <a:lstStyle/>
                    <a:p>
                      <a:r>
                        <a:rPr lang="en-US" sz="800" dirty="0"/>
                        <a:t> field trips, student transportation</a:t>
                      </a:r>
                    </a:p>
                    <a:p>
                      <a:r>
                        <a:rPr lang="en-US" sz="800" dirty="0"/>
                        <a:t>Student incentives  </a:t>
                      </a:r>
                    </a:p>
                  </a:txBody>
                  <a:tcPr marL="68580" marR="68580" marT="34290" marB="34290" anchor="ctr"/>
                </a:tc>
                <a:tc>
                  <a:txBody>
                    <a:bodyPr/>
                    <a:lstStyle/>
                    <a:p>
                      <a:r>
                        <a:rPr lang="en-US" sz="800" dirty="0"/>
                        <a:t>10,000</a:t>
                      </a:r>
                    </a:p>
                  </a:txBody>
                  <a:tcPr marL="68580" marR="68580" marT="34290" marB="34290" anchor="ctr"/>
                </a:tc>
                <a:extLst>
                  <a:ext uri="{0D108BD9-81ED-4DB2-BD59-A6C34878D82A}">
                    <a16:rowId xmlns:a16="http://schemas.microsoft.com/office/drawing/2014/main" val="10005"/>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Times New Roman" panose="02020603050405020304" pitchFamily="18" charset="0"/>
                          <a:cs typeface="Times New Roman" panose="02020603050405020304" pitchFamily="18" charset="0"/>
                        </a:rPr>
                        <a:t>Increase staffing to support attendance team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mn-lt"/>
                          <a:ea typeface="+mn-ea"/>
                          <a:cs typeface="+mn-cs"/>
                        </a:rPr>
                        <a:t>Creating a system of school support </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nchor="ctr"/>
                </a:tc>
                <a:tc>
                  <a:txBody>
                    <a:bodyPr/>
                    <a:lstStyle/>
                    <a:p>
                      <a:pPr algn="ctr"/>
                      <a:r>
                        <a:rPr lang="en-US" sz="800" dirty="0"/>
                        <a:t>Allocate resources for the overall operations of the school support </a:t>
                      </a:r>
                    </a:p>
                  </a:txBody>
                  <a:tcPr marL="68580" marR="68580" marT="34290" marB="34290" anchor="ctr"/>
                </a:tc>
                <a:tc>
                  <a:txBody>
                    <a:bodyPr/>
                    <a:lstStyle/>
                    <a:p>
                      <a:r>
                        <a:rPr lang="en-US" sz="800" dirty="0"/>
                        <a:t>Add additional clerk </a:t>
                      </a:r>
                    </a:p>
                  </a:txBody>
                  <a:tcPr marL="68580" marR="68580" marT="34290" marB="34290" anchor="ctr"/>
                </a:tc>
                <a:tc>
                  <a:txBody>
                    <a:bodyPr/>
                    <a:lstStyle/>
                    <a:p>
                      <a:r>
                        <a:rPr lang="en-US" sz="800" dirty="0"/>
                        <a:t>49,230</a:t>
                      </a:r>
                    </a:p>
                  </a:txBody>
                  <a:tcPr marL="68580" marR="68580" marT="34290" marB="34290" anchor="ctr"/>
                </a:tc>
                <a:extLst>
                  <a:ext uri="{0D108BD9-81ED-4DB2-BD59-A6C34878D82A}">
                    <a16:rowId xmlns:a16="http://schemas.microsoft.com/office/drawing/2014/main" val="10006"/>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i="0" u="none" strike="noStrike" dirty="0">
                        <a:effectLst/>
                        <a:latin typeface="Arial" panose="020B0604020202020204" pitchFamily="34" charset="0"/>
                      </a:endParaRPr>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i="0" u="none" strike="noStrike" kern="1200" dirty="0">
                        <a:solidFill>
                          <a:srgbClr val="000000"/>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p>
                  </a:txBody>
                  <a:tcPr marL="68580" marR="68580" marT="34290" marB="34290" anchor="ctr"/>
                </a:tc>
                <a:tc>
                  <a:txBody>
                    <a:bodyPr/>
                    <a:lstStyle/>
                    <a:p>
                      <a:endParaRPr lang="en-US" sz="800" dirty="0"/>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FY24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297,593</a:t>
            </a:r>
          </a:p>
        </p:txBody>
      </p:sp>
    </p:spTree>
    <p:extLst>
      <p:ext uri="{BB962C8B-B14F-4D97-AF65-F5344CB8AC3E}">
        <p14:creationId xmlns:p14="http://schemas.microsoft.com/office/powerpoint/2010/main" val="277156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276157807"/>
              </p:ext>
            </p:extLst>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Holdback $_0__ </a:t>
            </a:r>
          </a:p>
        </p:txBody>
      </p:sp>
    </p:spTree>
    <p:extLst>
      <p:ext uri="{BB962C8B-B14F-4D97-AF65-F5344CB8AC3E}">
        <p14:creationId xmlns:p14="http://schemas.microsoft.com/office/powerpoint/2010/main" val="56491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dirty="0">
                <a:solidFill>
                  <a:schemeClr val="tx2">
                    <a:lumMod val="75000"/>
                  </a:schemeClr>
                </a:solidFill>
              </a:rPr>
              <a:t>February </a:t>
            </a:r>
            <a:endParaRPr lang="en-US"/>
          </a:p>
          <a:p>
            <a:pPr marL="800100" lvl="1" indent="-342900">
              <a:buFont typeface="Arial" panose="020B0604020202020204" pitchFamily="34" charset="0"/>
              <a:buChar char="•"/>
            </a:pPr>
            <a:r>
              <a:rPr lang="en-US" sz="2000" dirty="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17</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nvGraphicFramePr>
        <p:xfrm>
          <a:off x="1964016" y="983679"/>
          <a:ext cx="8046720" cy="5418768"/>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5204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Increase mastery of core content knowledge for all scholars grades 9-12. </a:t>
                      </a:r>
                    </a:p>
                    <a:p>
                      <a:endParaRPr lang="en-US" sz="1800" dirty="0">
                        <a:latin typeface="Times New Roman" panose="02020603050405020304" pitchFamily="18" charset="0"/>
                        <a:cs typeface="Times New Roman" panose="02020603050405020304" pitchFamily="18" charset="0"/>
                      </a:endParaRPr>
                    </a:p>
                  </a:txBody>
                  <a:tcPr/>
                </a:tc>
                <a:tc>
                  <a:txBody>
                    <a:bodyPr/>
                    <a:lstStyle/>
                    <a:p>
                      <a:pPr>
                        <a:lnSpc>
                          <a:spcPct val="100000"/>
                        </a:lnSpc>
                        <a:spcBef>
                          <a:spcPts val="900"/>
                        </a:spcBef>
                      </a:pPr>
                      <a:r>
                        <a:rPr lang="en-US" sz="1800" spc="-5" dirty="0">
                          <a:latin typeface="Calibri"/>
                          <a:cs typeface="Calibri"/>
                        </a:rPr>
                        <a:t>Data indicates there is a need to increase the  percentage of students in grades in 9 -12 scoring proficient or above in all tested subject areas.</a:t>
                      </a:r>
                      <a:endParaRPr lang="en-US" sz="2000" dirty="0">
                        <a:latin typeface="Calibri"/>
                        <a:cs typeface="Calibri"/>
                      </a:endParaRPr>
                    </a:p>
                  </a:txBody>
                  <a:tcPr/>
                </a:tc>
                <a:extLst>
                  <a:ext uri="{0D108BD9-81ED-4DB2-BD59-A6C34878D82A}">
                    <a16:rowId xmlns:a16="http://schemas.microsoft.com/office/drawing/2014/main" val="10001"/>
                  </a:ext>
                </a:extLst>
              </a:tr>
              <a:tr h="1101087">
                <a:tc>
                  <a:txBody>
                    <a:bodyPr/>
                    <a:lstStyle/>
                    <a:p>
                      <a:pPr algn="just"/>
                      <a:r>
                        <a:rPr lang="en-US" sz="1800" dirty="0">
                          <a:latin typeface="Times New Roman" panose="02020603050405020304" pitchFamily="18" charset="0"/>
                          <a:cs typeface="Times New Roman" panose="02020603050405020304" pitchFamily="18" charset="0"/>
                        </a:rPr>
                        <a:t>Improve teacher quality and improve delivery of instruction.</a:t>
                      </a:r>
                      <a:endParaRPr lang="en-US" sz="1800" dirty="0"/>
                    </a:p>
                  </a:txBody>
                  <a:tcPr/>
                </a:tc>
                <a:tc>
                  <a:txBody>
                    <a:bodyPr/>
                    <a:lstStyle/>
                    <a:p>
                      <a:pPr algn="just"/>
                      <a:r>
                        <a:rPr lang="en-US" sz="1750" dirty="0"/>
                        <a:t>There is a need to provide teachers with professional learning opportunities that promote student growth and achievement. </a:t>
                      </a:r>
                    </a:p>
                  </a:txBody>
                  <a:tcPr/>
                </a:tc>
                <a:extLst>
                  <a:ext uri="{0D108BD9-81ED-4DB2-BD59-A6C34878D82A}">
                    <a16:rowId xmlns:a16="http://schemas.microsoft.com/office/drawing/2014/main" val="10002"/>
                  </a:ext>
                </a:extLst>
              </a:tr>
              <a:tr h="211524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Provide increased learning opportunities that offer customized instruction creating exposure, expression, and global awareness. </a:t>
                      </a:r>
                      <a:endParaRPr lang="en-US" sz="1800" dirty="0"/>
                    </a:p>
                    <a:p>
                      <a:pPr algn="ctr"/>
                      <a:endParaRPr lang="en-US" sz="1750" dirty="0"/>
                    </a:p>
                  </a:txBody>
                  <a:tcPr/>
                </a:tc>
                <a:tc>
                  <a:txBody>
                    <a:bodyPr/>
                    <a:lstStyle/>
                    <a:p>
                      <a:pPr algn="just"/>
                      <a:r>
                        <a:rPr lang="en-US" sz="1750" dirty="0"/>
                        <a:t>Since Early College has adopted STEM as the signature program, we will need the support of personnel and professional learning opportunities that align with the standards of practice. </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6</a:t>
            </a:fld>
            <a:endParaRPr lang="en-US"/>
          </a:p>
        </p:txBody>
      </p:sp>
    </p:spTree>
    <p:extLst>
      <p:ext uri="{BB962C8B-B14F-4D97-AF65-F5344CB8AC3E}">
        <p14:creationId xmlns:p14="http://schemas.microsoft.com/office/powerpoint/2010/main" val="421235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072640" y="891243"/>
          <a:ext cx="8046720" cy="5189834"/>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7849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49563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Prepare all students for post-secondary and career experiences</a:t>
                      </a:r>
                      <a:r>
                        <a:rPr lang="en-US" sz="2000" dirty="0"/>
                        <a:t>. </a:t>
                      </a:r>
                    </a:p>
                    <a:p>
                      <a:pPr algn="ctr"/>
                      <a:endParaRPr lang="en-US" sz="2000" dirty="0"/>
                    </a:p>
                  </a:txBody>
                  <a:tcPr/>
                </a:tc>
                <a:tc>
                  <a:txBody>
                    <a:bodyPr/>
                    <a:lstStyle/>
                    <a:p>
                      <a:pPr algn="just"/>
                      <a:r>
                        <a:rPr lang="en-US" sz="2000" dirty="0"/>
                        <a:t>There is a need to increase the number of scholars participating in the early college model and the number of scholars being retained in the program. </a:t>
                      </a:r>
                    </a:p>
                  </a:txBody>
                  <a:tcPr/>
                </a:tc>
                <a:extLst>
                  <a:ext uri="{0D108BD9-81ED-4DB2-BD59-A6C34878D82A}">
                    <a16:rowId xmlns:a16="http://schemas.microsoft.com/office/drawing/2014/main" val="10001"/>
                  </a:ext>
                </a:extLst>
              </a:tr>
              <a:tr h="2060018">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Maximize and align partnerships, policies, and procedures to support school needs. </a:t>
                      </a:r>
                    </a:p>
                    <a:p>
                      <a:pPr algn="ctr"/>
                      <a:r>
                        <a:rPr lang="en-US" sz="2000" dirty="0">
                          <a:latin typeface="Times New Roman" panose="02020603050405020304" pitchFamily="18" charset="0"/>
                          <a:cs typeface="Times New Roman" panose="02020603050405020304" pitchFamily="18" charset="0"/>
                        </a:rPr>
                        <a:t> </a:t>
                      </a:r>
                      <a:endParaRPr lang="en-US" sz="2000" dirty="0"/>
                    </a:p>
                  </a:txBody>
                  <a:tcPr/>
                </a:tc>
                <a:tc>
                  <a:txBody>
                    <a:bodyPr/>
                    <a:lstStyle/>
                    <a:p>
                      <a:pPr algn="just"/>
                      <a:r>
                        <a:rPr lang="en-US" sz="2000" dirty="0"/>
                        <a:t>As we aim to prepare to implement Signature Programming and increase student achievement, partnerships will benefit the staff with professional learning and scholars and parents with increased opportunities</a:t>
                      </a:r>
                    </a:p>
                  </a:txBody>
                  <a:tcPr/>
                </a:tc>
                <a:extLst>
                  <a:ext uri="{0D108BD9-81ED-4DB2-BD59-A6C34878D82A}">
                    <a16:rowId xmlns:a16="http://schemas.microsoft.com/office/drawing/2014/main" val="10002"/>
                  </a:ext>
                </a:extLst>
              </a:tr>
              <a:tr h="366374">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331578">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7</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Priorities:</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FY24 funding </a:t>
            </a:r>
            <a:r>
              <a:rPr kumimoji="0" lang="en-US" sz="2400" b="0" i="0" u="sng"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priorities</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from the school’s strategic plan, ranked by the order of importance.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Request: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Ask”  What needs to be funded in order to support the strategy?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32244517"/>
              </p:ext>
            </p:extLst>
          </p:nvPr>
        </p:nvGraphicFramePr>
        <p:xfrm>
          <a:off x="3626944" y="1240623"/>
          <a:ext cx="8121588" cy="5600971"/>
        </p:xfrm>
        <a:graphic>
          <a:graphicData uri="http://schemas.openxmlformats.org/drawingml/2006/table">
            <a:tbl>
              <a:tblPr firstRow="1" bandRow="1">
                <a:tableStyleId>{21E4AEA4-8DFA-4A89-87EB-49C32662AFE0}</a:tableStyleId>
              </a:tblPr>
              <a:tblGrid>
                <a:gridCol w="1610759">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994236">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Times New Roman" panose="02020603050405020304" pitchFamily="18" charset="0"/>
                          <a:cs typeface="Times New Roman" panose="02020603050405020304" pitchFamily="18" charset="0"/>
                        </a:rPr>
                        <a:t>Improve teacher quality and improve delivery of instruction.</a:t>
                      </a:r>
                      <a:endParaRPr lang="en-US" sz="800" b="0" i="0" u="none" strike="noStrike" dirty="0">
                        <a:effectLst/>
                        <a:latin typeface="Arial" panose="020B0604020202020204" pitchFamily="34" charset="0"/>
                      </a:endParaRPr>
                    </a:p>
                    <a:p>
                      <a:endParaRPr lang="en-US" sz="800" dirty="0"/>
                    </a:p>
                  </a:txBody>
                  <a:tcPr marL="68580" marR="68580" marT="34290" marB="34290" anchor="ctr"/>
                </a:tc>
                <a:tc>
                  <a:txBody>
                    <a:bodyPr/>
                    <a:lstStyle/>
                    <a:p>
                      <a:r>
                        <a:rPr lang="en-US" sz="800" dirty="0"/>
                        <a:t>Equipping and empowering leaders and staff </a:t>
                      </a:r>
                    </a:p>
                  </a:txBody>
                  <a:tcPr marL="68580" marR="68580" marT="34290" marB="34290" anchor="ctr"/>
                </a:tc>
                <a:tc>
                  <a:txBody>
                    <a:bodyPr/>
                    <a:lstStyle/>
                    <a:p>
                      <a:r>
                        <a:rPr lang="en-US" sz="800" dirty="0"/>
                        <a:t>Provide professional learning opportunities in instruction and resources</a:t>
                      </a:r>
                    </a:p>
                  </a:txBody>
                  <a:tcPr marL="68580" marR="68580" marT="34290" marB="34290" anchor="ctr"/>
                </a:tc>
                <a:tc>
                  <a:txBody>
                    <a:bodyPr/>
                    <a:lstStyle/>
                    <a:p>
                      <a:r>
                        <a:rPr lang="en-US" sz="800" dirty="0"/>
                        <a:t>Professional learning sessions </a:t>
                      </a:r>
                    </a:p>
                    <a:p>
                      <a:r>
                        <a:rPr lang="en-US" sz="800" dirty="0"/>
                        <a:t>Contracted services for professional learning </a:t>
                      </a:r>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Times New Roman" panose="02020603050405020304" pitchFamily="18" charset="0"/>
                          <a:cs typeface="Times New Roman" panose="02020603050405020304" pitchFamily="18" charset="0"/>
                        </a:rPr>
                        <a:t>Increase student mastery of core content knowledge </a:t>
                      </a:r>
                    </a:p>
                    <a:p>
                      <a:endParaRPr lang="en-US" sz="800" dirty="0"/>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kern="1200" dirty="0">
                          <a:solidFill>
                            <a:srgbClr val="FF0000"/>
                          </a:solidFill>
                        </a:rPr>
                        <a:t>Fostering Academic Excellence for All </a:t>
                      </a:r>
                      <a:endParaRPr lang="en-US" sz="800" dirty="0"/>
                    </a:p>
                    <a:p>
                      <a:endParaRPr lang="en-US" sz="800" dirty="0"/>
                    </a:p>
                  </a:txBody>
                  <a:tcPr marL="68580" marR="68580" marT="34290" marB="34290" anchor="ctr"/>
                </a:tc>
                <a:tc>
                  <a:txBody>
                    <a:bodyPr/>
                    <a:lstStyle/>
                    <a:p>
                      <a:r>
                        <a:rPr lang="en-US" sz="800" dirty="0"/>
                        <a:t>Provide instructional resources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t>Professional learning sessions </a:t>
                      </a:r>
                    </a:p>
                    <a:p>
                      <a:r>
                        <a:rPr lang="en-US" sz="800" dirty="0"/>
                        <a:t>Curriculum resources </a:t>
                      </a:r>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Times New Roman" panose="02020603050405020304" pitchFamily="18" charset="0"/>
                          <a:cs typeface="Times New Roman" panose="02020603050405020304" pitchFamily="18" charset="0"/>
                        </a:rPr>
                        <a:t>Provide increased learning opportunities that offer customized instruction creating exposure, expression, and global awareness. </a:t>
                      </a:r>
                    </a:p>
                    <a:p>
                      <a:endParaRPr lang="en-US" sz="800" dirty="0"/>
                    </a:p>
                  </a:txBody>
                  <a:tcPr marL="68580" marR="68580" marT="34290" marB="34290" anchor="ctr"/>
                </a:tc>
                <a:tc>
                  <a:txBody>
                    <a:bodyPr/>
                    <a:lstStyle/>
                    <a:p>
                      <a:r>
                        <a:rPr lang="en-US" sz="800" b="0" kern="1200" dirty="0">
                          <a:solidFill>
                            <a:srgbClr val="FF0000"/>
                          </a:solidFill>
                        </a:rPr>
                        <a:t>Building a culture of student support </a:t>
                      </a:r>
                      <a:endParaRPr lang="en-US" sz="800" dirty="0"/>
                    </a:p>
                  </a:txBody>
                  <a:tcPr marL="68580" marR="68580" marT="34290" marB="34290" anchor="ctr"/>
                </a:tc>
                <a:tc>
                  <a:txBody>
                    <a:bodyPr/>
                    <a:lstStyle/>
                    <a:p>
                      <a:r>
                        <a:rPr lang="en-US" sz="800" dirty="0"/>
                        <a:t>Develop a school program that prepares students to interact effectively with a variety of school business audiences. </a:t>
                      </a:r>
                    </a:p>
                  </a:txBody>
                  <a:tcPr marL="68580" marR="68580" marT="34290" marB="34290" anchor="ctr"/>
                </a:tc>
                <a:tc>
                  <a:txBody>
                    <a:bodyPr/>
                    <a:lstStyle/>
                    <a:p>
                      <a:r>
                        <a:rPr lang="en-US" sz="800" dirty="0"/>
                        <a:t>Purchase additional teachers</a:t>
                      </a:r>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r>
                        <a:rPr lang="en-US" sz="800" dirty="0">
                          <a:latin typeface="Times New Roman" panose="02020603050405020304" pitchFamily="18" charset="0"/>
                          <a:cs typeface="Times New Roman" panose="02020603050405020304" pitchFamily="18" charset="0"/>
                        </a:rPr>
                        <a:t>Prepare all students for post-secondary and career experiences</a:t>
                      </a:r>
                      <a:endParaRPr lang="en-US" sz="800" dirty="0"/>
                    </a:p>
                  </a:txBody>
                  <a:tcPr marL="68580" marR="68580" marT="34290" marB="34290" anchor="ctr"/>
                </a:tc>
                <a:tc>
                  <a:txBody>
                    <a:bodyPr/>
                    <a:lstStyle/>
                    <a:p>
                      <a:r>
                        <a:rPr lang="en-US" sz="800" b="0" kern="1200" dirty="0">
                          <a:solidFill>
                            <a:srgbClr val="FF0000"/>
                          </a:solidFill>
                        </a:rPr>
                        <a:t>Fostering Academic Excellence for All </a:t>
                      </a:r>
                      <a:endParaRPr lang="en-US" sz="800" dirty="0"/>
                    </a:p>
                  </a:txBody>
                  <a:tcPr marL="68580" marR="68580" marT="34290" marB="34290" anchor="ctr"/>
                </a:tc>
                <a:tc>
                  <a:txBody>
                    <a:bodyPr/>
                    <a:lstStyle/>
                    <a:p>
                      <a:r>
                        <a:rPr lang="en-US" sz="800" dirty="0"/>
                        <a:t>Engage student in inquiry studies and project-based learning </a:t>
                      </a:r>
                    </a:p>
                    <a:p>
                      <a:endParaRPr lang="en-US" sz="800" dirty="0"/>
                    </a:p>
                  </a:txBody>
                  <a:tcPr marL="68580" marR="68580" marT="34290" marB="34290" anchor="ctr"/>
                </a:tc>
                <a:tc>
                  <a:txBody>
                    <a:bodyPr/>
                    <a:lstStyle/>
                    <a:p>
                      <a:r>
                        <a:rPr lang="en-US" sz="800" dirty="0"/>
                        <a:t>PBL supplies, field trips, student transportation </a:t>
                      </a:r>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latin typeface="Times New Roman" panose="02020603050405020304" pitchFamily="18" charset="0"/>
                          <a:cs typeface="Times New Roman" panose="02020603050405020304" pitchFamily="18" charset="0"/>
                        </a:rPr>
                        <a:t>Maximize and align partnerships, policies, and procedures to support school needs. </a:t>
                      </a:r>
                    </a:p>
                    <a:p>
                      <a:endParaRPr lang="en-US" sz="800" dirty="0"/>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mn-lt"/>
                          <a:ea typeface="+mn-ea"/>
                          <a:cs typeface="+mn-cs"/>
                        </a:rPr>
                        <a:t>Creating a system of school support </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algn="ctr"/>
                      <a:endParaRPr lang="en-US" sz="800" dirty="0"/>
                    </a:p>
                  </a:txBody>
                  <a:tcPr marL="68580" marR="68580" marT="34290" marB="34290" anchor="ctr"/>
                </a:tc>
                <a:tc>
                  <a:txBody>
                    <a:bodyPr/>
                    <a:lstStyle/>
                    <a:p>
                      <a:pPr algn="ctr"/>
                      <a:r>
                        <a:rPr lang="en-US" sz="800" dirty="0"/>
                        <a:t>Develop and align funding for school resources and internships  and field trips</a:t>
                      </a:r>
                    </a:p>
                  </a:txBody>
                  <a:tcPr marL="68580" marR="68580" marT="34290" marB="34290" anchor="ctr"/>
                </a:tc>
                <a:tc>
                  <a:txBody>
                    <a:bodyPr/>
                    <a:lstStyle/>
                    <a:p>
                      <a:r>
                        <a:rPr lang="en-US" sz="800" dirty="0"/>
                        <a:t>Allocate funding for professional learning and partnership development </a:t>
                      </a:r>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FY24 Strategic Plan Break-out</a:t>
            </a:r>
          </a:p>
        </p:txBody>
      </p:sp>
    </p:spTree>
    <p:extLst>
      <p:ext uri="{BB962C8B-B14F-4D97-AF65-F5344CB8AC3E}">
        <p14:creationId xmlns:p14="http://schemas.microsoft.com/office/powerpoint/2010/main" val="29201017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384</TotalTime>
  <Words>2419</Words>
  <Application>Microsoft Office PowerPoint</Application>
  <PresentationFormat>Widescreen</PresentationFormat>
  <Paragraphs>341</Paragraphs>
  <Slides>19</Slides>
  <Notes>16</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19</vt:i4>
      </vt:variant>
    </vt:vector>
  </HeadingPairs>
  <TitlesOfParts>
    <vt:vector size="41" baseType="lpstr">
      <vt:lpstr>Arial</vt:lpstr>
      <vt:lpstr>Arial Black</vt:lpstr>
      <vt:lpstr>Berlin Sans FB Demi</vt:lpstr>
      <vt:lpstr>Calibri</vt:lpstr>
      <vt:lpstr>Century Schoolbook</vt:lpstr>
      <vt:lpstr>Sabon Next LT</vt:lpstr>
      <vt:lpstr>Symbol</vt:lpstr>
      <vt:lpstr>Tenorite</vt:lpstr>
      <vt:lpstr>Times New Roman</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CARVER EARLY COLLEGE Budget Feedback Meeting</vt:lpstr>
      <vt:lpstr>Norms</vt:lpstr>
      <vt:lpstr>GO Team Budget Development Process</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Where We’re Going?</vt:lpstr>
      <vt:lpstr>What’s Next?</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Rogers, Christina</cp:lastModifiedBy>
  <cp:revision>3</cp:revision>
  <cp:lastPrinted>2020-01-13T18:18:48Z</cp:lastPrinted>
  <dcterms:created xsi:type="dcterms:W3CDTF">2014-12-15T21:46:52Z</dcterms:created>
  <dcterms:modified xsi:type="dcterms:W3CDTF">2023-03-14T21:12:09Z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