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wdp" ContentType="image/vnd.ms-photo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3"/>
  </p:notesMasterIdLst>
  <p:sldIdLst>
    <p:sldId id="270" r:id="rId2"/>
  </p:sldIdLst>
  <p:sldSz cx="9144000" cy="6858000" type="letter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ristin Moody" initials="KM" lastIdx="35" clrIdx="0"/>
  <p:cmAuthor id="1" name="Norvell, Travis" initials="NT" lastIdx="1" clrIdx="1">
    <p:extLst>
      <p:ext uri="{19B8F6BF-5375-455C-9EA6-DF929625EA0E}">
        <p15:presenceInfo xmlns="" xmlns:p15="http://schemas.microsoft.com/office/powerpoint/2012/main" userId="S-1-5-21-314122457-743516510-1361462980-12634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E3A3A3"/>
    <a:srgbClr val="FFEAEC"/>
    <a:srgbClr val="FFD5D4"/>
    <a:srgbClr val="990000"/>
    <a:srgbClr val="FFF5C9"/>
    <a:srgbClr val="FFCC00"/>
    <a:srgbClr val="FFE98B"/>
    <a:srgbClr val="FF66CC"/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>
        <p:scale>
          <a:sx n="105" d="100"/>
          <a:sy n="105" d="100"/>
        </p:scale>
        <p:origin x="-224" y="2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commentAuthors" Target="commentAuthors.xml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" y="2"/>
            <a:ext cx="3037840" cy="466435"/>
          </a:xfrm>
          <a:prstGeom prst="rect">
            <a:avLst/>
          </a:prstGeom>
        </p:spPr>
        <p:txBody>
          <a:bodyPr vert="horz" lIns="93472" tIns="46736" rIns="93472" bIns="4673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2"/>
            <a:ext cx="3037840" cy="466435"/>
          </a:xfrm>
          <a:prstGeom prst="rect">
            <a:avLst/>
          </a:prstGeom>
        </p:spPr>
        <p:txBody>
          <a:bodyPr vert="horz" lIns="93472" tIns="46736" rIns="93472" bIns="46736" rtlCol="0"/>
          <a:lstStyle>
            <a:lvl1pPr algn="r">
              <a:defRPr sz="1200"/>
            </a:lvl1pPr>
          </a:lstStyle>
          <a:p>
            <a:fld id="{B665D249-3778-416A-98C1-6C9215D76C37}" type="datetimeFigureOut">
              <a:rPr lang="en-US" smtClean="0"/>
              <a:t>11/15/16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3638"/>
            <a:ext cx="4181475" cy="31353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472" tIns="46736" rIns="93472" bIns="4673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1" y="4473896"/>
            <a:ext cx="5608320" cy="3660457"/>
          </a:xfrm>
          <a:prstGeom prst="rect">
            <a:avLst/>
          </a:prstGeom>
        </p:spPr>
        <p:txBody>
          <a:bodyPr vert="horz" lIns="93472" tIns="46736" rIns="93472" bIns="46736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" y="8829967"/>
            <a:ext cx="3037840" cy="466434"/>
          </a:xfrm>
          <a:prstGeom prst="rect">
            <a:avLst/>
          </a:prstGeom>
        </p:spPr>
        <p:txBody>
          <a:bodyPr vert="horz" lIns="93472" tIns="46736" rIns="93472" bIns="4673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4"/>
          </a:xfrm>
          <a:prstGeom prst="rect">
            <a:avLst/>
          </a:prstGeom>
        </p:spPr>
        <p:txBody>
          <a:bodyPr vert="horz" lIns="93472" tIns="46736" rIns="93472" bIns="46736" rtlCol="0" anchor="b"/>
          <a:lstStyle>
            <a:lvl1pPr algn="r">
              <a:defRPr sz="1200"/>
            </a:lvl1pPr>
          </a:lstStyle>
          <a:p>
            <a:fld id="{C315CF0F-7754-451D-81E9-5A14F2A7A2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13799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15CF0F-7754-451D-81E9-5A14F2A7A20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6370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4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89" indent="0" algn="ctr">
              <a:buNone/>
              <a:defRPr sz="2000"/>
            </a:lvl2pPr>
            <a:lvl3pPr marL="914378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2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0CBBA-220A-447C-9114-73FBB77412C7}" type="datetimeFigureOut">
              <a:rPr lang="en-US" smtClean="0"/>
              <a:t>11/15/16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FC533-356A-454F-A1AD-5FED9357B9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65214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0CBBA-220A-447C-9114-73FBB77412C7}" type="datetimeFigureOut">
              <a:rPr lang="en-US" smtClean="0"/>
              <a:t>11/15/16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FC533-356A-454F-A1AD-5FED9357B9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51211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6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365126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0CBBA-220A-447C-9114-73FBB77412C7}" type="datetimeFigureOut">
              <a:rPr lang="en-US" smtClean="0"/>
              <a:t>11/15/16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FC533-356A-454F-A1AD-5FED9357B9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31899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0CBBA-220A-447C-9114-73FBB77412C7}" type="datetimeFigureOut">
              <a:rPr lang="en-US" smtClean="0"/>
              <a:t>11/15/16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FC533-356A-454F-A1AD-5FED9357B9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2599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9" y="1709740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9" y="4589465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8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0CBBA-220A-447C-9114-73FBB77412C7}" type="datetimeFigureOut">
              <a:rPr lang="en-US" smtClean="0"/>
              <a:t>11/15/16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FC533-356A-454F-A1AD-5FED9357B9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7652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1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1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0CBBA-220A-447C-9114-73FBB77412C7}" type="datetimeFigureOut">
              <a:rPr lang="en-US" smtClean="0"/>
              <a:t>11/15/16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FC533-356A-454F-A1AD-5FED9357B9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8835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2" y="365127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4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8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2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681164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8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2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0CBBA-220A-447C-9114-73FBB77412C7}" type="datetimeFigureOut">
              <a:rPr lang="en-US" smtClean="0"/>
              <a:t>11/15/16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FC533-356A-454F-A1AD-5FED9357B9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2681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0CBBA-220A-447C-9114-73FBB77412C7}" type="datetimeFigureOut">
              <a:rPr lang="en-US" smtClean="0"/>
              <a:t>11/15/16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FC533-356A-454F-A1AD-5FED9357B9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2739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0CBBA-220A-447C-9114-73FBB77412C7}" type="datetimeFigureOut">
              <a:rPr lang="en-US" smtClean="0"/>
              <a:t>11/15/16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FC533-356A-454F-A1AD-5FED9357B9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4847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9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7"/>
            <a:ext cx="4629151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9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8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2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0CBBA-220A-447C-9114-73FBB77412C7}" type="datetimeFigureOut">
              <a:rPr lang="en-US" smtClean="0"/>
              <a:t>11/15/16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FC533-356A-454F-A1AD-5FED9357B9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7376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9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7"/>
            <a:ext cx="4629151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8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2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9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8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2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0CBBA-220A-447C-9114-73FBB77412C7}" type="datetimeFigureOut">
              <a:rPr lang="en-US" smtClean="0"/>
              <a:t>11/15/16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FC533-356A-454F-A1AD-5FED9357B9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1428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1" y="365127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1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1" y="6356352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40CBBA-220A-447C-9114-73FBB77412C7}" type="datetimeFigureOut">
              <a:rPr lang="en-US" smtClean="0"/>
              <a:t>11/15/16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1" y="6356352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1" y="6356352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4FC533-356A-454F-A1AD-5FED9357B9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6474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378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8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2" indent="-228594" algn="l" defTabSz="91437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8" indent="-228594" algn="l" defTabSz="91437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5" indent="-228594" algn="l" defTabSz="91437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8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2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microsoft.com/office/2007/relationships/hdphoto" Target="../media/hdphoto1.wdp"/><Relationship Id="rId6" Type="http://schemas.openxmlformats.org/officeDocument/2006/relationships/image" Target="../media/image3.png"/><Relationship Id="rId7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Right Arrow 66"/>
          <p:cNvSpPr/>
          <p:nvPr/>
        </p:nvSpPr>
        <p:spPr>
          <a:xfrm>
            <a:off x="6822107" y="4424498"/>
            <a:ext cx="575474" cy="257661"/>
          </a:xfrm>
          <a:prstGeom prst="rightArrow">
            <a:avLst/>
          </a:prstGeom>
          <a:solidFill>
            <a:sysClr val="window" lastClr="FFFFFF"/>
          </a:solidFill>
          <a:ln w="25400" cap="flat" cmpd="sng" algn="ctr">
            <a:solidFill>
              <a:srgbClr val="FF7C80"/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sz="1013" ker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3" name="Right Arrow 62"/>
          <p:cNvSpPr/>
          <p:nvPr/>
        </p:nvSpPr>
        <p:spPr>
          <a:xfrm>
            <a:off x="6804423" y="2936813"/>
            <a:ext cx="575474" cy="257661"/>
          </a:xfrm>
          <a:prstGeom prst="rightArrow">
            <a:avLst/>
          </a:prstGeom>
          <a:solidFill>
            <a:sysClr val="window" lastClr="FFFFFF"/>
          </a:solidFill>
          <a:ln w="25400" cap="flat" cmpd="sng" algn="ctr">
            <a:solidFill>
              <a:srgbClr val="F79646"/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sz="1013" ker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3" name="Right Arrow 52"/>
          <p:cNvSpPr/>
          <p:nvPr/>
        </p:nvSpPr>
        <p:spPr>
          <a:xfrm>
            <a:off x="6754257" y="6195952"/>
            <a:ext cx="643324" cy="254168"/>
          </a:xfrm>
          <a:prstGeom prst="rightArrow">
            <a:avLst/>
          </a:prstGeom>
          <a:solidFill>
            <a:sysClr val="window" lastClr="FFFFFF"/>
          </a:solidFill>
          <a:ln w="254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sz="1013" ker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4" name="Right Arrow 43"/>
          <p:cNvSpPr/>
          <p:nvPr/>
        </p:nvSpPr>
        <p:spPr>
          <a:xfrm>
            <a:off x="6754257" y="5393704"/>
            <a:ext cx="643324" cy="254168"/>
          </a:xfrm>
          <a:prstGeom prst="rightArrow">
            <a:avLst/>
          </a:prstGeom>
          <a:solidFill>
            <a:sysClr val="window" lastClr="FFFFFF"/>
          </a:solidFill>
          <a:ln w="25400" cap="flat" cmpd="sng" algn="ctr">
            <a:solidFill>
              <a:schemeClr val="accent6">
                <a:lumMod val="75000"/>
              </a:schemeClr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sz="1013" ker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3" name="Right Arrow 42"/>
          <p:cNvSpPr/>
          <p:nvPr/>
        </p:nvSpPr>
        <p:spPr>
          <a:xfrm>
            <a:off x="3003681" y="6195952"/>
            <a:ext cx="643324" cy="254168"/>
          </a:xfrm>
          <a:prstGeom prst="rightArrow">
            <a:avLst/>
          </a:prstGeom>
          <a:solidFill>
            <a:sysClr val="window" lastClr="FFFFFF"/>
          </a:solidFill>
          <a:ln w="254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sz="1013" ker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9" name="Right Arrow 58"/>
          <p:cNvSpPr/>
          <p:nvPr/>
        </p:nvSpPr>
        <p:spPr>
          <a:xfrm>
            <a:off x="3093084" y="4424498"/>
            <a:ext cx="575474" cy="257661"/>
          </a:xfrm>
          <a:prstGeom prst="rightArrow">
            <a:avLst/>
          </a:prstGeom>
          <a:solidFill>
            <a:sysClr val="window" lastClr="FFFFFF"/>
          </a:solidFill>
          <a:ln w="25400" cap="flat" cmpd="sng" algn="ctr">
            <a:solidFill>
              <a:srgbClr val="FF7C80"/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sz="1013" ker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4" name="Right Arrow 53"/>
          <p:cNvSpPr/>
          <p:nvPr/>
        </p:nvSpPr>
        <p:spPr>
          <a:xfrm>
            <a:off x="3093084" y="2936813"/>
            <a:ext cx="575474" cy="257661"/>
          </a:xfrm>
          <a:prstGeom prst="rightArrow">
            <a:avLst/>
          </a:prstGeom>
          <a:solidFill>
            <a:sysClr val="window" lastClr="FFFFFF"/>
          </a:solidFill>
          <a:ln w="25400" cap="flat" cmpd="sng" algn="ctr">
            <a:solidFill>
              <a:srgbClr val="F79646"/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sz="1013" ker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6" name="Right Arrow 55"/>
          <p:cNvSpPr/>
          <p:nvPr/>
        </p:nvSpPr>
        <p:spPr>
          <a:xfrm>
            <a:off x="3003681" y="5389200"/>
            <a:ext cx="643324" cy="254168"/>
          </a:xfrm>
          <a:prstGeom prst="rightArrow">
            <a:avLst/>
          </a:prstGeom>
          <a:solidFill>
            <a:sysClr val="window" lastClr="FFFFFF"/>
          </a:solidFill>
          <a:ln w="25400" cap="flat" cmpd="sng" algn="ctr">
            <a:solidFill>
              <a:schemeClr val="accent6">
                <a:lumMod val="75000"/>
              </a:schemeClr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sz="1013" ker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49884"/>
            <a:ext cx="9144000" cy="276999"/>
          </a:xfrm>
          <a:prstGeom prst="rect">
            <a:avLst/>
          </a:prstGeom>
          <a:solidFill>
            <a:srgbClr val="0066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schemeClr val="bg1"/>
                </a:solidFill>
                <a:latin typeface="Arial"/>
                <a:cs typeface="Arial"/>
              </a:rPr>
              <a:t>DRAFT             Grady High School Strategic Plan (</a:t>
            </a:r>
            <a:r>
              <a:rPr lang="en-US" sz="1200" dirty="0" err="1" smtClean="0">
                <a:solidFill>
                  <a:schemeClr val="bg1"/>
                </a:solidFill>
                <a:latin typeface="Arial"/>
                <a:cs typeface="Arial"/>
              </a:rPr>
              <a:t>GradyCluster</a:t>
            </a:r>
            <a:r>
              <a:rPr lang="en-US" sz="1200" dirty="0" smtClean="0">
                <a:solidFill>
                  <a:schemeClr val="bg1"/>
                </a:solidFill>
                <a:latin typeface="Arial"/>
                <a:cs typeface="Arial"/>
              </a:rPr>
              <a:t>)                   DRAFT</a:t>
            </a:r>
            <a:endParaRPr lang="en-US" sz="12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grpSp>
        <p:nvGrpSpPr>
          <p:cNvPr id="37" name="Group 36"/>
          <p:cNvGrpSpPr/>
          <p:nvPr/>
        </p:nvGrpSpPr>
        <p:grpSpPr>
          <a:xfrm>
            <a:off x="771017" y="4110444"/>
            <a:ext cx="2658173" cy="2633586"/>
            <a:chOff x="1377002" y="4138289"/>
            <a:chExt cx="2648294" cy="4807887"/>
          </a:xfrm>
        </p:grpSpPr>
        <p:sp>
          <p:nvSpPr>
            <p:cNvPr id="38" name="Rounded Rectangle 37"/>
            <p:cNvSpPr/>
            <p:nvPr/>
          </p:nvSpPr>
          <p:spPr>
            <a:xfrm>
              <a:off x="1392623" y="4138289"/>
              <a:ext cx="2632673" cy="1880260"/>
            </a:xfrm>
            <a:prstGeom prst="rect">
              <a:avLst/>
            </a:prstGeom>
            <a:solidFill>
              <a:srgbClr val="FFD5D5"/>
            </a:solidFill>
            <a:ln w="25400" cap="flat" cmpd="sng" algn="ctr">
              <a:solidFill>
                <a:srgbClr val="E3A3A3"/>
              </a:solidFill>
              <a:prstDash val="solid"/>
            </a:ln>
            <a:effectLst/>
          </p:spPr>
          <p:txBody>
            <a:bodyPr vert="horz"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228600" indent="-228600">
                <a:buFont typeface="+mj-lt"/>
                <a:buAutoNum type="arabicPeriod" startAt="3"/>
                <a:defRPr/>
              </a:pPr>
              <a:r>
                <a:rPr lang="en-US" sz="800" b="1" dirty="0" smtClean="0">
                  <a:solidFill>
                    <a:prstClr val="black"/>
                  </a:solidFill>
                  <a:latin typeface="Arial"/>
                  <a:cs typeface="Arial"/>
                </a:rPr>
                <a:t>Attract talented and knowledgeable staff to meet school needs.</a:t>
              </a:r>
            </a:p>
            <a:p>
              <a:pPr marL="228600" indent="-228600">
                <a:buAutoNum type="arabicPeriod" startAt="3"/>
                <a:defRPr/>
              </a:pPr>
              <a:r>
                <a:rPr lang="en-US" sz="800" b="1" dirty="0" smtClean="0">
                  <a:solidFill>
                    <a:prstClr val="black"/>
                  </a:solidFill>
                  <a:latin typeface="Arial"/>
                  <a:cs typeface="Arial"/>
                </a:rPr>
                <a:t>Build teacher capacity with the ability to meet the diverse social and academic needs of students.</a:t>
              </a:r>
            </a:p>
            <a:p>
              <a:pPr marL="228600" indent="-228600">
                <a:buAutoNum type="arabicPeriod" startAt="3"/>
                <a:defRPr/>
              </a:pPr>
              <a:r>
                <a:rPr lang="en-US" sz="800" b="1" dirty="0" smtClean="0">
                  <a:solidFill>
                    <a:prstClr val="black"/>
                  </a:solidFill>
                  <a:latin typeface="Arial"/>
                  <a:cs typeface="Arial"/>
                </a:rPr>
                <a:t>Create an environment that motivates and retains staff members.</a:t>
              </a:r>
            </a:p>
          </p:txBody>
        </p:sp>
        <p:sp>
          <p:nvSpPr>
            <p:cNvPr id="39" name="Rounded Rectangle 38"/>
            <p:cNvSpPr/>
            <p:nvPr/>
          </p:nvSpPr>
          <p:spPr>
            <a:xfrm>
              <a:off x="1377002" y="6164853"/>
              <a:ext cx="2632673" cy="1300564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25400" cap="flat" cmpd="sng" algn="ctr">
              <a:solidFill>
                <a:schemeClr val="accent6">
                  <a:lumMod val="75000"/>
                </a:schemeClr>
              </a:solidFill>
              <a:prstDash val="solid"/>
            </a:ln>
            <a:effectLst/>
          </p:spPr>
          <p:txBody>
            <a:bodyPr vert="horz"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228600" indent="-228600">
                <a:buFont typeface="+mj-lt"/>
                <a:buAutoNum type="arabicPeriod" startAt="6"/>
              </a:pPr>
              <a:r>
                <a:rPr lang="en-US" sz="800" b="1" dirty="0">
                  <a:solidFill>
                    <a:schemeClr val="tx1"/>
                  </a:solidFill>
                  <a:latin typeface="Arial"/>
                  <a:cs typeface="Arial"/>
                </a:rPr>
                <a:t>E</a:t>
              </a:r>
              <a:r>
                <a:rPr lang="en-US" sz="800" b="1" dirty="0" smtClean="0">
                  <a:solidFill>
                    <a:schemeClr val="tx1"/>
                  </a:solidFill>
                  <a:latin typeface="Arial"/>
                  <a:cs typeface="Arial"/>
                </a:rPr>
                <a:t>nsure </a:t>
              </a:r>
              <a:r>
                <a:rPr lang="en-US" sz="800" b="1" dirty="0" smtClean="0">
                  <a:solidFill>
                    <a:schemeClr val="tx1"/>
                  </a:solidFill>
                  <a:latin typeface="Arial"/>
                  <a:cs typeface="Arial"/>
                </a:rPr>
                <a:t>a safe and effective learning environment that encourages quality work.</a:t>
              </a:r>
            </a:p>
            <a:p>
              <a:pPr marL="228600" indent="-228600">
                <a:buFont typeface="+mj-lt"/>
                <a:buAutoNum type="arabicPeriod" startAt="6"/>
              </a:pPr>
              <a:r>
                <a:rPr lang="en-US" sz="800" b="1" dirty="0" smtClean="0">
                  <a:solidFill>
                    <a:schemeClr val="tx1"/>
                  </a:solidFill>
                  <a:latin typeface="Arial"/>
                  <a:cs typeface="Arial"/>
                </a:rPr>
                <a:t>Provide necessary and salient resources to enhance teaching and learning in all spaces.</a:t>
              </a:r>
              <a:endParaRPr lang="en-US" sz="800" b="1" dirty="0">
                <a:solidFill>
                  <a:schemeClr val="tx1"/>
                </a:solidFill>
                <a:latin typeface="Arial"/>
                <a:cs typeface="Arial"/>
              </a:endParaRPr>
            </a:p>
            <a:p>
              <a:pPr marL="228600" indent="-228600">
                <a:spcAft>
                  <a:spcPts val="1200"/>
                </a:spcAft>
                <a:buFont typeface="+mj-lt"/>
                <a:buAutoNum type="arabicPeriod" startAt="6"/>
              </a:pPr>
              <a:endParaRPr lang="en-US" sz="800" b="1" dirty="0" smtClean="0">
                <a:solidFill>
                  <a:schemeClr val="tx1"/>
                </a:solidFill>
                <a:latin typeface="Arial"/>
                <a:cs typeface="Arial"/>
              </a:endParaRPr>
            </a:p>
          </p:txBody>
        </p:sp>
        <p:sp>
          <p:nvSpPr>
            <p:cNvPr id="40" name="Rounded Rectangle 39"/>
            <p:cNvSpPr/>
            <p:nvPr/>
          </p:nvSpPr>
          <p:spPr>
            <a:xfrm>
              <a:off x="1386621" y="7611721"/>
              <a:ext cx="2632673" cy="133445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25400" cap="flat" cmpd="sng" algn="ctr">
              <a:solidFill>
                <a:schemeClr val="bg1">
                  <a:lumMod val="50000"/>
                </a:schemeClr>
              </a:solidFill>
              <a:prstDash val="solid"/>
            </a:ln>
            <a:effectLst/>
          </p:spPr>
          <p:txBody>
            <a:bodyPr vert="vert270" rtlCol="0" anchor="t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sz="800" b="1" dirty="0">
                <a:solidFill>
                  <a:prstClr val="black"/>
                </a:solidFill>
                <a:latin typeface="Calibri"/>
              </a:endParaRPr>
            </a:p>
            <a:p>
              <a:pPr marL="160727" indent="-160727">
                <a:buFont typeface="Arial" pitchFamily="34" charset="0"/>
                <a:buChar char="•"/>
                <a:defRPr/>
              </a:pPr>
              <a:endParaRPr lang="en-US" sz="800" b="1" dirty="0">
                <a:solidFill>
                  <a:prstClr val="black"/>
                </a:solidFill>
                <a:latin typeface="Calibri"/>
              </a:endParaRPr>
            </a:p>
          </p:txBody>
        </p:sp>
      </p:grpSp>
      <p:sp>
        <p:nvSpPr>
          <p:cNvPr id="34" name="Rectangle 33"/>
          <p:cNvSpPr/>
          <p:nvPr/>
        </p:nvSpPr>
        <p:spPr>
          <a:xfrm>
            <a:off x="1585038" y="1870652"/>
            <a:ext cx="1023036" cy="21929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825" b="1" dirty="0">
                <a:latin typeface="Arial"/>
                <a:cs typeface="Arial"/>
              </a:rPr>
              <a:t>School Priorities</a:t>
            </a:r>
          </a:p>
        </p:txBody>
      </p:sp>
      <p:sp>
        <p:nvSpPr>
          <p:cNvPr id="36" name="Rectangle 35"/>
          <p:cNvSpPr/>
          <p:nvPr/>
        </p:nvSpPr>
        <p:spPr>
          <a:xfrm>
            <a:off x="3750444" y="5207259"/>
            <a:ext cx="3421247" cy="71436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5400" cap="flat" cmpd="sng" algn="ctr">
            <a:solidFill>
              <a:schemeClr val="accent6"/>
            </a:solidFill>
            <a:prstDash val="solid"/>
          </a:ln>
          <a:effectLst/>
        </p:spPr>
        <p:txBody>
          <a:bodyPr vert="horz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sz="7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4A. Build and renovate facilities to address current capacity and innovation in the learning environment</a:t>
            </a:r>
          </a:p>
          <a:p>
            <a:pPr lvl="0"/>
            <a:r>
              <a:rPr lang="en-US" sz="7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4B. Provide the infrastructure and staffing necessary to address technology across the curriculum</a:t>
            </a:r>
          </a:p>
          <a:p>
            <a:pPr lvl="0"/>
            <a:r>
              <a:rPr lang="en-US" sz="7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4C. Leverage resources including partnerships, stakeholder engagement and local school teams (PTA, GO Team, Foundations) to support the cluster plan</a:t>
            </a:r>
          </a:p>
        </p:txBody>
      </p:sp>
      <p:sp>
        <p:nvSpPr>
          <p:cNvPr id="45" name="Rectangle 44"/>
          <p:cNvSpPr/>
          <p:nvPr/>
        </p:nvSpPr>
        <p:spPr>
          <a:xfrm>
            <a:off x="3740247" y="4112102"/>
            <a:ext cx="3431444" cy="1028280"/>
          </a:xfrm>
          <a:prstGeom prst="rect">
            <a:avLst/>
          </a:prstGeom>
          <a:solidFill>
            <a:srgbClr val="FFEAEC"/>
          </a:solidFill>
          <a:ln w="25400" cap="flat" cmpd="sng" algn="ctr">
            <a:solidFill>
              <a:srgbClr val="E3A3A3"/>
            </a:solidFill>
            <a:prstDash val="solid"/>
          </a:ln>
          <a:effectLst/>
        </p:spPr>
        <p:txBody>
          <a:bodyPr vert="horz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sz="7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3A. Provide teachers the professional learning necessary to ensure the student mastery of 21st century skills (i.e. student –focused, equitable, flexible, collaborative, facilitated, continuous learning)</a:t>
            </a:r>
          </a:p>
          <a:p>
            <a:pPr lvl="0"/>
            <a:r>
              <a:rPr lang="en-US" sz="7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3B. Increase the number of teachers with credentials or certifications for advanced learning (e.g. AP, gifted</a:t>
            </a:r>
            <a:r>
              <a:rPr lang="en-US" sz="7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US" sz="700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780961" y="2105794"/>
            <a:ext cx="2642494" cy="1905210"/>
          </a:xfrm>
          <a:prstGeom prst="rect">
            <a:avLst/>
          </a:prstGeom>
          <a:solidFill>
            <a:srgbClr val="FFE98B"/>
          </a:solidFill>
          <a:ln w="25400" cap="flat" cmpd="sng" algn="ctr">
            <a:solidFill>
              <a:srgbClr val="FFC000"/>
            </a:solidFill>
            <a:prstDash val="solid"/>
          </a:ln>
          <a:effectLst/>
        </p:spPr>
        <p:txBody>
          <a:bodyPr vert="horz" rtlCol="0" anchor="t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indent="-228600">
              <a:spcAft>
                <a:spcPts val="1200"/>
              </a:spcAft>
              <a:buFont typeface="+mj-lt"/>
              <a:buAutoNum type="arabicPeriod"/>
            </a:pPr>
            <a:endParaRPr lang="en-US" sz="800" b="1" dirty="0">
              <a:solidFill>
                <a:srgbClr val="000000"/>
              </a:solidFill>
              <a:latin typeface="Arial"/>
              <a:cs typeface="Arial"/>
            </a:endParaRPr>
          </a:p>
          <a:p>
            <a:pPr marL="228600" indent="-228600">
              <a:spcAft>
                <a:spcPts val="1200"/>
              </a:spcAft>
              <a:buFont typeface="+mj-lt"/>
              <a:buAutoNum type="arabicPeriod"/>
            </a:pPr>
            <a:r>
              <a:rPr lang="en-US" sz="800" b="1" dirty="0" smtClean="0">
                <a:solidFill>
                  <a:srgbClr val="000000"/>
                </a:solidFill>
                <a:latin typeface="Arial"/>
                <a:cs typeface="Arial"/>
              </a:rPr>
              <a:t>Offer a rigorous curriculum that </a:t>
            </a:r>
            <a:r>
              <a:rPr lang="en-US" sz="800" b="1" dirty="0">
                <a:solidFill>
                  <a:srgbClr val="000000"/>
                </a:solidFill>
                <a:latin typeface="Arial"/>
                <a:cs typeface="Arial"/>
              </a:rPr>
              <a:t>prepares students for college, career, and citizenship.</a:t>
            </a:r>
          </a:p>
          <a:p>
            <a:pPr marL="228600" indent="-228600">
              <a:spcAft>
                <a:spcPts val="1200"/>
              </a:spcAft>
              <a:buFont typeface="+mj-lt"/>
              <a:buAutoNum type="arabicPeriod"/>
            </a:pPr>
            <a:r>
              <a:rPr lang="en-US" sz="800" b="1" dirty="0" smtClean="0">
                <a:solidFill>
                  <a:srgbClr val="000000"/>
                </a:solidFill>
                <a:latin typeface="Arial"/>
                <a:cs typeface="Arial"/>
              </a:rPr>
              <a:t>Effectively use existing and appropriate tools to measure, analyze, and communicate student progress.</a:t>
            </a:r>
            <a:endParaRPr lang="en-US" sz="800" b="1" dirty="0">
              <a:solidFill>
                <a:srgbClr val="000000"/>
              </a:solidFill>
              <a:latin typeface="Arial"/>
              <a:cs typeface="Arial"/>
            </a:endParaRPr>
          </a:p>
          <a:p>
            <a:pPr marL="228600" indent="-228600">
              <a:spcAft>
                <a:spcPts val="1200"/>
              </a:spcAft>
              <a:buFont typeface="+mj-lt"/>
              <a:buAutoNum type="arabicPeriod"/>
            </a:pPr>
            <a:endParaRPr lang="en-US" sz="800" b="1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 marL="228600" indent="-228600">
              <a:spcAft>
                <a:spcPts val="1200"/>
              </a:spcAft>
              <a:buFont typeface="+mj-lt"/>
              <a:buAutoNum type="arabicPeriod"/>
            </a:pPr>
            <a:endParaRPr lang="en-US" sz="800" b="1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>
              <a:spcAft>
                <a:spcPts val="225"/>
              </a:spcAft>
            </a:pPr>
            <a:endParaRPr lang="en-US" sz="800" b="1" dirty="0">
              <a:solidFill>
                <a:srgbClr val="000000"/>
              </a:solidFill>
              <a:latin typeface="Arial"/>
              <a:cs typeface="Arial"/>
            </a:endParaRPr>
          </a:p>
          <a:p>
            <a:pPr algn="ctr">
              <a:spcAft>
                <a:spcPts val="225"/>
              </a:spcAft>
            </a:pPr>
            <a:endParaRPr lang="en-US" sz="800" u="sng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4927443" y="1852313"/>
            <a:ext cx="1077539" cy="35779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25" b="1" dirty="0">
                <a:latin typeface="Arial"/>
                <a:cs typeface="Arial"/>
              </a:rPr>
              <a:t>School Strategies</a:t>
            </a:r>
          </a:p>
          <a:p>
            <a:endParaRPr lang="en-US" sz="900" b="1" dirty="0"/>
          </a:p>
        </p:txBody>
      </p:sp>
      <p:sp>
        <p:nvSpPr>
          <p:cNvPr id="61" name="Rectangle 60"/>
          <p:cNvSpPr/>
          <p:nvPr/>
        </p:nvSpPr>
        <p:spPr>
          <a:xfrm>
            <a:off x="3760735" y="6013063"/>
            <a:ext cx="3410957" cy="727601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solidFill>
              <a:schemeClr val="bg1">
                <a:lumMod val="50000"/>
              </a:schemeClr>
            </a:solidFill>
            <a:prstDash val="solid"/>
          </a:ln>
          <a:effectLst/>
        </p:spPr>
        <p:txBody>
          <a:bodyPr vert="horz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sz="7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5A. Create a shared responsibility for and commitment among staff, from top to bottom, to the vision and mission of the cluster</a:t>
            </a:r>
          </a:p>
          <a:p>
            <a:pPr lvl="0"/>
            <a:r>
              <a:rPr lang="en-US" sz="7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5B. Create an environment where students and staff are engaged through an understanding and application of their </a:t>
            </a:r>
            <a:r>
              <a:rPr lang="en-US" sz="7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strengths</a:t>
            </a:r>
            <a:endParaRPr lang="en-US" sz="700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764267" y="2093884"/>
            <a:ext cx="3407424" cy="1917119"/>
          </a:xfrm>
          <a:prstGeom prst="rect">
            <a:avLst/>
          </a:prstGeom>
          <a:solidFill>
            <a:srgbClr val="FFF5C9"/>
          </a:solidFill>
          <a:ln w="254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US" sz="7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1A. Develop core academic subject knowledge and understanding among all students.</a:t>
            </a:r>
          </a:p>
          <a:p>
            <a:pPr lvl="0"/>
            <a:r>
              <a:rPr lang="en-US" sz="7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1B. Teach the essential skills for success in today’s world (i.e. critical thinking, problem solving, communication, collaboration, social and emotional learning, and life skills).</a:t>
            </a:r>
          </a:p>
          <a:p>
            <a:pPr lvl="0"/>
            <a:r>
              <a:rPr lang="en-US" sz="7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1C. Enhance and integrate career interests and pathways</a:t>
            </a:r>
          </a:p>
          <a:p>
            <a:pPr lvl="0"/>
            <a:r>
              <a:rPr lang="en-US" sz="7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1D. Increase AP enrollment and achievement (i.e. AP Capstone, strategy for under-represented students</a:t>
            </a:r>
            <a:r>
              <a:rPr lang="en-US" sz="7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lvl="0"/>
            <a:endParaRPr lang="en-US" sz="700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US" sz="7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2A. Monitor, adapt, improve and communicate progress to prepare students to be college and career ready, and lifelong learners</a:t>
            </a:r>
          </a:p>
          <a:p>
            <a:pPr lvl="0"/>
            <a:endParaRPr lang="en-US" sz="700" dirty="0" smtClean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190990" y="509775"/>
            <a:ext cx="2472223" cy="997354"/>
          </a:xfrm>
          <a:prstGeom prst="roundRect">
            <a:avLst/>
          </a:prstGeom>
          <a:solidFill>
            <a:schemeClr val="accent5">
              <a:lumMod val="20000"/>
              <a:lumOff val="80000"/>
              <a:alpha val="40000"/>
            </a:schemeClr>
          </a:solidFill>
          <a:ln>
            <a:solidFill>
              <a:srgbClr val="0066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lnSpc>
                <a:spcPct val="110000"/>
              </a:lnSpc>
              <a:defRPr/>
            </a:pPr>
            <a:r>
              <a:rPr lang="en-US" sz="80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en-US" sz="800" dirty="0" smtClean="0">
                <a:solidFill>
                  <a:schemeClr val="tx1"/>
                </a:solidFill>
                <a:latin typeface="Arial"/>
                <a:cs typeface="Arial"/>
              </a:rPr>
              <a:t>With a caring culture of trust and collaboration, every student will graduate ready for </a:t>
            </a:r>
          </a:p>
          <a:p>
            <a:pPr lvl="0" algn="ctr">
              <a:lnSpc>
                <a:spcPct val="110000"/>
              </a:lnSpc>
              <a:defRPr/>
            </a:pPr>
            <a:r>
              <a:rPr lang="en-US" sz="800" dirty="0" smtClean="0">
                <a:solidFill>
                  <a:schemeClr val="tx1"/>
                </a:solidFill>
                <a:latin typeface="Arial"/>
                <a:cs typeface="Arial"/>
              </a:rPr>
              <a:t>college and career.</a:t>
            </a:r>
          </a:p>
          <a:p>
            <a:pPr lvl="0" algn="ctr">
              <a:lnSpc>
                <a:spcPct val="110000"/>
              </a:lnSpc>
              <a:defRPr/>
            </a:pPr>
            <a:endParaRPr lang="en-US" sz="800" dirty="0" smtClean="0">
              <a:solidFill>
                <a:schemeClr val="tx1"/>
              </a:solidFill>
              <a:latin typeface="Arial"/>
              <a:cs typeface="Arial"/>
            </a:endParaRPr>
          </a:p>
          <a:p>
            <a:pPr lvl="0" algn="ctr">
              <a:lnSpc>
                <a:spcPct val="110000"/>
              </a:lnSpc>
              <a:defRPr/>
            </a:pPr>
            <a:r>
              <a:rPr lang="en-US" sz="800" dirty="0" smtClean="0">
                <a:solidFill>
                  <a:schemeClr val="tx1"/>
                </a:solidFill>
                <a:latin typeface="Arial"/>
                <a:cs typeface="Arial"/>
              </a:rPr>
              <a:t>A high-performing school district where students love to learn, educators inspire, families engage and the community trusts the system</a:t>
            </a:r>
            <a:endParaRPr lang="en-US" sz="8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pic>
        <p:nvPicPr>
          <p:cNvPr id="33" name="Picture 32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-1"/>
          <a:stretch/>
        </p:blipFill>
        <p:spPr>
          <a:xfrm>
            <a:off x="199922" y="5250109"/>
            <a:ext cx="367706" cy="327084"/>
          </a:xfrm>
          <a:prstGeom prst="rect">
            <a:avLst/>
          </a:prstGeom>
        </p:spPr>
      </p:pic>
      <p:pic>
        <p:nvPicPr>
          <p:cNvPr id="35" name="Picture 34"/>
          <p:cNvPicPr>
            <a:picLocks noChangeAspect="1"/>
          </p:cNvPicPr>
          <p:nvPr/>
        </p:nvPicPr>
        <p:blipFill>
          <a:blip r:embed="rId4" cstate="email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0000" b="90000" l="10000" r="90000">
                        <a14:backgroundMark x1="23242" y1="35352" x2="23242" y2="35352"/>
                        <a14:backgroundMark x1="81641" y1="38672" x2="81641" y2="38672"/>
                        <a14:backgroundMark x1="69336" y1="88477" x2="69336" y2="8847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0512" y="4119305"/>
            <a:ext cx="468279" cy="468279"/>
          </a:xfrm>
          <a:prstGeom prst="rect">
            <a:avLst/>
          </a:prstGeom>
        </p:spPr>
      </p:pic>
      <p:pic>
        <p:nvPicPr>
          <p:cNvPr id="41" name="Picture 40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63075" y="6063203"/>
            <a:ext cx="248330" cy="265496"/>
          </a:xfrm>
          <a:prstGeom prst="rect">
            <a:avLst/>
          </a:prstGeom>
        </p:spPr>
      </p:pic>
      <p:pic>
        <p:nvPicPr>
          <p:cNvPr id="46" name="Picture 14" descr="http://www.iconsplace.com/icons/preview/orange/graduation-cap-256.png"/>
          <p:cNvPicPr>
            <a:picLocks noChangeAspect="1" noChangeArrowheads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02226" y="2652319"/>
            <a:ext cx="442513" cy="4425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7" name="Rectangle 46"/>
          <p:cNvSpPr/>
          <p:nvPr/>
        </p:nvSpPr>
        <p:spPr>
          <a:xfrm>
            <a:off x="49640" y="3024553"/>
            <a:ext cx="715259" cy="34624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825" b="1" dirty="0">
                <a:latin typeface="Arial"/>
                <a:cs typeface="Arial"/>
              </a:rPr>
              <a:t>Academic </a:t>
            </a:r>
          </a:p>
          <a:p>
            <a:pPr algn="ctr"/>
            <a:r>
              <a:rPr lang="en-US" sz="825" b="1" dirty="0">
                <a:latin typeface="Arial"/>
                <a:cs typeface="Arial"/>
              </a:rPr>
              <a:t>Program</a:t>
            </a:r>
          </a:p>
        </p:txBody>
      </p:sp>
      <p:sp>
        <p:nvSpPr>
          <p:cNvPr id="48" name="Rectangle 47"/>
          <p:cNvSpPr/>
          <p:nvPr/>
        </p:nvSpPr>
        <p:spPr>
          <a:xfrm>
            <a:off x="-25857" y="4491244"/>
            <a:ext cx="832279" cy="34624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825" b="1" dirty="0">
                <a:latin typeface="Arial"/>
                <a:cs typeface="Arial"/>
              </a:rPr>
              <a:t>Talent </a:t>
            </a:r>
          </a:p>
          <a:p>
            <a:pPr algn="ctr"/>
            <a:r>
              <a:rPr lang="en-US" sz="825" b="1" dirty="0">
                <a:latin typeface="Arial"/>
                <a:cs typeface="Arial"/>
              </a:rPr>
              <a:t>Management</a:t>
            </a:r>
          </a:p>
        </p:txBody>
      </p:sp>
      <p:sp>
        <p:nvSpPr>
          <p:cNvPr id="52" name="Rectangle 51"/>
          <p:cNvSpPr/>
          <p:nvPr/>
        </p:nvSpPr>
        <p:spPr>
          <a:xfrm>
            <a:off x="9699" y="5540735"/>
            <a:ext cx="728084" cy="34624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825" b="1" dirty="0">
                <a:latin typeface="Arial"/>
                <a:cs typeface="Arial"/>
              </a:rPr>
              <a:t>Systems &amp;</a:t>
            </a:r>
          </a:p>
          <a:p>
            <a:pPr algn="ctr"/>
            <a:r>
              <a:rPr lang="en-US" sz="825" b="1" dirty="0">
                <a:latin typeface="Arial"/>
                <a:cs typeface="Arial"/>
              </a:rPr>
              <a:t>Resources</a:t>
            </a:r>
          </a:p>
        </p:txBody>
      </p:sp>
      <p:sp>
        <p:nvSpPr>
          <p:cNvPr id="55" name="Rectangle 54"/>
          <p:cNvSpPr/>
          <p:nvPr/>
        </p:nvSpPr>
        <p:spPr>
          <a:xfrm>
            <a:off x="89779" y="6328699"/>
            <a:ext cx="554960" cy="21929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825" b="1" dirty="0">
                <a:latin typeface="Arial"/>
                <a:cs typeface="Arial"/>
              </a:rPr>
              <a:t>Culture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762187" y="314759"/>
            <a:ext cx="1422184" cy="2192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825" b="1" dirty="0">
                <a:latin typeface="Arial"/>
                <a:cs typeface="Arial"/>
              </a:rPr>
              <a:t>District Mission &amp; Vision</a:t>
            </a:r>
          </a:p>
        </p:txBody>
      </p:sp>
      <p:sp>
        <p:nvSpPr>
          <p:cNvPr id="62" name="Rounded Rectangle 61"/>
          <p:cNvSpPr/>
          <p:nvPr/>
        </p:nvSpPr>
        <p:spPr>
          <a:xfrm>
            <a:off x="2968844" y="510719"/>
            <a:ext cx="2863060" cy="994007"/>
          </a:xfrm>
          <a:prstGeom prst="roundRect">
            <a:avLst/>
          </a:prstGeom>
          <a:solidFill>
            <a:schemeClr val="accent5">
              <a:lumMod val="20000"/>
              <a:lumOff val="80000"/>
              <a:alpha val="40000"/>
            </a:schemeClr>
          </a:solidFill>
          <a:ln>
            <a:solidFill>
              <a:srgbClr val="0066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lnSpc>
                <a:spcPct val="110000"/>
              </a:lnSpc>
              <a:defRPr/>
            </a:pPr>
            <a:r>
              <a:rPr lang="en-US" sz="800" dirty="0">
                <a:solidFill>
                  <a:schemeClr val="tx1"/>
                </a:solidFill>
                <a:latin typeface="Arial"/>
                <a:cs typeface="Arial"/>
              </a:rPr>
              <a:t>Our Vision: A high-performing </a:t>
            </a:r>
            <a:r>
              <a:rPr lang="en-US" sz="800" dirty="0" smtClean="0">
                <a:solidFill>
                  <a:schemeClr val="tx1"/>
                </a:solidFill>
                <a:latin typeface="Arial"/>
                <a:cs typeface="Arial"/>
              </a:rPr>
              <a:t>cluster where </a:t>
            </a:r>
            <a:r>
              <a:rPr lang="en-US" sz="800" dirty="0">
                <a:solidFill>
                  <a:schemeClr val="tx1"/>
                </a:solidFill>
                <a:latin typeface="Arial"/>
                <a:cs typeface="Arial"/>
              </a:rPr>
              <a:t>educators inspire, families engage and students love to learn</a:t>
            </a:r>
            <a:r>
              <a:rPr lang="en-US" sz="800" dirty="0" smtClean="0">
                <a:solidFill>
                  <a:schemeClr val="tx1"/>
                </a:solidFill>
                <a:latin typeface="Arial"/>
                <a:cs typeface="Arial"/>
              </a:rPr>
              <a:t>.</a:t>
            </a:r>
          </a:p>
          <a:p>
            <a:pPr lvl="0" algn="ctr">
              <a:lnSpc>
                <a:spcPct val="110000"/>
              </a:lnSpc>
              <a:defRPr/>
            </a:pPr>
            <a:endParaRPr lang="en-US" sz="800" dirty="0">
              <a:solidFill>
                <a:schemeClr val="tx1"/>
              </a:solidFill>
              <a:latin typeface="Arial"/>
              <a:cs typeface="Arial"/>
            </a:endParaRPr>
          </a:p>
          <a:p>
            <a:pPr lvl="0" algn="ctr">
              <a:lnSpc>
                <a:spcPct val="110000"/>
              </a:lnSpc>
              <a:defRPr/>
            </a:pPr>
            <a:r>
              <a:rPr lang="en-US" sz="800" dirty="0">
                <a:solidFill>
                  <a:schemeClr val="tx1"/>
                </a:solidFill>
                <a:latin typeface="Arial"/>
                <a:cs typeface="Arial"/>
              </a:rPr>
              <a:t>Our Mission: Every student will </a:t>
            </a:r>
            <a:r>
              <a:rPr lang="en-US" sz="800" dirty="0" smtClean="0">
                <a:solidFill>
                  <a:schemeClr val="tx1"/>
                </a:solidFill>
                <a:latin typeface="Arial"/>
                <a:cs typeface="Arial"/>
              </a:rPr>
              <a:t>graduate ready for college </a:t>
            </a:r>
            <a:r>
              <a:rPr lang="en-US" sz="800" dirty="0">
                <a:solidFill>
                  <a:schemeClr val="tx1"/>
                </a:solidFill>
                <a:latin typeface="Arial"/>
                <a:cs typeface="Arial"/>
              </a:rPr>
              <a:t>and </a:t>
            </a:r>
            <a:r>
              <a:rPr lang="en-US" sz="800" dirty="0" smtClean="0">
                <a:solidFill>
                  <a:schemeClr val="tx1"/>
                </a:solidFill>
                <a:latin typeface="Arial"/>
                <a:cs typeface="Arial"/>
              </a:rPr>
              <a:t>career.</a:t>
            </a:r>
            <a:endParaRPr lang="en-US" sz="8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3803865" y="308684"/>
            <a:ext cx="1422184" cy="2192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825" b="1" dirty="0">
                <a:latin typeface="Arial"/>
                <a:cs typeface="Arial"/>
              </a:rPr>
              <a:t>Cluster Mission &amp; Vision</a:t>
            </a:r>
          </a:p>
        </p:txBody>
      </p:sp>
      <p:sp>
        <p:nvSpPr>
          <p:cNvPr id="71" name="Rounded Rectangle 70"/>
          <p:cNvSpPr/>
          <p:nvPr/>
        </p:nvSpPr>
        <p:spPr>
          <a:xfrm>
            <a:off x="6222740" y="512021"/>
            <a:ext cx="2807173" cy="992705"/>
          </a:xfrm>
          <a:prstGeom prst="roundRect">
            <a:avLst/>
          </a:prstGeom>
          <a:solidFill>
            <a:schemeClr val="accent5">
              <a:lumMod val="20000"/>
              <a:lumOff val="80000"/>
              <a:alpha val="40000"/>
            </a:schemeClr>
          </a:solidFill>
          <a:ln>
            <a:solidFill>
              <a:srgbClr val="0066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lnSpc>
                <a:spcPct val="110000"/>
              </a:lnSpc>
              <a:defRPr/>
            </a:pPr>
            <a:r>
              <a:rPr lang="en-US" sz="800" dirty="0">
                <a:solidFill>
                  <a:prstClr val="black"/>
                </a:solidFill>
                <a:latin typeface="Arial"/>
                <a:cs typeface="Arial"/>
              </a:rPr>
              <a:t>Our Vision: A high-performing school where educators inspire, families engage and students love to learn.</a:t>
            </a:r>
          </a:p>
          <a:p>
            <a:pPr lvl="0" algn="ctr">
              <a:lnSpc>
                <a:spcPct val="110000"/>
              </a:lnSpc>
              <a:defRPr/>
            </a:pPr>
            <a:endParaRPr lang="en-US" sz="800" dirty="0">
              <a:solidFill>
                <a:prstClr val="black"/>
              </a:solidFill>
              <a:latin typeface="Arial"/>
              <a:cs typeface="Arial"/>
            </a:endParaRPr>
          </a:p>
          <a:p>
            <a:pPr lvl="0" algn="ctr">
              <a:lnSpc>
                <a:spcPct val="110000"/>
              </a:lnSpc>
              <a:defRPr/>
            </a:pPr>
            <a:r>
              <a:rPr lang="en-US" sz="800" dirty="0">
                <a:solidFill>
                  <a:prstClr val="black"/>
                </a:solidFill>
                <a:latin typeface="Arial"/>
                <a:cs typeface="Arial"/>
              </a:rPr>
              <a:t>Our Mission: Every student will graduate college and career ready with a dedication to community involvement and service.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6801150" y="317006"/>
            <a:ext cx="1407758" cy="2192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825" b="1" dirty="0">
                <a:latin typeface="Arial"/>
                <a:cs typeface="Arial"/>
              </a:rPr>
              <a:t>School Mission &amp; Vision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7716871" y="1796684"/>
            <a:ext cx="1087157" cy="3462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825" b="1" dirty="0">
                <a:latin typeface="Arial"/>
                <a:cs typeface="Arial"/>
              </a:rPr>
              <a:t>Key Performance </a:t>
            </a:r>
          </a:p>
          <a:p>
            <a:pPr algn="ctr"/>
            <a:r>
              <a:rPr lang="en-US" sz="825" b="1" dirty="0">
                <a:latin typeface="Arial"/>
                <a:cs typeface="Arial"/>
              </a:rPr>
              <a:t>Measures</a:t>
            </a:r>
          </a:p>
        </p:txBody>
      </p:sp>
      <p:sp>
        <p:nvSpPr>
          <p:cNvPr id="75" name="Rectangle 74"/>
          <p:cNvSpPr/>
          <p:nvPr/>
        </p:nvSpPr>
        <p:spPr>
          <a:xfrm>
            <a:off x="7462162" y="2142933"/>
            <a:ext cx="1596578" cy="4597731"/>
          </a:xfrm>
          <a:prstGeom prst="rect">
            <a:avLst/>
          </a:prstGeom>
          <a:solidFill>
            <a:schemeClr val="bg1"/>
          </a:solidFill>
          <a:ln w="254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9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Increase </a:t>
            </a:r>
            <a:r>
              <a:rPr lang="en-US" sz="9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percentage of students achieving at Developing and above on the Georgia Milestone Assessments</a:t>
            </a:r>
            <a:r>
              <a:rPr lang="en-US" sz="9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9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Increase </a:t>
            </a:r>
            <a:r>
              <a:rPr lang="en-US" sz="9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percentage of students meeting typical/high </a:t>
            </a:r>
            <a:r>
              <a:rPr lang="en-US" sz="9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growth.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9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Increase the </a:t>
            </a:r>
            <a:r>
              <a:rPr lang="en-US" sz="9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number of students taking the AP </a:t>
            </a:r>
            <a:r>
              <a:rPr lang="en-US" sz="9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exam and scoring a </a:t>
            </a:r>
            <a:r>
              <a:rPr lang="en-US" sz="9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 or higher.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Increase the number of students taking college level coursework</a:t>
            </a:r>
            <a:r>
              <a:rPr lang="en-US" sz="9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Expand career-driven opportunities for all students.</a:t>
            </a:r>
            <a:endParaRPr lang="en-US" sz="900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9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Increase the overall graduation rate.</a:t>
            </a:r>
            <a:endParaRPr lang="en-US" sz="900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9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Increase the number of students who exceed the minimum required hours of community service for graduation.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2915170" y="1549272"/>
            <a:ext cx="2791149" cy="2192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825" b="1" dirty="0">
                <a:latin typeface="Arial"/>
                <a:cs typeface="Arial"/>
              </a:rPr>
              <a:t>Signature Program: </a:t>
            </a:r>
            <a:r>
              <a:rPr lang="en-US" sz="825" b="1" dirty="0" smtClean="0">
                <a:latin typeface="Arial"/>
                <a:cs typeface="Arial"/>
              </a:rPr>
              <a:t>College and Career Preparatory</a:t>
            </a:r>
            <a:endParaRPr lang="en-US" sz="825" b="1" dirty="0">
              <a:latin typeface="Arial"/>
              <a:cs typeface="Arial"/>
            </a:endParaRPr>
          </a:p>
        </p:txBody>
      </p:sp>
      <p:sp>
        <p:nvSpPr>
          <p:cNvPr id="81" name="Right Arrow 80"/>
          <p:cNvSpPr/>
          <p:nvPr/>
        </p:nvSpPr>
        <p:spPr>
          <a:xfrm rot="16200000">
            <a:off x="8134243" y="1546887"/>
            <a:ext cx="252415" cy="257661"/>
          </a:xfrm>
          <a:prstGeom prst="rightArrow">
            <a:avLst/>
          </a:prstGeom>
          <a:solidFill>
            <a:sysClr val="window" lastClr="FFFFFF"/>
          </a:solidFill>
          <a:ln w="25400" cap="flat" cmpd="sng" algn="ctr">
            <a:solidFill>
              <a:srgbClr val="F79646"/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sz="1013" ker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82" name="Right Arrow 81"/>
          <p:cNvSpPr/>
          <p:nvPr/>
        </p:nvSpPr>
        <p:spPr>
          <a:xfrm rot="10800000">
            <a:off x="5878774" y="770393"/>
            <a:ext cx="252415" cy="257661"/>
          </a:xfrm>
          <a:prstGeom prst="rightArrow">
            <a:avLst/>
          </a:prstGeom>
          <a:solidFill>
            <a:sysClr val="window" lastClr="FFFFFF"/>
          </a:solidFill>
          <a:ln w="25400" cap="flat" cmpd="sng" algn="ctr">
            <a:solidFill>
              <a:schemeClr val="accent5">
                <a:lumMod val="75000"/>
              </a:schemeClr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sz="1013" ker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83" name="Right Arrow 82"/>
          <p:cNvSpPr/>
          <p:nvPr/>
        </p:nvSpPr>
        <p:spPr>
          <a:xfrm rot="10800000">
            <a:off x="2689821" y="796716"/>
            <a:ext cx="252415" cy="257661"/>
          </a:xfrm>
          <a:prstGeom prst="rightArrow">
            <a:avLst/>
          </a:prstGeom>
          <a:solidFill>
            <a:sysClr val="window" lastClr="FFFFFF"/>
          </a:solidFill>
          <a:ln w="25400" cap="flat" cmpd="sng" algn="ctr">
            <a:solidFill>
              <a:schemeClr val="accent5">
                <a:lumMod val="75000"/>
              </a:schemeClr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sz="1013" ker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801875" y="6023429"/>
            <a:ext cx="2596887" cy="58477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28600" indent="-228600">
              <a:spcAft>
                <a:spcPts val="1200"/>
              </a:spcAft>
              <a:buFont typeface="+mj-lt"/>
              <a:buAutoNum type="arabicPeriod" startAt="8"/>
            </a:pPr>
            <a:r>
              <a:rPr lang="en-US" sz="800" b="1" smtClean="0">
                <a:latin typeface="Arial"/>
                <a:cs typeface="Arial"/>
              </a:rPr>
              <a:t>Creat</a:t>
            </a:r>
            <a:r>
              <a:rPr lang="en-US" sz="800" b="1" smtClean="0">
                <a:latin typeface="Arial"/>
                <a:cs typeface="Arial"/>
              </a:rPr>
              <a:t>e </a:t>
            </a:r>
            <a:r>
              <a:rPr lang="en-US" sz="800" b="1">
                <a:latin typeface="Arial"/>
                <a:cs typeface="Arial"/>
              </a:rPr>
              <a:t>a</a:t>
            </a:r>
            <a:r>
              <a:rPr lang="en-US" sz="800" b="1" smtClean="0">
                <a:latin typeface="Arial"/>
                <a:cs typeface="Arial"/>
              </a:rPr>
              <a:t> </a:t>
            </a:r>
            <a:r>
              <a:rPr lang="en-US" sz="800" b="1" dirty="0" smtClean="0">
                <a:latin typeface="Arial"/>
                <a:cs typeface="Arial"/>
              </a:rPr>
              <a:t>collaborative, inclusive, and responsive school culture embracing the diverse communities that comprise the Grady family.</a:t>
            </a:r>
          </a:p>
        </p:txBody>
      </p:sp>
    </p:spTree>
    <p:extLst>
      <p:ext uri="{BB962C8B-B14F-4D97-AF65-F5344CB8AC3E}">
        <p14:creationId xmlns:p14="http://schemas.microsoft.com/office/powerpoint/2010/main" val="16937776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29852</TotalTime>
  <Words>613</Words>
  <Application>Microsoft Macintosh PowerPoint</Application>
  <PresentationFormat>Letter Paper (8.5x11 in)</PresentationFormat>
  <Paragraphs>58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Atlanta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Norvell, Travis</dc:creator>
  <cp:lastModifiedBy>Janet</cp:lastModifiedBy>
  <cp:revision>315</cp:revision>
  <cp:lastPrinted>2016-08-15T20:49:07Z</cp:lastPrinted>
  <dcterms:created xsi:type="dcterms:W3CDTF">2015-11-10T14:08:41Z</dcterms:created>
  <dcterms:modified xsi:type="dcterms:W3CDTF">2016-11-16T01:52:52Z</dcterms:modified>
</cp:coreProperties>
</file>