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handoutMasterIdLst>
    <p:handoutMasterId r:id="rId47"/>
  </p:handoutMasterIdLst>
  <p:sldIdLst>
    <p:sldId id="256" r:id="rId5"/>
    <p:sldId id="257" r:id="rId6"/>
    <p:sldId id="287" r:id="rId7"/>
    <p:sldId id="299" r:id="rId8"/>
    <p:sldId id="288" r:id="rId9"/>
    <p:sldId id="289" r:id="rId10"/>
    <p:sldId id="291" r:id="rId11"/>
    <p:sldId id="3866" r:id="rId12"/>
    <p:sldId id="3848" r:id="rId13"/>
    <p:sldId id="3867" r:id="rId14"/>
    <p:sldId id="3869" r:id="rId15"/>
    <p:sldId id="3898" r:id="rId16"/>
    <p:sldId id="3902" r:id="rId17"/>
    <p:sldId id="3904" r:id="rId18"/>
    <p:sldId id="3892" r:id="rId19"/>
    <p:sldId id="3877" r:id="rId20"/>
    <p:sldId id="3878" r:id="rId21"/>
    <p:sldId id="3910" r:id="rId22"/>
    <p:sldId id="3911" r:id="rId23"/>
    <p:sldId id="3912" r:id="rId24"/>
    <p:sldId id="3913" r:id="rId25"/>
    <p:sldId id="3914" r:id="rId26"/>
    <p:sldId id="3915" r:id="rId27"/>
    <p:sldId id="300" r:id="rId28"/>
    <p:sldId id="3890" r:id="rId29"/>
    <p:sldId id="3883" r:id="rId30"/>
    <p:sldId id="3916" r:id="rId31"/>
    <p:sldId id="3917" r:id="rId32"/>
    <p:sldId id="286" r:id="rId33"/>
    <p:sldId id="294" r:id="rId34"/>
    <p:sldId id="297" r:id="rId35"/>
    <p:sldId id="298" r:id="rId36"/>
    <p:sldId id="301" r:id="rId37"/>
    <p:sldId id="3909" r:id="rId38"/>
    <p:sldId id="302" r:id="rId39"/>
    <p:sldId id="303" r:id="rId40"/>
    <p:sldId id="3918" r:id="rId41"/>
    <p:sldId id="281" r:id="rId42"/>
    <p:sldId id="306" r:id="rId43"/>
    <p:sldId id="305" r:id="rId44"/>
    <p:sldId id="39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3866"/>
            <p14:sldId id="3848"/>
            <p14:sldId id="3867"/>
            <p14:sldId id="3869"/>
            <p14:sldId id="3898"/>
            <p14:sldId id="3902"/>
            <p14:sldId id="3904"/>
            <p14:sldId id="3892"/>
            <p14:sldId id="3877"/>
            <p14:sldId id="3878"/>
            <p14:sldId id="3910"/>
            <p14:sldId id="3911"/>
            <p14:sldId id="3912"/>
            <p14:sldId id="3913"/>
            <p14:sldId id="3914"/>
            <p14:sldId id="3915"/>
            <p14:sldId id="300"/>
            <p14:sldId id="3890"/>
            <p14:sldId id="3883"/>
            <p14:sldId id="3916"/>
            <p14:sldId id="3917"/>
            <p14:sldId id="286"/>
            <p14:sldId id="294"/>
            <p14:sldId id="297"/>
            <p14:sldId id="298"/>
            <p14:sldId id="301"/>
            <p14:sldId id="3909"/>
            <p14:sldId id="302"/>
            <p14:sldId id="303"/>
            <p14:sldId id="3918"/>
            <p14:sldId id="281"/>
            <p14:sldId id="306"/>
            <p14:sldId id="305"/>
          </p14:sldIdLst>
        </p14:section>
        <p14:section name="Alternative Summary Tab Slides (19-24)" id="{7C8C2E46-2E25-48BD-896E-6A5FC68E8D7F}">
          <p14:sldIdLst>
            <p14:sldId id="39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1084" y="4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Angela" userId="e0c923f4-e39a-468f-b37b-69737a3ad760" providerId="ADAL" clId="{BC748AF1-082B-44A9-ADA8-F564A2984E00}"/>
    <pc:docChg chg="custSel modSld">
      <pc:chgData name="Mitchell, Angela" userId="e0c923f4-e39a-468f-b37b-69737a3ad760" providerId="ADAL" clId="{BC748AF1-082B-44A9-ADA8-F564A2984E00}" dt="2025-02-11T22:25:03.288" v="40" actId="1076"/>
      <pc:docMkLst>
        <pc:docMk/>
      </pc:docMkLst>
      <pc:sldChg chg="modSp mod">
        <pc:chgData name="Mitchell, Angela" userId="e0c923f4-e39a-468f-b37b-69737a3ad760" providerId="ADAL" clId="{BC748AF1-082B-44A9-ADA8-F564A2984E00}" dt="2025-02-11T22:24:05.699" v="37" actId="20577"/>
        <pc:sldMkLst>
          <pc:docMk/>
          <pc:sldMk cId="2910398407" sldId="294"/>
        </pc:sldMkLst>
        <pc:graphicFrameChg chg="modGraphic">
          <ac:chgData name="Mitchell, Angela" userId="e0c923f4-e39a-468f-b37b-69737a3ad760" providerId="ADAL" clId="{BC748AF1-082B-44A9-ADA8-F564A2984E00}" dt="2025-02-11T22:24:05.699" v="37" actId="20577"/>
          <ac:graphicFrameMkLst>
            <pc:docMk/>
            <pc:sldMk cId="2910398407" sldId="294"/>
            <ac:graphicFrameMk id="12" creationId="{3DE3B1E2-E143-22A2-257A-B2F52DB9EE59}"/>
          </ac:graphicFrameMkLst>
        </pc:graphicFrameChg>
      </pc:sldChg>
      <pc:sldChg chg="modSp mod">
        <pc:chgData name="Mitchell, Angela" userId="e0c923f4-e39a-468f-b37b-69737a3ad760" providerId="ADAL" clId="{BC748AF1-082B-44A9-ADA8-F564A2984E00}" dt="2025-02-11T22:22:47.986" v="10" actId="20577"/>
        <pc:sldMkLst>
          <pc:docMk/>
          <pc:sldMk cId="3498337438" sldId="300"/>
        </pc:sldMkLst>
        <pc:graphicFrameChg chg="modGraphic">
          <ac:chgData name="Mitchell, Angela" userId="e0c923f4-e39a-468f-b37b-69737a3ad760" providerId="ADAL" clId="{BC748AF1-082B-44A9-ADA8-F564A2984E00}" dt="2025-02-11T22:22:47.986" v="10" actId="20577"/>
          <ac:graphicFrameMkLst>
            <pc:docMk/>
            <pc:sldMk cId="3498337438" sldId="300"/>
            <ac:graphicFrameMk id="4" creationId="{B82C28E2-D65A-5932-C2D5-D810AEF1A44F}"/>
          </ac:graphicFrameMkLst>
        </pc:graphicFrameChg>
      </pc:sldChg>
      <pc:sldChg chg="modSp mod">
        <pc:chgData name="Mitchell, Angela" userId="e0c923f4-e39a-468f-b37b-69737a3ad760" providerId="ADAL" clId="{BC748AF1-082B-44A9-ADA8-F564A2984E00}" dt="2025-02-11T22:25:03.288" v="40" actId="1076"/>
        <pc:sldMkLst>
          <pc:docMk/>
          <pc:sldMk cId="997050047" sldId="3918"/>
        </pc:sldMkLst>
        <pc:spChg chg="mod">
          <ac:chgData name="Mitchell, Angela" userId="e0c923f4-e39a-468f-b37b-69737a3ad760" providerId="ADAL" clId="{BC748AF1-082B-44A9-ADA8-F564A2984E00}" dt="2025-02-11T22:24:56.984" v="39" actId="1076"/>
          <ac:spMkLst>
            <pc:docMk/>
            <pc:sldMk cId="997050047" sldId="3918"/>
            <ac:spMk id="10" creationId="{3711F716-C4F4-F0F3-59DF-670079F41EBC}"/>
          </ac:spMkLst>
        </pc:spChg>
        <pc:graphicFrameChg chg="mod">
          <ac:chgData name="Mitchell, Angela" userId="e0c923f4-e39a-468f-b37b-69737a3ad760" providerId="ADAL" clId="{BC748AF1-082B-44A9-ADA8-F564A2984E00}" dt="2025-02-11T22:25:03.288" v="40" actId="1076"/>
          <ac:graphicFrameMkLst>
            <pc:docMk/>
            <pc:sldMk cId="997050047" sldId="3918"/>
            <ac:graphicFrameMk id="7" creationId="{14FAB82A-2C12-34FF-C3E4-3356ED73CFB0}"/>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FE6B555-6664-4375-9F6C-364428FB0D9B}" srcId="{0C1D2607-0AA8-4703-8CD9-C80627D357E8}" destId="{BC384F34-3B82-4854-BA9C-8F7AA376024E}" srcOrd="2" destOrd="0" parTransId="{BAA9EC2C-30DB-428A-91DC-ECF22A217D8D}" sibTransId="{A9CB9ABA-1A6F-4152-91CE-49D3A91BF39E}"/>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2/14/2025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25</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13BA-21EF-76EF-E173-993ADAB7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B1D8-7786-1D0F-D386-EF9E8C65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9EF3F-A6FB-63A1-B241-B04C8ED68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D61C0B-9CFE-9115-1AF7-C0CF9584B90D}"/>
              </a:ext>
            </a:extLst>
          </p:cNvPr>
          <p:cNvSpPr>
            <a:spLocks noGrp="1"/>
          </p:cNvSpPr>
          <p:nvPr>
            <p:ph type="sldNum" sz="quarter" idx="5"/>
          </p:nvPr>
        </p:nvSpPr>
        <p:spPr/>
        <p:txBody>
          <a:bodyPr/>
          <a:lstStyle/>
          <a:p>
            <a:fld id="{22289C57-55D7-40A4-A101-E74FAC7A092B}" type="slidenum">
              <a:rPr lang="en-US" smtClean="0"/>
              <a:t>30</a:t>
            </a:fld>
            <a:endParaRPr lang="en-US"/>
          </a:p>
        </p:txBody>
      </p:sp>
    </p:spTree>
    <p:extLst>
      <p:ext uri="{BB962C8B-B14F-4D97-AF65-F5344CB8AC3E}">
        <p14:creationId xmlns:p14="http://schemas.microsoft.com/office/powerpoint/2010/main" val="204023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31</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32</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33</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fld id="{22289C57-55D7-40A4-A101-E74FAC7A092B}" type="slidenum">
              <a:rPr lang="en-US" smtClean="0"/>
              <a:t>34</a:t>
            </a:fld>
            <a:endParaRPr lang="en-US"/>
          </a:p>
        </p:txBody>
      </p:sp>
    </p:spTree>
    <p:extLst>
      <p:ext uri="{BB962C8B-B14F-4D97-AF65-F5344CB8AC3E}">
        <p14:creationId xmlns:p14="http://schemas.microsoft.com/office/powerpoint/2010/main" val="423483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35</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36</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3889-30B7-FA06-D1BC-A0098A680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4947D-DEAF-0C6C-1E81-2BB7686B5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5080E-9890-E20D-6FF7-519EA55048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A247C6-31F1-6277-E644-59420F354DE5}"/>
              </a:ext>
            </a:extLst>
          </p:cNvPr>
          <p:cNvSpPr>
            <a:spLocks noGrp="1"/>
          </p:cNvSpPr>
          <p:nvPr>
            <p:ph type="sldNum" sz="quarter" idx="5"/>
          </p:nvPr>
        </p:nvSpPr>
        <p:spPr/>
        <p:txBody>
          <a:bodyPr/>
          <a:lstStyle/>
          <a:p>
            <a:fld id="{22289C57-55D7-40A4-A101-E74FAC7A092B}" type="slidenum">
              <a:rPr lang="en-US" smtClean="0"/>
              <a:t>37</a:t>
            </a:fld>
            <a:endParaRPr lang="en-US"/>
          </a:p>
        </p:txBody>
      </p:sp>
    </p:spTree>
    <p:extLst>
      <p:ext uri="{BB962C8B-B14F-4D97-AF65-F5344CB8AC3E}">
        <p14:creationId xmlns:p14="http://schemas.microsoft.com/office/powerpoint/2010/main" val="217939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38</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16</a:t>
            </a:fld>
            <a:endParaRPr lang="en-US"/>
          </a:p>
        </p:txBody>
      </p:sp>
    </p:spTree>
    <p:extLst>
      <p:ext uri="{BB962C8B-B14F-4D97-AF65-F5344CB8AC3E}">
        <p14:creationId xmlns:p14="http://schemas.microsoft.com/office/powerpoint/2010/main" val="161154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10</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graphicFrame>
        <p:nvGraphicFramePr>
          <p:cNvPr id="8" name="Table 7">
            <a:extLst>
              <a:ext uri="{FF2B5EF4-FFF2-40B4-BE49-F238E27FC236}">
                <a16:creationId xmlns:a16="http://schemas.microsoft.com/office/drawing/2014/main" id="{EE623D46-6C8D-4300-1820-921F24BB52AF}"/>
              </a:ext>
            </a:extLst>
          </p:cNvPr>
          <p:cNvGraphicFramePr>
            <a:graphicFrameLocks noGrp="1"/>
          </p:cNvGraphicFramePr>
          <p:nvPr>
            <p:extLst>
              <p:ext uri="{D42A27DB-BD31-4B8C-83A1-F6EECF244321}">
                <p14:modId xmlns:p14="http://schemas.microsoft.com/office/powerpoint/2010/main" val="3558685599"/>
              </p:ext>
            </p:extLst>
          </p:nvPr>
        </p:nvGraphicFramePr>
        <p:xfrm>
          <a:off x="577517" y="904462"/>
          <a:ext cx="10154652" cy="5543055"/>
        </p:xfrm>
        <a:graphic>
          <a:graphicData uri="http://schemas.openxmlformats.org/drawingml/2006/table">
            <a:tbl>
              <a:tblPr firstRow="1" bandRow="1">
                <a:tableStyleId>{5C22544A-7EE6-4342-B048-85BDC9FD1C3A}</a:tableStyleId>
              </a:tblPr>
              <a:tblGrid>
                <a:gridCol w="5073496">
                  <a:extLst>
                    <a:ext uri="{9D8B030D-6E8A-4147-A177-3AD203B41FA5}">
                      <a16:colId xmlns:a16="http://schemas.microsoft.com/office/drawing/2014/main" val="678984093"/>
                    </a:ext>
                  </a:extLst>
                </a:gridCol>
                <a:gridCol w="5081156">
                  <a:extLst>
                    <a:ext uri="{9D8B030D-6E8A-4147-A177-3AD203B41FA5}">
                      <a16:colId xmlns:a16="http://schemas.microsoft.com/office/drawing/2014/main" val="2118276573"/>
                    </a:ext>
                  </a:extLst>
                </a:gridCol>
              </a:tblGrid>
              <a:tr h="71513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5651418"/>
                  </a:ext>
                </a:extLst>
              </a:tr>
              <a:tr h="1325623">
                <a:tc>
                  <a:txBody>
                    <a:bodyPr/>
                    <a:lstStyle/>
                    <a:p>
                      <a:pPr algn="l"/>
                      <a:r>
                        <a:rPr lang="en-US" sz="1400" dirty="0"/>
                        <a:t>Ensure that instructional resources and supplies are accessible to all staff.</a:t>
                      </a:r>
                    </a:p>
                  </a:txBody>
                  <a:tcPr/>
                </a:tc>
                <a:tc>
                  <a:txBody>
                    <a:bodyPr/>
                    <a:lstStyle/>
                    <a:p>
                      <a:pPr algn="l"/>
                      <a:r>
                        <a:rPr lang="en-US" sz="1400" dirty="0"/>
                        <a:t>Providing equitable access to instructional resources and supplies empowers all staff to deliver high-quality education, fosters consistency in teaching, and promotes a collaborative environment where everyone can effectively meet the needs of students.</a:t>
                      </a:r>
                    </a:p>
                  </a:txBody>
                  <a:tcPr/>
                </a:tc>
                <a:extLst>
                  <a:ext uri="{0D108BD9-81ED-4DB2-BD59-A6C34878D82A}">
                    <a16:rowId xmlns:a16="http://schemas.microsoft.com/office/drawing/2014/main" val="2660152633"/>
                  </a:ext>
                </a:extLst>
              </a:tr>
              <a:tr h="1569816">
                <a:tc>
                  <a:txBody>
                    <a:bodyPr/>
                    <a:lstStyle/>
                    <a:p>
                      <a:pPr algn="l"/>
                      <a:r>
                        <a:rPr lang="en-US" sz="1400" dirty="0"/>
                        <a:t>Enhance student achievement in core content areas</a:t>
                      </a:r>
                    </a:p>
                  </a:txBody>
                  <a:tcPr/>
                </a:tc>
                <a:tc>
                  <a:txBody>
                    <a:bodyPr/>
                    <a:lstStyle/>
                    <a:p>
                      <a:pPr algn="l"/>
                      <a:r>
                        <a:rPr lang="en-US" sz="1400" dirty="0"/>
                        <a:t>Enhancing student achievement in core content areas is essential to equip students with the foundational knowledge and skills needed for academic success, critical thinking, and future career opportunities. Strengthening these areas ensures students are prepared to meet educational standards and excel in a competitive, global economy.</a:t>
                      </a:r>
                    </a:p>
                  </a:txBody>
                  <a:tcPr/>
                </a:tc>
                <a:extLst>
                  <a:ext uri="{0D108BD9-81ED-4DB2-BD59-A6C34878D82A}">
                    <a16:rowId xmlns:a16="http://schemas.microsoft.com/office/drawing/2014/main" val="3692062312"/>
                  </a:ext>
                </a:extLst>
              </a:tr>
              <a:tr h="1932478">
                <a:tc>
                  <a:txBody>
                    <a:bodyPr/>
                    <a:lstStyle/>
                    <a:p>
                      <a:pPr algn="l"/>
                      <a:r>
                        <a:rPr lang="en-US" sz="1400" dirty="0"/>
                        <a:t>Provide increased support to students at risk.</a:t>
                      </a:r>
                    </a:p>
                  </a:txBody>
                  <a:tcPr/>
                </a:tc>
                <a:tc>
                  <a:txBody>
                    <a:bodyPr/>
                    <a:lstStyle/>
                    <a:p>
                      <a:pPr algn="l"/>
                      <a:r>
                        <a:rPr lang="en-US" sz="1400" dirty="0"/>
                        <a:t>Providing increased support to students at risk is essential to ensure equitable opportunities for academic and personal success. Targeted interventions address their unique challenges, helping to close achievement gaps, improve engagement, and promote long-term well-being and future potential.</a:t>
                      </a:r>
                    </a:p>
                  </a:txBody>
                  <a:tcPr/>
                </a:tc>
                <a:extLst>
                  <a:ext uri="{0D108BD9-81ED-4DB2-BD59-A6C34878D82A}">
                    <a16:rowId xmlns:a16="http://schemas.microsoft.com/office/drawing/2014/main" val="500451967"/>
                  </a:ext>
                </a:extLst>
              </a:tr>
            </a:tbl>
          </a:graphicData>
        </a:graphic>
      </p:graphicFrame>
    </p:spTree>
    <p:extLst>
      <p:ext uri="{BB962C8B-B14F-4D97-AF65-F5344CB8AC3E}">
        <p14:creationId xmlns:p14="http://schemas.microsoft.com/office/powerpoint/2010/main" val="243822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0951-B3A2-A75F-F902-082081C45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241D-CC3C-79F6-6CD6-8413F5861D9F}"/>
              </a:ext>
            </a:extLst>
          </p:cNvPr>
          <p:cNvSpPr>
            <a:spLocks noGrp="1"/>
          </p:cNvSpPr>
          <p:nvPr>
            <p:ph type="title"/>
          </p:nvPr>
        </p:nvSpPr>
        <p:spPr>
          <a:xfrm>
            <a:off x="447556" y="214468"/>
            <a:ext cx="7766285" cy="689993"/>
          </a:xfrm>
        </p:spPr>
        <p:txBody>
          <a:bodyPr/>
          <a:lstStyle/>
          <a:p>
            <a:r>
              <a:rPr lang="en-US"/>
              <a:t>FY 26 Budget Parameters</a:t>
            </a:r>
          </a:p>
        </p:txBody>
      </p:sp>
      <p:sp>
        <p:nvSpPr>
          <p:cNvPr id="3" name="Slide Number Placeholder 2">
            <a:extLst>
              <a:ext uri="{FF2B5EF4-FFF2-40B4-BE49-F238E27FC236}">
                <a16:creationId xmlns:a16="http://schemas.microsoft.com/office/drawing/2014/main" id="{B47FCCE2-DCF1-C559-49DD-2F9FA7E6EFB4}"/>
              </a:ext>
            </a:extLst>
          </p:cNvPr>
          <p:cNvSpPr>
            <a:spLocks noGrp="1"/>
          </p:cNvSpPr>
          <p:nvPr>
            <p:ph type="sldNum" sz="quarter" idx="11"/>
          </p:nvPr>
        </p:nvSpPr>
        <p:spPr/>
        <p:txBody>
          <a:bodyPr/>
          <a:lstStyle/>
          <a:p>
            <a:fld id="{B5CEABB6-07DC-46E8-9B57-56EC44A396E5}" type="slidenum">
              <a:rPr lang="en-US" smtClean="0"/>
              <a:pPr/>
              <a:t>11</a:t>
            </a:fld>
            <a:endParaRPr lang="en-US"/>
          </a:p>
        </p:txBody>
      </p:sp>
      <p:sp>
        <p:nvSpPr>
          <p:cNvPr id="4" name="Footer Placeholder 6">
            <a:extLst>
              <a:ext uri="{FF2B5EF4-FFF2-40B4-BE49-F238E27FC236}">
                <a16:creationId xmlns:a16="http://schemas.microsoft.com/office/drawing/2014/main" id="{4AF11D3D-2ED7-AE8B-B014-59E8364ED56F}"/>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graphicFrame>
        <p:nvGraphicFramePr>
          <p:cNvPr id="6" name="Table 5">
            <a:extLst>
              <a:ext uri="{FF2B5EF4-FFF2-40B4-BE49-F238E27FC236}">
                <a16:creationId xmlns:a16="http://schemas.microsoft.com/office/drawing/2014/main" id="{0021FCED-16F9-9BB6-E8B6-C41D850DADEB}"/>
              </a:ext>
            </a:extLst>
          </p:cNvPr>
          <p:cNvGraphicFramePr>
            <a:graphicFrameLocks noGrp="1"/>
          </p:cNvGraphicFramePr>
          <p:nvPr>
            <p:extLst>
              <p:ext uri="{D42A27DB-BD31-4B8C-83A1-F6EECF244321}">
                <p14:modId xmlns:p14="http://schemas.microsoft.com/office/powerpoint/2010/main" val="891205317"/>
              </p:ext>
            </p:extLst>
          </p:nvPr>
        </p:nvGraphicFramePr>
        <p:xfrm>
          <a:off x="818950" y="904461"/>
          <a:ext cx="10105724" cy="5681445"/>
        </p:xfrm>
        <a:graphic>
          <a:graphicData uri="http://schemas.openxmlformats.org/drawingml/2006/table">
            <a:tbl>
              <a:tblPr firstRow="1" bandRow="1">
                <a:tableStyleId>{5C22544A-7EE6-4342-B048-85BDC9FD1C3A}</a:tableStyleId>
              </a:tblPr>
              <a:tblGrid>
                <a:gridCol w="5086308">
                  <a:extLst>
                    <a:ext uri="{9D8B030D-6E8A-4147-A177-3AD203B41FA5}">
                      <a16:colId xmlns:a16="http://schemas.microsoft.com/office/drawing/2014/main" val="3745323603"/>
                    </a:ext>
                  </a:extLst>
                </a:gridCol>
                <a:gridCol w="5019416">
                  <a:extLst>
                    <a:ext uri="{9D8B030D-6E8A-4147-A177-3AD203B41FA5}">
                      <a16:colId xmlns:a16="http://schemas.microsoft.com/office/drawing/2014/main" val="817935963"/>
                    </a:ext>
                  </a:extLst>
                </a:gridCol>
              </a:tblGrid>
              <a:tr h="55174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890034405"/>
                  </a:ext>
                </a:extLst>
              </a:tr>
              <a:tr h="1372641">
                <a:tc>
                  <a:txBody>
                    <a:bodyPr/>
                    <a:lstStyle/>
                    <a:p>
                      <a:pPr algn="l"/>
                      <a:r>
                        <a:rPr lang="en-US" sz="1600" dirty="0">
                          <a:latin typeface="Calibri" panose="020F0502020204030204" pitchFamily="34" charset="0"/>
                          <a:cs typeface="Calibri" panose="020F0502020204030204" pitchFamily="34" charset="0"/>
                        </a:rPr>
                        <a:t>Raise the student graduation rate.</a:t>
                      </a:r>
                    </a:p>
                  </a:txBody>
                  <a:tcPr/>
                </a:tc>
                <a:tc>
                  <a:txBody>
                    <a:bodyPr/>
                    <a:lstStyle/>
                    <a:p>
                      <a:pPr algn="l"/>
                      <a:r>
                        <a:rPr lang="en-US" sz="1600" dirty="0">
                          <a:latin typeface="Calibri" panose="020F0502020204030204" pitchFamily="34" charset="0"/>
                          <a:cs typeface="Calibri" panose="020F0502020204030204" pitchFamily="34" charset="0"/>
                        </a:rPr>
                        <a:t>Increasing the graduation rate is vital for fostering individual success and community growth. Higher graduation rates open pathways to better career opportunities, reduce socioeconomic disparities, and contribute to a more skilled and productive workforce, ultimately strengthening the economy and society.</a:t>
                      </a:r>
                    </a:p>
                  </a:txBody>
                  <a:tcPr/>
                </a:tc>
                <a:extLst>
                  <a:ext uri="{0D108BD9-81ED-4DB2-BD59-A6C34878D82A}">
                    <a16:rowId xmlns:a16="http://schemas.microsoft.com/office/drawing/2014/main" val="4134867963"/>
                  </a:ext>
                </a:extLst>
              </a:tr>
              <a:tr h="972285">
                <a:tc>
                  <a:txBody>
                    <a:bodyPr/>
                    <a:lstStyle/>
                    <a:p>
                      <a:pPr algn="l"/>
                      <a:r>
                        <a:rPr lang="en-US" sz="1600" dirty="0">
                          <a:latin typeface="Calibri" panose="020F0502020204030204" pitchFamily="34" charset="0"/>
                          <a:cs typeface="Calibri" panose="020F0502020204030204" pitchFamily="34" charset="0"/>
                        </a:rPr>
                        <a:t>Implement IB programs with fidelity</a:t>
                      </a:r>
                    </a:p>
                  </a:txBody>
                  <a:tcPr/>
                </a:tc>
                <a:tc>
                  <a:txBody>
                    <a:bodyPr/>
                    <a:lstStyle/>
                    <a:p>
                      <a:pPr algn="l"/>
                      <a:r>
                        <a:rPr lang="en-US" sz="1600" dirty="0">
                          <a:latin typeface="Calibri" panose="020F0502020204030204" pitchFamily="34" charset="0"/>
                          <a:cs typeface="Calibri" panose="020F0502020204030204" pitchFamily="34" charset="0"/>
                        </a:rPr>
                        <a:t>This will improve learning outcomes for all learners who participate in the programs and ensure that students are ready for the rigors of college.</a:t>
                      </a:r>
                    </a:p>
                  </a:txBody>
                  <a:tcPr/>
                </a:tc>
                <a:extLst>
                  <a:ext uri="{0D108BD9-81ED-4DB2-BD59-A6C34878D82A}">
                    <a16:rowId xmlns:a16="http://schemas.microsoft.com/office/drawing/2014/main" val="3927765320"/>
                  </a:ext>
                </a:extLst>
              </a:tr>
              <a:tr h="2233906">
                <a:tc>
                  <a:txBody>
                    <a:bodyPr/>
                    <a:lstStyle/>
                    <a:p>
                      <a:pPr algn="l"/>
                      <a:r>
                        <a:rPr lang="en-US" sz="1600" dirty="0">
                          <a:latin typeface="Calibri" panose="020F0502020204030204" pitchFamily="34" charset="0"/>
                          <a:cs typeface="Calibri" panose="020F0502020204030204" pitchFamily="34" charset="0"/>
                        </a:rPr>
                        <a:t>Develop a positive, informed school community.</a:t>
                      </a:r>
                    </a:p>
                  </a:txBody>
                  <a:tcPr/>
                </a:tc>
                <a:tc>
                  <a:txBody>
                    <a:bodyPr/>
                    <a:lstStyle/>
                    <a:p>
                      <a:pPr algn="l"/>
                      <a:r>
                        <a:rPr lang="en-US" sz="1600" dirty="0"/>
                        <a:t>A positive, informed school community fosters trust, collaboration, and a sense of belonging among students, staff, and families. It enhances student success, encourages parental involvement, supports teacher morale, and creates a safe, inclusive environment. By keeping everyone informed and engaged, the community can work together effectively to address challenges, celebrate achievements, and build a strong foundation for lifelong learning and growth.</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55604952"/>
                  </a:ext>
                </a:extLst>
              </a:tr>
            </a:tbl>
          </a:graphicData>
        </a:graphic>
      </p:graphicFrame>
    </p:spTree>
    <p:extLst>
      <p:ext uri="{BB962C8B-B14F-4D97-AF65-F5344CB8AC3E}">
        <p14:creationId xmlns:p14="http://schemas.microsoft.com/office/powerpoint/2010/main" val="312603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77912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126430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94479627"/>
              </p:ext>
            </p:extLst>
          </p:nvPr>
        </p:nvGraphicFramePr>
        <p:xfrm>
          <a:off x="4001495" y="4040337"/>
          <a:ext cx="7781268" cy="164592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$548, 353</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none" strike="noStrike" noProof="0" dirty="0">
                          <a:solidFill>
                            <a:srgbClr val="FF0000"/>
                          </a:solidFill>
                          <a:latin typeface="Tenorite"/>
                        </a:rPr>
                        <a:t>PRINCIPALS: Please update with the Staffing and Non-Staffing allocation of your updated Signature Program funds.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 Coaches - 2</a:t>
                      </a:r>
                      <a:endParaRPr lang="en-US" sz="1800" b="0" i="0" u="none" strike="noStrike" noProof="0" dirty="0">
                        <a:solidFill>
                          <a:srgbClr val="000000"/>
                        </a:solidFill>
                        <a:latin typeface="Tenorite"/>
                      </a:endParaRP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Supplies/Resources - $234, 490.00</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1014792589"/>
              </p:ext>
            </p:extLst>
          </p:nvPr>
        </p:nvGraphicFramePr>
        <p:xfrm>
          <a:off x="4001495" y="1454155"/>
          <a:ext cx="7781268" cy="164592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$548, 353</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update with the list of what you requested to support your signature program. Example:</a:t>
                      </a:r>
                      <a:endParaRPr lang="en-US" dirty="0"/>
                    </a:p>
                    <a:p>
                      <a:pPr marL="285750" lvl="0" indent="-285750">
                        <a:buFont typeface="Calibri"/>
                        <a:buChar char="-"/>
                      </a:pPr>
                      <a:r>
                        <a:rPr lang="en-US" b="1" i="0" dirty="0">
                          <a:solidFill>
                            <a:srgbClr val="FF0000"/>
                          </a:solidFill>
                        </a:rPr>
                        <a:t>Signature Program Coaches - 2</a:t>
                      </a:r>
                    </a:p>
                    <a:p>
                      <a:pPr marL="285750" lvl="0" indent="-285750">
                        <a:buFont typeface="Calibri"/>
                        <a:buChar char="-"/>
                      </a:pPr>
                      <a:r>
                        <a:rPr lang="en-US" b="1" i="0" dirty="0">
                          <a:solidFill>
                            <a:srgbClr val="FF0000"/>
                          </a:solidFill>
                        </a:rPr>
                        <a:t>Signature Programming Supplies/Resources - $234, 490.00</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2" y="2515426"/>
            <a:ext cx="8631144" cy="1828800"/>
          </a:xfrm>
        </p:spPr>
        <p:txBody>
          <a:bodyPr/>
          <a:lstStyle/>
          <a:p>
            <a:r>
              <a:rPr lang="en-US" b="1" dirty="0">
                <a:solidFill>
                  <a:srgbClr val="FF0000"/>
                </a:solidFill>
              </a:rPr>
              <a:t>North Atlanta </a:t>
            </a:r>
            <a:r>
              <a:rPr lang="en-US" b="1" dirty="0" err="1">
                <a:solidFill>
                  <a:srgbClr val="FF0000"/>
                </a:solidFill>
              </a:rPr>
              <a:t>HiGh</a:t>
            </a:r>
            <a:r>
              <a:rPr lang="en-US" b="1" dirty="0">
                <a:solidFill>
                  <a:srgbClr val="FF0000"/>
                </a:solidFill>
              </a:rPr>
              <a:t> school</a:t>
            </a:r>
            <a:br>
              <a:rPr lang="en-US" b="1" dirty="0">
                <a:solidFill>
                  <a:srgbClr val="FF0000"/>
                </a:solidFill>
              </a:rPr>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16381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extLst>
              <p:ext uri="{D42A27DB-BD31-4B8C-83A1-F6EECF244321}">
                <p14:modId xmlns:p14="http://schemas.microsoft.com/office/powerpoint/2010/main" val="2363502414"/>
              </p:ext>
            </p:extLst>
          </p:nvPr>
        </p:nvGraphicFramePr>
        <p:xfrm>
          <a:off x="369024" y="1325822"/>
          <a:ext cx="5868846" cy="5132893"/>
        </p:xfrm>
        <a:graphic>
          <a:graphicData uri="http://schemas.openxmlformats.org/drawingml/2006/table">
            <a:tbl>
              <a:tblPr/>
              <a:tblGrid>
                <a:gridCol w="1975542">
                  <a:extLst>
                    <a:ext uri="{9D8B030D-6E8A-4147-A177-3AD203B41FA5}">
                      <a16:colId xmlns:a16="http://schemas.microsoft.com/office/drawing/2014/main" val="3849296698"/>
                    </a:ext>
                  </a:extLst>
                </a:gridCol>
                <a:gridCol w="477112">
                  <a:extLst>
                    <a:ext uri="{9D8B030D-6E8A-4147-A177-3AD203B41FA5}">
                      <a16:colId xmlns:a16="http://schemas.microsoft.com/office/drawing/2014/main" val="1077783019"/>
                    </a:ext>
                  </a:extLst>
                </a:gridCol>
                <a:gridCol w="499475">
                  <a:extLst>
                    <a:ext uri="{9D8B030D-6E8A-4147-A177-3AD203B41FA5}">
                      <a16:colId xmlns:a16="http://schemas.microsoft.com/office/drawing/2014/main" val="3719666683"/>
                    </a:ext>
                  </a:extLst>
                </a:gridCol>
                <a:gridCol w="670938">
                  <a:extLst>
                    <a:ext uri="{9D8B030D-6E8A-4147-A177-3AD203B41FA5}">
                      <a16:colId xmlns:a16="http://schemas.microsoft.com/office/drawing/2014/main" val="2019260614"/>
                    </a:ext>
                  </a:extLst>
                </a:gridCol>
                <a:gridCol w="687711">
                  <a:extLst>
                    <a:ext uri="{9D8B030D-6E8A-4147-A177-3AD203B41FA5}">
                      <a16:colId xmlns:a16="http://schemas.microsoft.com/office/drawing/2014/main" val="689053540"/>
                    </a:ext>
                  </a:extLst>
                </a:gridCol>
                <a:gridCol w="1558068">
                  <a:extLst>
                    <a:ext uri="{9D8B030D-6E8A-4147-A177-3AD203B41FA5}">
                      <a16:colId xmlns:a16="http://schemas.microsoft.com/office/drawing/2014/main" val="1342250569"/>
                    </a:ext>
                  </a:extLst>
                </a:gridCol>
              </a:tblGrid>
              <a:tr h="271333">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185000">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46667">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46667">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46667">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46667">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46667">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46667">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46667">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46667">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46667">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46667">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46667">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46667">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46667">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46667">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46667">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46667">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46667">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dirty="0">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a:solidFill>
                  <a:schemeClr val="accent4"/>
                </a:solidFill>
              </a:rPr>
              <a:t>Earned</a:t>
            </a:r>
            <a:r>
              <a:rPr lang="en-US"/>
              <a:t> – positions allocated by district departments. There is no school-level flexibility with these positions. </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Funded</a:t>
            </a:r>
            <a:r>
              <a:rPr lang="en-US"/>
              <a:t> – District’s recommended staffing for positions where there is school-level flexibility with staffing the position.</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Staffed</a:t>
            </a:r>
            <a:r>
              <a:rPr lang="en-US"/>
              <a:t> – This shows how the principal plans to staff the position for the FY26 school year.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Difference</a:t>
            </a:r>
            <a:r>
              <a:rPr lang="en-US">
                <a:cs typeface="Sabon Next LT"/>
              </a:rPr>
              <a:t>—This shows the difference between the recommendation from the District and the Principal's proposed FY26 staffing plan.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Comments:</a:t>
            </a:r>
            <a:r>
              <a:rPr lang="en-US">
                <a:cs typeface="Sabon Next LT"/>
              </a:rPr>
              <a:t> </a:t>
            </a:r>
            <a:r>
              <a:rPr lang="en-US">
                <a:solidFill>
                  <a:srgbClr val="FF0000"/>
                </a:solidFill>
                <a:cs typeface="Sabon Next LT"/>
              </a:rPr>
              <a:t>The principal must provide comments if there is a difference in what is Funded and Staffed. </a:t>
            </a:r>
            <a:r>
              <a:rPr lang="en-US" u="sng">
                <a:solidFill>
                  <a:srgbClr val="FF0000"/>
                </a:solidFill>
                <a:cs typeface="Sabon Next LT"/>
              </a:rPr>
              <a:t>Principals and GO Teams will discuss the rationale provided for the Comments section. </a:t>
            </a:r>
            <a:endParaRPr lang="en-US">
              <a:solidFill>
                <a:srgbClr val="FF0000"/>
              </a:solidFill>
            </a:endParaRPr>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22761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17</a:t>
            </a:fld>
            <a:endParaRPr lang="en-US"/>
          </a:p>
        </p:txBody>
      </p:sp>
      <p:pic>
        <p:nvPicPr>
          <p:cNvPr id="3" name="Picture 2">
            <a:extLst>
              <a:ext uri="{FF2B5EF4-FFF2-40B4-BE49-F238E27FC236}">
                <a16:creationId xmlns:a16="http://schemas.microsoft.com/office/drawing/2014/main" id="{2A957E0D-0DB3-BFA8-7516-5BB124B2561B}"/>
              </a:ext>
            </a:extLst>
          </p:cNvPr>
          <p:cNvPicPr>
            <a:picLocks noChangeAspect="1"/>
          </p:cNvPicPr>
          <p:nvPr/>
        </p:nvPicPr>
        <p:blipFill>
          <a:blip r:embed="rId2"/>
          <a:stretch>
            <a:fillRect/>
          </a:stretch>
        </p:blipFill>
        <p:spPr>
          <a:xfrm>
            <a:off x="300202" y="820879"/>
            <a:ext cx="11591595" cy="4597372"/>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62CE-0488-2370-AB70-73CBADB5302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E21297-3EDE-22B2-B402-F6C6170FE21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18</a:t>
            </a:fld>
            <a:endParaRPr lang="en-US"/>
          </a:p>
        </p:txBody>
      </p:sp>
      <p:pic>
        <p:nvPicPr>
          <p:cNvPr id="5" name="Picture 4">
            <a:extLst>
              <a:ext uri="{FF2B5EF4-FFF2-40B4-BE49-F238E27FC236}">
                <a16:creationId xmlns:a16="http://schemas.microsoft.com/office/drawing/2014/main" id="{00FEF056-4A03-01B9-6CA8-57A1958EB907}"/>
              </a:ext>
            </a:extLst>
          </p:cNvPr>
          <p:cNvPicPr>
            <a:picLocks noChangeAspect="1"/>
          </p:cNvPicPr>
          <p:nvPr/>
        </p:nvPicPr>
        <p:blipFill>
          <a:blip r:embed="rId2"/>
          <a:stretch>
            <a:fillRect/>
          </a:stretch>
        </p:blipFill>
        <p:spPr>
          <a:xfrm>
            <a:off x="276684" y="1126155"/>
            <a:ext cx="11638631" cy="4754755"/>
          </a:xfrm>
          <a:prstGeom prst="rect">
            <a:avLst/>
          </a:prstGeom>
        </p:spPr>
      </p:pic>
    </p:spTree>
    <p:extLst>
      <p:ext uri="{BB962C8B-B14F-4D97-AF65-F5344CB8AC3E}">
        <p14:creationId xmlns:p14="http://schemas.microsoft.com/office/powerpoint/2010/main" val="208693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BF23-E15F-28D3-ACB6-D97DBAB260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D6C97E-9606-1EB7-7D63-08389450936D}"/>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19</a:t>
            </a:fld>
            <a:endParaRPr lang="en-US"/>
          </a:p>
        </p:txBody>
      </p:sp>
      <p:pic>
        <p:nvPicPr>
          <p:cNvPr id="3" name="Picture 2">
            <a:extLst>
              <a:ext uri="{FF2B5EF4-FFF2-40B4-BE49-F238E27FC236}">
                <a16:creationId xmlns:a16="http://schemas.microsoft.com/office/drawing/2014/main" id="{B4B7C713-353E-0ADE-E8E4-8EE717000AC8}"/>
              </a:ext>
            </a:extLst>
          </p:cNvPr>
          <p:cNvPicPr>
            <a:picLocks noChangeAspect="1"/>
          </p:cNvPicPr>
          <p:nvPr/>
        </p:nvPicPr>
        <p:blipFill>
          <a:blip r:embed="rId2"/>
          <a:stretch>
            <a:fillRect/>
          </a:stretch>
        </p:blipFill>
        <p:spPr>
          <a:xfrm>
            <a:off x="212201" y="1122630"/>
            <a:ext cx="11632094" cy="4846000"/>
          </a:xfrm>
          <a:prstGeom prst="rect">
            <a:avLst/>
          </a:prstGeom>
        </p:spPr>
      </p:pic>
    </p:spTree>
    <p:extLst>
      <p:ext uri="{BB962C8B-B14F-4D97-AF65-F5344CB8AC3E}">
        <p14:creationId xmlns:p14="http://schemas.microsoft.com/office/powerpoint/2010/main" val="47755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Committee Reports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Cluster Advisory Report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CAT has met since last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FCF6-A711-B2CA-F405-5AE16306AD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DD3C08-F47D-4F74-6CEC-5A704DD846E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20</a:t>
            </a:fld>
            <a:endParaRPr lang="en-US"/>
          </a:p>
        </p:txBody>
      </p:sp>
      <p:pic>
        <p:nvPicPr>
          <p:cNvPr id="5" name="Picture 4">
            <a:extLst>
              <a:ext uri="{FF2B5EF4-FFF2-40B4-BE49-F238E27FC236}">
                <a16:creationId xmlns:a16="http://schemas.microsoft.com/office/drawing/2014/main" id="{9D18DD6C-3CC9-299E-9E2C-1B22404831D7}"/>
              </a:ext>
            </a:extLst>
          </p:cNvPr>
          <p:cNvPicPr>
            <a:picLocks noChangeAspect="1"/>
          </p:cNvPicPr>
          <p:nvPr/>
        </p:nvPicPr>
        <p:blipFill>
          <a:blip r:embed="rId2"/>
          <a:stretch>
            <a:fillRect/>
          </a:stretch>
        </p:blipFill>
        <p:spPr>
          <a:xfrm>
            <a:off x="0" y="1156505"/>
            <a:ext cx="11895420" cy="4544989"/>
          </a:xfrm>
          <a:prstGeom prst="rect">
            <a:avLst/>
          </a:prstGeom>
        </p:spPr>
      </p:pic>
    </p:spTree>
    <p:extLst>
      <p:ext uri="{BB962C8B-B14F-4D97-AF65-F5344CB8AC3E}">
        <p14:creationId xmlns:p14="http://schemas.microsoft.com/office/powerpoint/2010/main" val="326513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87CF4-9FB3-E054-E722-E5AC03AE719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42E124-4CDB-F874-3B4A-CA2FA161DD3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21</a:t>
            </a:fld>
            <a:endParaRPr lang="en-US"/>
          </a:p>
        </p:txBody>
      </p:sp>
      <p:pic>
        <p:nvPicPr>
          <p:cNvPr id="3" name="Picture 2">
            <a:extLst>
              <a:ext uri="{FF2B5EF4-FFF2-40B4-BE49-F238E27FC236}">
                <a16:creationId xmlns:a16="http://schemas.microsoft.com/office/drawing/2014/main" id="{5A2D6535-7AE6-4E10-73B6-8D8BB503A6C3}"/>
              </a:ext>
            </a:extLst>
          </p:cNvPr>
          <p:cNvPicPr>
            <a:picLocks noChangeAspect="1"/>
          </p:cNvPicPr>
          <p:nvPr/>
        </p:nvPicPr>
        <p:blipFill>
          <a:blip r:embed="rId2"/>
          <a:stretch>
            <a:fillRect/>
          </a:stretch>
        </p:blipFill>
        <p:spPr>
          <a:xfrm>
            <a:off x="195766" y="1258432"/>
            <a:ext cx="11805708" cy="4487984"/>
          </a:xfrm>
          <a:prstGeom prst="rect">
            <a:avLst/>
          </a:prstGeom>
        </p:spPr>
      </p:pic>
    </p:spTree>
    <p:extLst>
      <p:ext uri="{BB962C8B-B14F-4D97-AF65-F5344CB8AC3E}">
        <p14:creationId xmlns:p14="http://schemas.microsoft.com/office/powerpoint/2010/main" val="348074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0E28-D4BB-4843-004C-3E89290D6E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255DD8-5154-DD6A-14DB-63688681CD5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22</a:t>
            </a:fld>
            <a:endParaRPr lang="en-US"/>
          </a:p>
        </p:txBody>
      </p:sp>
      <p:pic>
        <p:nvPicPr>
          <p:cNvPr id="5" name="Picture 4">
            <a:extLst>
              <a:ext uri="{FF2B5EF4-FFF2-40B4-BE49-F238E27FC236}">
                <a16:creationId xmlns:a16="http://schemas.microsoft.com/office/drawing/2014/main" id="{D2E7F46F-8F93-115E-4840-7F3EDC410CA7}"/>
              </a:ext>
            </a:extLst>
          </p:cNvPr>
          <p:cNvPicPr>
            <a:picLocks noChangeAspect="1"/>
          </p:cNvPicPr>
          <p:nvPr/>
        </p:nvPicPr>
        <p:blipFill>
          <a:blip r:embed="rId2"/>
          <a:stretch>
            <a:fillRect/>
          </a:stretch>
        </p:blipFill>
        <p:spPr>
          <a:xfrm>
            <a:off x="184474" y="1068308"/>
            <a:ext cx="11789185" cy="4888409"/>
          </a:xfrm>
          <a:prstGeom prst="rect">
            <a:avLst/>
          </a:prstGeom>
        </p:spPr>
      </p:pic>
    </p:spTree>
    <p:extLst>
      <p:ext uri="{BB962C8B-B14F-4D97-AF65-F5344CB8AC3E}">
        <p14:creationId xmlns:p14="http://schemas.microsoft.com/office/powerpoint/2010/main" val="228780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FB75-C2D2-E9F8-E8DA-9EAB4442FD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671259-6FEE-FD5F-FE53-CB7C03F7A2F2}"/>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23</a:t>
            </a:fld>
            <a:endParaRPr lang="en-US"/>
          </a:p>
        </p:txBody>
      </p:sp>
      <p:pic>
        <p:nvPicPr>
          <p:cNvPr id="3" name="Picture 2">
            <a:extLst>
              <a:ext uri="{FF2B5EF4-FFF2-40B4-BE49-F238E27FC236}">
                <a16:creationId xmlns:a16="http://schemas.microsoft.com/office/drawing/2014/main" id="{18E9ECFB-00C3-9688-57AE-F47AD164E1FC}"/>
              </a:ext>
            </a:extLst>
          </p:cNvPr>
          <p:cNvPicPr>
            <a:picLocks noChangeAspect="1"/>
          </p:cNvPicPr>
          <p:nvPr/>
        </p:nvPicPr>
        <p:blipFill>
          <a:blip r:embed="rId2"/>
          <a:stretch>
            <a:fillRect/>
          </a:stretch>
        </p:blipFill>
        <p:spPr>
          <a:xfrm>
            <a:off x="58886" y="1548143"/>
            <a:ext cx="11855860" cy="3871477"/>
          </a:xfrm>
          <a:prstGeom prst="rect">
            <a:avLst/>
          </a:prstGeom>
        </p:spPr>
      </p:pic>
    </p:spTree>
    <p:extLst>
      <p:ext uri="{BB962C8B-B14F-4D97-AF65-F5344CB8AC3E}">
        <p14:creationId xmlns:p14="http://schemas.microsoft.com/office/powerpoint/2010/main" val="60459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2721280091"/>
              </p:ext>
            </p:extLst>
          </p:nvPr>
        </p:nvGraphicFramePr>
        <p:xfrm>
          <a:off x="3626068" y="1524000"/>
          <a:ext cx="8040514" cy="4051395"/>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Counselor</a:t>
                      </a:r>
                    </a:p>
                  </a:txBody>
                  <a:tcPr anchor="ctr"/>
                </a:tc>
                <a:tc>
                  <a:txBody>
                    <a:bodyPr/>
                    <a:lstStyle/>
                    <a:p>
                      <a:r>
                        <a:rPr lang="en-US" dirty="0"/>
                        <a:t>I will have this updated for our actual meeting on Thursday.  I don’t want to share this information until the staff impacted is notified.  </a:t>
                      </a:r>
                    </a:p>
                  </a:txBody>
                  <a:tcPr anchor="ctr"/>
                </a:tc>
                <a:extLst>
                  <a:ext uri="{0D108BD9-81ED-4DB2-BD59-A6C34878D82A}">
                    <a16:rowId xmlns:a16="http://schemas.microsoft.com/office/drawing/2014/main" val="1813335333"/>
                  </a:ext>
                </a:extLst>
              </a:tr>
              <a:tr h="521656">
                <a:tc>
                  <a:txBody>
                    <a:bodyPr/>
                    <a:lstStyle/>
                    <a:p>
                      <a:endParaRPr lang="en-US" dirty="0"/>
                    </a:p>
                  </a:txBody>
                  <a:tcPr anchor="ctr"/>
                </a:tc>
                <a:tc>
                  <a:txBody>
                    <a:bodyPr/>
                    <a:lstStyle/>
                    <a:p>
                      <a:r>
                        <a:rPr lang="en-US" dirty="0"/>
                        <a:t>7 positions</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2992693269"/>
              </p:ext>
            </p:extLst>
          </p:nvPr>
        </p:nvGraphicFramePr>
        <p:xfrm>
          <a:off x="4151586" y="5321883"/>
          <a:ext cx="7781268" cy="109728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1">
                          <a:solidFill>
                            <a:schemeClr val="tx1"/>
                          </a:solidFill>
                        </a:rPr>
                        <a:t>Summary of Changes </a:t>
                      </a:r>
                      <a:r>
                        <a:rPr lang="en-US" sz="2400" b="0">
                          <a:solidFill>
                            <a:schemeClr val="tx1"/>
                          </a:solidFill>
                        </a:rPr>
                        <a:t> </a:t>
                      </a:r>
                      <a:endParaRPr lang="en-US" sz="2400" b="1">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CAB7B1-CD16-D1C8-A153-F39DB677AD62}"/>
              </a:ext>
            </a:extLst>
          </p:cNvPr>
          <p:cNvGraphicFramePr>
            <a:graphicFrameLocks noGrp="1"/>
          </p:cNvGraphicFramePr>
          <p:nvPr/>
        </p:nvGraphicFramePr>
        <p:xfrm>
          <a:off x="369530" y="1155890"/>
          <a:ext cx="6344267" cy="5334863"/>
        </p:xfrm>
        <a:graphic>
          <a:graphicData uri="http://schemas.openxmlformats.org/drawingml/2006/table">
            <a:tbl>
              <a:tblPr/>
              <a:tblGrid>
                <a:gridCol w="2097424">
                  <a:extLst>
                    <a:ext uri="{9D8B030D-6E8A-4147-A177-3AD203B41FA5}">
                      <a16:colId xmlns:a16="http://schemas.microsoft.com/office/drawing/2014/main" val="2132222022"/>
                    </a:ext>
                  </a:extLst>
                </a:gridCol>
                <a:gridCol w="693361">
                  <a:extLst>
                    <a:ext uri="{9D8B030D-6E8A-4147-A177-3AD203B41FA5}">
                      <a16:colId xmlns:a16="http://schemas.microsoft.com/office/drawing/2014/main" val="1035086746"/>
                    </a:ext>
                  </a:extLst>
                </a:gridCol>
                <a:gridCol w="751114">
                  <a:extLst>
                    <a:ext uri="{9D8B030D-6E8A-4147-A177-3AD203B41FA5}">
                      <a16:colId xmlns:a16="http://schemas.microsoft.com/office/drawing/2014/main" val="2933752437"/>
                    </a:ext>
                  </a:extLst>
                </a:gridCol>
                <a:gridCol w="548939">
                  <a:extLst>
                    <a:ext uri="{9D8B030D-6E8A-4147-A177-3AD203B41FA5}">
                      <a16:colId xmlns:a16="http://schemas.microsoft.com/office/drawing/2014/main" val="2142839471"/>
                    </a:ext>
                  </a:extLst>
                </a:gridCol>
                <a:gridCol w="2253429">
                  <a:extLst>
                    <a:ext uri="{9D8B030D-6E8A-4147-A177-3AD203B41FA5}">
                      <a16:colId xmlns:a16="http://schemas.microsoft.com/office/drawing/2014/main" val="1647057648"/>
                    </a:ext>
                  </a:extLst>
                </a:gridCol>
              </a:tblGrid>
              <a:tr h="213394">
                <a:tc>
                  <a:txBody>
                    <a:bodyPr/>
                    <a:lstStyle/>
                    <a:p>
                      <a:pPr algn="ctr" fontAlgn="ctr"/>
                      <a:r>
                        <a:rPr lang="en-US" sz="1100" b="1" i="0" u="none" strike="noStrike">
                          <a:solidFill>
                            <a:srgbClr val="FFFFFF"/>
                          </a:solidFill>
                          <a:effectLst/>
                          <a:latin typeface="Arial" panose="020B0604020202020204" pitchFamily="34" charset="0"/>
                        </a:rPr>
                        <a:t>Description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Rec.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Allocation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Notes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2575392"/>
                  </a:ext>
                </a:extLst>
              </a:tr>
              <a:tr h="213394">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4244165761"/>
                  </a:ext>
                </a:extLst>
              </a:tr>
              <a:tr h="320092">
                <a:tc>
                  <a:txBody>
                    <a:bodyPr/>
                    <a:lstStyle/>
                    <a:p>
                      <a:pPr algn="r" fontAlgn="b"/>
                      <a:r>
                        <a:rPr lang="en-US" sz="1000" b="0" i="0" u="none" strike="noStrike">
                          <a:effectLst/>
                          <a:latin typeface="Arial" panose="020B0604020202020204" pitchFamily="34" charset="0"/>
                        </a:rPr>
                        <a: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321126"/>
                  </a:ext>
                </a:extLst>
              </a:tr>
              <a:tr h="320092">
                <a:tc>
                  <a:txBody>
                    <a:bodyPr/>
                    <a:lstStyle/>
                    <a:p>
                      <a:pPr algn="r" fontAlgn="b"/>
                      <a:r>
                        <a:rPr lang="en-US" sz="1000" b="0" i="0" u="none" strike="noStrike">
                          <a:effectLst/>
                          <a:latin typeface="Arial" panose="020B0604020202020204" pitchFamily="34" charset="0"/>
                        </a:rPr>
                        <a:t> Teacher Stipends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140391"/>
                  </a:ext>
                </a:extLst>
              </a:tr>
              <a:tr h="320092">
                <a:tc>
                  <a:txBody>
                    <a:bodyPr/>
                    <a:lstStyle/>
                    <a:p>
                      <a:pPr algn="r" fontAlgn="b"/>
                      <a:r>
                        <a:rPr lang="en-US" sz="1000" b="0" i="0" u="none" strike="noStrike">
                          <a:effectLst/>
                          <a:latin typeface="Arial" panose="020B0604020202020204" pitchFamily="34" charset="0"/>
                        </a:rPr>
                        <a:t> Secretary Overtime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875893"/>
                  </a:ext>
                </a:extLst>
              </a:tr>
              <a:tr h="320092">
                <a:tc>
                  <a:txBody>
                    <a:bodyPr/>
                    <a:lstStyle/>
                    <a:p>
                      <a:pPr algn="r" fontAlgn="b"/>
                      <a:r>
                        <a:rPr lang="en-US" sz="1000" b="0" i="0" u="none" strike="noStrike">
                          <a:effectLst/>
                          <a:latin typeface="Arial" panose="020B0604020202020204" pitchFamily="34" charset="0"/>
                        </a:rPr>
                        <a:t> Contracted Services for Instruction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940982"/>
                  </a:ext>
                </a:extLst>
              </a:tr>
              <a:tr h="355657">
                <a:tc>
                  <a:txBody>
                    <a:bodyPr/>
                    <a:lstStyle/>
                    <a:p>
                      <a:pPr algn="r" fontAlgn="b"/>
                      <a:r>
                        <a:rPr lang="en-US" sz="1000" b="0" i="0" u="none" strike="noStrike">
                          <a:effectLst/>
                          <a:latin typeface="Arial" panose="020B0604020202020204" pitchFamily="34" charset="0"/>
                        </a:rPr>
                        <a:t> Contracted Services for Professional Development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739284"/>
                  </a:ext>
                </a:extLst>
              </a:tr>
              <a:tr h="320092">
                <a:tc>
                  <a:txBody>
                    <a:bodyPr/>
                    <a:lstStyle/>
                    <a:p>
                      <a:pPr algn="r" fontAlgn="b"/>
                      <a:r>
                        <a:rPr lang="en-US" sz="1000" b="0" i="0" u="none" strike="noStrike">
                          <a:effectLst/>
                          <a:latin typeface="Arial" panose="020B0604020202020204" pitchFamily="34" charset="0"/>
                        </a:rPr>
                        <a:t> Web-based Subscriptions and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891098"/>
                  </a:ext>
                </a:extLst>
              </a:tr>
              <a:tr h="320092">
                <a:tc>
                  <a:txBody>
                    <a:bodyPr/>
                    <a:lstStyle/>
                    <a:p>
                      <a:pPr algn="r" fontAlgn="b"/>
                      <a:r>
                        <a:rPr lang="en-US" sz="1000" b="0" i="0" u="none" strike="noStrike">
                          <a:effectLst/>
                          <a:latin typeface="Arial" panose="020B0604020202020204" pitchFamily="34" charset="0"/>
                        </a:rPr>
                        <a:t> Signature Program Communication/Shipping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94671"/>
                  </a:ext>
                </a:extLst>
              </a:tr>
              <a:tr h="320092">
                <a:tc>
                  <a:txBody>
                    <a:bodyPr/>
                    <a:lstStyle/>
                    <a:p>
                      <a:pPr algn="r" fontAlgn="b"/>
                      <a:r>
                        <a:rPr lang="en-US" sz="1000" b="0" i="0" u="none" strike="noStrike">
                          <a:effectLst/>
                          <a:latin typeface="Arial" panose="020B0604020202020204" pitchFamily="34" charset="0"/>
                        </a:rPr>
                        <a:t> Computer Software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889642"/>
                  </a:ext>
                </a:extLst>
              </a:tr>
              <a:tr h="320092">
                <a:tc>
                  <a:txBody>
                    <a:bodyPr/>
                    <a:lstStyle/>
                    <a:p>
                      <a:pPr algn="r" fontAlgn="b"/>
                      <a:r>
                        <a:rPr lang="en-US" sz="1000" b="0" i="0" u="none" strike="noStrike">
                          <a:effectLst/>
                          <a:latin typeface="Arial" panose="020B0604020202020204" pitchFamily="34" charset="0"/>
                        </a:rPr>
                        <a:t> Mileage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49554"/>
                  </a:ext>
                </a:extLst>
              </a:tr>
              <a:tr h="320092">
                <a:tc>
                  <a:txBody>
                    <a:bodyPr/>
                    <a:lstStyle/>
                    <a:p>
                      <a:pPr algn="r" fontAlgn="b"/>
                      <a:r>
                        <a:rPr lang="en-US" sz="1000" b="0" i="0" u="none" strike="noStrike">
                          <a:effectLst/>
                          <a:latin typeface="Arial" panose="020B0604020202020204" pitchFamily="34" charset="0"/>
                        </a:rPr>
                        <a:t> Student Transportation-APS Buses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303253"/>
                  </a:ext>
                </a:extLst>
              </a:tr>
              <a:tr h="320092">
                <a:tc>
                  <a:txBody>
                    <a:bodyPr/>
                    <a:lstStyle/>
                    <a:p>
                      <a:pPr algn="r" fontAlgn="b"/>
                      <a:r>
                        <a:rPr lang="en-US" sz="1000" b="0" i="0" u="none" strike="noStrike">
                          <a:effectLst/>
                          <a:latin typeface="Arial" panose="020B0604020202020204" pitchFamily="34" charset="0"/>
                        </a:rPr>
                        <a:t> District Funded Field Trips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556529"/>
                  </a:ext>
                </a:extLst>
              </a:tr>
              <a:tr h="355657">
                <a:tc>
                  <a:txBody>
                    <a:bodyPr/>
                    <a:lstStyle/>
                    <a:p>
                      <a:pPr algn="r" fontAlgn="b"/>
                      <a:r>
                        <a:rPr lang="en-US" sz="1000" b="0" i="0" u="none" strike="noStrike">
                          <a:effectLst/>
                          <a:latin typeface="Arial" panose="020B0604020202020204" pitchFamily="34" charset="0"/>
                        </a:rPr>
                        <a:t> Teaching/Other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3051470"/>
                  </a:ext>
                </a:extLst>
              </a:tr>
              <a:tr h="320092">
                <a:tc>
                  <a:txBody>
                    <a:bodyPr/>
                    <a:lstStyle/>
                    <a:p>
                      <a:pPr algn="r" fontAlgn="b"/>
                      <a:r>
                        <a:rPr lang="en-US" sz="1000" b="0" i="0" u="none" strike="noStrike">
                          <a:effectLst/>
                          <a:latin typeface="Arial" panose="020B0604020202020204" pitchFamily="34" charset="0"/>
                        </a:rPr>
                        <a:t> Signature Program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166599"/>
                  </a:ext>
                </a:extLst>
              </a:tr>
              <a:tr h="320092">
                <a:tc>
                  <a:txBody>
                    <a:bodyPr/>
                    <a:lstStyle/>
                    <a:p>
                      <a:pPr algn="r" fontAlgn="b"/>
                      <a:r>
                        <a:rPr lang="en-US" sz="1000" b="0" i="0" u="none" strike="noStrike">
                          <a:effectLst/>
                          <a:latin typeface="Arial" panose="020B0604020202020204" pitchFamily="34" charset="0"/>
                        </a:rPr>
                        <a:t> Computer 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369456"/>
                  </a:ext>
                </a:extLst>
              </a:tr>
              <a:tr h="355657">
                <a:tc>
                  <a:txBody>
                    <a:bodyPr/>
                    <a:lstStyle/>
                    <a:p>
                      <a:pPr algn="r" fontAlgn="b"/>
                      <a:r>
                        <a:rPr lang="en-US" sz="1000" b="0" i="0" u="none" strike="noStrike">
                          <a:effectLst/>
                          <a:latin typeface="Arial" panose="020B0604020202020204" pitchFamily="34" charset="0"/>
                        </a:rPr>
                        <a:t> Media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2863048"/>
                  </a:ext>
                </a:extLst>
              </a:tr>
            </a:tbl>
          </a:graphicData>
        </a:graphic>
      </p:graphicFrame>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6" name="TextBox 5">
            <a:extLst>
              <a:ext uri="{FF2B5EF4-FFF2-40B4-BE49-F238E27FC236}">
                <a16:creationId xmlns:a16="http://schemas.microsoft.com/office/drawing/2014/main" id="{7FFA73C8-C7AD-B057-F672-ED10CD70BAAB}"/>
              </a:ext>
            </a:extLst>
          </p:cNvPr>
          <p:cNvSpPr txBox="1"/>
          <p:nvPr/>
        </p:nvSpPr>
        <p:spPr>
          <a:xfrm rot="20164409">
            <a:off x="437603" y="3051416"/>
            <a:ext cx="5837021"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25</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124705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712E-0746-F1AC-E8D4-1F95EB8AD13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D242E-85D4-1265-253F-C84A8A8E175C}"/>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26</a:t>
            </a:fld>
            <a:endParaRPr lang="en-US"/>
          </a:p>
        </p:txBody>
      </p:sp>
      <p:pic>
        <p:nvPicPr>
          <p:cNvPr id="6" name="Picture 5">
            <a:extLst>
              <a:ext uri="{FF2B5EF4-FFF2-40B4-BE49-F238E27FC236}">
                <a16:creationId xmlns:a16="http://schemas.microsoft.com/office/drawing/2014/main" id="{2329006D-BAF5-CCBE-D253-D87BE45AB77F}"/>
              </a:ext>
            </a:extLst>
          </p:cNvPr>
          <p:cNvPicPr>
            <a:picLocks noChangeAspect="1"/>
          </p:cNvPicPr>
          <p:nvPr/>
        </p:nvPicPr>
        <p:blipFill>
          <a:blip r:embed="rId2"/>
          <a:stretch>
            <a:fillRect/>
          </a:stretch>
        </p:blipFill>
        <p:spPr>
          <a:xfrm>
            <a:off x="94246" y="592659"/>
            <a:ext cx="11850850" cy="5672682"/>
          </a:xfrm>
          <a:prstGeom prst="rect">
            <a:avLst/>
          </a:prstGeom>
        </p:spPr>
      </p:pic>
    </p:spTree>
    <p:extLst>
      <p:ext uri="{BB962C8B-B14F-4D97-AF65-F5344CB8AC3E}">
        <p14:creationId xmlns:p14="http://schemas.microsoft.com/office/powerpoint/2010/main" val="4011602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7BB09-ECEC-6869-08D9-DAE5D05161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E2F574-62E7-6A79-40BD-31F045F115F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27</a:t>
            </a:fld>
            <a:endParaRPr lang="en-US"/>
          </a:p>
        </p:txBody>
      </p:sp>
      <p:pic>
        <p:nvPicPr>
          <p:cNvPr id="3" name="Picture 2">
            <a:extLst>
              <a:ext uri="{FF2B5EF4-FFF2-40B4-BE49-F238E27FC236}">
                <a16:creationId xmlns:a16="http://schemas.microsoft.com/office/drawing/2014/main" id="{B2C9B176-CF75-7AFB-4AF2-9208DCDCB47D}"/>
              </a:ext>
            </a:extLst>
          </p:cNvPr>
          <p:cNvPicPr>
            <a:picLocks noChangeAspect="1"/>
          </p:cNvPicPr>
          <p:nvPr/>
        </p:nvPicPr>
        <p:blipFill>
          <a:blip r:embed="rId2"/>
          <a:stretch>
            <a:fillRect/>
          </a:stretch>
        </p:blipFill>
        <p:spPr>
          <a:xfrm>
            <a:off x="276310" y="932506"/>
            <a:ext cx="11449727" cy="5339115"/>
          </a:xfrm>
          <a:prstGeom prst="rect">
            <a:avLst/>
          </a:prstGeom>
        </p:spPr>
      </p:pic>
    </p:spTree>
    <p:extLst>
      <p:ext uri="{BB962C8B-B14F-4D97-AF65-F5344CB8AC3E}">
        <p14:creationId xmlns:p14="http://schemas.microsoft.com/office/powerpoint/2010/main" val="245326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2815-8527-F6E1-D509-52B88618DC9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E0C9CF-F461-4332-E4B7-B5C07830D8D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28</a:t>
            </a:fld>
            <a:endParaRPr lang="en-US"/>
          </a:p>
        </p:txBody>
      </p:sp>
      <p:pic>
        <p:nvPicPr>
          <p:cNvPr id="4" name="Picture 3">
            <a:extLst>
              <a:ext uri="{FF2B5EF4-FFF2-40B4-BE49-F238E27FC236}">
                <a16:creationId xmlns:a16="http://schemas.microsoft.com/office/drawing/2014/main" id="{3C67C119-619B-9E2D-A92A-75441E887B6A}"/>
              </a:ext>
            </a:extLst>
          </p:cNvPr>
          <p:cNvPicPr>
            <a:picLocks noChangeAspect="1"/>
          </p:cNvPicPr>
          <p:nvPr/>
        </p:nvPicPr>
        <p:blipFill>
          <a:blip r:embed="rId2"/>
          <a:stretch>
            <a:fillRect/>
          </a:stretch>
        </p:blipFill>
        <p:spPr>
          <a:xfrm>
            <a:off x="94412" y="852128"/>
            <a:ext cx="12003175" cy="5153744"/>
          </a:xfrm>
          <a:prstGeom prst="rect">
            <a:avLst/>
          </a:prstGeom>
        </p:spPr>
      </p:pic>
    </p:spTree>
    <p:extLst>
      <p:ext uri="{BB962C8B-B14F-4D97-AF65-F5344CB8AC3E}">
        <p14:creationId xmlns:p14="http://schemas.microsoft.com/office/powerpoint/2010/main" val="85464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29</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3C6-F866-4ACA-0412-44AE58F78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085C1-E47E-94F5-D8B1-0B7206C048C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30</a:t>
            </a:fld>
            <a:endParaRPr lang="en-US"/>
          </a:p>
        </p:txBody>
      </p:sp>
      <p:sp>
        <p:nvSpPr>
          <p:cNvPr id="4" name="Title 3">
            <a:extLst>
              <a:ext uri="{FF2B5EF4-FFF2-40B4-BE49-F238E27FC236}">
                <a16:creationId xmlns:a16="http://schemas.microsoft.com/office/drawing/2014/main" id="{8DE2C2E7-79C6-33F2-9717-3E3BF812A89E}"/>
              </a:ext>
            </a:extLst>
          </p:cNvPr>
          <p:cNvSpPr>
            <a:spLocks noGrp="1"/>
          </p:cNvSpPr>
          <p:nvPr>
            <p:ph type="title"/>
          </p:nvPr>
        </p:nvSpPr>
        <p:spPr>
          <a:xfrm>
            <a:off x="1670204" y="22992"/>
            <a:ext cx="9312167" cy="1143657"/>
          </a:xfrm>
        </p:spPr>
        <p:txBody>
          <a:bodyPr>
            <a:normAutofit/>
          </a:bodyPr>
          <a:lstStyle/>
          <a:p>
            <a:pPr algn="ctr"/>
            <a:r>
              <a:rPr lang="en-US" sz="4000" b="1"/>
              <a:t>FY26 Strategic Plan Break-out</a:t>
            </a:r>
          </a:p>
        </p:txBody>
      </p:sp>
      <p:graphicFrame>
        <p:nvGraphicFramePr>
          <p:cNvPr id="12" name="Table 11">
            <a:extLst>
              <a:ext uri="{FF2B5EF4-FFF2-40B4-BE49-F238E27FC236}">
                <a16:creationId xmlns:a16="http://schemas.microsoft.com/office/drawing/2014/main" id="{3DE3B1E2-E143-22A2-257A-B2F52DB9EE59}"/>
              </a:ext>
            </a:extLst>
          </p:cNvPr>
          <p:cNvGraphicFramePr>
            <a:graphicFrameLocks noGrp="1"/>
          </p:cNvGraphicFramePr>
          <p:nvPr>
            <p:extLst>
              <p:ext uri="{D42A27DB-BD31-4B8C-83A1-F6EECF244321}">
                <p14:modId xmlns:p14="http://schemas.microsoft.com/office/powerpoint/2010/main" val="3880750034"/>
              </p:ext>
            </p:extLst>
          </p:nvPr>
        </p:nvGraphicFramePr>
        <p:xfrm>
          <a:off x="1394817" y="843955"/>
          <a:ext cx="9862940" cy="5262099"/>
        </p:xfrm>
        <a:graphic>
          <a:graphicData uri="http://schemas.openxmlformats.org/drawingml/2006/table">
            <a:tbl>
              <a:tblPr firstRow="1" bandRow="1">
                <a:tableStyleId>{21E4AEA4-8DFA-4A89-87EB-49C32662AFE0}</a:tableStyleId>
              </a:tblPr>
              <a:tblGrid>
                <a:gridCol w="3155293">
                  <a:extLst>
                    <a:ext uri="{9D8B030D-6E8A-4147-A177-3AD203B41FA5}">
                      <a16:colId xmlns:a16="http://schemas.microsoft.com/office/drawing/2014/main" val="20000"/>
                    </a:ext>
                  </a:extLst>
                </a:gridCol>
                <a:gridCol w="2643612">
                  <a:extLst>
                    <a:ext uri="{9D8B030D-6E8A-4147-A177-3AD203B41FA5}">
                      <a16:colId xmlns:a16="http://schemas.microsoft.com/office/drawing/2014/main" val="20002"/>
                    </a:ext>
                  </a:extLst>
                </a:gridCol>
                <a:gridCol w="2408222">
                  <a:extLst>
                    <a:ext uri="{9D8B030D-6E8A-4147-A177-3AD203B41FA5}">
                      <a16:colId xmlns:a16="http://schemas.microsoft.com/office/drawing/2014/main" val="20003"/>
                    </a:ext>
                  </a:extLst>
                </a:gridCol>
                <a:gridCol w="1655813">
                  <a:extLst>
                    <a:ext uri="{9D8B030D-6E8A-4147-A177-3AD203B41FA5}">
                      <a16:colId xmlns:a16="http://schemas.microsoft.com/office/drawing/2014/main" val="20005"/>
                    </a:ext>
                  </a:extLst>
                </a:gridCol>
              </a:tblGrid>
              <a:tr h="644410">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73349">
                <a:tc>
                  <a:txBody>
                    <a:bodyPr/>
                    <a:lstStyle/>
                    <a:p>
                      <a:r>
                        <a:rPr lang="en-US" sz="1600" dirty="0">
                          <a:latin typeface="Calibri" panose="020F0502020204030204" pitchFamily="34" charset="0"/>
                          <a:cs typeface="Calibri" panose="020F0502020204030204" pitchFamily="34" charset="0"/>
                        </a:rPr>
                        <a:t>Ensure that instructional resources and supplies are accessible to all staff.</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the amount allotted for supplies.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School district suggested $120,750 </a:t>
                      </a:r>
                    </a:p>
                    <a:p>
                      <a:r>
                        <a:rPr lang="en-US" sz="1600" dirty="0">
                          <a:latin typeface="Calibri" panose="020F0502020204030204" pitchFamily="34" charset="0"/>
                          <a:cs typeface="Calibri" panose="020F0502020204030204" pitchFamily="34" charset="0"/>
                        </a:rPr>
                        <a:t>Requested $122,000 for IB Supplies and Resources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$242, 750</a:t>
                      </a:r>
                    </a:p>
                  </a:txBody>
                  <a:tcPr marL="68580" marR="68580" marT="34290" marB="34290" anchor="ctr"/>
                </a:tc>
                <a:extLst>
                  <a:ext uri="{0D108BD9-81ED-4DB2-BD59-A6C34878D82A}">
                    <a16:rowId xmlns:a16="http://schemas.microsoft.com/office/drawing/2014/main" val="10002"/>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Enhance student achievement in core content areas</a:t>
                      </a:r>
                    </a:p>
                    <a:p>
                      <a:endParaRPr lang="en-US" sz="1600" dirty="0">
                        <a:latin typeface="Calibri" panose="020F0502020204030204" pitchFamily="34" charset="0"/>
                        <a:cs typeface="Calibri" panose="020F0502020204030204" pitchFamily="34" charset="0"/>
                      </a:endParaRPr>
                    </a:p>
                  </a:txBody>
                  <a:tcPr marL="68580" marR="68580" marT="34290" marB="34290" anchor="ctr"/>
                </a:tc>
                <a:tc rowSpan="2">
                  <a:txBody>
                    <a:bodyPr/>
                    <a:lstStyle/>
                    <a:p>
                      <a:r>
                        <a:rPr lang="en-US" sz="1600" dirty="0">
                          <a:latin typeface="Calibri" panose="020F0502020204030204" pitchFamily="34" charset="0"/>
                          <a:cs typeface="Calibri" panose="020F0502020204030204" pitchFamily="34" charset="0"/>
                        </a:rPr>
                        <a:t>Plan for programs such as Power UP and Project Hope so that students can receive additional support and recovery in real time.</a:t>
                      </a:r>
                    </a:p>
                  </a:txBody>
                  <a:tcPr marL="68580" marR="68580" marT="34290" marB="34290" anchor="ctr"/>
                </a:tc>
                <a:tc rowSpan="2">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$44, 1000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Teachers’ salaries</a:t>
                      </a:r>
                    </a:p>
                  </a:txBody>
                  <a:tcPr marL="68580" marR="68580" marT="34290" marB="34290" anchor="ctr"/>
                </a:tc>
                <a:extLst>
                  <a:ext uri="{0D108BD9-81ED-4DB2-BD59-A6C34878D82A}">
                    <a16:rowId xmlns:a16="http://schemas.microsoft.com/office/drawing/2014/main" val="10003"/>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Provide increased support to students at risk.</a:t>
                      </a:r>
                    </a:p>
                    <a:p>
                      <a:endParaRPr lang="en-US" sz="1600" dirty="0">
                        <a:latin typeface="Calibri" panose="020F0502020204030204" pitchFamily="34" charset="0"/>
                        <a:cs typeface="Calibri" panose="020F0502020204030204" pitchFamily="34" charset="0"/>
                      </a:endParaRPr>
                    </a:p>
                  </a:txBody>
                  <a:tcPr marL="68580" marR="68580" marT="34290" marB="34290" anchor="ctr"/>
                </a:tc>
                <a:tc vMerge="1">
                  <a:txBody>
                    <a:bodyPr/>
                    <a:lstStyle/>
                    <a:p>
                      <a:endParaRPr dirty="0"/>
                    </a:p>
                  </a:txBody>
                  <a:tcPr marL="68580" marR="68580" marT="34290" marB="34290" anchor="ctr"/>
                </a:tc>
                <a:tc vMerge="1">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vMerge="1">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Raise the student graduation rate.</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number of audits through the 4 years.  Teach students to audit their own transcripts.  </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Add an additional counselor.</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$155, 890.00</a:t>
                      </a:r>
                    </a:p>
                  </a:txBody>
                  <a:tcPr marL="68580" marR="68580" marT="34290" marB="34290" anchor="ctr"/>
                </a:tc>
                <a:extLst>
                  <a:ext uri="{0D108BD9-81ED-4DB2-BD59-A6C34878D82A}">
                    <a16:rowId xmlns:a16="http://schemas.microsoft.com/office/drawing/2014/main" val="10005"/>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Implement IB programs with fidelity</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$548, 353</a:t>
                      </a:r>
                    </a:p>
                  </a:txBody>
                  <a:tcPr marL="68580" marR="68580" marT="34290" marB="34290" anchor="ctr"/>
                </a:tc>
                <a:extLst>
                  <a:ext uri="{0D108BD9-81ED-4DB2-BD59-A6C34878D82A}">
                    <a16:rowId xmlns:a16="http://schemas.microsoft.com/office/drawing/2014/main" val="10006"/>
                  </a:ext>
                </a:extLst>
              </a:tr>
              <a:tr h="373349">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57B6475C-E149-F866-145C-19870379B33A}"/>
              </a:ext>
            </a:extLst>
          </p:cNvPr>
          <p:cNvSpPr/>
          <p:nvPr/>
        </p:nvSpPr>
        <p:spPr>
          <a:xfrm>
            <a:off x="2160821" y="930007"/>
            <a:ext cx="8286461" cy="100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91039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31</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B00D9C06-4FDD-7A6C-9316-E0035D627DBB}"/>
              </a:ext>
            </a:extLst>
          </p:cNvPr>
          <p:cNvPicPr>
            <a:picLocks noChangeAspect="1"/>
          </p:cNvPicPr>
          <p:nvPr/>
        </p:nvPicPr>
        <p:blipFill>
          <a:blip r:embed="rId3"/>
          <a:stretch>
            <a:fillRect/>
          </a:stretch>
        </p:blipFill>
        <p:spPr>
          <a:xfrm>
            <a:off x="663191" y="1780930"/>
            <a:ext cx="8982339" cy="4575419"/>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32</a:t>
            </a:fld>
            <a:endParaRPr lang="en-US"/>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F141F143-4C2B-7C2A-C5CE-090A1F136FD1}"/>
              </a:ext>
            </a:extLst>
          </p:cNvPr>
          <p:cNvPicPr>
            <a:picLocks noChangeAspect="1"/>
          </p:cNvPicPr>
          <p:nvPr/>
        </p:nvPicPr>
        <p:blipFill>
          <a:blip r:embed="rId3"/>
          <a:stretch>
            <a:fillRect/>
          </a:stretch>
        </p:blipFill>
        <p:spPr>
          <a:xfrm>
            <a:off x="945931" y="1321807"/>
            <a:ext cx="8309165" cy="4956970"/>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33</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369367991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extLst>
              <p:ext uri="{D42A27DB-BD31-4B8C-83A1-F6EECF244321}">
                <p14:modId xmlns:p14="http://schemas.microsoft.com/office/powerpoint/2010/main" val="322551555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36</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877255002"/>
              </p:ext>
            </p:extLst>
          </p:nvPr>
        </p:nvGraphicFramePr>
        <p:xfrm>
          <a:off x="680076" y="1458949"/>
          <a:ext cx="10846051" cy="4076700"/>
        </p:xfrm>
        <a:graphic>
          <a:graphicData uri="http://schemas.openxmlformats.org/drawingml/2006/table">
            <a:tbl>
              <a:tblPr firstRow="1" bandRow="1">
                <a:tableStyleId>{7DF18680-E054-41AD-8BC1-D1AEF772440D}</a:tableStyleId>
              </a:tblPr>
              <a:tblGrid>
                <a:gridCol w="2711505">
                  <a:extLst>
                    <a:ext uri="{9D8B030D-6E8A-4147-A177-3AD203B41FA5}">
                      <a16:colId xmlns:a16="http://schemas.microsoft.com/office/drawing/2014/main" val="20000"/>
                    </a:ext>
                  </a:extLst>
                </a:gridCol>
                <a:gridCol w="3015727">
                  <a:extLst>
                    <a:ext uri="{9D8B030D-6E8A-4147-A177-3AD203B41FA5}">
                      <a16:colId xmlns:a16="http://schemas.microsoft.com/office/drawing/2014/main" val="20002"/>
                    </a:ext>
                  </a:extLst>
                </a:gridCol>
                <a:gridCol w="2777668">
                  <a:extLst>
                    <a:ext uri="{9D8B030D-6E8A-4147-A177-3AD203B41FA5}">
                      <a16:colId xmlns:a16="http://schemas.microsoft.com/office/drawing/2014/main" val="20003"/>
                    </a:ext>
                  </a:extLst>
                </a:gridCol>
                <a:gridCol w="2341151">
                  <a:extLst>
                    <a:ext uri="{9D8B030D-6E8A-4147-A177-3AD203B41FA5}">
                      <a16:colId xmlns:a16="http://schemas.microsoft.com/office/drawing/2014/main" val="20005"/>
                    </a:ext>
                  </a:extLst>
                </a:gridCol>
              </a:tblGrid>
              <a:tr h="0">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Improve student mastery in the content areas of Math, Science, Social Studies, and ELA by implementing best practices that will ensure rigor. 	</a:t>
                      </a:r>
                    </a:p>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34290" marB="34290" anchor="ctr"/>
                </a:tc>
                <a:tc>
                  <a:txBody>
                    <a:bodyPr/>
                    <a:lstStyle/>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Create an incentive program for students who improve attendance, behavior, and grades during the school year. This initiative will be geared toward subgroups – ELL, SWD, Hispanic – but not exclusive to them.</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Money for incentives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$20 K</a:t>
                      </a:r>
                    </a:p>
                  </a:txBody>
                  <a:tcPr marL="68580" marR="68580" marT="34290" marB="34290" anchor="ctr"/>
                </a:tc>
                <a:extLst>
                  <a:ext uri="{0D108BD9-81ED-4DB2-BD59-A6C34878D82A}">
                    <a16:rowId xmlns:a16="http://schemas.microsoft.com/office/drawing/2014/main" val="10001"/>
                  </a:ext>
                </a:extLst>
              </a:tr>
              <a:tr h="378114">
                <a:tc>
                  <a:txBody>
                    <a:bodyPr/>
                    <a:lstStyle/>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Improve student mastery in the content areas of Math, Science, Social Studies, and ELA by implementing best practices that will ensure rigor. </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the number of minority students who participate in the IB program.</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Money for teacher mentors</a:t>
                      </a:r>
                    </a:p>
                    <a:p>
                      <a:r>
                        <a:rPr lang="en-US" sz="1600" dirty="0">
                          <a:latin typeface="Calibri" panose="020F0502020204030204" pitchFamily="34" charset="0"/>
                          <a:cs typeface="Calibri" panose="020F0502020204030204" pitchFamily="34" charset="0"/>
                        </a:rPr>
                        <a:t>Money for resources for IB buddies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$50 K</a:t>
                      </a:r>
                    </a:p>
                  </a:txBody>
                  <a:tcPr marL="68580" marR="68580" marT="34290" marB="34290" anchor="ctr"/>
                </a:tc>
                <a:extLst>
                  <a:ext uri="{0D108BD9-81ED-4DB2-BD59-A6C34878D82A}">
                    <a16:rowId xmlns:a16="http://schemas.microsoft.com/office/drawing/2014/main" val="10002"/>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u="sng" dirty="0">
                <a:solidFill>
                  <a:srgbClr val="FF0000"/>
                </a:solidFill>
                <a:highlight>
                  <a:srgbClr val="FFFF00"/>
                </a:highlight>
              </a:rPr>
              <a:t>$380,882.00</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808B-ADEC-00B7-CFD8-311D5D142DC1}"/>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36CB2D-EBF4-8AA7-0B31-FC317CE9921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37</a:t>
            </a:fld>
            <a:endParaRPr lang="en-US"/>
          </a:p>
        </p:txBody>
      </p:sp>
      <p:sp>
        <p:nvSpPr>
          <p:cNvPr id="3" name="Title 2">
            <a:extLst>
              <a:ext uri="{FF2B5EF4-FFF2-40B4-BE49-F238E27FC236}">
                <a16:creationId xmlns:a16="http://schemas.microsoft.com/office/drawing/2014/main" id="{BADABD94-2C3E-7222-5D19-F22EE2DCB554}"/>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14FAB82A-2C12-34FF-C3E4-3356ED73CFB0}"/>
              </a:ext>
            </a:extLst>
          </p:cNvPr>
          <p:cNvGraphicFramePr>
            <a:graphicFrameLocks noGrp="1"/>
          </p:cNvGraphicFramePr>
          <p:nvPr>
            <p:extLst>
              <p:ext uri="{D42A27DB-BD31-4B8C-83A1-F6EECF244321}">
                <p14:modId xmlns:p14="http://schemas.microsoft.com/office/powerpoint/2010/main" val="2766364696"/>
              </p:ext>
            </p:extLst>
          </p:nvPr>
        </p:nvGraphicFramePr>
        <p:xfrm>
          <a:off x="592077" y="1311780"/>
          <a:ext cx="10937652" cy="5288240"/>
        </p:xfrm>
        <a:graphic>
          <a:graphicData uri="http://schemas.openxmlformats.org/drawingml/2006/table">
            <a:tbl>
              <a:tblPr firstRow="1" bandRow="1">
                <a:tableStyleId>{7DF18680-E054-41AD-8BC1-D1AEF772440D}</a:tableStyleId>
              </a:tblPr>
              <a:tblGrid>
                <a:gridCol w="2803106">
                  <a:extLst>
                    <a:ext uri="{9D8B030D-6E8A-4147-A177-3AD203B41FA5}">
                      <a16:colId xmlns:a16="http://schemas.microsoft.com/office/drawing/2014/main" val="20000"/>
                    </a:ext>
                  </a:extLst>
                </a:gridCol>
                <a:gridCol w="3015727">
                  <a:extLst>
                    <a:ext uri="{9D8B030D-6E8A-4147-A177-3AD203B41FA5}">
                      <a16:colId xmlns:a16="http://schemas.microsoft.com/office/drawing/2014/main" val="20002"/>
                    </a:ext>
                  </a:extLst>
                </a:gridCol>
                <a:gridCol w="2777668">
                  <a:extLst>
                    <a:ext uri="{9D8B030D-6E8A-4147-A177-3AD203B41FA5}">
                      <a16:colId xmlns:a16="http://schemas.microsoft.com/office/drawing/2014/main" val="20003"/>
                    </a:ext>
                  </a:extLst>
                </a:gridCol>
                <a:gridCol w="2341151">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	</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Add additional SELT</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$154,636.00</a:t>
                      </a:r>
                    </a:p>
                  </a:txBody>
                  <a:tcPr marL="68580" marR="68580" marT="34290" marB="34290" anchor="ctr"/>
                </a:tc>
                <a:extLst>
                  <a:ext uri="{0D108BD9-81ED-4DB2-BD59-A6C34878D82A}">
                    <a16:rowId xmlns:a16="http://schemas.microsoft.com/office/drawing/2014/main" val="10003"/>
                  </a:ext>
                </a:extLst>
              </a:tr>
              <a:tr h="378114">
                <a:tc>
                  <a:txBody>
                    <a:bodyPr/>
                    <a:lstStyle/>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Create and implement a recovery program during the second half of 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semester to reduce the number of first semester failures.  This money includes busses.</a:t>
                      </a: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$75 K</a:t>
                      </a:r>
                    </a:p>
                  </a:txBody>
                  <a:tcPr marL="68580" marR="68580" marT="34290" marB="34290" anchor="ctr"/>
                </a:tc>
                <a:extLst>
                  <a:ext uri="{0D108BD9-81ED-4DB2-BD59-A6C34878D82A}">
                    <a16:rowId xmlns:a16="http://schemas.microsoft.com/office/drawing/2014/main" val="10004"/>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Create and after-school tutorial program so teachers are paid to tutor students who need assistance beyond the weekly tutorial held by teachers.</a:t>
                      </a: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$75 K</a:t>
                      </a:r>
                    </a:p>
                  </a:txBody>
                  <a:tcPr marL="68580" marR="68580" marT="34290" marB="34290" anchor="ctr"/>
                </a:tc>
                <a:extLst>
                  <a:ext uri="{0D108BD9-81ED-4DB2-BD59-A6C34878D82A}">
                    <a16:rowId xmlns:a16="http://schemas.microsoft.com/office/drawing/2014/main" val="10005"/>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Purchase Chromebooks  so that teachers have computers for students to use in class.</a:t>
                      </a:r>
                    </a:p>
                    <a:p>
                      <a:pPr algn="ct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$66, 186 K</a:t>
                      </a:r>
                    </a:p>
                  </a:txBody>
                  <a:tcPr marL="68580" marR="68580" marT="34290" marB="34290" anchor="ctr"/>
                </a:tc>
                <a:extLst>
                  <a:ext uri="{0D108BD9-81ED-4DB2-BD59-A6C34878D82A}">
                    <a16:rowId xmlns:a16="http://schemas.microsoft.com/office/drawing/2014/main" val="10006"/>
                  </a:ext>
                </a:extLst>
              </a:tr>
              <a:tr h="378114">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10" name="Title 1">
            <a:extLst>
              <a:ext uri="{FF2B5EF4-FFF2-40B4-BE49-F238E27FC236}">
                <a16:creationId xmlns:a16="http://schemas.microsoft.com/office/drawing/2014/main" id="{3711F716-C4F4-F0F3-59DF-670079F41EBC}"/>
              </a:ext>
            </a:extLst>
          </p:cNvPr>
          <p:cNvSpPr txBox="1">
            <a:spLocks/>
          </p:cNvSpPr>
          <p:nvPr/>
        </p:nvSpPr>
        <p:spPr>
          <a:xfrm>
            <a:off x="1302318" y="513785"/>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u="sng" dirty="0">
                <a:solidFill>
                  <a:srgbClr val="FF0000"/>
                </a:solidFill>
                <a:highlight>
                  <a:srgbClr val="FFFF00"/>
                </a:highlight>
              </a:rPr>
              <a:t>$380,882.00</a:t>
            </a:r>
          </a:p>
        </p:txBody>
      </p:sp>
      <p:sp>
        <p:nvSpPr>
          <p:cNvPr id="11" name="Rectangle 10">
            <a:extLst>
              <a:ext uri="{FF2B5EF4-FFF2-40B4-BE49-F238E27FC236}">
                <a16:creationId xmlns:a16="http://schemas.microsoft.com/office/drawing/2014/main" id="{F37DCCAF-1CA7-5AE1-FA9C-72C43E0D3172}"/>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9970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38</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a:solidFill>
                  <a:schemeClr val="accent5"/>
                </a:solidFill>
              </a:rPr>
              <a:t>What:</a:t>
            </a:r>
          </a:p>
          <a:p>
            <a:pPr marL="520700" indent="-457200">
              <a:lnSpc>
                <a:spcPct val="100000"/>
              </a:lnSpc>
              <a:spcBef>
                <a:spcPts val="600"/>
              </a:spcBef>
              <a:buSzPct val="100000"/>
            </a:pPr>
            <a:r>
              <a:rPr lang="en-US"/>
              <a:t>	</a:t>
            </a:r>
            <a:r>
              <a:rPr lang="en-US" sz="2000"/>
              <a:t>During this meeting we will review the budget, which should be updated based on feedback from the staffing conference, Associate Superintendents, and key leaders. After review, GO Teams will need to </a:t>
            </a:r>
            <a:r>
              <a:rPr lang="en-US" sz="2000">
                <a:solidFill>
                  <a:srgbClr val="FF0000"/>
                </a:solidFill>
              </a:rPr>
              <a:t>take action</a:t>
            </a:r>
            <a:r>
              <a:rPr lang="en-US" sz="2000">
                <a:solidFill>
                  <a:schemeClr val="accent2"/>
                </a:solidFill>
              </a:rPr>
              <a:t> </a:t>
            </a:r>
            <a:r>
              <a:rPr lang="en-US" sz="2000"/>
              <a:t>(i.e., vote) on the FY25 Budget. </a:t>
            </a:r>
          </a:p>
          <a:p>
            <a:pPr marL="63500">
              <a:lnSpc>
                <a:spcPct val="100000"/>
              </a:lnSpc>
              <a:spcBef>
                <a:spcPts val="1200"/>
              </a:spcBef>
              <a:buSzPct val="100000"/>
            </a:pPr>
            <a:r>
              <a:rPr lang="en-US" sz="2800" u="sng">
                <a:solidFill>
                  <a:schemeClr val="accent5"/>
                </a:solidFill>
              </a:rPr>
              <a:t>Why:</a:t>
            </a:r>
          </a:p>
          <a:p>
            <a:pPr marL="520700" indent="-6350">
              <a:lnSpc>
                <a:spcPct val="100000"/>
              </a:lnSpc>
              <a:spcBef>
                <a:spcPts val="600"/>
              </a:spcBef>
              <a:buSzPct val="100000"/>
            </a:pPr>
            <a:r>
              <a:rPr lang="en-US" sz="2000"/>
              <a:t>Principals will present the final budget recommendations for GO Team approval. </a:t>
            </a:r>
            <a:endParaRPr lang="en-US" sz="2000" u="sng"/>
          </a:p>
          <a:p>
            <a:pPr marL="63500">
              <a:lnSpc>
                <a:spcPct val="100000"/>
              </a:lnSpc>
              <a:spcBef>
                <a:spcPts val="1200"/>
              </a:spcBef>
              <a:buSzPct val="100000"/>
            </a:pPr>
            <a:r>
              <a:rPr lang="en-US" sz="2800" u="sng">
                <a:solidFill>
                  <a:schemeClr val="accent5"/>
                </a:solidFill>
              </a:rPr>
              <a:t>When:</a:t>
            </a:r>
          </a:p>
          <a:p>
            <a:pPr marL="520700" indent="-6350">
              <a:lnSpc>
                <a:spcPct val="100000"/>
              </a:lnSpc>
              <a:spcBef>
                <a:spcPts val="600"/>
              </a:spcBef>
              <a:buSzPct val="100000"/>
            </a:pPr>
            <a:r>
              <a:rPr lang="en-US" sz="2000"/>
              <a:t>All approval meetings </a:t>
            </a:r>
            <a:r>
              <a:rPr lang="en-US" sz="2000">
                <a:solidFill>
                  <a:srgbClr val="FF0000"/>
                </a:solidFill>
              </a:rPr>
              <a:t>must</a:t>
            </a:r>
            <a:r>
              <a:rPr lang="en-US" sz="2000"/>
              <a:t> be held </a:t>
            </a:r>
            <a:r>
              <a:rPr lang="en-US" sz="2000">
                <a:solidFill>
                  <a:srgbClr val="FF0000"/>
                </a:solidFill>
              </a:rPr>
              <a:t>after</a:t>
            </a:r>
            <a:r>
              <a:rPr lang="en-US" sz="2000"/>
              <a:t> staffing conferences. Budgets must be approved by </a:t>
            </a:r>
            <a:r>
              <a:rPr lang="en-US" sz="2000">
                <a:solidFill>
                  <a:srgbClr val="FF0000"/>
                </a:solidFill>
              </a:rPr>
              <a:t>March 15</a:t>
            </a:r>
            <a:r>
              <a:rPr lang="en-US" sz="2000" baseline="30000">
                <a:solidFill>
                  <a:srgbClr val="FF0000"/>
                </a:solidFill>
              </a:rPr>
              <a:t>th</a:t>
            </a:r>
            <a:r>
              <a:rPr lang="en-US" sz="2000"/>
              <a:t>. </a:t>
            </a:r>
            <a:endParaRPr lang="en-US"/>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39</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pPr algn="ctr"/>
            <a:r>
              <a:rPr lang="en-US"/>
              <a:t>Will be updated As soon as possible</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41</a:t>
            </a:fld>
            <a:endParaRPr lang="en-US"/>
          </a:p>
        </p:txBody>
      </p:sp>
    </p:spTree>
    <p:extLst>
      <p:ext uri="{BB962C8B-B14F-4D97-AF65-F5344CB8AC3E}">
        <p14:creationId xmlns:p14="http://schemas.microsoft.com/office/powerpoint/2010/main" val="24214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5"/>
            <a:ext cx="9229531" cy="739868"/>
          </a:xfrm>
        </p:spPr>
        <p:txBody>
          <a:bodyPr/>
          <a:lstStyle/>
          <a:p>
            <a:pPr algn="ctr"/>
            <a:r>
              <a:rPr lang="en-US" dirty="0"/>
              <a:t>NORTH ATLANTA Strategic Plan</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8</a:t>
            </a:fld>
            <a:endParaRPr lang="en-US"/>
          </a:p>
        </p:txBody>
      </p:sp>
      <p:pic>
        <p:nvPicPr>
          <p:cNvPr id="6" name="Picture 2">
            <a:extLst>
              <a:ext uri="{FF2B5EF4-FFF2-40B4-BE49-F238E27FC236}">
                <a16:creationId xmlns:a16="http://schemas.microsoft.com/office/drawing/2014/main" id="{E28A7730-F8C4-CEF8-871B-9F47949BA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27" y="1073279"/>
            <a:ext cx="7316439" cy="557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3647914" y="13933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1" u="none" strike="noStrike" kern="1200" cap="none" spc="0" normalizeH="0" baseline="0" noProof="0" dirty="0">
                <a:ln>
                  <a:noFill/>
                </a:ln>
                <a:solidFill>
                  <a:prstClr val="black"/>
                </a:solidFill>
                <a:effectLst/>
                <a:uLnTx/>
                <a:uFillTx/>
                <a:latin typeface="Tenorite"/>
                <a:ea typeface="+mj-ea"/>
                <a:cs typeface="+mj-cs"/>
              </a:rPr>
              <a:t>North Atlanta</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4488646" y="1914677"/>
            <a:ext cx="4546854" cy="300082"/>
          </a:xfrm>
          <a:prstGeom prst="rect">
            <a:avLst/>
          </a:prstGeom>
          <a:noFill/>
        </p:spPr>
        <p:txBody>
          <a:bodyPr wrap="square" lIns="91440" tIns="45720" rIns="91440" bIns="45720" rtlCol="0" anchor="t">
            <a:spAutoFit/>
          </a:bodyPr>
          <a:lstStyle/>
          <a:p>
            <a:pPr algn="ctr" defTabSz="685800">
              <a:defRPr/>
            </a:pPr>
            <a:r>
              <a:rPr kumimoji="0" lang="en-US" sz="1350" b="0" i="0" u="none" strike="noStrike" kern="1200" cap="none" spc="0" normalizeH="0" baseline="0" noProof="0" dirty="0">
                <a:ln>
                  <a:noFill/>
                </a:ln>
                <a:solidFill>
                  <a:prstClr val="black"/>
                </a:solidFill>
                <a:effectLst/>
                <a:uLnTx/>
                <a:uFillTx/>
                <a:latin typeface="Tenorite"/>
                <a:ea typeface="+mn-ea"/>
                <a:cs typeface="+mn-cs"/>
              </a:rPr>
              <a:t>Insert the school’s </a:t>
            </a:r>
            <a:r>
              <a:rPr lang="en-US" sz="1350" dirty="0">
                <a:solidFill>
                  <a:prstClr val="black"/>
                </a:solidFill>
                <a:latin typeface="Tenorite"/>
              </a:rPr>
              <a:t>ranked priorities</a:t>
            </a:r>
            <a:r>
              <a:rPr kumimoji="0" lang="en-US" sz="1350" b="0" i="0" u="none" strike="noStrike" kern="1200" cap="none" spc="0" normalizeH="0" baseline="0" noProof="0" dirty="0">
                <a:ln>
                  <a:noFill/>
                </a:ln>
                <a:solidFill>
                  <a:prstClr val="black"/>
                </a:solidFill>
                <a:effectLst/>
                <a:uLnTx/>
                <a:uFillTx/>
                <a:latin typeface="Tenorite"/>
                <a:ea typeface="+mn-ea"/>
                <a:cs typeface="+mn-cs"/>
              </a:rPr>
              <a:t> from High to Low</a:t>
            </a:r>
          </a:p>
        </p:txBody>
      </p:sp>
      <p:sp>
        <p:nvSpPr>
          <p:cNvPr id="3" name="TextBox 2">
            <a:extLst>
              <a:ext uri="{FF2B5EF4-FFF2-40B4-BE49-F238E27FC236}">
                <a16:creationId xmlns:a16="http://schemas.microsoft.com/office/drawing/2014/main" id="{4952E0AB-8808-4E3B-A7F0-F54619698A17}"/>
              </a:ext>
            </a:extLst>
          </p:cNvPr>
          <p:cNvSpPr txBox="1"/>
          <p:nvPr/>
        </p:nvSpPr>
        <p:spPr>
          <a:xfrm>
            <a:off x="4168116" y="2498948"/>
            <a:ext cx="5244254"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1350" b="0" i="0" u="none" strike="noStrike" kern="1200" cap="none" spc="0" normalizeH="0" baseline="0" noProof="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271367" y="273710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sp>
        <p:nvSpPr>
          <p:cNvPr id="9" name="TextBox 8">
            <a:extLst>
              <a:ext uri="{FF2B5EF4-FFF2-40B4-BE49-F238E27FC236}">
                <a16:creationId xmlns:a16="http://schemas.microsoft.com/office/drawing/2014/main" id="{904FCF32-6684-5C81-85DD-6356CA8D2C23}"/>
              </a:ext>
            </a:extLst>
          </p:cNvPr>
          <p:cNvSpPr txBox="1"/>
          <p:nvPr/>
        </p:nvSpPr>
        <p:spPr>
          <a:xfrm>
            <a:off x="3459962" y="2465996"/>
            <a:ext cx="6097604" cy="2862322"/>
          </a:xfrm>
          <a:prstGeom prst="rect">
            <a:avLst/>
          </a:prstGeom>
          <a:noFill/>
        </p:spPr>
        <p:txBody>
          <a:bodyPr wrap="square">
            <a:spAutoFit/>
          </a:bodyPr>
          <a:lstStyle/>
          <a:p>
            <a:pPr marL="685800" rtl="0" fontAlgn="base"/>
            <a:r>
              <a:rPr lang="en-US" dirty="0">
                <a:solidFill>
                  <a:srgbClr val="000000"/>
                </a:solidFill>
                <a:latin typeface="Calibri" panose="020F0502020204030204" pitchFamily="34" charset="0"/>
                <a:cs typeface="Calibri" panose="020F0502020204030204" pitchFamily="34" charset="0"/>
              </a:rPr>
              <a:t>	</a:t>
            </a:r>
            <a:r>
              <a:rPr lang="en-US" sz="1800" b="0" i="0" u="none" strike="noStrike" dirty="0">
                <a:solidFill>
                  <a:srgbClr val="000000"/>
                </a:solidFill>
                <a:effectLst/>
                <a:latin typeface="Calibri" panose="020F0502020204030204" pitchFamily="34" charset="0"/>
                <a:cs typeface="Calibri" panose="020F0502020204030204" pitchFamily="34" charset="0"/>
              </a:rPr>
              <a:t>Ensure that instructional resources and supplies are accessible to all staff.</a:t>
            </a:r>
          </a:p>
          <a:p>
            <a:pPr marL="685800" rtl="0" fontAlgn="base"/>
            <a:r>
              <a:rPr lang="en-US" dirty="0">
                <a:solidFill>
                  <a:srgbClr val="000000"/>
                </a:solidFill>
                <a:latin typeface="Calibri" panose="020F0502020204030204" pitchFamily="34" charset="0"/>
                <a:cs typeface="Calibri" panose="020F0502020204030204" pitchFamily="34" charset="0"/>
              </a:rPr>
              <a:t>2. </a:t>
            </a:r>
            <a:r>
              <a:rPr lang="en-US" sz="1800" b="0" i="0" u="none" strike="noStrike" dirty="0">
                <a:solidFill>
                  <a:srgbClr val="000000"/>
                </a:solidFill>
                <a:effectLst/>
                <a:latin typeface="Calibri" panose="020F0502020204030204" pitchFamily="34" charset="0"/>
                <a:cs typeface="Calibri" panose="020F0502020204030204" pitchFamily="34" charset="0"/>
              </a:rPr>
              <a:t>Enhance student achievement in core content areas (math, science, social studies, and ELA).</a:t>
            </a:r>
          </a:p>
          <a:p>
            <a:pPr marL="685800" rtl="0" fontAlgn="base"/>
            <a:r>
              <a:rPr lang="en-US" dirty="0">
                <a:solidFill>
                  <a:srgbClr val="000000"/>
                </a:solidFill>
                <a:latin typeface="Calibri" panose="020F0502020204030204" pitchFamily="34" charset="0"/>
                <a:cs typeface="Calibri" panose="020F0502020204030204" pitchFamily="34" charset="0"/>
              </a:rPr>
              <a:t>3. </a:t>
            </a:r>
            <a:r>
              <a:rPr lang="en-US" sz="1800" b="0" i="0" u="none" strike="noStrike" dirty="0">
                <a:solidFill>
                  <a:srgbClr val="000000"/>
                </a:solidFill>
                <a:effectLst/>
                <a:latin typeface="Calibri" panose="020F0502020204030204" pitchFamily="34" charset="0"/>
                <a:cs typeface="Calibri" panose="020F0502020204030204" pitchFamily="34" charset="0"/>
              </a:rPr>
              <a:t>Provide increased support to students at risk.</a:t>
            </a:r>
          </a:p>
          <a:p>
            <a:pPr marL="685800" rtl="0" fontAlgn="base"/>
            <a:r>
              <a:rPr lang="en-US" dirty="0">
                <a:solidFill>
                  <a:srgbClr val="000000"/>
                </a:solidFill>
                <a:latin typeface="Calibri" panose="020F0502020204030204" pitchFamily="34" charset="0"/>
                <a:cs typeface="Calibri" panose="020F0502020204030204" pitchFamily="34" charset="0"/>
              </a:rPr>
              <a:t>4. </a:t>
            </a:r>
            <a:r>
              <a:rPr lang="en-US" sz="1800" b="0" i="0" u="none" strike="noStrike" dirty="0">
                <a:solidFill>
                  <a:srgbClr val="000000"/>
                </a:solidFill>
                <a:effectLst/>
                <a:latin typeface="Calibri" panose="020F0502020204030204" pitchFamily="34" charset="0"/>
                <a:cs typeface="Calibri" panose="020F0502020204030204" pitchFamily="34" charset="0"/>
              </a:rPr>
              <a:t>Raise the student graduation rate.</a:t>
            </a:r>
          </a:p>
          <a:p>
            <a:pPr marL="685800" rtl="0" fontAlgn="base"/>
            <a:r>
              <a:rPr lang="en-US" dirty="0">
                <a:solidFill>
                  <a:srgbClr val="000000"/>
                </a:solidFill>
                <a:latin typeface="Calibri" panose="020F0502020204030204" pitchFamily="34" charset="0"/>
                <a:cs typeface="Calibri" panose="020F0502020204030204" pitchFamily="34" charset="0"/>
              </a:rPr>
              <a:t>5. </a:t>
            </a:r>
            <a:r>
              <a:rPr lang="en-US" sz="1800" b="0" i="0" u="none" strike="noStrike" dirty="0">
                <a:solidFill>
                  <a:srgbClr val="000000"/>
                </a:solidFill>
                <a:effectLst/>
                <a:latin typeface="Calibri" panose="020F0502020204030204" pitchFamily="34" charset="0"/>
                <a:cs typeface="Calibri" panose="020F0502020204030204" pitchFamily="34" charset="0"/>
              </a:rPr>
              <a:t>Implement the IB </a:t>
            </a:r>
            <a:r>
              <a:rPr lang="en-US" sz="1800" b="0" i="0" u="none" strike="noStrike" dirty="0" err="1">
                <a:solidFill>
                  <a:srgbClr val="000000"/>
                </a:solidFill>
                <a:effectLst/>
                <a:latin typeface="Calibri" panose="020F0502020204030204" pitchFamily="34" charset="0"/>
                <a:cs typeface="Calibri" panose="020F0502020204030204" pitchFamily="34" charset="0"/>
              </a:rPr>
              <a:t>programmes</a:t>
            </a:r>
            <a:r>
              <a:rPr lang="en-US" sz="1800" b="0" i="0" u="none" strike="noStrike" dirty="0">
                <a:solidFill>
                  <a:srgbClr val="000000"/>
                </a:solidFill>
                <a:effectLst/>
                <a:latin typeface="Calibri" panose="020F0502020204030204" pitchFamily="34" charset="0"/>
                <a:cs typeface="Calibri" panose="020F0502020204030204" pitchFamily="34" charset="0"/>
              </a:rPr>
              <a:t> (MYP, DP, and CP) with fidelity through the IB </a:t>
            </a:r>
            <a:r>
              <a:rPr lang="en-US" sz="1800" b="0" i="0" u="none" strike="noStrike" dirty="0" err="1">
                <a:solidFill>
                  <a:srgbClr val="000000"/>
                </a:solidFill>
                <a:effectLst/>
                <a:latin typeface="Calibri" panose="020F0502020204030204" pitchFamily="34" charset="0"/>
                <a:cs typeface="Calibri" panose="020F0502020204030204" pitchFamily="34" charset="0"/>
              </a:rPr>
              <a:t>Programme</a:t>
            </a:r>
            <a:r>
              <a:rPr lang="en-US" sz="1800" b="0" i="0" u="none" strike="noStrike" dirty="0">
                <a:solidFill>
                  <a:srgbClr val="000000"/>
                </a:solidFill>
                <a:effectLst/>
                <a:latin typeface="Calibri" panose="020F0502020204030204" pitchFamily="34" charset="0"/>
                <a:cs typeface="Calibri" panose="020F0502020204030204" pitchFamily="34" charset="0"/>
              </a:rPr>
              <a:t> Development Plan (PDP), including expanding program diversity. </a:t>
            </a:r>
          </a:p>
          <a:p>
            <a:pPr marL="685800" rtl="0" fontAlgn="base"/>
            <a:r>
              <a:rPr lang="en-US" dirty="0">
                <a:latin typeface="Calibri" panose="020F0502020204030204" pitchFamily="34" charset="0"/>
                <a:cs typeface="Calibri" panose="020F0502020204030204" pitchFamily="34" charset="0"/>
              </a:rPr>
              <a:t>6. </a:t>
            </a:r>
            <a:r>
              <a:rPr lang="en-US" sz="1800" b="0" i="0" u="none" strike="noStrike" dirty="0">
                <a:solidFill>
                  <a:srgbClr val="000000"/>
                </a:solidFill>
                <a:effectLst/>
                <a:latin typeface="Calibri" panose="020F0502020204030204" pitchFamily="34" charset="0"/>
                <a:cs typeface="Calibri" panose="020F0502020204030204" pitchFamily="34" charset="0"/>
              </a:rPr>
              <a:t>Develop a positive, informed school community.</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2.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64A483-3DA6-4B55-A954-D32C8064CD05}">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85</TotalTime>
  <Words>2729</Words>
  <Application>Microsoft Office PowerPoint</Application>
  <PresentationFormat>Widescreen</PresentationFormat>
  <Paragraphs>435</Paragraphs>
  <Slides>41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Black</vt:lpstr>
      <vt:lpstr>Berlin Sans FB Demi</vt:lpstr>
      <vt:lpstr>Calibri</vt:lpstr>
      <vt:lpstr>Calibri,Sans-Serif</vt:lpstr>
      <vt:lpstr>Sabon Next LT</vt:lpstr>
      <vt:lpstr>Tenorite</vt:lpstr>
      <vt:lpstr>Times New Roman</vt:lpstr>
      <vt:lpstr>Trebuchet MS</vt:lpstr>
      <vt:lpstr>Wingdings</vt:lpstr>
      <vt:lpstr>Custom</vt:lpstr>
      <vt:lpstr>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NORTH ATLANTA Strategic Plan</vt:lpstr>
      <vt:lpstr>PowerPoint Presentation</vt:lpstr>
      <vt:lpstr>FY 26 Budget Parameters</vt:lpstr>
      <vt:lpstr>FY 26 Budget Parameters</vt:lpstr>
      <vt:lpstr>Review of FY26 Signature and Turnaround Program Funding Process </vt:lpstr>
      <vt:lpstr>Overview of Approved Signature Program Funds</vt:lpstr>
      <vt:lpstr>Signature program funds requested vs. approved</vt:lpstr>
      <vt:lpstr>North Atlanta HiGh school FY26 Summary of Proposed Staffing AND Non-Staffing</vt:lpstr>
      <vt:lpstr>Summary Tab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position Changes to Support the fy26 bUDGET</vt:lpstr>
      <vt:lpstr>Non-Staffing Tab Overview</vt:lpstr>
      <vt:lpstr>PowerPoint Presentation</vt:lpstr>
      <vt:lpstr>PowerPoint Presentation</vt:lpstr>
      <vt:lpstr>PowerPoint Presentation</vt:lpstr>
      <vt:lpstr>Descriptions of Strategic Plan Breakout Categories</vt:lpstr>
      <vt:lpstr>FY26 Strategic Plan Break-out</vt:lpstr>
      <vt:lpstr>FY26 Budget by Function (required)</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Plan for FY26 Leveling Reserve</vt:lpstr>
      <vt:lpstr>Where We’re Going</vt:lpstr>
      <vt:lpstr>What’s Next?</vt:lpstr>
      <vt:lpstr>Thank you!</vt:lpstr>
      <vt:lpstr>Will be updated As soon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Porter, Sheena</cp:lastModifiedBy>
  <cp:revision>4</cp:revision>
  <dcterms:created xsi:type="dcterms:W3CDTF">2025-01-22T23:16:30Z</dcterms:created>
  <dcterms:modified xsi:type="dcterms:W3CDTF">2025-02-14T20:10:14Z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