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70" r:id="rId2"/>
    <p:sldId id="271" r:id="rId3"/>
    <p:sldId id="272" r:id="rId4"/>
    <p:sldId id="273" r:id="rId5"/>
    <p:sldId id="274" r:id="rId6"/>
  </p:sldIdLst>
  <p:sldSz cx="9144000" cy="6858000" type="letter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istin Moody" initials="KM" lastIdx="35" clrIdx="0"/>
  <p:cmAuthor id="1" name="Norvell, Travis" initials="NT" lastIdx="1" clrIdx="1">
    <p:extLst>
      <p:ext uri="{19B8F6BF-5375-455C-9EA6-DF929625EA0E}">
        <p15:presenceInfo xmlns:p15="http://schemas.microsoft.com/office/powerpoint/2012/main" userId="S-1-5-21-314122457-743516510-1361462980-1263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E3A3A3"/>
    <a:srgbClr val="FFEAEC"/>
    <a:srgbClr val="FFD5D4"/>
    <a:srgbClr val="990000"/>
    <a:srgbClr val="FFF5C9"/>
    <a:srgbClr val="FFCC00"/>
    <a:srgbClr val="FFE98B"/>
    <a:srgbClr val="FF66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5" autoAdjust="0"/>
    <p:restoredTop sz="88689" autoAdjust="0"/>
  </p:normalViewPr>
  <p:slideViewPr>
    <p:cSldViewPr snapToGrid="0">
      <p:cViewPr>
        <p:scale>
          <a:sx n="100" d="100"/>
          <a:sy n="100" d="100"/>
        </p:scale>
        <p:origin x="414" y="-15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3066733" cy="469780"/>
          </a:xfrm>
          <a:prstGeom prst="rect">
            <a:avLst/>
          </a:prstGeom>
        </p:spPr>
        <p:txBody>
          <a:bodyPr vert="horz" lIns="94238" tIns="47119" rIns="94238" bIns="471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3"/>
            <a:ext cx="3066733" cy="469780"/>
          </a:xfrm>
          <a:prstGeom prst="rect">
            <a:avLst/>
          </a:prstGeom>
        </p:spPr>
        <p:txBody>
          <a:bodyPr vert="horz" lIns="94238" tIns="47119" rIns="94238" bIns="47119" rtlCol="0"/>
          <a:lstStyle>
            <a:lvl1pPr algn="r">
              <a:defRPr sz="1200"/>
            </a:lvl1pPr>
          </a:lstStyle>
          <a:p>
            <a:fld id="{B665D249-3778-416A-98C1-6C9215D76C37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71575"/>
            <a:ext cx="4213225" cy="3159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38" tIns="47119" rIns="94238" bIns="471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9" y="4505984"/>
            <a:ext cx="5661660" cy="3686710"/>
          </a:xfrm>
          <a:prstGeom prst="rect">
            <a:avLst/>
          </a:prstGeom>
        </p:spPr>
        <p:txBody>
          <a:bodyPr vert="horz" lIns="94238" tIns="47119" rIns="94238" bIns="4711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93297"/>
            <a:ext cx="3066733" cy="469779"/>
          </a:xfrm>
          <a:prstGeom prst="rect">
            <a:avLst/>
          </a:prstGeom>
        </p:spPr>
        <p:txBody>
          <a:bodyPr vert="horz" lIns="94238" tIns="47119" rIns="94238" bIns="471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4238" tIns="47119" rIns="94238" bIns="47119" rtlCol="0" anchor="b"/>
          <a:lstStyle>
            <a:lvl1pPr algn="r">
              <a:defRPr sz="1200"/>
            </a:lvl1pPr>
          </a:lstStyle>
          <a:p>
            <a:fld id="{C315CF0F-7754-451D-81E9-5A14F2A7A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7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15CF0F-7754-451D-81E9-5A14F2A7A2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01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2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2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8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5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8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6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8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3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CBBA-220A-447C-9114-73FBB77412C7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4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ight Arrow 66"/>
          <p:cNvSpPr/>
          <p:nvPr/>
        </p:nvSpPr>
        <p:spPr>
          <a:xfrm>
            <a:off x="6822107" y="4424498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6804423" y="2936813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Right Arrow 52"/>
          <p:cNvSpPr/>
          <p:nvPr/>
        </p:nvSpPr>
        <p:spPr>
          <a:xfrm>
            <a:off x="6754257" y="61959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Right Arrow 43"/>
          <p:cNvSpPr/>
          <p:nvPr/>
        </p:nvSpPr>
        <p:spPr>
          <a:xfrm>
            <a:off x="6754257" y="5393704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Right Arrow 42"/>
          <p:cNvSpPr/>
          <p:nvPr/>
        </p:nvSpPr>
        <p:spPr>
          <a:xfrm>
            <a:off x="2908083" y="61959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Right Arrow 58"/>
          <p:cNvSpPr/>
          <p:nvPr/>
        </p:nvSpPr>
        <p:spPr>
          <a:xfrm>
            <a:off x="2972412" y="4424498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3005952" y="2913994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Right Arrow 55"/>
          <p:cNvSpPr/>
          <p:nvPr/>
        </p:nvSpPr>
        <p:spPr>
          <a:xfrm>
            <a:off x="2918678" y="5381004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9884"/>
            <a:ext cx="9144000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Arial"/>
                <a:cs typeface="Arial"/>
              </a:rPr>
              <a:t>Woodson Park Academy (Douglas </a:t>
            </a:r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Cluster)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673375" y="3996467"/>
            <a:ext cx="2681128" cy="2948727"/>
            <a:chOff x="1362028" y="3928985"/>
            <a:chExt cx="2671163" cy="5383210"/>
          </a:xfrm>
        </p:grpSpPr>
        <p:sp>
          <p:nvSpPr>
            <p:cNvPr id="38" name="Rounded Rectangle 37"/>
            <p:cNvSpPr/>
            <p:nvPr/>
          </p:nvSpPr>
          <p:spPr>
            <a:xfrm>
              <a:off x="1392623" y="3928985"/>
              <a:ext cx="2632673" cy="1880842"/>
            </a:xfrm>
            <a:prstGeom prst="rect">
              <a:avLst/>
            </a:prstGeom>
            <a:solidFill>
              <a:srgbClr val="FFD5D5"/>
            </a:solidFill>
            <a:ln w="25400" cap="flat" cmpd="sng" algn="ctr">
              <a:solidFill>
                <a:srgbClr val="E3A3A3"/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225"/>
                </a:spcAft>
              </a:pPr>
              <a:endParaRPr lang="en-US" sz="800" b="1" dirty="0">
                <a:solidFill>
                  <a:srgbClr val="000000"/>
                </a:solidFill>
                <a:latin typeface="Arial"/>
                <a:cs typeface="Arial"/>
              </a:endParaRPr>
            </a:p>
            <a:p>
              <a:pPr>
                <a:defRPr/>
              </a:pPr>
              <a:r>
                <a:rPr lang="en-US" sz="800" b="1" dirty="0" smtClean="0">
                  <a:solidFill>
                    <a:prstClr val="black"/>
                  </a:solidFill>
                  <a:latin typeface="Arial"/>
                  <a:cs typeface="Arial"/>
                </a:rPr>
                <a:t>4. Build capacity within content areas while preparing for future professional opportunities for all staff.</a:t>
              </a:r>
            </a:p>
            <a:p>
              <a:pPr>
                <a:defRPr/>
              </a:pPr>
              <a:endParaRPr lang="en-US" sz="800" b="1" dirty="0" smtClean="0">
                <a:solidFill>
                  <a:prstClr val="black"/>
                </a:solidFill>
                <a:latin typeface="Arial"/>
                <a:cs typeface="Arial"/>
              </a:endParaRPr>
            </a:p>
            <a:p>
              <a:pPr>
                <a:defRPr/>
              </a:pPr>
              <a:endParaRPr lang="en-US" sz="800" b="1" dirty="0">
                <a:solidFill>
                  <a:prstClr val="black"/>
                </a:solidFill>
                <a:latin typeface="Arial"/>
                <a:cs typeface="Arial"/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1400518" y="6007684"/>
              <a:ext cx="2632673" cy="130056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1200"/>
                </a:spcAft>
              </a:pPr>
              <a:r>
                <a:rPr lang="en-US" sz="800" b="1" dirty="0">
                  <a:solidFill>
                    <a:schemeClr val="tx1"/>
                  </a:solidFill>
                  <a:latin typeface="Arial"/>
                  <a:cs typeface="Arial"/>
                </a:rPr>
                <a:t>6</a:t>
              </a:r>
              <a:r>
                <a:rPr lang="en-US" sz="800" b="1" dirty="0" smtClean="0">
                  <a:solidFill>
                    <a:schemeClr val="tx1"/>
                  </a:solidFill>
                  <a:latin typeface="Arial"/>
                  <a:cs typeface="Arial"/>
                </a:rPr>
                <a:t>. Resources aligned with our data based needs.</a:t>
              </a:r>
            </a:p>
            <a:p>
              <a:pPr>
                <a:spcAft>
                  <a:spcPts val="1200"/>
                </a:spcAft>
              </a:pPr>
              <a:r>
                <a:rPr lang="en-US" sz="800" b="1" dirty="0" smtClean="0">
                  <a:solidFill>
                    <a:schemeClr val="tx1"/>
                  </a:solidFill>
                  <a:latin typeface="Arial"/>
                  <a:cs typeface="Arial"/>
                </a:rPr>
                <a:t>7. Attain strategic partnerships that support school wide vision for students achievement.</a:t>
              </a: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362028" y="7702028"/>
              <a:ext cx="2617460" cy="161016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vert="vert270" rtlCol="0" anchor="t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800" b="1" dirty="0">
                <a:solidFill>
                  <a:prstClr val="black"/>
                </a:solidFill>
                <a:latin typeface="Calibri"/>
              </a:endParaRPr>
            </a:p>
            <a:p>
              <a:pPr marL="160727" indent="-160727">
                <a:buFont typeface="Arial" pitchFamily="34" charset="0"/>
                <a:buChar char="•"/>
                <a:defRPr/>
              </a:pPr>
              <a:endParaRPr lang="en-US" sz="800" b="1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1061206" y="1778486"/>
            <a:ext cx="1023036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Priorities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581426" y="5121379"/>
            <a:ext cx="3494493" cy="85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6A</a:t>
            </a:r>
            <a:r>
              <a:rPr lang="en-US" sz="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Leverage partnerships to provide rich, authentic STEM learning experiences.</a:t>
            </a:r>
          </a:p>
          <a:p>
            <a:pPr lvl="0"/>
            <a:r>
              <a:rPr lang="en-US" sz="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Identify STEM lab and resources  to ensure access to materials that support learning. </a:t>
            </a:r>
            <a:endParaRPr lang="en-US" sz="6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Develop a program that meets the needs of WPA students through extended days, additional course offerings,  and SEL programs. </a:t>
            </a:r>
            <a:endParaRPr lang="en-US" sz="6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TBD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585506" y="3906019"/>
            <a:ext cx="3490413" cy="1144453"/>
          </a:xfrm>
          <a:prstGeom prst="rect">
            <a:avLst/>
          </a:prstGeom>
          <a:solidFill>
            <a:srgbClr val="FFEAEC"/>
          </a:solidFill>
          <a:ln w="25400" cap="flat" cmpd="sng" algn="ctr">
            <a:solidFill>
              <a:srgbClr val="E3A3A3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instructional staff’s content-specific knowledge. 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4B. Offer PD for coaches on content and how to support teachers. 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4C. Offer PD for teachers that explicitly literacy and numeracy across all subjects by developing a common language and an understanding of their defining characteristics across content areas.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4D. Provide targeted PD for all teachers to develop and implement the 5E model for Science instruction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TBD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20138" y="2011896"/>
            <a:ext cx="2642494" cy="1851822"/>
          </a:xfrm>
          <a:prstGeom prst="rect">
            <a:avLst/>
          </a:prstGeom>
          <a:solidFill>
            <a:srgbClr val="FFE98B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vert="horz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spcAft>
                <a:spcPts val="1200"/>
              </a:spcAft>
              <a:buFont typeface="+mj-lt"/>
              <a:buAutoNum type="arabicPeriod"/>
            </a:pP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Focus on Literacy and Writing as foundational skills for success</a:t>
            </a:r>
            <a:endParaRPr lang="en-US" sz="8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spcAft>
                <a:spcPts val="1200"/>
              </a:spcAft>
            </a:pP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2.     Strengthen Math skills  </a:t>
            </a:r>
          </a:p>
          <a:p>
            <a:pPr marL="228600" indent="-228600">
              <a:spcAft>
                <a:spcPts val="1200"/>
              </a:spcAft>
              <a:buAutoNum type="arabicPeriod" startAt="3"/>
            </a:pP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Improve Culture Climate Star Rating</a:t>
            </a:r>
          </a:p>
          <a:p>
            <a:pPr marL="228600" indent="-228600">
              <a:spcAft>
                <a:spcPts val="1200"/>
              </a:spcAft>
              <a:buFontTx/>
              <a:buAutoNum type="arabicPeriod" startAt="3"/>
            </a:pPr>
            <a:r>
              <a:rPr lang="en-US" sz="800" b="1" dirty="0">
                <a:solidFill>
                  <a:srgbClr val="000000"/>
                </a:solidFill>
                <a:latin typeface="Arial"/>
                <a:cs typeface="Arial"/>
              </a:rPr>
              <a:t>Increase Lexile Levels for 3</a:t>
            </a:r>
            <a:r>
              <a:rPr lang="en-US" sz="800" b="1" baseline="30000" dirty="0">
                <a:solidFill>
                  <a:srgbClr val="000000"/>
                </a:solidFill>
                <a:latin typeface="Arial"/>
                <a:cs typeface="Arial"/>
              </a:rPr>
              <a:t>rd</a:t>
            </a:r>
            <a:r>
              <a:rPr lang="en-US" sz="800" b="1" dirty="0">
                <a:solidFill>
                  <a:srgbClr val="000000"/>
                </a:solidFill>
                <a:latin typeface="Arial"/>
                <a:cs typeface="Arial"/>
              </a:rPr>
              <a:t> and 5</a:t>
            </a:r>
            <a:r>
              <a:rPr lang="en-US" sz="800" b="1" baseline="30000" dirty="0">
                <a:solidFill>
                  <a:srgbClr val="000000"/>
                </a:solidFill>
                <a:latin typeface="Arial"/>
                <a:cs typeface="Arial"/>
              </a:rPr>
              <a:t>th</a:t>
            </a:r>
            <a:r>
              <a:rPr lang="en-US" sz="800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Graders </a:t>
            </a:r>
            <a:endParaRPr lang="en-US" sz="8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spcAft>
                <a:spcPts val="1200"/>
              </a:spcAft>
            </a:pP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lvl="0">
              <a:spcAft>
                <a:spcPts val="1200"/>
              </a:spcAft>
            </a:pPr>
            <a:endParaRPr lang="en-US" sz="8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en-US" sz="8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spcAft>
                <a:spcPts val="1200"/>
              </a:spcAft>
            </a:pPr>
            <a:endParaRPr lang="en-US" sz="8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spcAft>
                <a:spcPts val="225"/>
              </a:spcAft>
            </a:pPr>
            <a:endParaRPr lang="en-US" sz="8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>
              <a:spcAft>
                <a:spcPts val="225"/>
              </a:spcAft>
            </a:pPr>
            <a:endParaRPr lang="en-US" sz="800" u="sng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619830" y="1438016"/>
            <a:ext cx="1077539" cy="3577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25" b="1" dirty="0">
                <a:latin typeface="Arial"/>
                <a:cs typeface="Arial"/>
              </a:rPr>
              <a:t>School Strategies</a:t>
            </a:r>
          </a:p>
          <a:p>
            <a:endParaRPr lang="en-US" sz="900" b="1" dirty="0"/>
          </a:p>
        </p:txBody>
      </p:sp>
      <p:sp>
        <p:nvSpPr>
          <p:cNvPr id="61" name="Rectangle 60"/>
          <p:cNvSpPr/>
          <p:nvPr/>
        </p:nvSpPr>
        <p:spPr>
          <a:xfrm>
            <a:off x="3617517" y="6015226"/>
            <a:ext cx="3557707" cy="92996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the number of parents and staff in PTA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8B. Provide wrap-around services for our students and families. 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8C. Create a community engagement plan (APTT) that establishes communication between stakeholders, families, and school.</a:t>
            </a:r>
          </a:p>
          <a:p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9A.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Social and Emotional Learning (SEL)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 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9B-Organize events to facilitate the emergence of the cluster’s identity and facilitate collaboration. </a:t>
            </a: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17517" y="1627806"/>
            <a:ext cx="3438552" cy="2267318"/>
          </a:xfrm>
          <a:prstGeom prst="rect">
            <a:avLst/>
          </a:prstGeom>
          <a:solidFill>
            <a:srgbClr val="FFF5C9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1A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the availability of and use of informational text to connect literacy across curriculum.</a:t>
            </a: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a balanced literacy framework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emphasis on guided reading instruction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1C. Implement Reading lab 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1D. Implement Reading lab for Focus students</a:t>
            </a:r>
          </a:p>
          <a:p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1E.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Extended day tutorial in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Reading</a:t>
            </a: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2A. Implement Math lab for Focus students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2B. Implement math small groups during weekly math instruction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2C, Extended day tutorial in Math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3A. Implement APTT model for Parents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3B. Implement PBIS school-wide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3C. Create and monitor Attendance Tracking committee 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3D. Hire ISS teacher to help decrease OSS suspension rate.</a:t>
            </a: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4A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Diagnose Reading Levels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using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STAR assessment 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4B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Intervene and remediate as appropriate utilizing STAR data</a:t>
            </a:r>
          </a:p>
          <a:p>
            <a:pPr lvl="0"/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TBD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572000" y="3506623"/>
            <a:ext cx="152958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9640" y="521677"/>
            <a:ext cx="2472223" cy="997354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With a caring culture of trust and collaboration, every student will graduate ready for college and career.</a:t>
            </a:r>
          </a:p>
          <a:p>
            <a:pPr lvl="0" algn="ctr">
              <a:lnSpc>
                <a:spcPct val="110000"/>
              </a:lnSpc>
              <a:defRPr/>
            </a:pPr>
            <a:endParaRPr lang="en-US" sz="8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A high-performing school district where students love to learn, educators inspire, families engage and the community trusts the system</a:t>
            </a: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146937" y="5121379"/>
            <a:ext cx="367706" cy="32708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242" y1="35352" x2="23242" y2="35352"/>
                        <a14:backgroundMark x1="81641" y1="38672" x2="81641" y2="38672"/>
                        <a14:backgroundMark x1="69336" y1="88477" x2="69336" y2="884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126" y="4034453"/>
            <a:ext cx="468279" cy="468279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075" y="6063203"/>
            <a:ext cx="248330" cy="265496"/>
          </a:xfrm>
          <a:prstGeom prst="rect">
            <a:avLst/>
          </a:prstGeom>
        </p:spPr>
      </p:pic>
      <p:pic>
        <p:nvPicPr>
          <p:cNvPr id="46" name="Picture 14" descr="http://www.iconsplace.com/icons/preview/orange/graduation-cap-256.pn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483" y="2639473"/>
            <a:ext cx="442513" cy="44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/>
          <p:cNvSpPr/>
          <p:nvPr/>
        </p:nvSpPr>
        <p:spPr>
          <a:xfrm>
            <a:off x="-33745" y="3033816"/>
            <a:ext cx="71525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Academic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Program</a:t>
            </a:r>
          </a:p>
        </p:txBody>
      </p:sp>
      <p:sp>
        <p:nvSpPr>
          <p:cNvPr id="48" name="Rectangle 47"/>
          <p:cNvSpPr/>
          <p:nvPr/>
        </p:nvSpPr>
        <p:spPr>
          <a:xfrm>
            <a:off x="-48881" y="4501592"/>
            <a:ext cx="83227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Talent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Management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9699" y="5540735"/>
            <a:ext cx="728084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Systems &amp;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Resources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89779" y="6328699"/>
            <a:ext cx="554960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Culture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16009" y="308683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District Mission &amp; Vision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2804562" y="514117"/>
            <a:ext cx="3079289" cy="907544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The Douglass Cluster will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inspire scholars to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love learning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and will provide every student with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the academic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foundation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that assures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they are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college and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career ready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.</a:t>
            </a:r>
            <a:b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</a:b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Our vision is to provide rigorous instruction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and customized support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to prepare all students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for academic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achievement, graduation and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successful career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options.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803865" y="308684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Cluster Mission &amp; Vision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6204357" y="494132"/>
            <a:ext cx="2831484" cy="1048162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endParaRPr lang="en-US" sz="8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  <a:p>
            <a:pPr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With a caring culture of trust and collaboration, every student will enter middle school competent and prepared to engage in rigorous learning.</a:t>
            </a:r>
            <a:b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</a:b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  <a:p>
            <a:pPr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A high-performing elementary school where students love to learn, educators inspire, families engage and the community trusts the system</a:t>
            </a:r>
          </a:p>
          <a:p>
            <a:pPr lvl="0" algn="ctr">
              <a:lnSpc>
                <a:spcPct val="110000"/>
              </a:lnSpc>
              <a:defRPr/>
            </a:pPr>
            <a:endParaRPr lang="en-US" sz="800" dirty="0" smtClean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801150" y="317006"/>
            <a:ext cx="140775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Mission &amp; Vision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768260" y="1792704"/>
            <a:ext cx="1087157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Key Performance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Measures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410619" y="2138953"/>
            <a:ext cx="1596578" cy="391013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ELA and Math Performance in Developing and Above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1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1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Student Attendance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1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Culture Climate Star Rating</a:t>
            </a:r>
            <a:endParaRPr lang="en-US" sz="11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497426" y="4566995"/>
            <a:ext cx="16228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4535060" y="5604731"/>
            <a:ext cx="14911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773692" y="6745139"/>
            <a:ext cx="18473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700" i="1" u="sng" dirty="0">
              <a:latin typeface="Arial"/>
              <a:cs typeface="Arial"/>
            </a:endParaRPr>
          </a:p>
        </p:txBody>
      </p:sp>
      <p:sp>
        <p:nvSpPr>
          <p:cNvPr id="81" name="Right Arrow 80"/>
          <p:cNvSpPr/>
          <p:nvPr/>
        </p:nvSpPr>
        <p:spPr>
          <a:xfrm rot="16200000">
            <a:off x="8211531" y="1575266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Right Arrow 81"/>
          <p:cNvSpPr/>
          <p:nvPr/>
        </p:nvSpPr>
        <p:spPr>
          <a:xfrm rot="10800000">
            <a:off x="5896215" y="868434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Right Arrow 82"/>
          <p:cNvSpPr/>
          <p:nvPr/>
        </p:nvSpPr>
        <p:spPr>
          <a:xfrm rot="10800000">
            <a:off x="2505828" y="840713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50682" y="6049085"/>
            <a:ext cx="266712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750" b="1" dirty="0" smtClean="0">
                <a:latin typeface="Arial"/>
                <a:cs typeface="Arial"/>
              </a:rPr>
              <a:t>8. Improve communication and engagement with parents and community.</a:t>
            </a:r>
          </a:p>
          <a:p>
            <a:pPr>
              <a:spcAft>
                <a:spcPts val="1200"/>
              </a:spcAft>
            </a:pPr>
            <a:r>
              <a:rPr lang="en-US" sz="750" b="1" dirty="0" smtClean="0">
                <a:latin typeface="Arial"/>
                <a:cs typeface="Arial"/>
              </a:rPr>
              <a:t>9. Create a positive school culture.</a:t>
            </a:r>
          </a:p>
          <a:p>
            <a:pPr>
              <a:spcAft>
                <a:spcPts val="1200"/>
              </a:spcAft>
            </a:pPr>
            <a:endParaRPr lang="en-US" sz="750" b="1" dirty="0" smtClean="0">
              <a:latin typeface="Arial"/>
              <a:cs typeface="Arial"/>
            </a:endParaRPr>
          </a:p>
          <a:p>
            <a:pPr>
              <a:spcAft>
                <a:spcPts val="1200"/>
              </a:spcAft>
            </a:pPr>
            <a:endParaRPr lang="en-US" sz="800" b="1" dirty="0" smtClean="0">
              <a:latin typeface="Arial"/>
              <a:cs typeface="Arial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075919" y="66596"/>
            <a:ext cx="156485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u="sng" dirty="0">
                <a:latin typeface="Arial"/>
                <a:cs typeface="Arial"/>
              </a:rPr>
              <a:t>Signature Program: </a:t>
            </a:r>
            <a:r>
              <a:rPr lang="en-US" sz="825" b="1" u="sng" dirty="0" smtClean="0">
                <a:latin typeface="Arial"/>
                <a:cs typeface="Arial"/>
              </a:rPr>
              <a:t>(STEM)</a:t>
            </a:r>
            <a:endParaRPr lang="en-US" sz="825" b="1" u="sng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377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rial"/>
                <a:cs typeface="Arial"/>
              </a:rPr>
              <a:t/>
            </a:r>
            <a:br>
              <a:rPr lang="en-US" b="1" dirty="0" smtClean="0">
                <a:latin typeface="Arial"/>
                <a:cs typeface="Arial"/>
              </a:rPr>
            </a:b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        Academic Program</a:t>
            </a:r>
            <a:r>
              <a:rPr lang="en-US" b="1" dirty="0">
                <a:latin typeface="Arial"/>
                <a:cs typeface="Arial"/>
              </a:rPr>
              <a:t/>
            </a:r>
            <a:br>
              <a:rPr lang="en-US" b="1" dirty="0">
                <a:latin typeface="Arial"/>
                <a:cs typeface="Arial"/>
              </a:rPr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8816" y="2386760"/>
            <a:ext cx="2996514" cy="21687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4249" y="2273121"/>
            <a:ext cx="4151898" cy="2352497"/>
          </a:xfrm>
          <a:prstGeom prst="rect">
            <a:avLst/>
          </a:prstGeom>
        </p:spPr>
      </p:pic>
      <p:pic>
        <p:nvPicPr>
          <p:cNvPr id="6" name="Picture 14" descr="http://www.iconsplace.com/icons/preview/orange/graduation-cap-256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7003" y="495107"/>
            <a:ext cx="918236" cy="918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0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rial"/>
                <a:cs typeface="Arial"/>
              </a:rPr>
              <a:t/>
            </a:r>
            <a:br>
              <a:rPr lang="en-US" b="1" dirty="0" smtClean="0">
                <a:latin typeface="Arial"/>
                <a:cs typeface="Arial"/>
              </a:rPr>
            </a:b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       Talent Management</a:t>
            </a:r>
            <a:r>
              <a:rPr lang="en-US" b="1" dirty="0">
                <a:latin typeface="Arial"/>
                <a:cs typeface="Arial"/>
              </a:rPr>
              <a:t/>
            </a:r>
            <a:br>
              <a:rPr lang="en-US" b="1" dirty="0">
                <a:latin typeface="Arial"/>
                <a:cs typeface="Arial"/>
              </a:rPr>
            </a:b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036" y="2948996"/>
            <a:ext cx="4561459" cy="15392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23242" y1="35352" x2="23242" y2="35352"/>
                        <a14:backgroundMark x1="81641" y1="38672" x2="81641" y2="38672"/>
                        <a14:backgroundMark x1="69336" y1="88477" x2="69336" y2="884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0366" y="581267"/>
            <a:ext cx="840480" cy="840480"/>
          </a:xfrm>
          <a:prstGeom prst="rect">
            <a:avLst/>
          </a:prstGeom>
        </p:spPr>
      </p:pic>
      <p:sp>
        <p:nvSpPr>
          <p:cNvPr id="7" name="Rounded Rectangle 37"/>
          <p:cNvSpPr/>
          <p:nvPr/>
        </p:nvSpPr>
        <p:spPr>
          <a:xfrm>
            <a:off x="786696" y="3988097"/>
            <a:ext cx="2642494" cy="1029938"/>
          </a:xfrm>
          <a:prstGeom prst="rect">
            <a:avLst/>
          </a:prstGeom>
          <a:solidFill>
            <a:srgbClr val="FFD5D5"/>
          </a:solidFill>
          <a:ln w="25400" cap="flat" cmpd="sng" algn="ctr">
            <a:solidFill>
              <a:srgbClr val="E3A3A3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225"/>
              </a:spcAft>
            </a:pPr>
            <a:endParaRPr lang="en-US" sz="8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800" b="1" dirty="0" smtClean="0">
                <a:solidFill>
                  <a:prstClr val="black"/>
                </a:solidFill>
                <a:latin typeface="Arial"/>
                <a:cs typeface="Arial"/>
              </a:rPr>
              <a:t>4. Build teacher capacity in core content areas, particularly math and science</a:t>
            </a:r>
          </a:p>
          <a:p>
            <a:pPr>
              <a:defRPr/>
            </a:pPr>
            <a:endParaRPr lang="en-US" sz="8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811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107" y="3039414"/>
            <a:ext cx="3387144" cy="9533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  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b="1" dirty="0" smtClean="0">
                <a:latin typeface="Arial"/>
                <a:cs typeface="Arial"/>
              </a:rPr>
              <a:t>Systems &amp; Resources</a:t>
            </a:r>
            <a:r>
              <a:rPr lang="en-US" b="1" dirty="0">
                <a:latin typeface="Arial"/>
                <a:cs typeface="Arial"/>
              </a:rPr>
              <a:t/>
            </a:r>
            <a:br>
              <a:rPr lang="en-US" b="1" dirty="0">
                <a:latin typeface="Arial"/>
                <a:cs typeface="Arial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543327" y="2740025"/>
            <a:ext cx="7886700" cy="4351338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7819" y="2633730"/>
            <a:ext cx="5333831" cy="212728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907960" y="708338"/>
            <a:ext cx="836133" cy="743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29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059" y="2367348"/>
            <a:ext cx="2670279" cy="7559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279" y="629448"/>
            <a:ext cx="759854" cy="7969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rial"/>
                <a:cs typeface="Arial"/>
              </a:rPr>
              <a:t/>
            </a:r>
            <a:br>
              <a:rPr lang="en-US" b="1" dirty="0" smtClean="0">
                <a:latin typeface="Arial"/>
                <a:cs typeface="Arial"/>
              </a:rPr>
            </a:b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        Culture</a:t>
            </a:r>
            <a:r>
              <a:rPr lang="en-US" b="1" dirty="0">
                <a:latin typeface="Arial"/>
                <a:cs typeface="Arial"/>
              </a:rPr>
              <a:t/>
            </a:r>
            <a:br>
              <a:rPr lang="en-US" b="1" dirty="0">
                <a:latin typeface="Arial"/>
                <a:cs typeface="Arial"/>
              </a:rPr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449059" y="2431362"/>
            <a:ext cx="2710817" cy="6279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84975" y="3644722"/>
            <a:ext cx="5389425" cy="1356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99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25307</TotalTime>
  <Words>582</Words>
  <Application>Microsoft Office PowerPoint</Application>
  <PresentationFormat>Letter Paper (8.5x11 in)</PresentationFormat>
  <Paragraphs>93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          Academic Program </vt:lpstr>
      <vt:lpstr>         Talent Management </vt:lpstr>
      <vt:lpstr>                    Systems &amp; Resources </vt:lpstr>
      <vt:lpstr>          Culture </vt:lpstr>
    </vt:vector>
  </TitlesOfParts>
  <Company>Atlanta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Norvell, Travis</dc:creator>
  <cp:lastModifiedBy>Williams, Carmen</cp:lastModifiedBy>
  <cp:revision>322</cp:revision>
  <cp:lastPrinted>2017-11-16T14:11:03Z</cp:lastPrinted>
  <dcterms:created xsi:type="dcterms:W3CDTF">2015-11-10T14:08:41Z</dcterms:created>
  <dcterms:modified xsi:type="dcterms:W3CDTF">2017-12-12T17:58:21Z</dcterms:modified>
</cp:coreProperties>
</file>