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70" r:id="rId2"/>
    <p:sldId id="271" r:id="rId3"/>
    <p:sldId id="272" r:id="rId4"/>
    <p:sldId id="273" r:id="rId5"/>
    <p:sldId id="274" r:id="rId6"/>
  </p:sldIdLst>
  <p:sldSz cx="9144000" cy="6858000" type="letter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5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116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3043344" cy="467072"/>
          </a:xfrm>
          <a:prstGeom prst="rect">
            <a:avLst/>
          </a:prstGeom>
        </p:spPr>
        <p:txBody>
          <a:bodyPr vert="horz" lIns="93620" tIns="46810" rIns="93620" bIns="4681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3"/>
            <a:ext cx="3043344" cy="467072"/>
          </a:xfrm>
          <a:prstGeom prst="rect">
            <a:avLst/>
          </a:prstGeom>
        </p:spPr>
        <p:txBody>
          <a:bodyPr vert="horz" lIns="93620" tIns="46810" rIns="93620" bIns="46810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5225"/>
            <a:ext cx="4187825" cy="3140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20" tIns="46810" rIns="93620" bIns="4681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80008"/>
            <a:ext cx="5618480" cy="3665457"/>
          </a:xfrm>
          <a:prstGeom prst="rect">
            <a:avLst/>
          </a:prstGeom>
        </p:spPr>
        <p:txBody>
          <a:bodyPr vert="horz" lIns="93620" tIns="46810" rIns="93620" bIns="468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2030"/>
            <a:ext cx="3043344" cy="467071"/>
          </a:xfrm>
          <a:prstGeom prst="rect">
            <a:avLst/>
          </a:prstGeom>
        </p:spPr>
        <p:txBody>
          <a:bodyPr vert="horz" lIns="93620" tIns="46810" rIns="93620" bIns="4681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4" cy="467071"/>
          </a:xfrm>
          <a:prstGeom prst="rect">
            <a:avLst/>
          </a:prstGeom>
        </p:spPr>
        <p:txBody>
          <a:bodyPr vert="horz" lIns="93620" tIns="46810" rIns="93620" bIns="46810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5CF0F-7754-451D-81E9-5A14F2A7A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1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9/19/2017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7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093084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93084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03681" y="538920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Woodson Park Academy (Douglas 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Cluster)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90578" y="4111116"/>
            <a:ext cx="2681128" cy="2834078"/>
            <a:chOff x="1362028" y="4138289"/>
            <a:chExt cx="2671163" cy="5173906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4138289"/>
              <a:ext cx="2632673" cy="1671538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800" b="1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>
                <a:defRPr/>
              </a:pPr>
              <a:r>
                <a:rPr lang="en-US" sz="800" b="1" dirty="0" smtClean="0">
                  <a:solidFill>
                    <a:prstClr val="black"/>
                  </a:solidFill>
                  <a:latin typeface="Arial"/>
                  <a:cs typeface="Arial"/>
                </a:rPr>
                <a:t>4. Build capacity within content areas while preparing for future professional opportunities for all staff.</a:t>
              </a:r>
            </a:p>
            <a:p>
              <a:pPr>
                <a:defRPr/>
              </a:pPr>
              <a:endParaRPr lang="en-US" sz="800" b="1" dirty="0" smtClean="0">
                <a:solidFill>
                  <a:prstClr val="black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en-US" sz="80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400518" y="6007684"/>
              <a:ext cx="2632673" cy="130056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en-US" sz="800" b="1" dirty="0">
                  <a:solidFill>
                    <a:schemeClr val="tx1"/>
                  </a:solidFill>
                  <a:latin typeface="Arial"/>
                  <a:cs typeface="Arial"/>
                </a:rPr>
                <a:t>6</a:t>
              </a: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. Resources aligned with our data based needs.</a:t>
              </a:r>
            </a:p>
            <a:p>
              <a:pPr>
                <a:spcAft>
                  <a:spcPts val="1200"/>
                </a:spcAft>
              </a:pPr>
              <a:r>
                <a:rPr lang="en-US" sz="800" b="1" dirty="0" smtClean="0">
                  <a:solidFill>
                    <a:schemeClr val="tx1"/>
                  </a:solidFill>
                  <a:latin typeface="Arial"/>
                  <a:cs typeface="Arial"/>
                </a:rPr>
                <a:t>7. Attain strategic partnerships that support school wide vision for students achievement.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62028" y="7702028"/>
              <a:ext cx="2617460" cy="161016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vert27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  <a:p>
              <a:pPr marL="160727" indent="-160727">
                <a:buFont typeface="Arial" pitchFamily="34" charset="0"/>
                <a:buChar char="•"/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50444" y="5211533"/>
            <a:ext cx="3421247" cy="7599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</a:t>
            </a:r>
            <a:r>
              <a:rPr lang="en-US" sz="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Leverage partnerships to provide rich, authentic STEM learning experiences.</a:t>
            </a: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Identify STEM lab and resources in each school to ensure access to materials that support learning. </a:t>
            </a:r>
            <a:endParaRPr lang="en-US" sz="6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Develop a program that meets the needs of WPA students through extended days, additional course offerings,  and SEL programs. </a:t>
            </a:r>
            <a:endParaRPr lang="en-US" sz="6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Seek/maintain </a:t>
            </a:r>
            <a:r>
              <a:rPr lang="en-US" sz="6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and budget to support STEM </a:t>
            </a:r>
            <a:r>
              <a:rPr lang="en-US" sz="6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curriculum &amp; extended learning opportunities. </a:t>
            </a:r>
            <a:endParaRPr lang="en-US" sz="6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33139" y="3906019"/>
            <a:ext cx="3431444" cy="1285954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instructional staff’s content-specific knowledge.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Offer PD for coaches on content and how to support teachers. 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5A. Use a “Pathway Towards Leadership” to recruit and train leaders within the building and community. 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funding sources to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endorsements &amp; certifications for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staff in STEM areas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75309" y="2089943"/>
            <a:ext cx="2642494" cy="1824076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Focus on Literacy and Writing as foundational skills for success</a:t>
            </a: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800" b="1" dirty="0" smtClean="0">
                <a:solidFill>
                  <a:srgbClr val="000000"/>
                </a:solidFill>
                <a:latin typeface="Arial"/>
                <a:cs typeface="Arial"/>
              </a:rPr>
              <a:t>Strengthen Math skills</a:t>
            </a:r>
          </a:p>
          <a:p>
            <a:pPr marL="228600" indent="-228600">
              <a:spcAft>
                <a:spcPts val="1200"/>
              </a:spcAft>
              <a:buFont typeface="+mj-lt"/>
              <a:buAutoNum type="arabicPeriod"/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Implement STEM program model </a:t>
            </a:r>
          </a:p>
          <a:p>
            <a:pPr>
              <a:spcAft>
                <a:spcPts val="225"/>
              </a:spcAft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>
              <a:spcAft>
                <a:spcPts val="225"/>
              </a:spcAft>
            </a:pPr>
            <a:endParaRPr lang="en-US" sz="800" u="sng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64267" y="6015226"/>
            <a:ext cx="3410957" cy="929968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 school-based SEL plan to improve student behavior and self-management strategies.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8B. Provide wrap-around services for our students and families.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9A. Create a community engagement plan that establishes communication between stakeholders, families, and school.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9B. Inform parents and students about STEM program benefits, expectations, and requirements.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9C-Organize events to facilitate the emergence of the cluster’s identity and facilitate collaboration. 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64267" y="2052843"/>
            <a:ext cx="3407424" cy="1842281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availability of and use of informational text to connect literacy across curriculum.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 balanced literacy framework. 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2A. Develop cluster implementation plan for STEM certification.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2B. Implement integrated, project, and problem-based learning projects for grade-level and school wide implementation.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2C. Embed career exposure and real-life connections.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Provide professional development and support in performance-based assessment.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2E. Create a Douglass Instructional Coach collaboration meeting to create assessments and support instruction. 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Seek/maintain funding sources for STEM lab to provide all students hands-on learning experience and access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619044" y="3249348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9640" y="521677"/>
            <a:ext cx="2472223" cy="99735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12" y="411930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25857" y="449124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16009" y="308683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786769" y="510757"/>
            <a:ext cx="3079289" cy="994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The Douglass Cluster will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inspire scholars to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love learning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and will provide every student with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the academic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foundation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that assures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they are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college and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career ready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  <a:b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</a:b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Our vision is to provide rigorous instruction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and customized support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to prepare all students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for academic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achievement, graduation and 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successful career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options. 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198430" y="535907"/>
            <a:ext cx="2831484" cy="1048162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enter middle school competent and prepared to engage in rigorous learning.</a:t>
            </a:r>
            <a:b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</a:b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high-performing elementary school where students love to learn, educators inspire, families engage and the community trusts the system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 smtClean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1" y="1796684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62162" y="2093883"/>
            <a:ext cx="1596578" cy="4646781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ELA and Math Performance in Developing and Above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 Attendance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Culture Climate Star Rating</a:t>
            </a:r>
            <a:endParaRPr lang="en-US" sz="11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904963" y="4612937"/>
            <a:ext cx="116410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5383837" y="5577193"/>
            <a:ext cx="116410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5773692" y="6745139"/>
            <a:ext cx="18473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700" i="1" u="sng" dirty="0">
              <a:latin typeface="Arial"/>
              <a:cs typeface="Arial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974191" y="1549272"/>
            <a:ext cx="467307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___Science, Technology, Engineering and Mathematics (STEM)__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211531" y="1575266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96215" y="86843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505828" y="84071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0682" y="6049085"/>
            <a:ext cx="2667121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750" b="1" dirty="0" smtClean="0">
                <a:latin typeface="Arial"/>
                <a:cs typeface="Arial"/>
              </a:rPr>
              <a:t>8. Improve communication and engagement with parents and community.</a:t>
            </a:r>
          </a:p>
          <a:p>
            <a:pPr>
              <a:spcAft>
                <a:spcPts val="1200"/>
              </a:spcAft>
            </a:pPr>
            <a:r>
              <a:rPr lang="en-US" sz="750" b="1" dirty="0" smtClean="0">
                <a:latin typeface="Arial"/>
                <a:cs typeface="Arial"/>
              </a:rPr>
              <a:t>9.. Create a positive school culture.</a:t>
            </a:r>
          </a:p>
          <a:p>
            <a:pPr>
              <a:spcAft>
                <a:spcPts val="1200"/>
              </a:spcAft>
            </a:pPr>
            <a:endParaRPr lang="en-US" sz="750" b="1" dirty="0" smtClean="0"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en-US" sz="800" b="1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/>
                <a:cs typeface="Arial"/>
              </a:rPr>
              <a:t/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        Academic Program</a:t>
            </a:r>
            <a:r>
              <a:rPr lang="en-US" b="1" dirty="0">
                <a:latin typeface="Arial"/>
                <a:cs typeface="Arial"/>
              </a:rPr>
              <a:t/>
            </a:r>
            <a:br>
              <a:rPr lang="en-US" b="1" dirty="0">
                <a:latin typeface="Arial"/>
                <a:cs typeface="Arial"/>
              </a:rPr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8816" y="2386760"/>
            <a:ext cx="2996514" cy="21687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4249" y="2273121"/>
            <a:ext cx="4151898" cy="2352497"/>
          </a:xfrm>
          <a:prstGeom prst="rect">
            <a:avLst/>
          </a:prstGeom>
        </p:spPr>
      </p:pic>
      <p:pic>
        <p:nvPicPr>
          <p:cNvPr id="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7003" y="495107"/>
            <a:ext cx="918236" cy="918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09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/>
                <a:cs typeface="Arial"/>
              </a:rPr>
              <a:t/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       Talent Management</a:t>
            </a:r>
            <a:r>
              <a:rPr lang="en-US" b="1" dirty="0">
                <a:latin typeface="Arial"/>
                <a:cs typeface="Arial"/>
              </a:rPr>
              <a:t/>
            </a:r>
            <a:br>
              <a:rPr lang="en-US" b="1" dirty="0">
                <a:latin typeface="Arial"/>
                <a:cs typeface="Arial"/>
              </a:rPr>
            </a:b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036" y="2948996"/>
            <a:ext cx="4561459" cy="15392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30366" y="581267"/>
            <a:ext cx="840480" cy="840480"/>
          </a:xfrm>
          <a:prstGeom prst="rect">
            <a:avLst/>
          </a:prstGeom>
        </p:spPr>
      </p:pic>
      <p:sp>
        <p:nvSpPr>
          <p:cNvPr id="7" name="Rounded Rectangle 37"/>
          <p:cNvSpPr/>
          <p:nvPr/>
        </p:nvSpPr>
        <p:spPr>
          <a:xfrm>
            <a:off x="786696" y="3988097"/>
            <a:ext cx="2642494" cy="1029938"/>
          </a:xfrm>
          <a:prstGeom prst="rect">
            <a:avLst/>
          </a:prstGeom>
          <a:solidFill>
            <a:srgbClr val="FFD5D5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800" b="1" dirty="0" smtClean="0">
                <a:solidFill>
                  <a:prstClr val="black"/>
                </a:solidFill>
                <a:latin typeface="Arial"/>
                <a:cs typeface="Arial"/>
              </a:rPr>
              <a:t>4. Build teacher capacity in core content areas, particularly math and science</a:t>
            </a:r>
          </a:p>
          <a:p>
            <a:pPr>
              <a:defRPr/>
            </a:pPr>
            <a:endParaRPr lang="en-US" sz="8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3811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07" y="3039414"/>
            <a:ext cx="3387144" cy="95336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</a:t>
            </a:r>
            <a:br>
              <a:rPr lang="en-US" dirty="0" smtClean="0"/>
            </a:b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b="1" dirty="0" smtClean="0">
                <a:latin typeface="Arial"/>
                <a:cs typeface="Arial"/>
              </a:rPr>
              <a:t>Systems &amp; Resources</a:t>
            </a:r>
            <a:r>
              <a:rPr lang="en-US" b="1" dirty="0">
                <a:latin typeface="Arial"/>
                <a:cs typeface="Arial"/>
              </a:rPr>
              <a:t/>
            </a:r>
            <a:br>
              <a:rPr lang="en-US" b="1" dirty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543327" y="2740025"/>
            <a:ext cx="7886700" cy="4351338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7819" y="2633730"/>
            <a:ext cx="5333831" cy="212728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907960" y="708338"/>
            <a:ext cx="836133" cy="74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29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059" y="2367348"/>
            <a:ext cx="2670279" cy="75597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279" y="629448"/>
            <a:ext cx="759854" cy="7969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Arial"/>
                <a:cs typeface="Arial"/>
              </a:rPr>
              <a:t/>
            </a:r>
            <a:br>
              <a:rPr lang="en-US" b="1" dirty="0" smtClean="0">
                <a:latin typeface="Arial"/>
                <a:cs typeface="Arial"/>
              </a:rPr>
            </a:br>
            <a:r>
              <a:rPr lang="en-US" b="1" dirty="0">
                <a:latin typeface="Arial"/>
                <a:cs typeface="Arial"/>
              </a:rPr>
              <a:t> </a:t>
            </a:r>
            <a:r>
              <a:rPr lang="en-US" b="1" dirty="0" smtClean="0">
                <a:latin typeface="Arial"/>
                <a:cs typeface="Arial"/>
              </a:rPr>
              <a:t>        Culture</a:t>
            </a:r>
            <a:r>
              <a:rPr lang="en-US" b="1" dirty="0">
                <a:latin typeface="Arial"/>
                <a:cs typeface="Arial"/>
              </a:rPr>
              <a:t/>
            </a:r>
            <a:br>
              <a:rPr lang="en-US" b="1" dirty="0">
                <a:latin typeface="Arial"/>
                <a:cs typeface="Arial"/>
              </a:rPr>
            </a:b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1449059" y="2431362"/>
            <a:ext cx="2710817" cy="6279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84975" y="3644722"/>
            <a:ext cx="5389425" cy="135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99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24533</TotalTime>
  <Words>558</Words>
  <Application>Microsoft Office PowerPoint</Application>
  <PresentationFormat>Letter Paper (8.5x11 in)</PresentationFormat>
  <Paragraphs>81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          Academic Program </vt:lpstr>
      <vt:lpstr>         Talent Management </vt:lpstr>
      <vt:lpstr>                    Systems &amp; Resources </vt:lpstr>
      <vt:lpstr>          Culture 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Scarborough, Amy</cp:lastModifiedBy>
  <cp:revision>310</cp:revision>
  <cp:lastPrinted>2017-09-18T19:26:50Z</cp:lastPrinted>
  <dcterms:created xsi:type="dcterms:W3CDTF">2015-11-10T14:08:41Z</dcterms:created>
  <dcterms:modified xsi:type="dcterms:W3CDTF">2017-09-19T12:13:58Z</dcterms:modified>
</cp:coreProperties>
</file>