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EB Garamond"/>
      <p:regular r:id="rId26"/>
      <p:bold r:id="rId27"/>
      <p:italic r:id="rId28"/>
      <p:boldItalic r:id="rId29"/>
    </p:embeddedFont>
    <p:embeddedFont>
      <p:font typeface="Arial Black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8CFFEB-F4B6-4237-8947-EDEC430E25C1}">
  <a:tblStyle styleId="{A68CFFEB-F4B6-4237-8947-EDEC430E25C1}" styleName="Table_0">
    <a:wholeTbl>
      <a:tcTxStyle b="off" i="off">
        <a:font>
          <a:latin typeface="Sabon Next LT"/>
          <a:ea typeface="Sabon Next LT"/>
          <a:cs typeface="Sabon Next LT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595B5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595B5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rgbClr val="595B5D">
              <a:alpha val="20000"/>
            </a:srgbClr>
          </a:solidFill>
        </a:fill>
      </a:tcStyle>
    </a:band1H>
    <a:band2H>
      <a:tcTxStyle/>
    </a:band2H>
    <a:band1V>
      <a:tcTxStyle/>
      <a:tcStyle>
        <a:fill>
          <a:solidFill>
            <a:srgbClr val="595B5D">
              <a:alpha val="20000"/>
            </a:srgb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rgbClr val="595B5D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rgbClr val="595B5D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0A08878F-A4CA-4437-B4E7-D0E4E0001E68}" styleName="Table_1">
    <a:wholeTbl>
      <a:tcTxStyle b="off" i="off">
        <a:font>
          <a:latin typeface="Sabon Next LT"/>
          <a:ea typeface="Sabon Next LT"/>
          <a:cs typeface="Sabon Next LT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159839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159839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rgbClr val="159839">
              <a:alpha val="20000"/>
            </a:srgbClr>
          </a:solidFill>
        </a:fill>
      </a:tcStyle>
    </a:band1H>
    <a:band2H>
      <a:tcTxStyle/>
    </a:band2H>
    <a:band1V>
      <a:tcTxStyle/>
      <a:tcStyle>
        <a:fill>
          <a:solidFill>
            <a:srgbClr val="159839">
              <a:alpha val="20000"/>
            </a:srgb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rgbClr val="159839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rgbClr val="159839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regular.fntdata"/><Relationship Id="rId21" Type="http://schemas.openxmlformats.org/officeDocument/2006/relationships/slide" Target="slides/slide15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BGaramond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EBGaramond-italic.fntdata"/><Relationship Id="rId27" Type="http://schemas.openxmlformats.org/officeDocument/2006/relationships/font" Target="fonts/EBGaramon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BGaramon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ArialBlack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db9a5a3c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db9a5a3c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fb14ce918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fb14ce918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db9a5a3c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db9a5a3c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6f449b6c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46f449b6c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46f449b6c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46f449b6c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6eb50e00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6eb50e00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6efc30652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46efc30652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6eb50e0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36eb50e0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6eb50e005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6eb50e005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6eb50e005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6eb50e005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6eb50e005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6eb50e005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6eb50e005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6eb50e005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6eb50e005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6eb50e005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6eb50e00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6eb50e00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https://www.atlantapublicschools.us/cms/lib/GA01000924/Centricity/Domain/11671/School%20Strategic%20Plan%20Workbook%20and%20Template_BAMO_Updated%201.12.21.pdf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6eb50e005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6eb50e005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05700" y="1458825"/>
            <a:ext cx="8520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GO TEAM MEETING </a:t>
            </a:r>
            <a:endParaRPr b="1" sz="67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56900" y="285025"/>
            <a:ext cx="76182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" sz="37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Barack &amp; Michelle Obama Academy</a:t>
            </a:r>
            <a:r>
              <a:rPr b="0" i="0" lang="en" sz="37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3700" u="none" cap="none" strike="noStrike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05700" y="2790201"/>
            <a:ext cx="8520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9900"/>
                </a:solidFill>
              </a:rPr>
              <a:t>Wednesday, August 24, 2022 @ 5pm </a:t>
            </a:r>
            <a:endParaRPr b="1" sz="2700">
              <a:solidFill>
                <a:srgbClr val="FF9900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1679275" y="615703"/>
            <a:ext cx="6400800" cy="29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GEORGIA MILESTONES ASSESSMENT RESULTS</a:t>
            </a:r>
            <a:endParaRPr b="1"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311700" y="1596750"/>
            <a:ext cx="8520600" cy="19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404622" y="334327"/>
            <a:ext cx="80034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</a:pPr>
            <a:r>
              <a:rPr b="1" lang="en" sz="41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GMAS RESULTS</a:t>
            </a:r>
            <a:endParaRPr b="1" sz="4100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5950" y="1152475"/>
            <a:ext cx="3284975" cy="375635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311700" y="1596750"/>
            <a:ext cx="8520600" cy="19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404622" y="334327"/>
            <a:ext cx="80034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</a:pPr>
            <a:r>
              <a:rPr b="1" lang="en" sz="41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GMAS RESULTS</a:t>
            </a:r>
            <a:endParaRPr b="1" sz="4100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 rotWithShape="1">
          <a:blip r:embed="rId5">
            <a:alphaModFix/>
          </a:blip>
          <a:srcRect b="0" l="1615" r="1625" t="0"/>
          <a:stretch/>
        </p:blipFill>
        <p:spPr>
          <a:xfrm>
            <a:off x="3155950" y="1152475"/>
            <a:ext cx="3284975" cy="375635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/>
        </p:nvSpPr>
        <p:spPr>
          <a:xfrm>
            <a:off x="311700" y="1596750"/>
            <a:ext cx="8520600" cy="19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404622" y="334327"/>
            <a:ext cx="80034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</a:pPr>
            <a:r>
              <a:rPr b="1" lang="en" sz="41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GMAS RESULTS</a:t>
            </a:r>
            <a:endParaRPr b="1" sz="4100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 rotWithShape="1">
          <a:blip r:embed="rId5">
            <a:alphaModFix/>
          </a:blip>
          <a:srcRect b="0" l="1286" r="1286" t="0"/>
          <a:stretch/>
        </p:blipFill>
        <p:spPr>
          <a:xfrm>
            <a:off x="3155950" y="1152475"/>
            <a:ext cx="3284975" cy="375634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311700" y="141925"/>
            <a:ext cx="85206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YEAR @ A GLANCE</a:t>
            </a:r>
            <a:endParaRPr b="1" sz="4400">
              <a:solidFill>
                <a:srgbClr val="A92A9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3291" y="951175"/>
            <a:ext cx="2888801" cy="37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311700" y="141925"/>
            <a:ext cx="85206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QUESTIONS </a:t>
            </a:r>
            <a:endParaRPr b="1" sz="4400">
              <a:solidFill>
                <a:srgbClr val="A92A9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3600" y="1526050"/>
            <a:ext cx="186690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0" y="0"/>
            <a:ext cx="8913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</a:rPr>
              <a:t>Meeting Agenda</a:t>
            </a:r>
            <a:endParaRPr b="1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(agenda may be amended)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This meeting </a:t>
            </a:r>
            <a:r>
              <a:rPr b="1" lang="en">
                <a:solidFill>
                  <a:srgbClr val="FF0000"/>
                </a:solidFill>
              </a:rPr>
              <a:t>[will not] </a:t>
            </a:r>
            <a:r>
              <a:rPr lang="en">
                <a:solidFill>
                  <a:schemeClr val="lt1"/>
                </a:solidFill>
              </a:rPr>
              <a:t>allow for Public Comment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0125" y="388300"/>
            <a:ext cx="1699341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869575" y="803275"/>
            <a:ext cx="64521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Action Items</a:t>
            </a:r>
            <a:endParaRPr sz="1300">
              <a:solidFill>
                <a:schemeClr val="lt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A. Approval of Agenda</a:t>
            </a:r>
            <a:endParaRPr sz="1300">
              <a:solidFill>
                <a:schemeClr val="lt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B. Fill Vacant Positions</a:t>
            </a:r>
            <a:endParaRPr sz="1300">
              <a:solidFill>
                <a:schemeClr val="lt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i. Staff Position</a:t>
            </a:r>
            <a:endParaRPr sz="1300">
              <a:solidFill>
                <a:schemeClr val="lt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C. Fill Open Community Member Seat</a:t>
            </a:r>
            <a:endParaRPr sz="1300">
              <a:solidFill>
                <a:schemeClr val="lt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D. Approval of Previous Minutes</a:t>
            </a:r>
            <a:endParaRPr sz="1300">
              <a:solidFill>
                <a:schemeClr val="lt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E. Election of Officers</a:t>
            </a:r>
            <a:endParaRPr sz="1300">
              <a:solidFill>
                <a:schemeClr val="lt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i. Chair</a:t>
            </a:r>
            <a:endParaRPr sz="1300">
              <a:solidFill>
                <a:schemeClr val="lt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ii. Vice-Chair</a:t>
            </a:r>
            <a:endParaRPr sz="1300">
              <a:solidFill>
                <a:schemeClr val="lt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iii. Secretary</a:t>
            </a:r>
            <a:endParaRPr sz="1300">
              <a:solidFill>
                <a:schemeClr val="lt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iv. Cluster Representative</a:t>
            </a:r>
            <a:endParaRPr sz="1300">
              <a:solidFill>
                <a:schemeClr val="lt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F. Review and Approve Public Comment Protocol</a:t>
            </a:r>
            <a:endParaRPr sz="1300">
              <a:solidFill>
                <a:schemeClr val="lt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G. Set GO Team Meeting Calendar</a:t>
            </a:r>
            <a:endParaRPr sz="1300">
              <a:solidFill>
                <a:schemeClr val="lt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H. Review, Confirm/Update, and Adopt GO Team Meeting Norms</a:t>
            </a:r>
            <a:endParaRPr sz="1300">
              <a:solidFill>
                <a:schemeClr val="lt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II. Information Items</a:t>
            </a:r>
            <a:endParaRPr sz="1300">
              <a:solidFill>
                <a:schemeClr val="lt1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A. Principal’s Report</a:t>
            </a:r>
            <a:endParaRPr sz="1300">
              <a:solidFill>
                <a:schemeClr val="lt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i. Enrollment and/or Leveling Update</a:t>
            </a:r>
            <a:endParaRPr sz="1300">
              <a:solidFill>
                <a:schemeClr val="lt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ii. Strategic Plan and Performance Measures Update</a:t>
            </a:r>
            <a:endParaRPr sz="1300">
              <a:solidFill>
                <a:schemeClr val="lt1"/>
              </a:solidFill>
            </a:endParaRPr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iii. BaMO Year at a Glance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00" y="942700"/>
            <a:ext cx="84201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1396366" y="372952"/>
            <a:ext cx="56937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TOPICS</a:t>
            </a:r>
            <a:endParaRPr b="1"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979391" y="1257532"/>
            <a:ext cx="5693700" cy="3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School Start Update</a:t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Current Enrollment &amp; Leveling</a:t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School Strategic Plan</a:t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Strategic Plan Overview</a:t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SMART Goals</a:t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GMAS Results</a:t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92A9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1054650" y="1737611"/>
            <a:ext cx="6766500" cy="1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SCHOOL START UPDATE </a:t>
            </a:r>
            <a:endParaRPr b="1"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708634" y="171437"/>
            <a:ext cx="67665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ENROLLMENT</a:t>
            </a:r>
            <a:endParaRPr b="1" sz="39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95" name="Google Shape;95;p18"/>
          <p:cNvGraphicFramePr/>
          <p:nvPr/>
        </p:nvGraphicFramePr>
        <p:xfrm>
          <a:off x="3122341" y="9394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{A68CFFEB-F4B6-4237-8947-EDEC430E25C1}</a:tableStyleId>
              </a:tblPr>
              <a:tblGrid>
                <a:gridCol w="2914650"/>
                <a:gridCol w="13620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FCF5D8"/>
                          </a:solidFill>
                        </a:rPr>
                        <a:t>Projected Enrollment</a:t>
                      </a:r>
                      <a:endParaRPr>
                        <a:solidFill>
                          <a:srgbClr val="FCF5D8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290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FCF5D8"/>
                          </a:solidFill>
                        </a:rPr>
                        <a:t>Current Enrollment</a:t>
                      </a:r>
                      <a:endParaRPr>
                        <a:solidFill>
                          <a:srgbClr val="FCF5D8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</a:rPr>
                        <a:t>232</a:t>
                      </a:r>
                      <a:endParaRPr b="1"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FCF5D8"/>
                          </a:solidFill>
                        </a:rPr>
                        <a:t>Difference</a:t>
                      </a:r>
                      <a:endParaRPr>
                        <a:solidFill>
                          <a:srgbClr val="FCF5D8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</a:rPr>
                        <a:t>-58</a:t>
                      </a:r>
                      <a:endParaRPr b="1"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6" name="Google Shape;96;p18"/>
          <p:cNvSpPr txBox="1"/>
          <p:nvPr/>
        </p:nvSpPr>
        <p:spPr>
          <a:xfrm>
            <a:off x="708634" y="2116610"/>
            <a:ext cx="67665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9839"/>
              </a:buClr>
              <a:buSzPts val="4400"/>
              <a:buFont typeface="Arial Black"/>
              <a:buNone/>
            </a:pPr>
            <a:r>
              <a:rPr b="1" lang="en" sz="39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LEVELING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622234" y="2780957"/>
            <a:ext cx="755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Leveling is the process the District uses to adjust school budget allocations to match student enrollment. 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98" name="Google Shape;98;p18"/>
          <p:cNvGraphicFramePr/>
          <p:nvPr/>
        </p:nvGraphicFramePr>
        <p:xfrm>
          <a:off x="3122338" y="33108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{0A08878F-A4CA-4437-B4E7-D0E4E0001E68}</a:tableStyleId>
              </a:tblPr>
              <a:tblGrid>
                <a:gridCol w="2176400"/>
                <a:gridCol w="2176400"/>
              </a:tblGrid>
              <a:tr h="17425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 u="none" cap="none" strike="noStrike">
                          <a:solidFill>
                            <a:srgbClr val="FCF5D8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Budget Impact</a:t>
                      </a:r>
                      <a:endParaRPr>
                        <a:solidFill>
                          <a:srgbClr val="FCF5D8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-$265,544 - Budget Impact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  <a:p>
                      <a:pPr indent="-3175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No loss of current personnel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  <a:p>
                      <a:pPr indent="-3175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Costs offset by carryover funds &amp; banked or vacant positions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1371600" y="1230728"/>
            <a:ext cx="6400800" cy="1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2021-2025</a:t>
            </a:r>
            <a:b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STRATEGIC PLAN</a:t>
            </a:r>
            <a:endParaRPr b="1"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6925" y="456963"/>
            <a:ext cx="5634224" cy="4229576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156225" y="1614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STRATEGIC PLAN SMART GOALS</a:t>
            </a:r>
            <a:endParaRPr b="1"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Diagram&#10;&#10;Description automatically generated" id="119" name="Google Shape;1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350" y="1761600"/>
            <a:ext cx="2639025" cy="29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7973099" y="1023526"/>
            <a:ext cx="5649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A92A91"/>
                </a:solidFill>
              </a:rPr>
              <a:t>‹#›</a:t>
            </a:fld>
            <a:endParaRPr sz="1200">
              <a:solidFill>
                <a:srgbClr val="A92A91"/>
              </a:solidFill>
            </a:endParaRPr>
          </a:p>
        </p:txBody>
      </p:sp>
      <p:grpSp>
        <p:nvGrpSpPr>
          <p:cNvPr id="121" name="Google Shape;121;p21"/>
          <p:cNvGrpSpPr/>
          <p:nvPr/>
        </p:nvGrpSpPr>
        <p:grpSpPr>
          <a:xfrm>
            <a:off x="4728900" y="673700"/>
            <a:ext cx="3860711" cy="3912864"/>
            <a:chOff x="0" y="5259"/>
            <a:chExt cx="6172200" cy="4768297"/>
          </a:xfrm>
        </p:grpSpPr>
        <p:sp>
          <p:nvSpPr>
            <p:cNvPr id="122" name="Google Shape;122;p21"/>
            <p:cNvSpPr/>
            <p:nvPr/>
          </p:nvSpPr>
          <p:spPr>
            <a:xfrm>
              <a:off x="0" y="580899"/>
              <a:ext cx="6172200" cy="2518500"/>
            </a:xfrm>
            <a:prstGeom prst="rect">
              <a:avLst/>
            </a:prstGeom>
            <a:solidFill>
              <a:srgbClr val="FFFFFF">
                <a:alpha val="89800"/>
              </a:srgbClr>
            </a:solidFill>
            <a:ln cap="flat" cmpd="sng" w="12700">
              <a:solidFill>
                <a:srgbClr val="0083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1"/>
            <p:cNvSpPr txBox="1"/>
            <p:nvPr/>
          </p:nvSpPr>
          <p:spPr>
            <a:xfrm>
              <a:off x="0" y="580899"/>
              <a:ext cx="6172200" cy="251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7350" lIns="479025" spcFirstLastPara="1" rIns="479025" wrap="square" tIns="812275">
              <a:noAutofit/>
            </a:bodyPr>
            <a:lstStyle/>
            <a:p>
              <a:pPr indent="-381000" lvl="1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EB Garamond"/>
                <a:buChar char="•"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Priorities</a:t>
              </a:r>
              <a:endParaRPr sz="100"/>
            </a:p>
            <a:p>
              <a:pPr indent="-400050" lvl="1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EB Garamond"/>
                <a:buChar char="•"/>
              </a:pPr>
              <a:r>
                <a:rPr b="0" i="0" lang="en" sz="2700" u="none" cap="none" strike="noStrike">
                  <a:solidFill>
                    <a:srgbClr val="00000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Key Aspects</a:t>
              </a:r>
              <a:endParaRPr sz="200"/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308610" y="5259"/>
              <a:ext cx="4320600" cy="1151400"/>
            </a:xfrm>
            <a:prstGeom prst="roundRect">
              <a:avLst>
                <a:gd fmla="val 16667" name="adj"/>
              </a:avLst>
            </a:prstGeom>
            <a:solidFill>
              <a:srgbClr val="0083A9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1"/>
            <p:cNvSpPr txBox="1"/>
            <p:nvPr/>
          </p:nvSpPr>
          <p:spPr>
            <a:xfrm>
              <a:off x="364811" y="61460"/>
              <a:ext cx="4208100" cy="10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900"/>
                <a:buFont typeface="EB Garamond"/>
                <a:buNone/>
              </a:pPr>
              <a:r>
                <a:rPr b="1" lang="en" sz="37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Overview</a:t>
              </a:r>
              <a:endParaRPr sz="1200"/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0" y="3885556"/>
              <a:ext cx="6172200" cy="888000"/>
            </a:xfrm>
            <a:prstGeom prst="rect">
              <a:avLst/>
            </a:prstGeom>
            <a:solidFill>
              <a:srgbClr val="FFFFFF">
                <a:alpha val="89800"/>
              </a:srgbClr>
            </a:solidFill>
            <a:ln cap="flat" cmpd="sng" w="12700">
              <a:solidFill>
                <a:srgbClr val="0083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308610" y="3309925"/>
              <a:ext cx="4320600" cy="1151400"/>
            </a:xfrm>
            <a:prstGeom prst="roundRect">
              <a:avLst>
                <a:gd fmla="val 16667" name="adj"/>
              </a:avLst>
            </a:prstGeom>
            <a:solidFill>
              <a:srgbClr val="0083A9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1"/>
            <p:cNvSpPr txBox="1"/>
            <p:nvPr/>
          </p:nvSpPr>
          <p:spPr>
            <a:xfrm>
              <a:off x="364811" y="3366126"/>
              <a:ext cx="4208100" cy="10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900"/>
                <a:buFont typeface="EB Garamond"/>
                <a:buNone/>
              </a:pPr>
              <a:r>
                <a:rPr b="1" lang="en" sz="38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SMART GOALS</a:t>
              </a:r>
              <a:endParaRPr sz="13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