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88825"/>
  <p:notesSz cx="6858000" cy="9144000"/>
  <p:embeddedFontLs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52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25" roundtripDataSignature="AMtx7mib1NkM3NJKy4cSpaDdCFWcuOVJ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3AE8982-4BA8-40CD-9989-10EA1F1D11E1}">
  <a:tblStyle styleId="{53AE8982-4BA8-40CD-9989-10EA1F1D11E1}" styleName="Table_0">
    <a:wholeTbl>
      <a:tcTxStyle b="off" i="off">
        <a:font>
          <a:latin typeface="Quire Sans"/>
          <a:ea typeface="Quire Sans"/>
          <a:cs typeface="Quire Sans"/>
        </a:font>
        <a:schemeClr val="dk1"/>
      </a:tcTxStyle>
      <a:tcStyle>
        <a:tcBdr>
          <a:left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F7ECE7"/>
          </a:solidFill>
        </a:fill>
      </a:tcStyle>
    </a:band1H>
    <a:band2H>
      <a:tcTxStyle/>
    </a:band2H>
    <a:band1V>
      <a:tcTxStyle/>
      <a:tcStyle>
        <a:fill>
          <a:solidFill>
            <a:srgbClr val="F7ECE7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Quire Sans"/>
          <a:ea typeface="Quire Sans"/>
          <a:cs typeface="Quire Sans"/>
        </a:font>
        <a:schemeClr val="lt1"/>
      </a:tcTxStyle>
      <a:tcStyle>
        <a:fill>
          <a:solidFill>
            <a:schemeClr val="accent4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52" orient="horz"/>
        <p:guide pos="3839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CenturyGothic-bold.fntdata"/><Relationship Id="rId21" Type="http://schemas.openxmlformats.org/officeDocument/2006/relationships/font" Target="fonts/CenturyGothic-regular.fntdata"/><Relationship Id="rId24" Type="http://schemas.openxmlformats.org/officeDocument/2006/relationships/font" Target="fonts/CenturyGothic-boldItalic.fntdata"/><Relationship Id="rId23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200"/>
              <a:buFont typeface="Century Gothic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44546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200"/>
              <a:buFont typeface="Century Gothic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44546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chemeClr val="accen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7"/>
          <p:cNvPicPr preferRelativeResize="0"/>
          <p:nvPr/>
        </p:nvPicPr>
        <p:blipFill rotWithShape="1">
          <a:blip r:embed="rId2">
            <a:alphaModFix/>
          </a:blip>
          <a:srcRect b="0" l="0" r="22800" t="0"/>
          <a:stretch/>
        </p:blipFill>
        <p:spPr>
          <a:xfrm>
            <a:off x="6856412" y="0"/>
            <a:ext cx="52943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812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8483" y="521171"/>
            <a:ext cx="6201033" cy="581565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4214813" y="1752600"/>
            <a:ext cx="3757612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228600" lvl="0" marL="457200" algn="ctr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000"/>
              <a:buFont typeface="Arial"/>
              <a:buNone/>
              <a:defRPr sz="2000">
                <a:solidFill>
                  <a:schemeClr val="accent4"/>
                </a:solidFill>
              </a:defRPr>
            </a:lvl1pPr>
            <a:lvl2pPr indent="-342900" lvl="1" marL="914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5pPr>
            <a:lvl6pPr indent="-228600" lvl="5" marL="27432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/>
            </a:lvl6pPr>
            <a:lvl7pPr indent="-331470" lvl="6" marL="3200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7pPr>
            <a:lvl8pPr indent="-331470" lvl="7" marL="3657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8pPr>
            <a:lvl9pPr indent="-331470" lvl="8" marL="4114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2" type="body"/>
          </p:nvPr>
        </p:nvSpPr>
        <p:spPr>
          <a:xfrm>
            <a:off x="4214813" y="4844142"/>
            <a:ext cx="3757612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228600" lvl="0" marL="457200" algn="ctr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000"/>
              <a:buFont typeface="Arial"/>
              <a:buNone/>
              <a:defRPr sz="2000">
                <a:solidFill>
                  <a:schemeClr val="accent4"/>
                </a:solidFill>
              </a:defRPr>
            </a:lvl1pPr>
            <a:lvl2pPr indent="-342900" lvl="1" marL="914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5pPr>
            <a:lvl6pPr indent="-228600" lvl="5" marL="27432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/>
            </a:lvl6pPr>
            <a:lvl7pPr indent="-331470" lvl="6" marL="3200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7pPr>
            <a:lvl8pPr indent="-331470" lvl="7" marL="3657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8pPr>
            <a:lvl9pPr indent="-331470" lvl="8" marL="4114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type="title"/>
          </p:nvPr>
        </p:nvSpPr>
        <p:spPr>
          <a:xfrm>
            <a:off x="4214811" y="2361521"/>
            <a:ext cx="3757613" cy="248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Font typeface="Arial"/>
              <a:buNone/>
              <a:defRPr b="1" sz="72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Large Circle Layout_alternate">
  <p:cSld name="2_Large Circle Layout_alternat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8"/>
          <p:cNvPicPr preferRelativeResize="0"/>
          <p:nvPr/>
        </p:nvPicPr>
        <p:blipFill rotWithShape="1">
          <a:blip r:embed="rId2">
            <a:alphaModFix/>
          </a:blip>
          <a:srcRect b="0" l="0" r="22800" t="0"/>
          <a:stretch/>
        </p:blipFill>
        <p:spPr>
          <a:xfrm>
            <a:off x="6894512" y="0"/>
            <a:ext cx="52943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8"/>
          <p:cNvPicPr preferRelativeResize="0"/>
          <p:nvPr/>
        </p:nvPicPr>
        <p:blipFill rotWithShape="1">
          <a:blip r:embed="rId3">
            <a:alphaModFix/>
          </a:blip>
          <a:srcRect b="14356" l="18750" r="-17289" t="25323"/>
          <a:stretch/>
        </p:blipFill>
        <p:spPr>
          <a:xfrm>
            <a:off x="0" y="0"/>
            <a:ext cx="12014201" cy="689733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/>
          <p:nvPr>
            <p:ph type="title"/>
          </p:nvPr>
        </p:nvSpPr>
        <p:spPr>
          <a:xfrm>
            <a:off x="720725" y="685800"/>
            <a:ext cx="5562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" type="body"/>
          </p:nvPr>
        </p:nvSpPr>
        <p:spPr>
          <a:xfrm>
            <a:off x="720725" y="1828800"/>
            <a:ext cx="5562600" cy="4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55600" lvl="0" marL="4572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  <a:defRPr sz="2000"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  <a:defRPr sz="2000">
                <a:solidFill>
                  <a:schemeClr val="lt1"/>
                </a:solidFill>
              </a:defRPr>
            </a:lvl3pPr>
            <a:lvl4pPr indent="-355600" lvl="3" marL="1828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  <a:defRPr sz="2000">
                <a:solidFill>
                  <a:schemeClr val="lt1"/>
                </a:solidFill>
              </a:defRPr>
            </a:lvl4pPr>
            <a:lvl5pPr indent="-355600" lvl="4" marL="22860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  <a:defRPr sz="20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/>
            </a:lvl6pPr>
            <a:lvl7pPr indent="-331470" lvl="6" marL="3200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7pPr>
            <a:lvl8pPr indent="-331470" lvl="7" marL="3657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8pPr>
            <a:lvl9pPr indent="-331470" lvl="8" marL="4114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Circle Layout Blue">
  <p:cSld name="Small Circle Layout Blue">
    <p:bg>
      <p:bgPr>
        <a:solidFill>
          <a:schemeClr val="dk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9"/>
          <p:cNvPicPr preferRelativeResize="0"/>
          <p:nvPr/>
        </p:nvPicPr>
        <p:blipFill rotWithShape="1">
          <a:blip r:embed="rId2">
            <a:alphaModFix/>
          </a:blip>
          <a:srcRect b="0" l="12527" r="0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6094412" y="1828800"/>
            <a:ext cx="54102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55600" lvl="0" marL="4572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  <a:defRPr sz="2000"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  <a:defRPr sz="2000">
                <a:solidFill>
                  <a:schemeClr val="lt1"/>
                </a:solidFill>
              </a:defRPr>
            </a:lvl3pPr>
            <a:lvl4pPr indent="-355600" lvl="3" marL="1828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  <a:defRPr sz="2000">
                <a:solidFill>
                  <a:schemeClr val="lt1"/>
                </a:solidFill>
              </a:defRPr>
            </a:lvl4pPr>
            <a:lvl5pPr indent="-355600" lvl="4" marL="22860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  <a:defRPr sz="20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/>
            </a:lvl6pPr>
            <a:lvl7pPr indent="-331470" lvl="6" marL="3200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7pPr>
            <a:lvl8pPr indent="-331470" lvl="7" marL="3657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8pPr>
            <a:lvl9pPr indent="-331470" lvl="8" marL="4114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type="title"/>
          </p:nvPr>
        </p:nvSpPr>
        <p:spPr>
          <a:xfrm>
            <a:off x="684213" y="685800"/>
            <a:ext cx="3886199" cy="2133598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1"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layout">
  <p:cSld name="Paper layout">
    <p:bg>
      <p:bgPr>
        <a:blipFill rotWithShape="1">
          <a:blip r:embed="rId2">
            <a:alphaModFix amt="30000"/>
          </a:blip>
          <a:tile algn="tl" flip="none" tx="203200" sx="100000" ty="203200" sy="100000"/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/>
          <p:nvPr>
            <p:ph type="title"/>
          </p:nvPr>
        </p:nvSpPr>
        <p:spPr>
          <a:xfrm>
            <a:off x="2741611" y="685800"/>
            <a:ext cx="8763002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812" y="1309974"/>
            <a:ext cx="1830164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0"/>
          <p:cNvSpPr txBox="1"/>
          <p:nvPr>
            <p:ph idx="1" type="body"/>
          </p:nvPr>
        </p:nvSpPr>
        <p:spPr>
          <a:xfrm>
            <a:off x="2741611" y="1828800"/>
            <a:ext cx="8763002" cy="4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55600" lvl="0" marL="4572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000"/>
              <a:buFont typeface="Courier New"/>
              <a:buChar char="o"/>
              <a:defRPr sz="2000"/>
            </a:lvl2pPr>
            <a:lvl3pPr indent="-355600" lvl="2" marL="1371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000"/>
              <a:buFont typeface="Courier New"/>
              <a:buChar char="o"/>
              <a:defRPr sz="2000"/>
            </a:lvl3pPr>
            <a:lvl4pPr indent="-355600" lvl="3" marL="1828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000"/>
              <a:buFont typeface="Courier New"/>
              <a:buChar char="o"/>
              <a:defRPr sz="2000"/>
            </a:lvl4pPr>
            <a:lvl5pPr indent="-355600" lvl="4" marL="22860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000"/>
              <a:buFont typeface="Courier New"/>
              <a:buChar char="o"/>
              <a:defRPr sz="2000"/>
            </a:lvl5pPr>
            <a:lvl6pPr indent="-228600" lvl="5" marL="27432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/>
            </a:lvl6pPr>
            <a:lvl7pPr indent="-331470" lvl="6" marL="3200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7pPr>
            <a:lvl8pPr indent="-331470" lvl="7" marL="3657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8pPr>
            <a:lvl9pPr indent="-331470" lvl="8" marL="4114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Circle Layout">
  <p:cSld name="Small Circle Layout">
    <p:bg>
      <p:bgPr>
        <a:solidFill>
          <a:schemeClr val="accent5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1"/>
          <p:cNvPicPr preferRelativeResize="0"/>
          <p:nvPr/>
        </p:nvPicPr>
        <p:blipFill rotWithShape="1">
          <a:blip r:embed="rId2">
            <a:alphaModFix/>
          </a:blip>
          <a:srcRect b="0" l="12527" r="0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1"/>
          <p:cNvSpPr txBox="1"/>
          <p:nvPr>
            <p:ph idx="1" type="body"/>
          </p:nvPr>
        </p:nvSpPr>
        <p:spPr>
          <a:xfrm>
            <a:off x="6094412" y="1828800"/>
            <a:ext cx="54102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55600" lvl="0" marL="4572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  <a:defRPr sz="2000"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  <a:defRPr sz="2000">
                <a:solidFill>
                  <a:schemeClr val="lt1"/>
                </a:solidFill>
              </a:defRPr>
            </a:lvl3pPr>
            <a:lvl4pPr indent="-355600" lvl="3" marL="1828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  <a:defRPr sz="2000">
                <a:solidFill>
                  <a:schemeClr val="lt1"/>
                </a:solidFill>
              </a:defRPr>
            </a:lvl4pPr>
            <a:lvl5pPr indent="-355600" lvl="4" marL="22860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  <a:defRPr sz="20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/>
            </a:lvl6pPr>
            <a:lvl7pPr indent="-331470" lvl="6" marL="3200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7pPr>
            <a:lvl8pPr indent="-331470" lvl="7" marL="3657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8pPr>
            <a:lvl9pPr indent="-331470" lvl="8" marL="4114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type="title"/>
          </p:nvPr>
        </p:nvSpPr>
        <p:spPr>
          <a:xfrm>
            <a:off x="684213" y="685800"/>
            <a:ext cx="3886199" cy="2133598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arge Circle Layout_alternate">
  <p:cSld name="1_Large Circle Layout_alternate">
    <p:bg>
      <p:bgPr>
        <a:solidFill>
          <a:schemeClr val="accen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2"/>
          <p:cNvPicPr preferRelativeResize="0"/>
          <p:nvPr/>
        </p:nvPicPr>
        <p:blipFill rotWithShape="1">
          <a:blip r:embed="rId2">
            <a:alphaModFix/>
          </a:blip>
          <a:srcRect b="0" l="0" r="22800" t="0"/>
          <a:stretch/>
        </p:blipFill>
        <p:spPr>
          <a:xfrm>
            <a:off x="6882605" y="990"/>
            <a:ext cx="52943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2"/>
          <p:cNvPicPr preferRelativeResize="0"/>
          <p:nvPr/>
        </p:nvPicPr>
        <p:blipFill rotWithShape="1">
          <a:blip r:embed="rId3">
            <a:alphaModFix/>
          </a:blip>
          <a:srcRect b="14356" l="18750" r="-17289" t="25323"/>
          <a:stretch/>
        </p:blipFill>
        <p:spPr>
          <a:xfrm>
            <a:off x="0" y="0"/>
            <a:ext cx="12014201" cy="689733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2"/>
          <p:cNvSpPr txBox="1"/>
          <p:nvPr>
            <p:ph type="title"/>
          </p:nvPr>
        </p:nvSpPr>
        <p:spPr>
          <a:xfrm>
            <a:off x="720725" y="685800"/>
            <a:ext cx="5562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" type="body"/>
          </p:nvPr>
        </p:nvSpPr>
        <p:spPr>
          <a:xfrm>
            <a:off x="720725" y="1828800"/>
            <a:ext cx="5562600" cy="4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55600" lvl="0" marL="4572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000"/>
              <a:buFont typeface="Courier New"/>
              <a:buChar char="o"/>
              <a:defRPr sz="2000"/>
            </a:lvl2pPr>
            <a:lvl3pPr indent="-355600" lvl="2" marL="1371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000"/>
              <a:buFont typeface="Courier New"/>
              <a:buChar char="o"/>
              <a:defRPr sz="2000"/>
            </a:lvl3pPr>
            <a:lvl4pPr indent="-355600" lvl="3" marL="1828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000"/>
              <a:buFont typeface="Courier New"/>
              <a:buChar char="o"/>
              <a:defRPr sz="2000"/>
            </a:lvl4pPr>
            <a:lvl5pPr indent="-355600" lvl="4" marL="22860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000"/>
              <a:buFont typeface="Courier New"/>
              <a:buChar char="o"/>
              <a:defRPr sz="2000"/>
            </a:lvl5pPr>
            <a:lvl6pPr indent="-228600" lvl="5" marL="27432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/>
            </a:lvl6pPr>
            <a:lvl7pPr indent="-331470" lvl="6" marL="3200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7pPr>
            <a:lvl8pPr indent="-331470" lvl="7" marL="3657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8pPr>
            <a:lvl9pPr indent="-331470" lvl="8" marL="4114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A4C1C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A4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81000" lvl="0" marL="457200" marR="0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541448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541448"/>
              </a:buClr>
              <a:buSzPts val="2000"/>
              <a:buFont typeface="Century Gothic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541448"/>
              </a:buClr>
              <a:buSzPts val="1800"/>
              <a:buFont typeface="Century Gothic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541448"/>
              </a:buClr>
              <a:buSzPts val="1800"/>
              <a:buFont typeface="Century Gothic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541448"/>
              </a:buClr>
              <a:buSzPts val="1800"/>
              <a:buFont typeface="Century Gothic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541448"/>
              </a:buClr>
              <a:buSzPts val="1620"/>
              <a:buFont typeface="Century Gothic"/>
              <a:buNone/>
              <a:defRPr b="0" i="0" sz="1800" u="none" cap="none" strike="noStrike">
                <a:solidFill>
                  <a:srgbClr val="00415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1470" lvl="6" marL="320040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541448"/>
              </a:buClr>
              <a:buSzPts val="1620"/>
              <a:buFont typeface="Century Gothic"/>
              <a:buChar char="–"/>
              <a:defRPr b="0" i="0" sz="1800" u="none" cap="none" strike="noStrike">
                <a:solidFill>
                  <a:srgbClr val="00415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1470" lvl="7" marL="365760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541448"/>
              </a:buClr>
              <a:buSzPts val="1620"/>
              <a:buFont typeface="Century Gothic"/>
              <a:buChar char="–"/>
              <a:defRPr b="0" i="0" sz="1800" u="none" cap="none" strike="noStrike">
                <a:solidFill>
                  <a:srgbClr val="00415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1470" lvl="8" marL="411480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541448"/>
              </a:buClr>
              <a:buSzPts val="1620"/>
              <a:buFont typeface="Century Gothic"/>
              <a:buChar char="–"/>
              <a:defRPr b="0" i="0" sz="1800" u="none" cap="none" strike="noStrike">
                <a:solidFill>
                  <a:srgbClr val="00415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415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415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415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415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415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415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415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415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415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415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415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1">
          <p15:clr>
            <a:srgbClr val="F26B43"/>
          </p15:clr>
        </p15:guide>
        <p15:guide id="2" orient="horz" pos="432">
          <p15:clr>
            <a:srgbClr val="F26B43"/>
          </p15:clr>
        </p15:guide>
        <p15:guide id="3" pos="7247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/>
          <p:nvPr>
            <p:ph type="title"/>
          </p:nvPr>
        </p:nvSpPr>
        <p:spPr>
          <a:xfrm>
            <a:off x="4214811" y="2188029"/>
            <a:ext cx="3757613" cy="248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None/>
            </a:pPr>
            <a:r>
              <a:rPr lang="en-US"/>
              <a:t>GO Team Meeting</a:t>
            </a:r>
            <a:endParaRPr/>
          </a:p>
        </p:txBody>
      </p:sp>
      <p:sp>
        <p:nvSpPr>
          <p:cNvPr id="50" name="Google Shape;50;p1"/>
          <p:cNvSpPr txBox="1"/>
          <p:nvPr>
            <p:ph idx="2" type="body"/>
          </p:nvPr>
        </p:nvSpPr>
        <p:spPr>
          <a:xfrm>
            <a:off x="4214811" y="4984334"/>
            <a:ext cx="3757612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April 24, 2024</a:t>
            </a:r>
            <a:endParaRPr/>
          </a:p>
        </p:txBody>
      </p:sp>
      <p:sp>
        <p:nvSpPr>
          <p:cNvPr id="51" name="Google Shape;51;p1"/>
          <p:cNvSpPr txBox="1"/>
          <p:nvPr>
            <p:ph idx="1" type="body"/>
          </p:nvPr>
        </p:nvSpPr>
        <p:spPr>
          <a:xfrm>
            <a:off x="4214811" y="1295400"/>
            <a:ext cx="3757612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Kindezi @ Gideons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 txBox="1"/>
          <p:nvPr>
            <p:ph type="title"/>
          </p:nvPr>
        </p:nvSpPr>
        <p:spPr>
          <a:xfrm>
            <a:off x="597222" y="901698"/>
            <a:ext cx="30480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</a:pPr>
            <a:r>
              <a:rPr lang="en-US">
                <a:solidFill>
                  <a:schemeClr val="accent6"/>
                </a:solidFill>
              </a:rPr>
              <a:t>Principal’s Report</a:t>
            </a:r>
            <a:endParaRPr/>
          </a:p>
        </p:txBody>
      </p:sp>
      <p:pic>
        <p:nvPicPr>
          <p:cNvPr descr="sketch of trophy on top of stack of books" id="117" name="Google Shape;11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99512" y="2971800"/>
            <a:ext cx="2552700" cy="340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" type="body"/>
          </p:nvPr>
        </p:nvSpPr>
        <p:spPr>
          <a:xfrm>
            <a:off x="2474911" y="1193800"/>
            <a:ext cx="8763002" cy="4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-355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PTA nominated new officers for next year.</a:t>
            </a:r>
            <a:endParaRPr/>
          </a:p>
          <a:p>
            <a:pPr indent="-355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PTA discussed ways to </a:t>
            </a:r>
            <a:r>
              <a:rPr lang="en-US"/>
              <a:t>increase</a:t>
            </a:r>
            <a:r>
              <a:rPr lang="en-US"/>
              <a:t> involvement next year.</a:t>
            </a:r>
            <a:endParaRPr/>
          </a:p>
          <a:p>
            <a:pPr indent="-355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PTA will partner with admin to celebrate teachers.</a:t>
            </a:r>
            <a:endParaRPr/>
          </a:p>
          <a:p>
            <a:pPr indent="-355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T- Ball and Soccer every Saturday </a:t>
            </a:r>
            <a:endParaRPr/>
          </a:p>
          <a:p>
            <a:pPr indent="-355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Gifted Model for next year will be inclusion and possibly pull out from gifted teacher.</a:t>
            </a:r>
            <a:endParaRPr/>
          </a:p>
          <a:p>
            <a:pPr indent="-355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GMAS </a:t>
            </a:r>
            <a:r>
              <a:rPr lang="en-US"/>
              <a:t>bootcamp! </a:t>
            </a:r>
            <a:endParaRPr/>
          </a:p>
          <a:p>
            <a:pPr indent="-355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Updates for next year! </a:t>
            </a:r>
            <a:endParaRPr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Start Date </a:t>
            </a:r>
            <a:endParaRPr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More days of preplanning for staff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title"/>
          </p:nvPr>
        </p:nvSpPr>
        <p:spPr>
          <a:xfrm>
            <a:off x="455612" y="457200"/>
            <a:ext cx="7812088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</a:pPr>
            <a:r>
              <a:rPr b="1" lang="en-US" sz="4800">
                <a:solidFill>
                  <a:schemeClr val="accent1"/>
                </a:solidFill>
              </a:rPr>
              <a:t>Additional Information Items</a:t>
            </a:r>
            <a:endParaRPr/>
          </a:p>
        </p:txBody>
      </p:sp>
      <p:sp>
        <p:nvSpPr>
          <p:cNvPr id="129" name="Google Shape;129;p13"/>
          <p:cNvSpPr txBox="1"/>
          <p:nvPr>
            <p:ph idx="1" type="body"/>
          </p:nvPr>
        </p:nvSpPr>
        <p:spPr>
          <a:xfrm>
            <a:off x="1293812" y="2133600"/>
            <a:ext cx="5562600" cy="40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-304165" lvl="0" marL="304165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US">
                <a:solidFill>
                  <a:schemeClr val="dk2"/>
                </a:solidFill>
              </a:rPr>
              <a:t>Cluster Advisory Team Report</a:t>
            </a:r>
            <a:endParaRPr/>
          </a:p>
          <a:p>
            <a:pPr indent="-304165" lvl="0" marL="304165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000"/>
              <a:buChar char="•"/>
            </a:pPr>
            <a:r>
              <a:rPr b="1" lang="en-US">
                <a:solidFill>
                  <a:schemeClr val="dk2"/>
                </a:solidFill>
              </a:rPr>
              <a:t>GO Team Elections</a:t>
            </a:r>
            <a:endParaRPr b="1">
              <a:solidFill>
                <a:schemeClr val="dk2"/>
              </a:solidFill>
            </a:endParaRPr>
          </a:p>
          <a:p>
            <a:pPr indent="-304165" lvl="1" marL="730885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Find candidates at apsstrongschools.com</a:t>
            </a:r>
            <a:endParaRPr/>
          </a:p>
          <a:p>
            <a:pPr indent="-304165" lvl="1" marL="730885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Vote </a:t>
            </a:r>
            <a:r>
              <a:rPr b="1" lang="en-US"/>
              <a:t>APRIL 16-25</a:t>
            </a:r>
            <a:endParaRPr b="1"/>
          </a:p>
          <a:p>
            <a:pPr indent="-304165" lvl="1" marL="730885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Households are sent a unique link based upon information in Infinite Campus</a:t>
            </a:r>
            <a:endParaRPr/>
          </a:p>
          <a:p>
            <a:pPr indent="-304165" lvl="1" marL="730885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School Staff will be sent a link to their APS email address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ketch of an open book, light bulb, and the word, &quot;idea&quot;" id="134" name="Google Shape;13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1140" y="4191000"/>
            <a:ext cx="1959951" cy="157792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4"/>
          <p:cNvSpPr txBox="1"/>
          <p:nvPr>
            <p:ph type="title"/>
          </p:nvPr>
        </p:nvSpPr>
        <p:spPr>
          <a:xfrm>
            <a:off x="74612" y="1089073"/>
            <a:ext cx="449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/>
              <a:buNone/>
            </a:pPr>
            <a:r>
              <a:rPr lang="en-US">
                <a:solidFill>
                  <a:schemeClr val="accent4"/>
                </a:solidFill>
              </a:rPr>
              <a:t>Announcements</a:t>
            </a:r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6246812" y="1660573"/>
            <a:ext cx="51816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 fontScale="92500" lnSpcReduction="20000"/>
          </a:bodyPr>
          <a:lstStyle/>
          <a:p>
            <a:pPr indent="-304165" lvl="0" marL="304165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 Team Members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165" lvl="1" marL="730885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Complete your end of year surveys</a:t>
            </a:r>
            <a:endParaRPr b="0" i="0" sz="2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165" lvl="2" marL="1157605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Principal Feedback Survey (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AVAILABLE NOW!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Check your email for the link)</a:t>
            </a:r>
            <a:endParaRPr/>
          </a:p>
          <a:p>
            <a:pPr indent="-304165" lvl="2" marL="1157605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541548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 Team Satisfaction Survey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(Available May 1st)</a:t>
            </a:r>
            <a:endParaRPr/>
          </a:p>
          <a:p>
            <a:pPr indent="-198437" lvl="2" marL="1157605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165" lvl="1" marL="730885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Complete your required trainings </a:t>
            </a:r>
            <a:r>
              <a:rPr b="1" i="0" lang="en-US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ASAP</a:t>
            </a:r>
            <a:endParaRPr b="1" i="0" sz="2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165" lvl="2" marL="1157605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 the GO Team Office with any questions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, whiteboard&#10;&#10;Description automatically generated" id="141" name="Google Shape;14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3812" y="1371600"/>
            <a:ext cx="60960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/>
          <p:nvPr>
            <p:ph type="title"/>
          </p:nvPr>
        </p:nvSpPr>
        <p:spPr>
          <a:xfrm>
            <a:off x="720725" y="152400"/>
            <a:ext cx="5562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</a:rPr>
              <a:t>Agenda</a:t>
            </a:r>
            <a:endParaRPr/>
          </a:p>
        </p:txBody>
      </p:sp>
      <p:sp>
        <p:nvSpPr>
          <p:cNvPr id="57" name="Google Shape;57;p2"/>
          <p:cNvSpPr txBox="1"/>
          <p:nvPr>
            <p:ph idx="1" type="body"/>
          </p:nvPr>
        </p:nvSpPr>
        <p:spPr>
          <a:xfrm>
            <a:off x="720724" y="1143000"/>
            <a:ext cx="7659688" cy="5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AutoNum type="romanUcPeriod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to Order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AutoNum type="romanUcPeriod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Roll Call; Establish Quorum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AutoNum type="romanUcPeriod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 Items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AutoNum type="alphaL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Approval of Agenda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AutoNum type="alphaL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Approval of Previous Minutes: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AutoNum type="romanUcPeriod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Items</a:t>
            </a: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AutoNum type="alphaL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 Spring MAPS results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AutoNum type="alphaL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Attendance Data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Needs Assessment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AutoNum type="romanUcPeriod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Items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AutoNum type="alphaL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Principal’s Report</a:t>
            </a:r>
            <a:endParaRPr/>
          </a:p>
          <a:p>
            <a:pPr indent="-285750" lvl="2" marL="1169035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AutoNum type="alphaL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2023-2024 Family Engagement and/or Partnership Highlights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Gifted Model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GMAS Bootcamp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 24/25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AutoNum type="romanUcPeriod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Announcements</a:t>
            </a: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AutoNum type="romanUcPeriod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Comment</a:t>
            </a: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AutoNum type="romanUcPeriod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Adjournment</a:t>
            </a:r>
            <a:endParaRPr sz="16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/>
          <p:nvPr>
            <p:ph type="title"/>
          </p:nvPr>
        </p:nvSpPr>
        <p:spPr>
          <a:xfrm>
            <a:off x="379412" y="990600"/>
            <a:ext cx="388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None/>
            </a:pPr>
            <a:r>
              <a:rPr lang="en-US">
                <a:solidFill>
                  <a:schemeClr val="accent4"/>
                </a:solidFill>
              </a:rPr>
              <a:t>2024 Spring</a:t>
            </a:r>
            <a:br>
              <a:rPr lang="en-US">
                <a:solidFill>
                  <a:schemeClr val="accent4"/>
                </a:solidFill>
              </a:rPr>
            </a:br>
            <a:r>
              <a:rPr lang="en-US">
                <a:solidFill>
                  <a:schemeClr val="accent4"/>
                </a:solidFill>
              </a:rPr>
              <a:t>MAPS Results</a:t>
            </a:r>
            <a:endParaRPr/>
          </a:p>
        </p:txBody>
      </p:sp>
      <p:pic>
        <p:nvPicPr>
          <p:cNvPr descr="sketch of trophy on top of stack of books" id="63" name="Google Shape;6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3212" y="3962400"/>
            <a:ext cx="1531180" cy="204157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"/>
          <p:cNvSpPr txBox="1"/>
          <p:nvPr>
            <p:ph idx="1" type="body"/>
          </p:nvPr>
        </p:nvSpPr>
        <p:spPr>
          <a:xfrm>
            <a:off x="6383304" y="1782786"/>
            <a:ext cx="5410200" cy="2865414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1" lang="en-US" sz="3200" u="sng">
                <a:solidFill>
                  <a:schemeClr val="accent1"/>
                </a:solidFill>
              </a:rPr>
              <a:t>Data Points to Consider</a:t>
            </a:r>
            <a:endParaRPr/>
          </a:p>
          <a:p>
            <a:pPr indent="-304747" lvl="0" marL="304747" rtl="0" algn="l">
              <a:lnSpc>
                <a:spcPct val="100000"/>
              </a:lnSpc>
              <a:spcBef>
                <a:spcPts val="1866"/>
              </a:spcBef>
              <a:spcAft>
                <a:spcPts val="0"/>
              </a:spcAft>
              <a:buSzPts val="2000"/>
              <a:buChar char="•"/>
            </a:pPr>
            <a:r>
              <a:rPr b="1" lang="en-US"/>
              <a:t>Spring Results</a:t>
            </a:r>
            <a:endParaRPr/>
          </a:p>
          <a:p>
            <a:pPr indent="-304747" lvl="0" marL="304747" rtl="0" algn="l">
              <a:lnSpc>
                <a:spcPct val="100000"/>
              </a:lnSpc>
              <a:spcBef>
                <a:spcPts val="1866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b="1" lang="en-US"/>
              <a:t>Fall to Spring Comparison</a:t>
            </a:r>
            <a:endParaRPr/>
          </a:p>
          <a:p>
            <a:pPr indent="-304747" lvl="1" marL="731392" rtl="0" algn="l">
              <a:lnSpc>
                <a:spcPct val="100000"/>
              </a:lnSpc>
              <a:spcBef>
                <a:spcPts val="1066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Literacy</a:t>
            </a:r>
            <a:endParaRPr/>
          </a:p>
          <a:p>
            <a:pPr indent="-304747" lvl="1" marL="731392" rtl="0" algn="l">
              <a:lnSpc>
                <a:spcPct val="100000"/>
              </a:lnSpc>
              <a:spcBef>
                <a:spcPts val="1066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Numeracy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 txBox="1"/>
          <p:nvPr>
            <p:ph idx="1" type="body"/>
          </p:nvPr>
        </p:nvSpPr>
        <p:spPr>
          <a:xfrm>
            <a:off x="2474911" y="1193800"/>
            <a:ext cx="8763002" cy="4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-177747" lvl="0" marL="304747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71" name="Google Shape;7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-7"/>
            <a:ext cx="12188823" cy="3289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" y="3214350"/>
            <a:ext cx="12188801" cy="36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/>
          <p:nvPr>
            <p:ph type="title"/>
          </p:nvPr>
        </p:nvSpPr>
        <p:spPr>
          <a:xfrm>
            <a:off x="379412" y="901698"/>
            <a:ext cx="38861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</a:pPr>
            <a:r>
              <a:rPr lang="en-US">
                <a:solidFill>
                  <a:schemeClr val="accent6"/>
                </a:solidFill>
              </a:rPr>
              <a:t>Attendance</a:t>
            </a:r>
            <a:r>
              <a:rPr lang="en-US">
                <a:solidFill>
                  <a:schemeClr val="accent6"/>
                </a:solidFill>
              </a:rPr>
              <a:t> Data</a:t>
            </a:r>
            <a:endParaRPr/>
          </a:p>
        </p:txBody>
      </p:sp>
      <p:grpSp>
        <p:nvGrpSpPr>
          <p:cNvPr id="79" name="Google Shape;79;p5"/>
          <p:cNvGrpSpPr/>
          <p:nvPr/>
        </p:nvGrpSpPr>
        <p:grpSpPr>
          <a:xfrm>
            <a:off x="8151812" y="3733800"/>
            <a:ext cx="3170614" cy="2538227"/>
            <a:chOff x="2589212" y="3797300"/>
            <a:chExt cx="3170614" cy="2538227"/>
          </a:xfrm>
        </p:grpSpPr>
        <p:pic>
          <p:nvPicPr>
            <p:cNvPr descr="A picture containing text&#10;&#10;Description automatically generated" id="80" name="Google Shape;80;p5"/>
            <p:cNvPicPr preferRelativeResize="0"/>
            <p:nvPr/>
          </p:nvPicPr>
          <p:blipFill rotWithShape="1">
            <a:blip r:embed="rId3">
              <a:alphaModFix/>
            </a:blip>
            <a:srcRect b="12618" l="0" r="13028" t="0"/>
            <a:stretch/>
          </p:blipFill>
          <p:spPr>
            <a:xfrm>
              <a:off x="2589212" y="3797300"/>
              <a:ext cx="2667000" cy="21590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5"/>
            <p:cNvSpPr/>
            <p:nvPr/>
          </p:nvSpPr>
          <p:spPr>
            <a:xfrm rot="1610243">
              <a:off x="4707421" y="4996564"/>
              <a:ext cx="821433" cy="1219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/>
          <p:nvPr>
            <p:ph idx="1" type="body"/>
          </p:nvPr>
        </p:nvSpPr>
        <p:spPr>
          <a:xfrm>
            <a:off x="2474911" y="1193800"/>
            <a:ext cx="8763002" cy="4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-177747" lvl="0" marL="304747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88" name="Google Shape;8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88826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"/>
          <p:cNvSpPr txBox="1"/>
          <p:nvPr>
            <p:ph type="title"/>
          </p:nvPr>
        </p:nvSpPr>
        <p:spPr>
          <a:xfrm>
            <a:off x="379412" y="685800"/>
            <a:ext cx="38861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/>
              <a:buNone/>
            </a:pPr>
            <a:r>
              <a:rPr lang="en-US">
                <a:solidFill>
                  <a:schemeClr val="accent4"/>
                </a:solidFill>
              </a:rPr>
              <a:t>Needs Assessment</a:t>
            </a:r>
            <a:endParaRPr/>
          </a:p>
        </p:txBody>
      </p:sp>
      <p:pic>
        <p:nvPicPr>
          <p:cNvPr descr="sketch of a few books with a pencil" id="94" name="Google Shape;9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7113" y="3943350"/>
            <a:ext cx="190500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7"/>
          <p:cNvSpPr txBox="1"/>
          <p:nvPr/>
        </p:nvSpPr>
        <p:spPr>
          <a:xfrm>
            <a:off x="5865813" y="1828800"/>
            <a:ext cx="5562600" cy="2548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sng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Needs Assessment</a:t>
            </a:r>
            <a:endParaRPr/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During this Needs Assessment, we will look at data from the Spring MAPS administration and identify 2-3 potential needs for the 2024-2025 school year. 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discussion will help school leadership as they complete the school’s 2024-2025 Continuous Improvement Plan.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7"/>
          <p:cNvSpPr txBox="1"/>
          <p:nvPr/>
        </p:nvSpPr>
        <p:spPr>
          <a:xfrm>
            <a:off x="760412" y="2057400"/>
            <a:ext cx="2596701" cy="560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ACTIVITY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 txBox="1"/>
          <p:nvPr>
            <p:ph idx="1" type="body"/>
          </p:nvPr>
        </p:nvSpPr>
        <p:spPr>
          <a:xfrm>
            <a:off x="531812" y="2209800"/>
            <a:ext cx="76962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-229234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en-US" sz="2400"/>
              <a:t>What does this data tell us?</a:t>
            </a:r>
            <a:endParaRPr/>
          </a:p>
          <a:p>
            <a:pPr indent="-229234" lvl="0" marL="2413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en-US" sz="2400"/>
              <a:t>What good news is there to celebrate?</a:t>
            </a:r>
            <a:endParaRPr/>
          </a:p>
          <a:p>
            <a:pPr indent="-229234" lvl="0" marL="2413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en-US" sz="2400"/>
              <a:t>Where are growth opportunities?</a:t>
            </a:r>
            <a:endParaRPr/>
          </a:p>
          <a:p>
            <a:pPr indent="-229234" lvl="0" marL="2413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What trends do we see in the data?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8"/>
          <p:cNvSpPr txBox="1"/>
          <p:nvPr>
            <p:ph type="title"/>
          </p:nvPr>
        </p:nvSpPr>
        <p:spPr>
          <a:xfrm>
            <a:off x="531812" y="304800"/>
            <a:ext cx="5943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accent5"/>
                </a:solidFill>
              </a:rPr>
              <a:t>Needs Assessment:</a:t>
            </a:r>
            <a:br>
              <a:rPr b="1" lang="en-US" sz="4000">
                <a:solidFill>
                  <a:schemeClr val="accent5"/>
                </a:solidFill>
              </a:rPr>
            </a:br>
            <a:r>
              <a:rPr b="1" lang="en-US" sz="4000">
                <a:solidFill>
                  <a:schemeClr val="accent5"/>
                </a:solidFill>
              </a:rPr>
              <a:t>Guiding Questions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Google Shape;108;p9"/>
          <p:cNvGraphicFramePr/>
          <p:nvPr/>
        </p:nvGraphicFramePr>
        <p:xfrm>
          <a:off x="2741612" y="2743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{53AE8982-4BA8-40CD-9989-10EA1F1D11E1}</a:tableStyleId>
              </a:tblPr>
              <a:tblGrid>
                <a:gridCol w="609600"/>
                <a:gridCol w="81534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Need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>
                    <a:lnL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>
                    <a:lnL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>
                    <a:lnL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F5C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9" name="Google Shape;109;p9"/>
          <p:cNvSpPr txBox="1"/>
          <p:nvPr/>
        </p:nvSpPr>
        <p:spPr>
          <a:xfrm>
            <a:off x="2055812" y="381000"/>
            <a:ext cx="9677400" cy="618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sng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Needs Assessment: </a:t>
            </a:r>
            <a:endParaRPr/>
          </a:p>
        </p:txBody>
      </p:sp>
      <p:sp>
        <p:nvSpPr>
          <p:cNvPr id="110" name="Google Shape;110;p9"/>
          <p:cNvSpPr txBox="1"/>
          <p:nvPr/>
        </p:nvSpPr>
        <p:spPr>
          <a:xfrm>
            <a:off x="2551112" y="160020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06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two to three (2-3) needs we can identify based our data?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lass open house presentation">
  <a:themeElements>
    <a:clrScheme name="APS 9">
      <a:dk1>
        <a:srgbClr val="000000"/>
      </a:dk1>
      <a:lt1>
        <a:srgbClr val="F2F2F2"/>
      </a:lt1>
      <a:dk2>
        <a:srgbClr val="0083A9"/>
      </a:dk2>
      <a:lt2>
        <a:srgbClr val="FCF5D9"/>
      </a:lt2>
      <a:accent1>
        <a:srgbClr val="F3CF45"/>
      </a:accent1>
      <a:accent2>
        <a:srgbClr val="159839"/>
      </a:accent2>
      <a:accent3>
        <a:srgbClr val="595B5D"/>
      </a:accent3>
      <a:accent4>
        <a:srgbClr val="D47B22"/>
      </a:accent4>
      <a:accent5>
        <a:srgbClr val="0083A9"/>
      </a:accent5>
      <a:accent6>
        <a:srgbClr val="A92A91"/>
      </a:accent6>
      <a:hlink>
        <a:srgbClr val="A92A91"/>
      </a:hlink>
      <a:folHlink>
        <a:srgbClr val="0083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2023-03-21T20:20:37Z</dcterms:created>
  <dc:creator>Jacobi, Diane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0x0101009B088E750FB87F439BAD6BE3B18C0B0C</vt:lpwstr>
  </property>
  <property fmtid="{D5CDD505-2E9C-101B-9397-08002B2CF9AE}" pid="3" name="MediaServiceImageTags">
    <vt:lpwstr/>
  </property>
</Properties>
</file>