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48" r:id="rId11"/>
    <p:sldMasterId id="2147483760" r:id="rId12"/>
    <p:sldMasterId id="2147483772" r:id="rId13"/>
    <p:sldMasterId id="2147483784" r:id="rId14"/>
    <p:sldMasterId id="2147483797" r:id="rId15"/>
    <p:sldMasterId id="2147483809" r:id="rId16"/>
    <p:sldMasterId id="2147483821" r:id="rId17"/>
    <p:sldMasterId id="2147483833" r:id="rId18"/>
  </p:sldMasterIdLst>
  <p:notesMasterIdLst>
    <p:notesMasterId r:id="rId37"/>
  </p:notesMasterIdLst>
  <p:handoutMasterIdLst>
    <p:handoutMasterId r:id="rId38"/>
  </p:handoutMasterIdLst>
  <p:sldIdLst>
    <p:sldId id="446" r:id="rId19"/>
    <p:sldId id="478" r:id="rId20"/>
    <p:sldId id="480" r:id="rId21"/>
    <p:sldId id="501" r:id="rId22"/>
    <p:sldId id="502" r:id="rId23"/>
    <p:sldId id="477" r:id="rId24"/>
    <p:sldId id="483" r:id="rId25"/>
    <p:sldId id="512" r:id="rId26"/>
    <p:sldId id="498" r:id="rId27"/>
    <p:sldId id="499" r:id="rId28"/>
    <p:sldId id="486" r:id="rId29"/>
    <p:sldId id="507" r:id="rId30"/>
    <p:sldId id="508" r:id="rId31"/>
    <p:sldId id="509" r:id="rId32"/>
    <p:sldId id="510" r:id="rId33"/>
    <p:sldId id="511" r:id="rId34"/>
    <p:sldId id="513" r:id="rId35"/>
    <p:sldId id="485"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78548" autoAdjust="0"/>
  </p:normalViewPr>
  <p:slideViewPr>
    <p:cSldViewPr snapToGrid="0" snapToObjects="1">
      <p:cViewPr varScale="1">
        <p:scale>
          <a:sx n="57" d="100"/>
          <a:sy n="57" d="100"/>
        </p:scale>
        <p:origin x="2034"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3: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4: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t>
        <a:bodyPr/>
        <a:lstStyle/>
        <a:p>
          <a:endParaRPr lang="en-US"/>
        </a:p>
      </dgm:t>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1: Data Review</a:t>
          </a:r>
          <a:endParaRPr lang="en-US" sz="3000" kern="1200" dirty="0">
            <a:latin typeface="Calibri" panose="020F0502020204030204" pitchFamily="34" charset="0"/>
            <a:cs typeface="Calibri" panose="020F0502020204030204" pitchFamily="34" charset="0"/>
          </a:endParaRP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2: Strategic Plan Review</a:t>
          </a:r>
          <a:endParaRPr lang="en-US" sz="3000" kern="1200" dirty="0">
            <a:latin typeface="Calibri" panose="020F0502020204030204" pitchFamily="34" charset="0"/>
            <a:cs typeface="Calibri" panose="020F0502020204030204" pitchFamily="34" charset="0"/>
          </a:endParaRP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3: Budget Parameters</a:t>
          </a:r>
          <a:endParaRPr lang="en-US" sz="3000" kern="1200" dirty="0">
            <a:latin typeface="Calibri" panose="020F0502020204030204" pitchFamily="34" charset="0"/>
            <a:cs typeface="Calibri" panose="020F0502020204030204" pitchFamily="34" charset="0"/>
          </a:endParaRP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4: Budget Choices</a:t>
          </a:r>
          <a:endParaRPr lang="en-US" sz="3000" kern="1200" dirty="0">
            <a:latin typeface="Calibri" panose="020F0502020204030204" pitchFamily="34" charset="0"/>
            <a:cs typeface="Calibri" panose="020F0502020204030204" pitchFamily="34" charset="0"/>
          </a:endParaRP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649" cy="466725"/>
          </a:xfrm>
          <a:prstGeom prst="rect">
            <a:avLst/>
          </a:prstGeom>
        </p:spPr>
        <p:txBody>
          <a:bodyPr vert="horz" lIns="92373" tIns="46186" rIns="92373" bIns="46186" rtlCol="0"/>
          <a:lstStyle>
            <a:lvl1pPr algn="l">
              <a:defRPr sz="1200"/>
            </a:lvl1pPr>
          </a:lstStyle>
          <a:p>
            <a:endParaRPr lang="en-US" dirty="0"/>
          </a:p>
        </p:txBody>
      </p:sp>
      <p:sp>
        <p:nvSpPr>
          <p:cNvPr id="3" name="Date Placeholder 2"/>
          <p:cNvSpPr>
            <a:spLocks noGrp="1"/>
          </p:cNvSpPr>
          <p:nvPr>
            <p:ph type="dt" sz="quarter" idx="1"/>
          </p:nvPr>
        </p:nvSpPr>
        <p:spPr>
          <a:xfrm>
            <a:off x="3970141" y="5"/>
            <a:ext cx="3038648" cy="466725"/>
          </a:xfrm>
          <a:prstGeom prst="rect">
            <a:avLst/>
          </a:prstGeom>
        </p:spPr>
        <p:txBody>
          <a:bodyPr vert="horz" lIns="92373" tIns="46186" rIns="92373" bIns="46186" rtlCol="0"/>
          <a:lstStyle>
            <a:lvl1pPr algn="r">
              <a:defRPr sz="1200"/>
            </a:lvl1pPr>
          </a:lstStyle>
          <a:p>
            <a:fld id="{059F52E2-F1DE-46D3-BACC-78119557B962}" type="datetimeFigureOut">
              <a:rPr lang="en-US" smtClean="0"/>
              <a:t>2/27/2019</a:t>
            </a:fld>
            <a:endParaRPr lang="en-US" dirty="0"/>
          </a:p>
        </p:txBody>
      </p:sp>
      <p:sp>
        <p:nvSpPr>
          <p:cNvPr id="4" name="Footer Placeholder 3"/>
          <p:cNvSpPr>
            <a:spLocks noGrp="1"/>
          </p:cNvSpPr>
          <p:nvPr>
            <p:ph type="ftr" sz="quarter" idx="2"/>
          </p:nvPr>
        </p:nvSpPr>
        <p:spPr>
          <a:xfrm>
            <a:off x="6" y="8829677"/>
            <a:ext cx="3038649" cy="466725"/>
          </a:xfrm>
          <a:prstGeom prst="rect">
            <a:avLst/>
          </a:prstGeom>
        </p:spPr>
        <p:txBody>
          <a:bodyPr vert="horz" lIns="92373" tIns="46186" rIns="92373" bIns="461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41" y="8829677"/>
            <a:ext cx="3038648" cy="466725"/>
          </a:xfrm>
          <a:prstGeom prst="rect">
            <a:avLst/>
          </a:prstGeom>
        </p:spPr>
        <p:txBody>
          <a:bodyPr vert="horz" lIns="92373" tIns="46186" rIns="92373" bIns="46186"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7840" cy="466434"/>
          </a:xfrm>
          <a:prstGeom prst="rect">
            <a:avLst/>
          </a:prstGeom>
        </p:spPr>
        <p:txBody>
          <a:bodyPr vert="horz" lIns="93389" tIns="46694" rIns="93389" bIns="46694"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389" tIns="46694" rIns="93389" bIns="46694" rtlCol="0"/>
          <a:lstStyle>
            <a:lvl1pPr algn="r">
              <a:defRPr sz="1200"/>
            </a:lvl1pPr>
          </a:lstStyle>
          <a:p>
            <a:fld id="{7B299F97-F58F-4790-8A4D-46307B570D7F}" type="datetimeFigureOut">
              <a:rPr lang="en-US" smtClean="0"/>
              <a:t>2/27/2019</a:t>
            </a:fld>
            <a:endParaRPr lang="en-US" dirty="0"/>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389" tIns="46694" rIns="93389" bIns="46694"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389" tIns="46694" rIns="93389" bIns="466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8829972"/>
            <a:ext cx="3037840" cy="466433"/>
          </a:xfrm>
          <a:prstGeom prst="rect">
            <a:avLst/>
          </a:prstGeom>
        </p:spPr>
        <p:txBody>
          <a:bodyPr vert="horz" lIns="93389" tIns="46694" rIns="93389" bIns="466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2"/>
            <a:ext cx="3037840" cy="466433"/>
          </a:xfrm>
          <a:prstGeom prst="rect">
            <a:avLst/>
          </a:prstGeom>
        </p:spPr>
        <p:txBody>
          <a:bodyPr vert="horz" lIns="93389" tIns="46694" rIns="93389" bIns="46694"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dirty="0"/>
              <a:t>Good Morning/Afternoon! Today we begin the process of planning our school’s budget for FY20. I know we are all here for the same reason and that is ensuring success for all (enter school name) students. This meeting is to provide an overview of the draft budget and for you to give feedback on the draft budget.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dirty="0" smtClean="0"/>
              <a:t>In</a:t>
            </a:r>
            <a:r>
              <a:rPr lang="en-US" baseline="0" dirty="0" smtClean="0"/>
              <a:t> February, we will meet again to discuss</a:t>
            </a:r>
            <a:r>
              <a:rPr lang="en-US" dirty="0" smtClean="0"/>
              <a:t> how the school’s budget has been allocated to support the programmatic needs and FY20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25</a:t>
            </a:r>
            <a:r>
              <a:rPr lang="en-US" baseline="30000" dirty="0"/>
              <a:t>th</a:t>
            </a:r>
            <a:r>
              <a:rPr lang="en-US" dirty="0"/>
              <a:t> -March 1</a:t>
            </a:r>
            <a:r>
              <a:rPr lang="en-US" baseline="30000" dirty="0"/>
              <a:t>st</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dirty="0"/>
              <a:t>Discuss priorities and rationale</a:t>
            </a:r>
          </a:p>
          <a:p>
            <a:pPr defTabSz="923727">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44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FY20.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smtClean="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3</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dirty="0"/>
              <a:t>Discuss priorities and rationale</a:t>
            </a:r>
          </a:p>
          <a:p>
            <a:pPr defTabSz="923727">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7</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FY20,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a:t>
            </a:r>
          </a:p>
          <a:p>
            <a:pPr lvl="1" eaLnBrk="0" hangingPunct="0"/>
            <a:r>
              <a:rPr lang="en-US" dirty="0"/>
              <a:t>1st through 3rd</a:t>
            </a:r>
          </a:p>
          <a:p>
            <a:pPr lvl="1" eaLnBrk="0" hangingPunct="0"/>
            <a:r>
              <a:rPr lang="en-US" dirty="0"/>
              <a:t>6th</a:t>
            </a:r>
          </a:p>
          <a:p>
            <a:pPr lvl="1" eaLnBrk="0" hangingPunct="0"/>
            <a:r>
              <a:rPr lang="en-US" dirty="0"/>
              <a:t>9th</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FY19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224891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we received money for signature programming, turnaround</a:t>
            </a:r>
            <a:r>
              <a:rPr lang="en-US" baseline="0" dirty="0" smtClean="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270683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F39ECA-2A3E-4710-8610-D616F1EA9991}"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4C91FF-DE04-4400-9C62-C497C820EF44}"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8EA7F9-263C-44A5-A645-619FB933AC52}"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97979F-31C3-42A6-AE09-5B894EF905B0}"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FF2AEEA-6F45-45B3-94E4-43FDF3D86BD8}"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CBE9182-4A65-4B4E-AA1C-30B64E26FF66}"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6736363-61B4-4B12-8EF4-8AFA479ECE97}"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F5BB45-7AC6-43A7-8777-6152D2052E2E}"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5BD3854-08A9-4D73-AE79-F20858CEA45F}"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E9897F-5895-4C16-9B73-819AB788F25D}"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B356D6-B292-4102-AEDA-68B5E905D385}"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E1913-9345-4E9A-9FCB-5729BA9224F7}"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5BDE8-FE5A-4FA4-AA9D-5132DC699435}"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2/27/2019</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2/27/2019</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2/27/2019</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2/27/2019</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25F51-049C-4F09-985E-88373BC58708}"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12551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462E8-5B08-4F90-A429-1AF4E7113FA1}" type="datetime1">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9443521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4840299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6804912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908757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5028603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79482475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8182150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849220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772420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67178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EFB51-FD0A-4911-843D-29D3378DC883}" type="datetime1">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4907C-8252-455A-BC65-F61580EA8D73}"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726DA-A5B5-49D7-9B12-735498950DA3}"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D97AB3-7663-4A1B-9C19-9F1B5811B828}"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41FF69-8F05-4531-A0F0-58206E479991}"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3F3CF1-BAB5-4123-93C0-3950A70F59C2}"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8CCD95-B4BD-49C1-8463-CCF54230B32A}"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77E3F6-4E5B-4436-BA4B-334183A08FB6}"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2817D6-590B-405F-9120-6E2490F4525A}"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9CD092-36C7-42BE-BD21-5B8BC0FEDC94}"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064F1F-254C-440C-9EBC-65C279669883}"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F70530-0665-42F5-9565-89906182D492}"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1DA34-8600-468F-A563-36EAEF7C5ED6}"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6775E-8F45-4ED6-AAAB-3ECC2503A5E0}"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2/27/2019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2/27/2019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2/27/2019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2/27/2019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2/27/2019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1.pn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2/27/2019</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19413-2370-44FD-806C-DA215332114B}"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2/27/2019</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2/27/2019</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2/27/2019</a:t>
            </a:fld>
            <a:endParaRPr lang="en-US" dirty="0"/>
          </a:p>
        </p:txBody>
      </p:sp>
    </p:spTree>
    <p:extLst>
      <p:ext uri="{BB962C8B-B14F-4D97-AF65-F5344CB8AC3E}">
        <p14:creationId xmlns:p14="http://schemas.microsoft.com/office/powerpoint/2010/main" val="17734187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2/27/2019</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81EA5-612A-4005-B608-FAB1A122D58C}"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2/27/2019</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490133" y="2257425"/>
            <a:ext cx="6857999" cy="584775"/>
          </a:xfrm>
          <a:prstGeom prst="rect">
            <a:avLst/>
          </a:prstGeom>
          <a:noFill/>
        </p:spPr>
        <p:txBody>
          <a:bodyPr wrap="square" rtlCol="0">
            <a:spAutoFit/>
          </a:bodyPr>
          <a:lstStyle/>
          <a:p>
            <a:pPr algn="ctr"/>
            <a:r>
              <a:rPr lang="en-US" sz="3200" b="1" dirty="0" smtClean="0">
                <a:solidFill>
                  <a:schemeClr val="bg1"/>
                </a:solidFill>
              </a:rPr>
              <a:t>Jean Childs Young Middle School</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8363" y="46982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pic>
        <p:nvPicPr>
          <p:cNvPr id="4" name="Picture 3"/>
          <p:cNvPicPr>
            <a:picLocks noChangeAspect="1"/>
          </p:cNvPicPr>
          <p:nvPr/>
        </p:nvPicPr>
        <p:blipFill>
          <a:blip r:embed="rId3"/>
          <a:stretch>
            <a:fillRect/>
          </a:stretch>
        </p:blipFill>
        <p:spPr>
          <a:xfrm>
            <a:off x="812800" y="1805750"/>
            <a:ext cx="8331200" cy="3801846"/>
          </a:xfrm>
          <a:prstGeom prst="rect">
            <a:avLst/>
          </a:prstGeom>
        </p:spPr>
      </p:pic>
    </p:spTree>
    <p:extLst>
      <p:ext uri="{BB962C8B-B14F-4D97-AF65-F5344CB8AC3E}">
        <p14:creationId xmlns:p14="http://schemas.microsoft.com/office/powerpoint/2010/main" val="121346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smtClean="0">
                <a:solidFill>
                  <a:schemeClr val="tx1"/>
                </a:solidFill>
              </a:rPr>
              <a:t>January:</a:t>
            </a:r>
          </a:p>
          <a:p>
            <a:pPr marL="800100" lvl="1" indent="-342900" algn="l">
              <a:buFont typeface="Wingdings" panose="05000000000000000000" pitchFamily="2" charset="2"/>
              <a:buChar char="ü"/>
            </a:pPr>
            <a:r>
              <a:rPr lang="en-US" sz="2400" dirty="0" smtClean="0">
                <a:solidFill>
                  <a:schemeClr val="tx1"/>
                </a:solidFill>
              </a:rPr>
              <a:t>GO Team Initial Budget Session (Jan. 22</a:t>
            </a:r>
            <a:r>
              <a:rPr lang="en-US" sz="2400" baseline="30000" dirty="0" smtClean="0">
                <a:solidFill>
                  <a:schemeClr val="tx1"/>
                </a:solidFill>
              </a:rPr>
              <a:t>nd</a:t>
            </a:r>
            <a:r>
              <a:rPr lang="en-US" sz="2400" dirty="0" smtClean="0">
                <a:solidFill>
                  <a:schemeClr val="tx1"/>
                </a:solidFill>
              </a:rPr>
              <a:t>-31</a:t>
            </a:r>
            <a:r>
              <a:rPr lang="en-US" sz="2400" baseline="30000" dirty="0" smtClean="0">
                <a:solidFill>
                  <a:schemeClr val="tx1"/>
                </a:solidFill>
              </a:rPr>
              <a:t>st</a:t>
            </a:r>
            <a:r>
              <a:rPr lang="en-US" sz="2400" dirty="0" smtClean="0">
                <a:solidFill>
                  <a:schemeClr val="tx1"/>
                </a:solidFill>
              </a:rPr>
              <a:t>)</a:t>
            </a:r>
          </a:p>
          <a:p>
            <a:pPr marL="342900" indent="-342900" algn="l">
              <a:buFont typeface="Arial" panose="020B0604020202020204" pitchFamily="34" charset="0"/>
              <a:buChar char="•"/>
            </a:pPr>
            <a:r>
              <a:rPr lang="en-US" sz="2400" dirty="0" smtClean="0">
                <a:solidFill>
                  <a:schemeClr val="tx1"/>
                </a:solidFill>
              </a:rPr>
              <a:t>February: </a:t>
            </a:r>
            <a:endParaRPr lang="en-US" sz="2400" dirty="0">
              <a:solidFill>
                <a:schemeClr val="tx1"/>
              </a:solidFill>
            </a:endParaRPr>
          </a:p>
          <a:p>
            <a:pPr marL="800100" lvl="1" indent="-342900" algn="l">
              <a:buFont typeface="Wingdings" panose="05000000000000000000" pitchFamily="2" charset="2"/>
              <a:buChar char="ü"/>
            </a:pPr>
            <a:r>
              <a:rPr lang="en-US" sz="2400" dirty="0" smtClean="0">
                <a:solidFill>
                  <a:schemeClr val="tx1"/>
                </a:solidFill>
              </a:rPr>
              <a:t>One-on-one </a:t>
            </a:r>
            <a:r>
              <a:rPr lang="en-US" sz="2400" dirty="0">
                <a:solidFill>
                  <a:schemeClr val="tx1"/>
                </a:solidFill>
              </a:rPr>
              <a:t>Associate </a:t>
            </a:r>
            <a:r>
              <a:rPr lang="en-US" sz="2400" dirty="0" smtClean="0">
                <a:solidFill>
                  <a:schemeClr val="tx1"/>
                </a:solidFill>
              </a:rPr>
              <a:t>Superintendent discussions</a:t>
            </a:r>
            <a:endParaRPr lang="en-US" sz="2400" dirty="0">
              <a:solidFill>
                <a:schemeClr val="tx1"/>
              </a:solidFill>
            </a:endParaRPr>
          </a:p>
          <a:p>
            <a:pPr marL="800100" lvl="1" indent="-342900" algn="l">
              <a:buFont typeface="Wingdings" panose="05000000000000000000" pitchFamily="2" charset="2"/>
              <a:buChar char="ü"/>
            </a:pPr>
            <a:r>
              <a:rPr lang="en-US" sz="2400" dirty="0" smtClean="0">
                <a:solidFill>
                  <a:schemeClr val="tx1"/>
                </a:solidFill>
              </a:rPr>
              <a:t>Cluster Planning Session (positions </a:t>
            </a:r>
            <a:r>
              <a:rPr lang="en-US" sz="2400" dirty="0">
                <a:solidFill>
                  <a:schemeClr val="tx1"/>
                </a:solidFill>
              </a:rPr>
              <a:t>sharing, cluster alignment, etc.)</a:t>
            </a:r>
          </a:p>
          <a:p>
            <a:pPr marL="800100" lvl="1" indent="-342900" algn="l">
              <a:buFont typeface="Wingdings" panose="05000000000000000000" pitchFamily="2" charset="2"/>
              <a:buChar char="ü"/>
            </a:pPr>
            <a:r>
              <a:rPr lang="en-US" sz="2400" dirty="0" smtClean="0">
                <a:solidFill>
                  <a:schemeClr val="tx1"/>
                </a:solidFill>
              </a:rPr>
              <a:t>Program </a:t>
            </a:r>
            <a:r>
              <a:rPr lang="en-US" sz="2400" dirty="0">
                <a:solidFill>
                  <a:schemeClr val="tx1"/>
                </a:solidFill>
              </a:rPr>
              <a:t>Manager discussions and </a:t>
            </a:r>
            <a:r>
              <a:rPr lang="en-US" sz="2400" dirty="0" smtClean="0">
                <a:solidFill>
                  <a:schemeClr val="tx1"/>
                </a:solidFill>
              </a:rPr>
              <a:t>approvals</a:t>
            </a:r>
          </a:p>
          <a:p>
            <a:pPr marL="800100" lvl="1" indent="-342900" algn="l">
              <a:buFont typeface="Wingdings" panose="05000000000000000000" pitchFamily="2" charset="2"/>
              <a:buChar char="ü"/>
            </a:pPr>
            <a:r>
              <a:rPr lang="en-US" sz="2400" dirty="0" smtClean="0">
                <a:solidFill>
                  <a:schemeClr val="tx1"/>
                </a:solidFill>
              </a:rPr>
              <a:t>GO Team Feedback Session</a:t>
            </a:r>
            <a:endParaRPr lang="en-US" sz="2400" dirty="0">
              <a:solidFill>
                <a:schemeClr val="tx1"/>
              </a:solidFill>
            </a:endParaRPr>
          </a:p>
          <a:p>
            <a:pPr marL="800100" lvl="1" indent="-342900" algn="l">
              <a:buFont typeface="Wingdings" panose="05000000000000000000" pitchFamily="2" charset="2"/>
              <a:buChar char="ü"/>
            </a:pPr>
            <a:r>
              <a:rPr lang="en-US" sz="2400" dirty="0" smtClean="0">
                <a:solidFill>
                  <a:schemeClr val="tx1"/>
                </a:solidFill>
              </a:rPr>
              <a:t>HR Staffing Conferences (February  25</a:t>
            </a:r>
            <a:r>
              <a:rPr lang="en-US" sz="2400" baseline="30000" dirty="0" smtClean="0">
                <a:solidFill>
                  <a:schemeClr val="tx1"/>
                </a:solidFill>
              </a:rPr>
              <a:t>th</a:t>
            </a:r>
            <a:r>
              <a:rPr lang="en-US" sz="2400" dirty="0" smtClean="0">
                <a:solidFill>
                  <a:schemeClr val="tx1"/>
                </a:solidFill>
              </a:rPr>
              <a:t> - </a:t>
            </a:r>
            <a:r>
              <a:rPr lang="en-US" sz="2400" dirty="0">
                <a:solidFill>
                  <a:schemeClr val="tx1"/>
                </a:solidFill>
              </a:rPr>
              <a:t>March </a:t>
            </a:r>
            <a:r>
              <a:rPr lang="en-US" sz="2400" dirty="0" smtClean="0">
                <a:solidFill>
                  <a:schemeClr val="tx1"/>
                </a:solidFill>
              </a:rPr>
              <a:t>1</a:t>
            </a:r>
            <a:r>
              <a:rPr lang="en-US" sz="2400" baseline="30000" dirty="0" smtClean="0">
                <a:solidFill>
                  <a:schemeClr val="tx1"/>
                </a:solidFill>
              </a:rPr>
              <a:t>st</a:t>
            </a:r>
            <a:r>
              <a:rPr lang="en-US" sz="2400" dirty="0" smtClean="0">
                <a:solidFill>
                  <a:schemeClr val="tx1"/>
                </a:solidFill>
              </a:rPr>
              <a:t>)</a:t>
            </a:r>
            <a:endParaRPr lang="en-US" sz="2400" dirty="0">
              <a:solidFill>
                <a:schemeClr val="tx1"/>
              </a:solidFill>
            </a:endParaRPr>
          </a:p>
          <a:p>
            <a:pPr algn="l"/>
            <a:r>
              <a:rPr lang="en-US" sz="2400" dirty="0">
                <a:solidFill>
                  <a:schemeClr val="tx1"/>
                </a:solidFill>
              </a:rPr>
              <a:t>•	</a:t>
            </a:r>
            <a:r>
              <a:rPr lang="en-US" sz="2400" b="1" dirty="0" smtClean="0">
                <a:solidFill>
                  <a:srgbClr val="FF0000"/>
                </a:solidFill>
              </a:rPr>
              <a:t>March:</a:t>
            </a:r>
          </a:p>
          <a:p>
            <a:pPr marL="800100" lvl="1" indent="-342900" algn="l">
              <a:buFont typeface="Arial" panose="020B0604020202020204" pitchFamily="34" charset="0"/>
              <a:buChar char="•"/>
            </a:pPr>
            <a:r>
              <a:rPr lang="en-US" sz="2400" b="1" dirty="0">
                <a:solidFill>
                  <a:srgbClr val="FF0000"/>
                </a:solidFill>
              </a:rPr>
              <a:t>Final GO Team Approval </a:t>
            </a:r>
            <a:r>
              <a:rPr lang="en-US" sz="2400" b="1" dirty="0" smtClean="0">
                <a:solidFill>
                  <a:srgbClr val="FF0000"/>
                </a:solidFill>
              </a:rPr>
              <a:t>(March 1st - March 15</a:t>
            </a:r>
            <a:r>
              <a:rPr lang="en-US" sz="2400" b="1" baseline="30000" dirty="0" smtClean="0">
                <a:solidFill>
                  <a:srgbClr val="FF0000"/>
                </a:solidFill>
              </a:rPr>
              <a:t>th</a:t>
            </a:r>
            <a:r>
              <a:rPr lang="en-US" sz="2400" b="1" dirty="0" smtClean="0">
                <a:solidFill>
                  <a:srgbClr val="FF0000"/>
                </a:solidFill>
              </a:rPr>
              <a:t>)</a:t>
            </a:r>
            <a:endParaRPr lang="en-US" sz="2400" b="1" dirty="0">
              <a:solidFill>
                <a:srgbClr val="FF0000"/>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What’s Next?</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11</a:t>
            </a:fld>
            <a:endParaRPr lang="en-US" dirty="0"/>
          </a:p>
        </p:txBody>
      </p:sp>
    </p:spTree>
    <p:extLst>
      <p:ext uri="{BB962C8B-B14F-4D97-AF65-F5344CB8AC3E}">
        <p14:creationId xmlns:p14="http://schemas.microsoft.com/office/powerpoint/2010/main" val="425774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FY20 Priorities &amp; SMART Goals</a:t>
            </a:r>
            <a:endParaRPr lang="en-US" sz="3200" b="1" i="1" dirty="0">
              <a:latin typeface="+mj-lt"/>
            </a:endParaRP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smtClean="0"/>
              <a:t>(From your Strategic Plan, insert </a:t>
            </a:r>
            <a:r>
              <a:rPr lang="en-US" b="1" dirty="0"/>
              <a:t>y</a:t>
            </a:r>
            <a:r>
              <a:rPr lang="en-US" b="1" dirty="0" smtClean="0"/>
              <a:t>our Top 2 Priorities &amp; SMART Goals for FY20 here)</a:t>
            </a:r>
            <a:endParaRPr lang="en-US" b="1" dirty="0"/>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617843"/>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28600" lvl="0" indent="-228600">
              <a:buAutoNum type="arabicPeriod"/>
            </a:pPr>
            <a:r>
              <a:rPr lang="en-US" sz="1600" dirty="0" smtClean="0">
                <a:solidFill>
                  <a:prstClr val="black"/>
                </a:solidFill>
              </a:rPr>
              <a:t>Fill all vacancies for FY ‘20 by May 2019 with teachers who have evidence of implementing </a:t>
            </a:r>
            <a:r>
              <a:rPr lang="en-US" sz="1600" dirty="0" smtClean="0">
                <a:solidFill>
                  <a:prstClr val="black"/>
                </a:solidFill>
              </a:rPr>
              <a:t>effective </a:t>
            </a:r>
            <a:r>
              <a:rPr lang="en-US" sz="1600" dirty="0" smtClean="0">
                <a:solidFill>
                  <a:prstClr val="black"/>
                </a:solidFill>
              </a:rPr>
              <a:t>Tier 1 instruction as evidenced through student learning data.</a:t>
            </a:r>
          </a:p>
          <a:p>
            <a:pPr lvl="0"/>
            <a:endParaRPr lang="en-US" sz="1600" dirty="0" smtClean="0">
              <a:solidFill>
                <a:prstClr val="black"/>
              </a:solidFill>
            </a:endParaRPr>
          </a:p>
          <a:p>
            <a:pPr marL="228600" lvl="0" indent="-228600">
              <a:buAutoNum type="arabicPeriod"/>
            </a:pPr>
            <a:r>
              <a:rPr lang="en-US" sz="1600" dirty="0" smtClean="0">
                <a:solidFill>
                  <a:prstClr val="black"/>
                </a:solidFill>
              </a:rPr>
              <a:t>Support teacher effectiveness by providing more direct behavioral, intervention, and  instructional support by reducing the ratio of support personnel: teacher.</a:t>
            </a:r>
            <a:endParaRPr lang="en-US" sz="1600" dirty="0">
              <a:solidFill>
                <a:prstClr val="black"/>
              </a:solidFill>
            </a:endParaRPr>
          </a:p>
        </p:txBody>
      </p:sp>
      <p:sp>
        <p:nvSpPr>
          <p:cNvPr id="12" name="Rectangle 11"/>
          <p:cNvSpPr/>
          <p:nvPr/>
        </p:nvSpPr>
        <p:spPr>
          <a:xfrm>
            <a:off x="978553" y="1628930"/>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000" b="1" dirty="0" smtClean="0">
                <a:solidFill>
                  <a:prstClr val="black"/>
                </a:solidFill>
                <a:latin typeface="Arial"/>
                <a:cs typeface="Arial"/>
              </a:rPr>
              <a:t>Recruit</a:t>
            </a:r>
            <a:r>
              <a:rPr lang="en-US" sz="2000" b="1" dirty="0">
                <a:solidFill>
                  <a:prstClr val="black"/>
                </a:solidFill>
                <a:latin typeface="Arial"/>
                <a:cs typeface="Arial"/>
              </a:rPr>
              <a:t>, hire, and retain an effective teacher in every classroom.</a:t>
            </a:r>
          </a:p>
        </p:txBody>
      </p:sp>
      <p:sp>
        <p:nvSpPr>
          <p:cNvPr id="13" name="Rectangle 12"/>
          <p:cNvSpPr/>
          <p:nvPr/>
        </p:nvSpPr>
        <p:spPr>
          <a:xfrm>
            <a:off x="4173717" y="4289567"/>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AutoNum type="arabicPeriod"/>
            </a:pPr>
            <a:r>
              <a:rPr lang="en-US" sz="1600" dirty="0" smtClean="0">
                <a:solidFill>
                  <a:prstClr val="black"/>
                </a:solidFill>
              </a:rPr>
              <a:t>Reduce the caseloads of support personnel so that more direct support is provided to teachers and students.</a:t>
            </a:r>
          </a:p>
          <a:p>
            <a:pPr lvl="0"/>
            <a:endParaRPr lang="en-US" sz="1600" dirty="0" smtClean="0">
              <a:solidFill>
                <a:prstClr val="black"/>
              </a:solidFill>
            </a:endParaRPr>
          </a:p>
          <a:p>
            <a:pPr marL="342900" lvl="0" indent="-342900">
              <a:buAutoNum type="arabicPeriod"/>
            </a:pPr>
            <a:r>
              <a:rPr lang="en-US" sz="1600" dirty="0" smtClean="0">
                <a:solidFill>
                  <a:prstClr val="black"/>
                </a:solidFill>
              </a:rPr>
              <a:t>Provide training to all support personnel on effective behavior and academic interventions.</a:t>
            </a:r>
          </a:p>
          <a:p>
            <a:pPr marL="342900" lvl="0" indent="-342900">
              <a:buAutoNum type="arabicPeriod"/>
            </a:pPr>
            <a:endParaRPr lang="en-US" sz="1600" dirty="0">
              <a:solidFill>
                <a:prstClr val="black"/>
              </a:solidFill>
            </a:endParaRPr>
          </a:p>
          <a:p>
            <a:pPr marL="342900" lvl="0" indent="-342900">
              <a:buAutoNum type="arabicPeriod"/>
            </a:pPr>
            <a:r>
              <a:rPr lang="en-US" sz="1600" dirty="0" smtClean="0">
                <a:solidFill>
                  <a:prstClr val="black"/>
                </a:solidFill>
              </a:rPr>
              <a:t>Streamline and reorganize support services so that direct support is timely, supportive, and monitored.</a:t>
            </a:r>
            <a:endParaRPr lang="en-US" sz="1600" dirty="0">
              <a:solidFill>
                <a:prstClr val="black"/>
              </a:solidFill>
            </a:endParaRPr>
          </a:p>
        </p:txBody>
      </p:sp>
      <p:sp>
        <p:nvSpPr>
          <p:cNvPr id="14" name="Rectangle 13"/>
          <p:cNvSpPr/>
          <p:nvPr/>
        </p:nvSpPr>
        <p:spPr>
          <a:xfrm>
            <a:off x="978553" y="4300654"/>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200"/>
              </a:spcAft>
            </a:pPr>
            <a:r>
              <a:rPr lang="en-US" sz="2000" b="1" dirty="0">
                <a:solidFill>
                  <a:schemeClr val="tx1"/>
                </a:solidFill>
                <a:latin typeface="Arial"/>
                <a:cs typeface="Arial"/>
              </a:rPr>
              <a:t>Build and implement systems for  identifying and addressing root causes which may prohibit academic growth for all students</a:t>
            </a:r>
          </a:p>
        </p:txBody>
      </p:sp>
      <p:sp>
        <p:nvSpPr>
          <p:cNvPr id="15" name="Right Arrow 14"/>
          <p:cNvSpPr/>
          <p:nvPr/>
        </p:nvSpPr>
        <p:spPr>
          <a:xfrm>
            <a:off x="3868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3876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12</a:t>
            </a:fld>
            <a:endParaRPr lang="en-US" dirty="0"/>
          </a:p>
        </p:txBody>
      </p:sp>
    </p:spTree>
    <p:extLst>
      <p:ext uri="{BB962C8B-B14F-4D97-AF65-F5344CB8AC3E}">
        <p14:creationId xmlns:p14="http://schemas.microsoft.com/office/powerpoint/2010/main" val="260083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Proposals in FY </a:t>
            </a:r>
            <a:r>
              <a:rPr lang="en-US" dirty="0" smtClean="0"/>
              <a:t>2020 </a:t>
            </a:r>
            <a:r>
              <a:rPr lang="en-US" dirty="0" smtClean="0"/>
              <a:t>budget allocations</a:t>
            </a:r>
            <a:endParaRPr lang="en-US" dirty="0"/>
          </a:p>
        </p:txBody>
      </p:sp>
      <p:sp>
        <p:nvSpPr>
          <p:cNvPr id="3" name="Content Placeholder 2"/>
          <p:cNvSpPr>
            <a:spLocks noGrp="1"/>
          </p:cNvSpPr>
          <p:nvPr>
            <p:ph idx="1"/>
          </p:nvPr>
        </p:nvSpPr>
        <p:spPr/>
        <p:txBody>
          <a:bodyPr>
            <a:normAutofit/>
          </a:bodyPr>
          <a:lstStyle/>
          <a:p>
            <a:r>
              <a:rPr lang="en-US" dirty="0" smtClean="0"/>
              <a:t>-Keep number of classes per grade the same BUT (move to 2-person teams on 6</a:t>
            </a:r>
            <a:r>
              <a:rPr lang="en-US" baseline="30000" dirty="0" smtClean="0"/>
              <a:t>th</a:t>
            </a:r>
            <a:r>
              <a:rPr lang="en-US" dirty="0" smtClean="0"/>
              <a:t>/7</a:t>
            </a:r>
            <a:r>
              <a:rPr lang="en-US" baseline="30000" dirty="0" smtClean="0"/>
              <a:t>th</a:t>
            </a:r>
            <a:r>
              <a:rPr lang="en-US" dirty="0" smtClean="0"/>
              <a:t> to provide more support to students)</a:t>
            </a:r>
          </a:p>
          <a:p>
            <a:endParaRPr lang="en-US" dirty="0" smtClean="0"/>
          </a:p>
          <a:p>
            <a:r>
              <a:rPr lang="en-US" dirty="0" smtClean="0"/>
              <a:t>-Keep number of Connections courses offered the same (bring back CTAE: Engineering/STEAM)</a:t>
            </a:r>
          </a:p>
          <a:p>
            <a:endParaRPr lang="en-US" dirty="0" smtClean="0"/>
          </a:p>
          <a:p>
            <a:endParaRPr lang="en-US" dirty="0" smtClean="0"/>
          </a:p>
          <a:p>
            <a:endParaRPr lang="en-US" dirty="0"/>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27160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Proposals in FY </a:t>
            </a:r>
            <a:r>
              <a:rPr lang="en-US" dirty="0" smtClean="0"/>
              <a:t>2020 </a:t>
            </a:r>
            <a:r>
              <a:rPr lang="en-US" dirty="0" smtClean="0"/>
              <a:t>budget </a:t>
            </a:r>
            <a:r>
              <a:rPr lang="en-US" dirty="0" smtClean="0"/>
              <a:t>allocations: Positions</a:t>
            </a:r>
            <a:endParaRPr lang="en-US" dirty="0"/>
          </a:p>
        </p:txBody>
      </p:sp>
      <p:sp>
        <p:nvSpPr>
          <p:cNvPr id="3" name="Content Placeholder 2"/>
          <p:cNvSpPr>
            <a:spLocks noGrp="1"/>
          </p:cNvSpPr>
          <p:nvPr>
            <p:ph idx="1"/>
          </p:nvPr>
        </p:nvSpPr>
        <p:spPr/>
        <p:txBody>
          <a:bodyPr>
            <a:normAutofit/>
          </a:bodyPr>
          <a:lstStyle/>
          <a:p>
            <a:r>
              <a:rPr lang="en-US" dirty="0" smtClean="0"/>
              <a:t>-Add New Targeted Support Positions</a:t>
            </a:r>
          </a:p>
          <a:p>
            <a:pPr lvl="1"/>
            <a:r>
              <a:rPr lang="en-US" dirty="0" smtClean="0"/>
              <a:t>Engagement Specialist (Student, Staff, Parents, Community)</a:t>
            </a:r>
          </a:p>
          <a:p>
            <a:pPr lvl="1"/>
            <a:r>
              <a:rPr lang="en-US" dirty="0" smtClean="0"/>
              <a:t>Full time Turnaround Social Worker</a:t>
            </a:r>
          </a:p>
          <a:p>
            <a:pPr lvl="1"/>
            <a:r>
              <a:rPr lang="en-US" dirty="0" smtClean="0"/>
              <a:t>BCBA and Behavior Technician</a:t>
            </a:r>
            <a:endParaRPr lang="en-US" dirty="0" smtClean="0"/>
          </a:p>
          <a:p>
            <a:pPr lvl="1"/>
            <a:r>
              <a:rPr lang="en-US" dirty="0" smtClean="0"/>
              <a:t>6 Master Teacher Leaders (2 per grade level)</a:t>
            </a:r>
          </a:p>
          <a:p>
            <a:pPr lvl="1"/>
            <a:r>
              <a:rPr lang="en-US" dirty="0" smtClean="0"/>
              <a:t>Hands on Atlanta tutors</a:t>
            </a:r>
            <a:endParaRPr lang="en-US" dirty="0" smtClean="0"/>
          </a:p>
          <a:p>
            <a:endParaRPr lang="en-US" dirty="0" smtClean="0"/>
          </a:p>
          <a:p>
            <a:endParaRPr lang="en-US" dirty="0" smtClean="0"/>
          </a:p>
          <a:p>
            <a:endParaRPr lang="en-US" dirty="0" smtClean="0"/>
          </a:p>
          <a:p>
            <a:endParaRPr lang="en-US" dirty="0"/>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105374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Proposals in FY </a:t>
            </a:r>
            <a:r>
              <a:rPr lang="en-US" dirty="0" smtClean="0"/>
              <a:t>2020 </a:t>
            </a:r>
            <a:r>
              <a:rPr lang="en-US" dirty="0" smtClean="0"/>
              <a:t>budget </a:t>
            </a:r>
            <a:r>
              <a:rPr lang="en-US" dirty="0" smtClean="0"/>
              <a:t>allocations: Curriculum</a:t>
            </a:r>
            <a:endParaRPr lang="en-US" dirty="0"/>
          </a:p>
        </p:txBody>
      </p:sp>
      <p:sp>
        <p:nvSpPr>
          <p:cNvPr id="3" name="Content Placeholder 2"/>
          <p:cNvSpPr>
            <a:spLocks noGrp="1"/>
          </p:cNvSpPr>
          <p:nvPr>
            <p:ph idx="1"/>
          </p:nvPr>
        </p:nvSpPr>
        <p:spPr/>
        <p:txBody>
          <a:bodyPr>
            <a:normAutofit fontScale="85000" lnSpcReduction="10000"/>
          </a:bodyPr>
          <a:lstStyle/>
          <a:p>
            <a:r>
              <a:rPr lang="en-US" dirty="0"/>
              <a:t>-Add a viable, researched-based, rigorous and </a:t>
            </a:r>
            <a:r>
              <a:rPr lang="en-US" dirty="0" smtClean="0"/>
              <a:t>relevant </a:t>
            </a:r>
            <a:r>
              <a:rPr lang="en-US" dirty="0"/>
              <a:t>ELA curriculum with teacher training and support</a:t>
            </a:r>
          </a:p>
          <a:p>
            <a:pPr lvl="1"/>
            <a:r>
              <a:rPr lang="en-US" dirty="0"/>
              <a:t>Wit and Wisdom</a:t>
            </a:r>
          </a:p>
          <a:p>
            <a:endParaRPr lang="en-US" dirty="0" smtClean="0"/>
          </a:p>
          <a:p>
            <a:r>
              <a:rPr lang="en-US" dirty="0" smtClean="0"/>
              <a:t>-Fund </a:t>
            </a:r>
            <a:r>
              <a:rPr lang="en-US" dirty="0"/>
              <a:t>Reading materials for Advisory Reading </a:t>
            </a:r>
            <a:r>
              <a:rPr lang="en-US" dirty="0" smtClean="0"/>
              <a:t>block</a:t>
            </a:r>
          </a:p>
          <a:p>
            <a:endParaRPr lang="en-US" dirty="0"/>
          </a:p>
          <a:p>
            <a:r>
              <a:rPr lang="en-US" dirty="0"/>
              <a:t>-Funds hands on Science </a:t>
            </a:r>
            <a:r>
              <a:rPr lang="en-US" dirty="0" smtClean="0"/>
              <a:t>kits</a:t>
            </a:r>
          </a:p>
          <a:p>
            <a:endParaRPr lang="en-US" dirty="0"/>
          </a:p>
          <a:p>
            <a:r>
              <a:rPr lang="en-US" dirty="0"/>
              <a:t>-Fund requested academic subscriptions</a:t>
            </a:r>
          </a:p>
          <a:p>
            <a:endParaRPr lang="en-US" dirty="0" smtClean="0"/>
          </a:p>
          <a:p>
            <a:endParaRPr lang="en-US" dirty="0" smtClean="0"/>
          </a:p>
          <a:p>
            <a:endParaRPr lang="en-US" dirty="0" smtClean="0"/>
          </a:p>
          <a:p>
            <a:endParaRPr lang="en-US" dirty="0"/>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91635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Proposals in FY </a:t>
            </a:r>
            <a:r>
              <a:rPr lang="en-US" dirty="0" smtClean="0"/>
              <a:t>2020 </a:t>
            </a:r>
            <a:r>
              <a:rPr lang="en-US" dirty="0" smtClean="0"/>
              <a:t>budget </a:t>
            </a:r>
            <a:r>
              <a:rPr lang="en-US" dirty="0" smtClean="0"/>
              <a:t>allocations: Talent Development</a:t>
            </a:r>
            <a:endParaRPr lang="en-US" dirty="0"/>
          </a:p>
        </p:txBody>
      </p:sp>
      <p:sp>
        <p:nvSpPr>
          <p:cNvPr id="3" name="Content Placeholder 2"/>
          <p:cNvSpPr>
            <a:spLocks noGrp="1"/>
          </p:cNvSpPr>
          <p:nvPr>
            <p:ph idx="1"/>
          </p:nvPr>
        </p:nvSpPr>
        <p:spPr/>
        <p:txBody>
          <a:bodyPr>
            <a:normAutofit/>
          </a:bodyPr>
          <a:lstStyle/>
          <a:p>
            <a:endParaRPr lang="en-US" dirty="0"/>
          </a:p>
          <a:p>
            <a:r>
              <a:rPr lang="en-US" dirty="0"/>
              <a:t>-Fund IB development via dues and training</a:t>
            </a:r>
          </a:p>
          <a:p>
            <a:endParaRPr lang="en-US" dirty="0"/>
          </a:p>
          <a:p>
            <a:r>
              <a:rPr lang="en-US" dirty="0"/>
              <a:t>-Fund RELAY </a:t>
            </a:r>
            <a:r>
              <a:rPr lang="en-US" dirty="0" smtClean="0"/>
              <a:t>training and support</a:t>
            </a:r>
            <a:endParaRPr lang="en-US" dirty="0" smtClean="0"/>
          </a:p>
          <a:p>
            <a:endParaRPr lang="en-US" dirty="0" smtClean="0"/>
          </a:p>
          <a:p>
            <a:endParaRPr lang="en-US" dirty="0"/>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58226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Proposals in FY 2020 budget allocations: </a:t>
            </a:r>
            <a:r>
              <a:rPr lang="en-US" dirty="0" smtClean="0"/>
              <a:t>Other</a:t>
            </a:r>
            <a:endParaRPr lang="en-US" dirty="0"/>
          </a:p>
        </p:txBody>
      </p:sp>
      <p:sp>
        <p:nvSpPr>
          <p:cNvPr id="3" name="Content Placeholder 2"/>
          <p:cNvSpPr>
            <a:spLocks noGrp="1"/>
          </p:cNvSpPr>
          <p:nvPr>
            <p:ph idx="1"/>
          </p:nvPr>
        </p:nvSpPr>
        <p:spPr/>
        <p:txBody>
          <a:bodyPr/>
          <a:lstStyle/>
          <a:p>
            <a:r>
              <a:rPr lang="en-US" dirty="0"/>
              <a:t>-Fund enhancement to technology (updated boards in classrooms</a:t>
            </a:r>
            <a:r>
              <a:rPr lang="en-US" dirty="0" smtClean="0"/>
              <a:t>)</a:t>
            </a:r>
          </a:p>
          <a:p>
            <a:endParaRPr lang="en-US" dirty="0"/>
          </a:p>
          <a:p>
            <a:r>
              <a:rPr lang="en-US" dirty="0"/>
              <a:t>-Fund Student Engagement via sponsor stipends</a:t>
            </a:r>
          </a:p>
          <a:p>
            <a:pPr lvl="1"/>
            <a:r>
              <a:rPr lang="en-US" dirty="0"/>
              <a:t>Debate, Robotics, Yearbook, Chess, Student Council, NJHS, Beta Club</a:t>
            </a:r>
          </a:p>
          <a:p>
            <a:endParaRPr lang="en-US" dirty="0"/>
          </a:p>
        </p:txBody>
      </p:sp>
    </p:spTree>
    <p:extLst>
      <p:ext uri="{BB962C8B-B14F-4D97-AF65-F5344CB8AC3E}">
        <p14:creationId xmlns:p14="http://schemas.microsoft.com/office/powerpoint/2010/main" val="294603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smtClean="0">
                <a:solidFill>
                  <a:srgbClr val="000000"/>
                </a:solidFill>
                <a:latin typeface="Calibri" panose="020F0502020204030204" pitchFamily="34" charset="0"/>
              </a:rPr>
              <a:t>Are our school’s </a:t>
            </a:r>
            <a:r>
              <a:rPr lang="en-US" sz="2000" dirty="0">
                <a:solidFill>
                  <a:srgbClr val="000000"/>
                </a:solidFill>
                <a:latin typeface="Calibri" panose="020F0502020204030204" pitchFamily="34" charset="0"/>
              </a:rPr>
              <a:t>priorities (from your strategic plan) reflected in </a:t>
            </a:r>
            <a:r>
              <a:rPr lang="en-US" sz="2000" dirty="0" smtClean="0">
                <a:solidFill>
                  <a:srgbClr val="000000"/>
                </a:solidFill>
                <a:latin typeface="Calibri" panose="020F0502020204030204" pitchFamily="34" charset="0"/>
              </a:rPr>
              <a:t>this budget</a:t>
            </a:r>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Are new </a:t>
            </a:r>
            <a:r>
              <a:rPr lang="en-US" sz="2000" dirty="0">
                <a:solidFill>
                  <a:srgbClr val="000000"/>
                </a:solidFill>
                <a:latin typeface="Calibri" panose="020F0502020204030204" pitchFamily="34" charset="0"/>
              </a:rPr>
              <a:t>positions </a:t>
            </a:r>
            <a:r>
              <a:rPr lang="en-US" sz="2000" dirty="0" smtClean="0">
                <a:solidFill>
                  <a:srgbClr val="000000"/>
                </a:solidFill>
                <a:latin typeface="Calibri" panose="020F0502020204030204" pitchFamily="34" charset="0"/>
              </a:rPr>
              <a:t>and/or </a:t>
            </a:r>
            <a:r>
              <a:rPr lang="en-US" sz="2000" dirty="0">
                <a:solidFill>
                  <a:srgbClr val="000000"/>
                </a:solidFill>
                <a:latin typeface="Calibri" panose="020F0502020204030204" pitchFamily="34" charset="0"/>
              </a:rPr>
              <a:t>resources </a:t>
            </a:r>
            <a:r>
              <a:rPr lang="en-US" sz="2000" dirty="0" smtClean="0">
                <a:solidFill>
                  <a:srgbClr val="000000"/>
                </a:solidFill>
                <a:latin typeface="Calibri" panose="020F0502020204030204" pitchFamily="34" charset="0"/>
              </a:rPr>
              <a:t>included in the budget to </a:t>
            </a:r>
            <a:r>
              <a:rPr lang="en-US" sz="2000" dirty="0">
                <a:solidFill>
                  <a:srgbClr val="000000"/>
                </a:solidFill>
                <a:latin typeface="Calibri" panose="020F0502020204030204" pitchFamily="34" charset="0"/>
              </a:rPr>
              <a:t>address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major priorities?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Do we know (as a team) the plan </a:t>
            </a:r>
            <a:r>
              <a:rPr lang="en-US" sz="2000" dirty="0">
                <a:solidFill>
                  <a:srgbClr val="000000"/>
                </a:solidFill>
                <a:latin typeface="Calibri" panose="020F0502020204030204" pitchFamily="34" charset="0"/>
              </a:rPr>
              <a:t>to support implementation of these priorities beyond </a:t>
            </a:r>
            <a:r>
              <a:rPr lang="en-US" sz="2000" dirty="0" smtClean="0">
                <a:solidFill>
                  <a:srgbClr val="000000"/>
                </a:solidFill>
                <a:latin typeface="Calibri" panose="020F0502020204030204" pitchFamily="34" charset="0"/>
              </a:rPr>
              <a:t>the budget (ex. What strategies will be implemented)? </a:t>
            </a:r>
            <a:endParaRPr lang="en-US" sz="2000" dirty="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What </a:t>
            </a:r>
            <a:r>
              <a:rPr lang="en-US" sz="2000" dirty="0">
                <a:solidFill>
                  <a:srgbClr val="000000"/>
                </a:solidFill>
                <a:latin typeface="Calibri" panose="020F0502020204030204" pitchFamily="34" charset="0"/>
              </a:rPr>
              <a:t>tradeoffs </a:t>
            </a:r>
            <a:r>
              <a:rPr lang="en-US" sz="2000" dirty="0" smtClean="0">
                <a:solidFill>
                  <a:srgbClr val="000000"/>
                </a:solidFill>
                <a:latin typeface="Calibri" panose="020F0502020204030204" pitchFamily="34" charset="0"/>
              </a:rPr>
              <a:t>are being made in </a:t>
            </a:r>
            <a:r>
              <a:rPr lang="en-US" sz="2000" dirty="0">
                <a:solidFill>
                  <a:srgbClr val="000000"/>
                </a:solidFill>
                <a:latin typeface="Calibri" panose="020F0502020204030204" pitchFamily="34" charset="0"/>
              </a:rPr>
              <a:t>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budget? </a:t>
            </a:r>
            <a:endParaRPr lang="en-US" sz="2000" dirty="0" smtClean="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Cluster </a:t>
            </a:r>
            <a:r>
              <a:rPr lang="en-US" sz="2000" dirty="0">
                <a:solidFill>
                  <a:srgbClr val="000000"/>
                </a:solidFill>
                <a:latin typeface="Calibri" panose="020F0502020204030204" pitchFamily="34" charset="0"/>
              </a:rPr>
              <a:t>priorities-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cluster’s priorities?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Signature </a:t>
            </a:r>
            <a:r>
              <a:rPr lang="en-US" sz="2000" dirty="0">
                <a:solidFill>
                  <a:srgbClr val="000000"/>
                </a:solidFill>
                <a:latin typeface="Calibri" panose="020F0502020204030204" pitchFamily="34" charset="0"/>
              </a:rPr>
              <a:t>programs-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signature program?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Are </a:t>
            </a:r>
            <a:r>
              <a:rPr lang="en-US" sz="2000" dirty="0">
                <a:solidFill>
                  <a:srgbClr val="000000"/>
                </a:solidFill>
                <a:latin typeface="Calibri" panose="020F0502020204030204" pitchFamily="34" charset="0"/>
              </a:rPr>
              <a:t>there positions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school </a:t>
            </a:r>
            <a:r>
              <a:rPr lang="en-US" sz="2000" dirty="0" smtClean="0">
                <a:solidFill>
                  <a:srgbClr val="000000"/>
                </a:solidFill>
                <a:latin typeface="Calibri" panose="020F0502020204030204" pitchFamily="34" charset="0"/>
              </a:rPr>
              <a:t>will </a:t>
            </a:r>
            <a:r>
              <a:rPr lang="en-US" sz="2000" dirty="0">
                <a:solidFill>
                  <a:srgbClr val="000000"/>
                </a:solidFill>
                <a:latin typeface="Calibri" panose="020F0502020204030204" pitchFamily="34" charset="0"/>
              </a:rPr>
              <a:t>share with another school, i.e. </a:t>
            </a:r>
            <a:r>
              <a:rPr lang="en-US" sz="2000" dirty="0" smtClean="0">
                <a:solidFill>
                  <a:srgbClr val="000000"/>
                </a:solidFill>
                <a:latin typeface="Calibri" panose="020F0502020204030204" pitchFamily="34" charset="0"/>
              </a:rPr>
              <a:t>nurse, counselor?</a:t>
            </a:r>
            <a:endParaRPr lang="en-US" sz="2000" dirty="0">
              <a:solidFill>
                <a:srgbClr val="000000"/>
              </a:solidFill>
              <a:latin typeface="Calibri" panose="020F0502020204030204" pitchFamily="34" charset="0"/>
            </a:endParaRPr>
          </a:p>
          <a:p>
            <a:pPr lvl="0" algn="l" defTabSz="914400">
              <a:spcBef>
                <a:spcPts val="0"/>
              </a:spcBef>
            </a:pPr>
            <a:endParaRPr lang="en-US" sz="2000" dirty="0" smtClean="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smtClean="0">
                <a:solidFill>
                  <a:srgbClr val="000000"/>
                </a:solidFill>
                <a:latin typeface="Calibri" panose="020F0502020204030204" pitchFamily="34" charset="0"/>
              </a:rPr>
              <a:t>Questions </a:t>
            </a:r>
            <a:r>
              <a:rPr lang="en-US" sz="2800" b="1" dirty="0">
                <a:solidFill>
                  <a:srgbClr val="000000"/>
                </a:solidFill>
                <a:latin typeface="Calibri" panose="020F0502020204030204" pitchFamily="34" charset="0"/>
              </a:rPr>
              <a:t>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18</a:t>
            </a:fld>
            <a:endParaRPr lang="en-US" dirty="0"/>
          </a:p>
        </p:txBody>
      </p:sp>
    </p:spTree>
    <p:extLst>
      <p:ext uri="{BB962C8B-B14F-4D97-AF65-F5344CB8AC3E}">
        <p14:creationId xmlns:p14="http://schemas.microsoft.com/office/powerpoint/2010/main" val="127542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smtClean="0">
                <a:solidFill>
                  <a:schemeClr val="bg1"/>
                </a:solidFill>
                <a:latin typeface="Berlin Sans FB Demi" panose="020E0802020502020306" pitchFamily="34" charset="0"/>
              </a:rPr>
              <a:t>YOUR </a:t>
            </a:r>
            <a:r>
              <a:rPr lang="en-US" sz="1600" b="1" dirty="0">
                <a:solidFill>
                  <a:schemeClr val="bg1"/>
                </a:solidFill>
                <a:latin typeface="Berlin Sans FB Demi" panose="020E0802020502020306" pitchFamily="34" charset="0"/>
              </a:rPr>
              <a:t>SCHOOL STRATEGIC PLAN</a:t>
            </a:r>
            <a:r>
              <a:rPr lang="en-US" sz="1600" b="1" dirty="0" smtClean="0">
                <a:solidFill>
                  <a:schemeClr val="bg1"/>
                </a:solidFill>
                <a:latin typeface="Berlin Sans FB Demi" panose="020E0802020502020306" pitchFamily="34" charset="0"/>
              </a:rPr>
              <a:t>…</a:t>
            </a: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2</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fontScale="90000"/>
          </a:bodyPr>
          <a:lstStyle/>
          <a:p>
            <a:pPr algn="ctr"/>
            <a:r>
              <a:rPr lang="en-US" b="1" dirty="0" smtClean="0"/>
              <a:t>FY20 Budget Development Process</a:t>
            </a:r>
            <a:endParaRPr lang="en-US" sz="2325"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3</a:t>
            </a:fld>
            <a:endParaRPr lang="en-US" dirty="0"/>
          </a:p>
        </p:txBody>
      </p:sp>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Young MS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4</a:t>
            </a:fld>
            <a:endParaRPr lang="en-US" dirty="0"/>
          </a:p>
        </p:txBody>
      </p:sp>
      <p:pic>
        <p:nvPicPr>
          <p:cNvPr id="9" name="Picture 8"/>
          <p:cNvPicPr>
            <a:picLocks noChangeAspect="1"/>
          </p:cNvPicPr>
          <p:nvPr/>
        </p:nvPicPr>
        <p:blipFill>
          <a:blip r:embed="rId4"/>
          <a:stretch>
            <a:fillRect/>
          </a:stretch>
        </p:blipFill>
        <p:spPr>
          <a:xfrm>
            <a:off x="846667" y="634999"/>
            <a:ext cx="8201016" cy="6150763"/>
          </a:xfrm>
          <a:prstGeom prst="rect">
            <a:avLst/>
          </a:prstGeom>
        </p:spPr>
      </p:pic>
    </p:spTree>
    <p:extLst>
      <p:ext uri="{BB962C8B-B14F-4D97-AF65-F5344CB8AC3E}">
        <p14:creationId xmlns:p14="http://schemas.microsoft.com/office/powerpoint/2010/main" val="1809659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FY20 Priorities &amp; SMART Goals</a:t>
            </a:r>
            <a:endParaRPr lang="en-US" sz="3200" b="1" i="1" dirty="0">
              <a:latin typeface="+mj-lt"/>
            </a:endParaRP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smtClean="0"/>
              <a:t>(From your Strategic Plan, insert </a:t>
            </a:r>
            <a:r>
              <a:rPr lang="en-US" b="1" dirty="0"/>
              <a:t>y</a:t>
            </a:r>
            <a:r>
              <a:rPr lang="en-US" b="1" dirty="0" smtClean="0"/>
              <a:t>our Top 2 Priorities &amp; SMART Goals for FY20 here)</a:t>
            </a:r>
            <a:endParaRPr lang="en-US" b="1" dirty="0"/>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617843"/>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28600" lvl="0" indent="-228600">
              <a:buAutoNum type="arabicPeriod"/>
            </a:pPr>
            <a:r>
              <a:rPr lang="en-US" sz="1600" dirty="0" smtClean="0">
                <a:solidFill>
                  <a:prstClr val="black"/>
                </a:solidFill>
              </a:rPr>
              <a:t>Fill all vacancies for FY ‘20 by May 2019 with teachers who have evidence of implementing </a:t>
            </a:r>
            <a:r>
              <a:rPr lang="en-US" sz="1600" dirty="0" smtClean="0">
                <a:solidFill>
                  <a:prstClr val="black"/>
                </a:solidFill>
              </a:rPr>
              <a:t>effective </a:t>
            </a:r>
            <a:r>
              <a:rPr lang="en-US" sz="1600" dirty="0" smtClean="0">
                <a:solidFill>
                  <a:prstClr val="black"/>
                </a:solidFill>
              </a:rPr>
              <a:t>Tier 1 instruction as evidenced through student learning data.</a:t>
            </a:r>
          </a:p>
          <a:p>
            <a:pPr lvl="0"/>
            <a:endParaRPr lang="en-US" sz="1600" dirty="0" smtClean="0">
              <a:solidFill>
                <a:prstClr val="black"/>
              </a:solidFill>
            </a:endParaRPr>
          </a:p>
          <a:p>
            <a:pPr marL="228600" lvl="0" indent="-228600">
              <a:buAutoNum type="arabicPeriod"/>
            </a:pPr>
            <a:r>
              <a:rPr lang="en-US" sz="1600" dirty="0" smtClean="0">
                <a:solidFill>
                  <a:prstClr val="black"/>
                </a:solidFill>
              </a:rPr>
              <a:t>Support teacher effectiveness by providing more direct behavioral, intervention, and  instructional support by reducing the ratio of support personnel: teacher.</a:t>
            </a:r>
            <a:endParaRPr lang="en-US" sz="1600" dirty="0">
              <a:solidFill>
                <a:prstClr val="black"/>
              </a:solidFill>
            </a:endParaRPr>
          </a:p>
        </p:txBody>
      </p:sp>
      <p:sp>
        <p:nvSpPr>
          <p:cNvPr id="12" name="Rectangle 11"/>
          <p:cNvSpPr/>
          <p:nvPr/>
        </p:nvSpPr>
        <p:spPr>
          <a:xfrm>
            <a:off x="978553" y="1628930"/>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000" b="1" dirty="0" smtClean="0">
                <a:solidFill>
                  <a:prstClr val="black"/>
                </a:solidFill>
                <a:latin typeface="Arial"/>
                <a:cs typeface="Arial"/>
              </a:rPr>
              <a:t>Recruit</a:t>
            </a:r>
            <a:r>
              <a:rPr lang="en-US" sz="2000" b="1" dirty="0">
                <a:solidFill>
                  <a:prstClr val="black"/>
                </a:solidFill>
                <a:latin typeface="Arial"/>
                <a:cs typeface="Arial"/>
              </a:rPr>
              <a:t>, hire, and retain an effective teacher in every classroom.</a:t>
            </a:r>
          </a:p>
        </p:txBody>
      </p:sp>
      <p:sp>
        <p:nvSpPr>
          <p:cNvPr id="13" name="Rectangle 12"/>
          <p:cNvSpPr/>
          <p:nvPr/>
        </p:nvSpPr>
        <p:spPr>
          <a:xfrm>
            <a:off x="4173717" y="4289567"/>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AutoNum type="arabicPeriod"/>
            </a:pPr>
            <a:r>
              <a:rPr lang="en-US" sz="1600" dirty="0" smtClean="0">
                <a:solidFill>
                  <a:prstClr val="black"/>
                </a:solidFill>
              </a:rPr>
              <a:t>Reduce the caseloads of support personnel so that more direct support is provided to teachers and students.</a:t>
            </a:r>
          </a:p>
          <a:p>
            <a:pPr lvl="0"/>
            <a:endParaRPr lang="en-US" sz="1600" dirty="0" smtClean="0">
              <a:solidFill>
                <a:prstClr val="black"/>
              </a:solidFill>
            </a:endParaRPr>
          </a:p>
          <a:p>
            <a:pPr marL="342900" lvl="0" indent="-342900">
              <a:buAutoNum type="arabicPeriod"/>
            </a:pPr>
            <a:r>
              <a:rPr lang="en-US" sz="1600" dirty="0" smtClean="0">
                <a:solidFill>
                  <a:prstClr val="black"/>
                </a:solidFill>
              </a:rPr>
              <a:t>Provide training to all support personnel on effective behavior and academic interventions.</a:t>
            </a:r>
          </a:p>
          <a:p>
            <a:pPr marL="342900" lvl="0" indent="-342900">
              <a:buAutoNum type="arabicPeriod"/>
            </a:pPr>
            <a:endParaRPr lang="en-US" sz="1600" dirty="0">
              <a:solidFill>
                <a:prstClr val="black"/>
              </a:solidFill>
            </a:endParaRPr>
          </a:p>
          <a:p>
            <a:pPr marL="342900" lvl="0" indent="-342900">
              <a:buAutoNum type="arabicPeriod"/>
            </a:pPr>
            <a:r>
              <a:rPr lang="en-US" sz="1600" dirty="0" smtClean="0">
                <a:solidFill>
                  <a:prstClr val="black"/>
                </a:solidFill>
              </a:rPr>
              <a:t>Streamline and reorganize support services so that direct support is timely, supportive, and monitored.</a:t>
            </a:r>
            <a:endParaRPr lang="en-US" sz="1600" dirty="0">
              <a:solidFill>
                <a:prstClr val="black"/>
              </a:solidFill>
            </a:endParaRPr>
          </a:p>
        </p:txBody>
      </p:sp>
      <p:sp>
        <p:nvSpPr>
          <p:cNvPr id="14" name="Rectangle 13"/>
          <p:cNvSpPr/>
          <p:nvPr/>
        </p:nvSpPr>
        <p:spPr>
          <a:xfrm>
            <a:off x="978553" y="4300654"/>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200"/>
              </a:spcAft>
            </a:pPr>
            <a:r>
              <a:rPr lang="en-US" sz="2000" b="1" dirty="0">
                <a:solidFill>
                  <a:schemeClr val="tx1"/>
                </a:solidFill>
                <a:latin typeface="Arial"/>
                <a:cs typeface="Arial"/>
              </a:rPr>
              <a:t>Build and implement systems for  identifying and addressing root causes which may prohibit academic growth for all students</a:t>
            </a:r>
          </a:p>
        </p:txBody>
      </p:sp>
      <p:sp>
        <p:nvSpPr>
          <p:cNvPr id="15" name="Right Arrow 14"/>
          <p:cNvSpPr/>
          <p:nvPr/>
        </p:nvSpPr>
        <p:spPr>
          <a:xfrm>
            <a:off x="3868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3876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5</a:t>
            </a:fld>
            <a:endParaRPr lang="en-US" dirty="0"/>
          </a:p>
        </p:txBody>
      </p:sp>
    </p:spTree>
    <p:extLst>
      <p:ext uri="{BB962C8B-B14F-4D97-AF65-F5344CB8AC3E}">
        <p14:creationId xmlns:p14="http://schemas.microsoft.com/office/powerpoint/2010/main" val="94412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smtClean="0">
                <a:latin typeface="+mj-lt"/>
              </a:rPr>
              <a:t>Discussion of Budget Summary</a:t>
            </a:r>
          </a:p>
          <a:p>
            <a:pPr algn="ctr"/>
            <a:r>
              <a:rPr lang="en-US" sz="2400" b="1" dirty="0" smtClean="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6</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smtClean="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proposed budget for the general operations of the school are reflected at </a:t>
            </a:r>
            <a:r>
              <a:rPr lang="en-US" sz="2400" dirty="0">
                <a:solidFill>
                  <a:schemeClr val="tx1"/>
                </a:solidFill>
              </a:rPr>
              <a:t> $</a:t>
            </a:r>
            <a:r>
              <a:rPr lang="en-US" sz="2400" dirty="0" smtClean="0">
                <a:solidFill>
                  <a:schemeClr val="tx1"/>
                </a:solidFill>
              </a:rPr>
              <a:t>8,815,813.</a:t>
            </a:r>
            <a:r>
              <a:rPr lang="en-US" sz="2400" dirty="0">
                <a:solidFill>
                  <a:schemeClr val="tx1"/>
                </a:solidFill>
              </a:rPr>
              <a:t>		</a:t>
            </a:r>
            <a:endParaRPr lang="en-US" sz="2400" dirty="0" smtClean="0">
              <a:solidFill>
                <a:schemeClr val="tx1"/>
              </a:solidFill>
            </a:endParaRP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This investment plan for FY20 accommodates a student population that is projected to be 810 students, which is a increase/decrease of 63 projected students from FY19.</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130364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Allocation Summary</a:t>
            </a:r>
            <a:br>
              <a:rPr lang="en-US" dirty="0" smtClean="0"/>
            </a:br>
            <a:endParaRPr lang="en-US" dirty="0"/>
          </a:p>
        </p:txBody>
      </p:sp>
      <p:sp>
        <p:nvSpPr>
          <p:cNvPr id="3" name="Content Placeholder 2"/>
          <p:cNvSpPr>
            <a:spLocks noGrp="1"/>
          </p:cNvSpPr>
          <p:nvPr>
            <p:ph idx="1"/>
          </p:nvPr>
        </p:nvSpPr>
        <p:spPr>
          <a:xfrm>
            <a:off x="457200" y="1417638"/>
            <a:ext cx="8229600" cy="4708525"/>
          </a:xfrm>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13827081"/>
              </p:ext>
            </p:extLst>
          </p:nvPr>
        </p:nvGraphicFramePr>
        <p:xfrm>
          <a:off x="914400" y="2116666"/>
          <a:ext cx="7569200" cy="2709333"/>
        </p:xfrm>
        <a:graphic>
          <a:graphicData uri="http://schemas.openxmlformats.org/presentationml/2006/ole">
            <mc:AlternateContent xmlns:mc="http://schemas.openxmlformats.org/markup-compatibility/2006">
              <mc:Choice xmlns:v="urn:schemas-microsoft-com:vml" Requires="v">
                <p:oleObj spid="_x0000_s2051" name="Worksheet" r:id="rId3" imgW="10277530" imgH="1933523" progId="Excel.Sheet.12">
                  <p:embed/>
                </p:oleObj>
              </mc:Choice>
              <mc:Fallback>
                <p:oleObj name="Worksheet" r:id="rId3" imgW="10277530" imgH="1933523" progId="Excel.Sheet.12">
                  <p:embed/>
                  <p:pic>
                    <p:nvPicPr>
                      <p:cNvPr id="0" name=""/>
                      <p:cNvPicPr/>
                      <p:nvPr/>
                    </p:nvPicPr>
                    <p:blipFill>
                      <a:blip r:embed="rId4"/>
                      <a:stretch>
                        <a:fillRect/>
                      </a:stretch>
                    </p:blipFill>
                    <p:spPr>
                      <a:xfrm>
                        <a:off x="914400" y="2116666"/>
                        <a:ext cx="7569200" cy="2709333"/>
                      </a:xfrm>
                      <a:prstGeom prst="rect">
                        <a:avLst/>
                      </a:prstGeom>
                    </p:spPr>
                  </p:pic>
                </p:oleObj>
              </mc:Fallback>
            </mc:AlternateContent>
          </a:graphicData>
        </a:graphic>
      </p:graphicFrame>
    </p:spTree>
    <p:extLst>
      <p:ext uri="{BB962C8B-B14F-4D97-AF65-F5344CB8AC3E}">
        <p14:creationId xmlns:p14="http://schemas.microsoft.com/office/powerpoint/2010/main" val="328013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pic>
        <p:nvPicPr>
          <p:cNvPr id="6" name="Picture 5"/>
          <p:cNvPicPr>
            <a:picLocks noChangeAspect="1"/>
          </p:cNvPicPr>
          <p:nvPr/>
        </p:nvPicPr>
        <p:blipFill>
          <a:blip r:embed="rId3"/>
          <a:stretch>
            <a:fillRect/>
          </a:stretch>
        </p:blipFill>
        <p:spPr>
          <a:xfrm>
            <a:off x="795867" y="829733"/>
            <a:ext cx="8383962" cy="5585088"/>
          </a:xfrm>
          <a:prstGeom prst="rect">
            <a:avLst/>
          </a:prstGeom>
        </p:spPr>
      </p:pic>
    </p:spTree>
    <p:extLst>
      <p:ext uri="{BB962C8B-B14F-4D97-AF65-F5344CB8AC3E}">
        <p14:creationId xmlns:p14="http://schemas.microsoft.com/office/powerpoint/2010/main" val="14746188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60D824-1F42-4605-A966-FFCBCF63520E}">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d37e30bb-5f32-4411-a640-0b4044b692bf"/>
    <ds:schemaRef ds:uri="http://www.w3.org/XML/1998/namespace"/>
  </ds:schemaRefs>
</ds:datastoreItem>
</file>

<file path=customXml/itemProps3.xml><?xml version="1.0" encoding="utf-8"?>
<ds:datastoreItem xmlns:ds="http://schemas.openxmlformats.org/officeDocument/2006/customXml" ds:itemID="{21912341-9544-4F08-8FA1-CBA3014C9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16145</TotalTime>
  <Words>1387</Words>
  <Application>Microsoft Office PowerPoint</Application>
  <PresentationFormat>On-screen Show (4:3)</PresentationFormat>
  <Paragraphs>200</Paragraphs>
  <Slides>18</Slides>
  <Notes>12</Notes>
  <HiddenSlides>0</HiddenSlides>
  <MMClips>0</MMClips>
  <ScaleCrop>false</ScaleCrop>
  <HeadingPairs>
    <vt:vector size="8" baseType="variant">
      <vt:variant>
        <vt:lpstr>Fonts Used</vt:lpstr>
      </vt:variant>
      <vt:variant>
        <vt:i4>6</vt:i4>
      </vt:variant>
      <vt:variant>
        <vt:lpstr>Theme</vt:lpstr>
      </vt:variant>
      <vt:variant>
        <vt:i4>15</vt:i4>
      </vt:variant>
      <vt:variant>
        <vt:lpstr>Embedded OLE Servers</vt:lpstr>
      </vt:variant>
      <vt:variant>
        <vt:i4>1</vt:i4>
      </vt:variant>
      <vt:variant>
        <vt:lpstr>Slide Titles</vt:lpstr>
      </vt:variant>
      <vt:variant>
        <vt:i4>18</vt:i4>
      </vt:variant>
    </vt:vector>
  </HeadingPairs>
  <TitlesOfParts>
    <vt:vector size="40" baseType="lpstr">
      <vt:lpstr>Arial</vt:lpstr>
      <vt:lpstr>Berlin Sans FB Demi</vt:lpstr>
      <vt:lpstr>Calibri</vt:lpstr>
      <vt:lpstr>Century Schoolbook</vt:lpstr>
      <vt:lpstr>Corbel</vt:lpstr>
      <vt:lpstr>Wingdings</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12_Custom Design</vt:lpstr>
      <vt:lpstr>Microsoft Excel Worksheet</vt:lpstr>
      <vt:lpstr>PowerPoint Presentation</vt:lpstr>
      <vt:lpstr>GO Team Budget Development Process</vt:lpstr>
      <vt:lpstr>FY20 Budget Development Process</vt:lpstr>
      <vt:lpstr>PowerPoint Presentation</vt:lpstr>
      <vt:lpstr>PowerPoint Presentation</vt:lpstr>
      <vt:lpstr>PowerPoint Presentation</vt:lpstr>
      <vt:lpstr>Executive Summary</vt:lpstr>
      <vt:lpstr>Allocation Summary </vt:lpstr>
      <vt:lpstr>PowerPoint Presentation</vt:lpstr>
      <vt:lpstr>PowerPoint Presentation</vt:lpstr>
      <vt:lpstr>What’s Next?</vt:lpstr>
      <vt:lpstr>PowerPoint Presentation</vt:lpstr>
      <vt:lpstr>Key Proposals in FY 2020 budget allocations</vt:lpstr>
      <vt:lpstr>Key Proposals in FY 2020 budget allocations: Positions</vt:lpstr>
      <vt:lpstr>Key Proposals in FY 2020 budget allocations: Curriculum</vt:lpstr>
      <vt:lpstr>Key Proposals in FY 2020 budget allocations: Talent Development</vt:lpstr>
      <vt:lpstr>Key Proposals in FY 2020 budget allocations: Other</vt:lpstr>
      <vt:lpstr>Questions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Stimpson, Kara</cp:lastModifiedBy>
  <cp:revision>355</cp:revision>
  <cp:lastPrinted>2019-02-27T18:55:31Z</cp:lastPrinted>
  <dcterms:created xsi:type="dcterms:W3CDTF">2014-12-15T21:46:52Z</dcterms:created>
  <dcterms:modified xsi:type="dcterms:W3CDTF">2019-02-27T22:10:38Z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