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24"/>
  </p:notesMasterIdLst>
  <p:handoutMasterIdLst>
    <p:handoutMasterId r:id="rId25"/>
  </p:handoutMasterIdLst>
  <p:sldIdLst>
    <p:sldId id="281" r:id="rId5"/>
    <p:sldId id="272" r:id="rId6"/>
    <p:sldId id="289" r:id="rId7"/>
    <p:sldId id="270" r:id="rId8"/>
    <p:sldId id="307" r:id="rId9"/>
    <p:sldId id="308" r:id="rId10"/>
    <p:sldId id="305" r:id="rId11"/>
    <p:sldId id="310" r:id="rId12"/>
    <p:sldId id="309" r:id="rId13"/>
    <p:sldId id="295" r:id="rId14"/>
    <p:sldId id="293" r:id="rId15"/>
    <p:sldId id="291" r:id="rId16"/>
    <p:sldId id="297" r:id="rId17"/>
    <p:sldId id="301" r:id="rId18"/>
    <p:sldId id="298" r:id="rId19"/>
    <p:sldId id="311" r:id="rId20"/>
    <p:sldId id="302" r:id="rId21"/>
    <p:sldId id="299" r:id="rId22"/>
    <p:sldId id="284" r:id="rId23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howGuides="1">
      <p:cViewPr>
        <p:scale>
          <a:sx n="80" d="100"/>
          <a:sy n="80" d="100"/>
        </p:scale>
        <p:origin x="40" y="40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4/10/2023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4/10/2023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7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7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9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242148">
              <a:defRPr/>
            </a:pPr>
            <a:fld id="{B8796F01-7154-41E0-B48B-A6921757531A}" type="slidenum">
              <a:rPr lang="en-US">
                <a:solidFill>
                  <a:srgbClr val="44546A"/>
                </a:solidFill>
                <a:latin typeface="Century Gothic" panose="020B0502020202020204"/>
              </a:rPr>
              <a:pPr defTabSz="1242148">
                <a:defRPr/>
              </a:pPr>
              <a:t>14</a:t>
            </a:fld>
            <a:endParaRPr lang="en-US" dirty="0">
              <a:solidFill>
                <a:srgbClr val="44546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57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39cg7TwWArOIl3yTG7meucBJSPpABFH_zQuUOFYUo4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1" y="2188029"/>
            <a:ext cx="3757613" cy="2481941"/>
          </a:xfrm>
        </p:spPr>
        <p:txBody>
          <a:bodyPr>
            <a:normAutofit fontScale="90000"/>
          </a:bodyPr>
          <a:lstStyle/>
          <a:p>
            <a:r>
              <a:rPr lang="en-US" dirty="0"/>
              <a:t>GO Team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1" y="4984334"/>
            <a:ext cx="3757612" cy="609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April 11, 2023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94CDC-0593-F75E-139D-E7603E2CF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1" y="1295400"/>
            <a:ext cx="3757612" cy="609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Springdale Park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685800"/>
            <a:ext cx="3886199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Needs Assessment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7113" y="3943350"/>
            <a:ext cx="1905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80326-D74B-1C77-D18B-6040AF94461A}"/>
              </a:ext>
            </a:extLst>
          </p:cNvPr>
          <p:cNvSpPr txBox="1"/>
          <p:nvPr/>
        </p:nvSpPr>
        <p:spPr>
          <a:xfrm>
            <a:off x="5865813" y="1828800"/>
            <a:ext cx="5562600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Needs Assessment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During this Needs Assessment, we will look at data from the Spring MAP administration and identify 2-3 potential needs for the 2023-2024 school year. 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This discussion will help school leadership as they begin developing the school’s 2023-2024 Continuous Improvement Plan this summer.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2AF6-AF52-836E-0DB9-34377082B835}"/>
              </a:ext>
            </a:extLst>
          </p:cNvPr>
          <p:cNvSpPr txBox="1"/>
          <p:nvPr/>
        </p:nvSpPr>
        <p:spPr>
          <a:xfrm>
            <a:off x="760412" y="2057400"/>
            <a:ext cx="259670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chemeClr val="accent6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547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209800"/>
            <a:ext cx="7696200" cy="3505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does this data tell us?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good news is there to celebrate?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Where are growth opportunities?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cs typeface="Calibri"/>
              </a:rPr>
              <a:t>What trends do we see in the data?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5E292-90B4-154E-4F26-BFD92A73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4800"/>
            <a:ext cx="5943600" cy="13716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5"/>
                </a:solidFill>
              </a:rPr>
              <a:t>Needs Assessment:</a:t>
            </a:r>
            <a:br>
              <a:rPr lang="en-US" sz="4000" b="1" dirty="0">
                <a:solidFill>
                  <a:schemeClr val="accent5"/>
                </a:solidFill>
              </a:rPr>
            </a:br>
            <a:r>
              <a:rPr lang="en-US" sz="4000" b="1" dirty="0">
                <a:solidFill>
                  <a:schemeClr val="accent5"/>
                </a:solidFill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39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F427B0E-DA6A-1C18-1166-0D5614C3795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1992144"/>
              </p:ext>
            </p:extLst>
          </p:nvPr>
        </p:nvGraphicFramePr>
        <p:xfrm>
          <a:off x="2741612" y="2743200"/>
          <a:ext cx="8763000" cy="1828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24516321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405354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Needs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9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3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76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B88A2-F3BD-6FE0-9654-38C55917036F}"/>
              </a:ext>
            </a:extLst>
          </p:cNvPr>
          <p:cNvSpPr txBox="1"/>
          <p:nvPr/>
        </p:nvSpPr>
        <p:spPr>
          <a:xfrm>
            <a:off x="2055812" y="381000"/>
            <a:ext cx="96774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Needs Assessment: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C6BE-B0DE-6DBE-78D0-76D16779D0A4}"/>
              </a:ext>
            </a:extLst>
          </p:cNvPr>
          <p:cNvSpPr txBox="1"/>
          <p:nvPr/>
        </p:nvSpPr>
        <p:spPr>
          <a:xfrm>
            <a:off x="2551112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ea typeface="+mn-lt"/>
                <a:cs typeface="Calibri"/>
              </a:rPr>
              <a:t>What are two to three (2-3) needs we can identify based our data?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1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914400"/>
            <a:ext cx="3429000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Information Items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412" y="3276600"/>
            <a:ext cx="266700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22" y="901698"/>
            <a:ext cx="30480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Principal’s Report</a:t>
            </a:r>
          </a:p>
        </p:txBody>
      </p:sp>
      <p:pic>
        <p:nvPicPr>
          <p:cNvPr id="2" name="Graphic 1" descr="sketch of trophy on top of stack of books">
            <a:extLst>
              <a:ext uri="{FF2B5EF4-FFF2-40B4-BE49-F238E27FC236}">
                <a16:creationId xmlns:a16="http://schemas.microsoft.com/office/drawing/2014/main" id="{01E27CA5-A2A2-9D38-63DE-702785BB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9512" y="2971800"/>
            <a:ext cx="2552700" cy="34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74911" y="1193800"/>
            <a:ext cx="8763002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3000"/>
              <a:t>Family Engagement</a:t>
            </a:r>
            <a:endParaRPr lang="en-US" sz="2400">
              <a:cs typeface="Quire Sans"/>
            </a:endParaRPr>
          </a:p>
          <a:p>
            <a:pPr marL="304165" indent="-304165">
              <a:buClr>
                <a:srgbClr val="000000"/>
              </a:buClr>
            </a:pPr>
            <a:r>
              <a:rPr lang="en-US" dirty="0">
                <a:cs typeface="Quire Sans"/>
              </a:rPr>
              <a:t>STEAM Night</a:t>
            </a:r>
          </a:p>
          <a:p>
            <a:pPr marL="304165" indent="-304165">
              <a:buClr>
                <a:srgbClr val="000000"/>
              </a:buClr>
            </a:pPr>
            <a:r>
              <a:rPr lang="en-US" dirty="0">
                <a:cs typeface="Quire Sans"/>
              </a:rPr>
              <a:t>Fine Arts Night</a:t>
            </a:r>
          </a:p>
          <a:p>
            <a:pPr marL="304165" indent="-304165">
              <a:buClr>
                <a:srgbClr val="000000"/>
              </a:buClr>
            </a:pPr>
            <a:r>
              <a:rPr lang="en-US" dirty="0">
                <a:cs typeface="Quire Sans"/>
              </a:rPr>
              <a:t>International Night</a:t>
            </a:r>
          </a:p>
          <a:p>
            <a:pPr marL="304165" indent="-304165">
              <a:buClr>
                <a:srgbClr val="000000"/>
              </a:buClr>
            </a:pPr>
            <a:r>
              <a:rPr lang="en-US" dirty="0">
                <a:cs typeface="Quire Sans"/>
              </a:rPr>
              <a:t>Volunteer Opportunities</a:t>
            </a:r>
          </a:p>
          <a:p>
            <a:pPr marL="730885" lvl="1" indent="-304165">
              <a:buClr>
                <a:srgbClr val="000000"/>
              </a:buClr>
            </a:pPr>
            <a:r>
              <a:rPr lang="en-US" dirty="0">
                <a:cs typeface="Quire Sans"/>
              </a:rPr>
              <a:t>Library Shelving</a:t>
            </a:r>
          </a:p>
          <a:p>
            <a:pPr marL="730885" lvl="1" indent="-304165">
              <a:buClr>
                <a:srgbClr val="000000"/>
              </a:buClr>
            </a:pPr>
            <a:r>
              <a:rPr lang="en-US" dirty="0">
                <a:cs typeface="Quire Sans"/>
              </a:rPr>
              <a:t>Math Club</a:t>
            </a:r>
          </a:p>
          <a:p>
            <a:pPr marL="730885" lvl="1" indent="-304165">
              <a:buClr>
                <a:srgbClr val="000000"/>
              </a:buClr>
            </a:pPr>
            <a:r>
              <a:rPr lang="en-US" dirty="0">
                <a:cs typeface="Quire Sans"/>
              </a:rPr>
              <a:t>Science</a:t>
            </a:r>
            <a:r>
              <a:rPr lang="en-US">
                <a:cs typeface="Quire Sans"/>
              </a:rPr>
              <a:t> Olympiad</a:t>
            </a:r>
          </a:p>
          <a:p>
            <a:pPr marL="730885" lvl="1" indent="-304165">
              <a:buClr>
                <a:srgbClr val="000000"/>
              </a:buClr>
            </a:pPr>
            <a:r>
              <a:rPr lang="en-US">
                <a:cs typeface="Quire Sans"/>
              </a:rPr>
              <a:t>Gardening</a:t>
            </a:r>
            <a:endParaRPr lang="en-US" dirty="0">
              <a:cs typeface="Quire Sans"/>
            </a:endParaRPr>
          </a:p>
          <a:p>
            <a:pPr marL="730885" lvl="1" indent="-304165">
              <a:buClr>
                <a:srgbClr val="000000"/>
              </a:buClr>
            </a:pPr>
            <a:endParaRPr lang="en-US">
              <a:cs typeface="Quire Sans"/>
            </a:endParaRPr>
          </a:p>
          <a:p>
            <a:pPr marL="730885" lvl="1" indent="-304165">
              <a:buClr>
                <a:srgbClr val="000000"/>
              </a:buClr>
            </a:pPr>
            <a:endParaRPr lang="en-US">
              <a:cs typeface="Quire Sans"/>
            </a:endParaRPr>
          </a:p>
          <a:p>
            <a:pPr marL="304165" indent="-304165">
              <a:buClr>
                <a:srgbClr val="000000"/>
              </a:buClr>
            </a:pPr>
            <a:endParaRPr lang="en-US" dirty="0">
              <a:cs typeface="Quire Sans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cs typeface="Quir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14C6B-7501-FBAE-F818-09B39FA5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5" y="1259901"/>
            <a:ext cx="2742486" cy="270501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C9EC8F-E6D4-9BD2-C9C6-86D6DB882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083" y="3383719"/>
            <a:ext cx="2742486" cy="27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74911" y="1193800"/>
            <a:ext cx="8763002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sz="2800" u="sng" dirty="0"/>
              <a:t>Partnerships</a:t>
            </a:r>
          </a:p>
          <a:p>
            <a:pPr marL="304165" indent="-304165">
              <a:buClr>
                <a:srgbClr val="000000"/>
              </a:buClr>
            </a:pPr>
            <a:endParaRPr lang="en-US" sz="2000" dirty="0">
              <a:cs typeface="Quire Sans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dirty="0">
                <a:cs typeface="Quire Sans"/>
                <a:hlinkClick r:id="rId3"/>
              </a:rPr>
              <a:t>EXPERIENCES</a:t>
            </a:r>
            <a:endParaRPr lang="en-US" dirty="0">
              <a:cs typeface="Quire Sans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cs typeface="Quire Sans"/>
            </a:endParaRPr>
          </a:p>
        </p:txBody>
      </p:sp>
      <p:pic>
        <p:nvPicPr>
          <p:cNvPr id="2" name="Picture 3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58BF1365-6258-58CF-9630-24DDF418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49" y="1852878"/>
            <a:ext cx="3403672" cy="322949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107381D-D77E-17DC-E438-2610BEA79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64660" y="3381200"/>
            <a:ext cx="3656648" cy="27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1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457200"/>
            <a:ext cx="7812088" cy="152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Additional Information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9F55-287D-C3CF-11DA-35CEEF4C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133600"/>
            <a:ext cx="5562600" cy="4089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Cluster Advisory Team Report</a:t>
            </a:r>
          </a:p>
          <a:p>
            <a:r>
              <a:rPr lang="en-US" b="1" dirty="0">
                <a:solidFill>
                  <a:schemeClr val="tx2"/>
                </a:solidFill>
              </a:rPr>
              <a:t>GO Team Elections</a:t>
            </a:r>
          </a:p>
          <a:p>
            <a:pPr lvl="1"/>
            <a:r>
              <a:rPr lang="en-US" dirty="0"/>
              <a:t>Find candidates at apsstrongschools.com</a:t>
            </a:r>
          </a:p>
          <a:p>
            <a:pPr lvl="1"/>
            <a:r>
              <a:rPr lang="en-US" dirty="0"/>
              <a:t>Vote </a:t>
            </a:r>
            <a:r>
              <a:rPr lang="en-US" b="1" dirty="0"/>
              <a:t>APRIL 18-27</a:t>
            </a:r>
          </a:p>
          <a:p>
            <a:pPr lvl="1"/>
            <a:r>
              <a:rPr lang="en-US" dirty="0"/>
              <a:t>Households are sent a unique link based upon information in Infinite Campus</a:t>
            </a:r>
          </a:p>
          <a:p>
            <a:pPr lvl="1"/>
            <a:r>
              <a:rPr lang="en-US" dirty="0"/>
              <a:t>School Staff will be sent a link to their APS email address</a:t>
            </a:r>
          </a:p>
        </p:txBody>
      </p:sp>
    </p:spTree>
    <p:extLst>
      <p:ext uri="{BB962C8B-B14F-4D97-AF65-F5344CB8AC3E}">
        <p14:creationId xmlns:p14="http://schemas.microsoft.com/office/powerpoint/2010/main" val="6960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140" y="4191000"/>
            <a:ext cx="1959951" cy="157792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8C39E6-DC9C-0C7A-D309-34E2F0F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1089073"/>
            <a:ext cx="4495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Announcements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645D6-B0F5-D6EE-D0A4-3AEDF72F6590}"/>
              </a:ext>
            </a:extLst>
          </p:cNvPr>
          <p:cNvSpPr txBox="1">
            <a:spLocks/>
          </p:cNvSpPr>
          <p:nvPr/>
        </p:nvSpPr>
        <p:spPr>
          <a:xfrm>
            <a:off x="6246812" y="1660573"/>
            <a:ext cx="5181600" cy="32766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</a:rPr>
              <a:t>GO Team Members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Check your email starting </a:t>
            </a:r>
            <a:r>
              <a:rPr lang="en-US" b="1" dirty="0">
                <a:solidFill>
                  <a:schemeClr val="accent1"/>
                </a:solidFill>
              </a:rPr>
              <a:t>May 1</a:t>
            </a:r>
            <a:r>
              <a:rPr lang="en-US" dirty="0">
                <a:solidFill>
                  <a:schemeClr val="accent1"/>
                </a:solidFill>
              </a:rPr>
              <a:t> for end of year survey links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 Team Satisfaction Survey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Principal Feedback Survey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 required trainings </a:t>
            </a:r>
            <a:r>
              <a:rPr lang="en-US" b="1" dirty="0">
                <a:solidFill>
                  <a:schemeClr val="accent1"/>
                </a:solidFill>
              </a:rPr>
              <a:t>ASAP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the GO Team Office with any questions</a:t>
            </a:r>
          </a:p>
        </p:txBody>
      </p:sp>
    </p:spTree>
    <p:extLst>
      <p:ext uri="{BB962C8B-B14F-4D97-AF65-F5344CB8AC3E}">
        <p14:creationId xmlns:p14="http://schemas.microsoft.com/office/powerpoint/2010/main" val="16824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AC736C6D-CC6C-DA4E-5C75-55CF58E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3716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52400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143000"/>
            <a:ext cx="7659688" cy="5156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Minutes: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Action Item 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Items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Spring MAP results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 Assessment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</a:p>
          <a:p>
            <a:pPr marL="1169595" lvl="2" indent="-285750">
              <a:lnSpc>
                <a:spcPct val="107000"/>
              </a:lnSpc>
              <a:spcBef>
                <a:spcPts val="0"/>
              </a:spcBef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2022-2023 Family Engagement and/or Partnership Highlights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 Advisory Team Report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Team Elections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Comment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906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2023 Spring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MAP Results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212" y="3962400"/>
            <a:ext cx="1531180" cy="204157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1A1B89-DB1A-2123-907D-103A9D8B7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04" y="1782786"/>
            <a:ext cx="5410200" cy="2865414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Data Points to Consider</a:t>
            </a:r>
          </a:p>
          <a:p>
            <a:pPr marL="0" indent="0">
              <a:lnSpc>
                <a:spcPts val="2000"/>
              </a:lnSpc>
              <a:buClr>
                <a:schemeClr val="bg1"/>
              </a:buClr>
              <a:buNone/>
            </a:pPr>
            <a:r>
              <a:rPr lang="en-US" b="1" dirty="0"/>
              <a:t>Fall to Spring Comparison</a:t>
            </a:r>
          </a:p>
          <a:p>
            <a:pPr lvl="1">
              <a:lnSpc>
                <a:spcPts val="2000"/>
              </a:lnSpc>
            </a:pPr>
            <a:r>
              <a:rPr lang="en-US" dirty="0"/>
              <a:t>Literacy</a:t>
            </a:r>
          </a:p>
          <a:p>
            <a:pPr lvl="1">
              <a:lnSpc>
                <a:spcPts val="2000"/>
              </a:lnSpc>
            </a:pPr>
            <a:r>
              <a:rPr lang="en-US" dirty="0"/>
              <a:t>Numeracy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4FDAE9-6720-B7A7-A2E4-1216CF89EF1C}"/>
              </a:ext>
            </a:extLst>
          </p:cNvPr>
          <p:cNvSpPr txBox="1"/>
          <p:nvPr/>
        </p:nvSpPr>
        <p:spPr>
          <a:xfrm>
            <a:off x="6018212" y="6096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Literacy</a:t>
            </a:r>
          </a:p>
        </p:txBody>
      </p:sp>
      <p:pic>
        <p:nvPicPr>
          <p:cNvPr id="5" name="Picture 6" descr="Timeline&#10;&#10;Description automatically generated">
            <a:extLst>
              <a:ext uri="{FF2B5EF4-FFF2-40B4-BE49-F238E27FC236}">
                <a16:creationId xmlns:a16="http://schemas.microsoft.com/office/drawing/2014/main" id="{A897CFAC-EE19-62A3-0E97-CDF25ED1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87" y="982638"/>
            <a:ext cx="9109996" cy="53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4FDAE9-6720-B7A7-A2E4-1216CF89EF1C}"/>
              </a:ext>
            </a:extLst>
          </p:cNvPr>
          <p:cNvSpPr txBox="1"/>
          <p:nvPr/>
        </p:nvSpPr>
        <p:spPr>
          <a:xfrm>
            <a:off x="6018212" y="6096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Literacy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67A055-B860-F072-AED6-78598A65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036" y="1381930"/>
            <a:ext cx="8319447" cy="45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7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4FDAE9-6720-B7A7-A2E4-1216CF89EF1C}"/>
              </a:ext>
            </a:extLst>
          </p:cNvPr>
          <p:cNvSpPr txBox="1"/>
          <p:nvPr/>
        </p:nvSpPr>
        <p:spPr>
          <a:xfrm>
            <a:off x="6018212" y="6096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Literacy</a:t>
            </a:r>
          </a:p>
        </p:txBody>
      </p:sp>
      <p:pic>
        <p:nvPicPr>
          <p:cNvPr id="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A423C899-36D2-B197-706B-C49918C5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03" y="1062418"/>
            <a:ext cx="8003227" cy="57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7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FD53B-A174-32E6-BF1A-56C6FE46E30C}"/>
              </a:ext>
            </a:extLst>
          </p:cNvPr>
          <p:cNvSpPr txBox="1"/>
          <p:nvPr/>
        </p:nvSpPr>
        <p:spPr>
          <a:xfrm>
            <a:off x="6018212" y="6096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Math</a:t>
            </a:r>
          </a:p>
        </p:txBody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58F0865F-9E81-0CE8-F01A-400BED2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15" y="1025460"/>
            <a:ext cx="8923139" cy="56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FD53B-A174-32E6-BF1A-56C6FE46E30C}"/>
              </a:ext>
            </a:extLst>
          </p:cNvPr>
          <p:cNvSpPr txBox="1"/>
          <p:nvPr/>
        </p:nvSpPr>
        <p:spPr>
          <a:xfrm>
            <a:off x="6018212" y="6096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Math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41ACC81-717A-A820-4B79-4C55052A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50" y="983390"/>
            <a:ext cx="8420062" cy="61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FD53B-A174-32E6-BF1A-56C6FE46E30C}"/>
              </a:ext>
            </a:extLst>
          </p:cNvPr>
          <p:cNvSpPr txBox="1"/>
          <p:nvPr/>
        </p:nvSpPr>
        <p:spPr>
          <a:xfrm>
            <a:off x="6018212" y="6096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Math</a:t>
            </a:r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D8D5E68-B436-93AA-1393-CC071A65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665" y="936650"/>
            <a:ext cx="7658261" cy="58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APS 9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0083A9"/>
      </a:accent5>
      <a:accent6>
        <a:srgbClr val="A92A91"/>
      </a:accent6>
      <a:hlink>
        <a:srgbClr val="A92A91"/>
      </a:hlink>
      <a:folHlink>
        <a:srgbClr val="0083A9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953f2c1-df8d-402f-a88d-16d3de6334cc" xsi:nil="true"/>
    <SharedWithUsers xmlns="088bbc06-bb58-4353-b539-f613933ed3a6">
      <UserInfo>
        <DisplayName>Barnett, Carolyn</DisplayName>
        <AccountId>14</AccountId>
        <AccountType/>
      </UserInfo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  <_activity xmlns="1953f2c1-df8d-402f-a88d-16d3de6334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AD94F384EE884BBFB08C774EF6D09D" ma:contentTypeVersion="8" ma:contentTypeDescription="Create a new document." ma:contentTypeScope="" ma:versionID="4b6eacd50a2f033d23f674bb083d7843">
  <xsd:schema xmlns:xsd="http://www.w3.org/2001/XMLSchema" xmlns:xs="http://www.w3.org/2001/XMLSchema" xmlns:p="http://schemas.microsoft.com/office/2006/metadata/properties" xmlns:ns3="1953f2c1-df8d-402f-a88d-16d3de6334cc" xmlns:ns4="088bbc06-bb58-4353-b539-f613933ed3a6" targetNamespace="http://schemas.microsoft.com/office/2006/metadata/properties" ma:root="true" ma:fieldsID="17a63c88d98c0b4f1dd591ec6dcd9c8c" ns3:_="" ns4:_="">
    <xsd:import namespace="1953f2c1-df8d-402f-a88d-16d3de6334cc"/>
    <xsd:import namespace="088bbc06-bb58-4353-b539-f613933ed3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3f2c1-df8d-402f-a88d-16d3de633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bbc06-bb58-4353-b539-f613933ed3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9DED2-7065-407C-BB58-BE430B9CE579}">
  <ds:schemaRefs>
    <ds:schemaRef ds:uri="http://purl.org/dc/terms/"/>
    <ds:schemaRef ds:uri="http://schemas.openxmlformats.org/package/2006/metadata/core-properties"/>
    <ds:schemaRef ds:uri="1953f2c1-df8d-402f-a88d-16d3de6334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88bbc06-bb58-4353-b539-f613933ed3a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983A49-297C-49C1-8BE1-D6A0A206B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3f2c1-df8d-402f-a88d-16d3de6334cc"/>
    <ds:schemaRef ds:uri="088bbc06-bb58-4353-b539-f613933ed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2318</TotalTime>
  <Words>306</Words>
  <Application>Microsoft Office PowerPoint</Application>
  <PresentationFormat>Custom</PresentationFormat>
  <Paragraphs>91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Quire Sans</vt:lpstr>
      <vt:lpstr>Sagona Book</vt:lpstr>
      <vt:lpstr>Class open house presentation</vt:lpstr>
      <vt:lpstr>GO Team Meeting</vt:lpstr>
      <vt:lpstr>Agenda</vt:lpstr>
      <vt:lpstr>2023 Spring MAP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Needs Assessment</vt:lpstr>
      <vt:lpstr>Needs Assessment: Guiding Questions</vt:lpstr>
      <vt:lpstr>PowerPoint Presentation</vt:lpstr>
      <vt:lpstr>Information Items</vt:lpstr>
      <vt:lpstr>Principal’s Report</vt:lpstr>
      <vt:lpstr>PowerPoint Presentation</vt:lpstr>
      <vt:lpstr>PowerPoint Presentation</vt:lpstr>
      <vt:lpstr>Additional Information Items</vt:lpstr>
      <vt:lpstr>Announcements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 House</dc:title>
  <dc:creator>Jacobi, Diane</dc:creator>
  <cp:lastModifiedBy>Toney, Jennifer</cp:lastModifiedBy>
  <cp:revision>8</cp:revision>
  <cp:lastPrinted>2023-04-11T17:07:05Z</cp:lastPrinted>
  <dcterms:created xsi:type="dcterms:W3CDTF">2023-03-21T20:20:37Z</dcterms:created>
  <dcterms:modified xsi:type="dcterms:W3CDTF">2023-04-11T17:41:29Z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0x0101000AAD94F384EE884BBFB08C774EF6D09D</vt:lpwstr>
  </property>
  <property fmtid="{D5CDD505-2E9C-101B-9397-08002B2CF9AE}" pid="3" name="MediaServiceImageTags">
    <vt:lpwstr/>
  </property>
</Properties>
</file>