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4"/>
  </p:notesMasterIdLst>
  <p:handoutMasterIdLst>
    <p:handoutMasterId r:id="rId35"/>
  </p:handoutMasterIdLst>
  <p:sldIdLst>
    <p:sldId id="446" r:id="rId16"/>
    <p:sldId id="495" r:id="rId17"/>
    <p:sldId id="478" r:id="rId18"/>
    <p:sldId id="346" r:id="rId19"/>
    <p:sldId id="351" r:id="rId20"/>
    <p:sldId id="512" r:id="rId21"/>
    <p:sldId id="501" r:id="rId22"/>
    <p:sldId id="3848" r:id="rId23"/>
    <p:sldId id="3849" r:id="rId24"/>
    <p:sldId id="477" r:id="rId25"/>
    <p:sldId id="3854" r:id="rId26"/>
    <p:sldId id="483" r:id="rId27"/>
    <p:sldId id="507" r:id="rId28"/>
    <p:sldId id="508" r:id="rId29"/>
    <p:sldId id="510" r:id="rId30"/>
    <p:sldId id="319" r:id="rId31"/>
    <p:sldId id="486" r:id="rId32"/>
    <p:sldId id="493"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157C4-6D5F-41AE-A930-C1E44C27B666}" v="239" dt="2023-01-31T14:20:41.517"/>
    <p1510:client id="{BA855DD7-C960-4FCE-9327-2D58058D962D}" v="6" vWet="10" dt="2023-01-31T14:10:32.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dirty="0"/>
            <a:t>This budget represents an investment plan for our school’s students, employees and the community.</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a:t>The proposed budget for the general operations of the school are reflected at </a:t>
          </a:r>
          <a:r>
            <a:rPr lang="en-US" sz="1800">
              <a:latin typeface="Arial Black"/>
            </a:rPr>
            <a:t>$5,430,994.</a:t>
          </a:r>
          <a:endParaRPr lang="en-US" sz="1800"/>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pPr rtl="0"/>
          <a:r>
            <a:rPr lang="en-US" sz="1800"/>
            <a:t>This investment plan for FY24 accommodates a student population that is projected to be</a:t>
          </a:r>
          <a:r>
            <a:rPr lang="en-US" sz="1800">
              <a:latin typeface="Arial Black"/>
            </a:rPr>
            <a:t> 408</a:t>
          </a:r>
          <a:r>
            <a:rPr lang="en-US" sz="1800"/>
            <a:t> students, which is a </a:t>
          </a:r>
          <a:r>
            <a:rPr lang="en-US" sz="1800">
              <a:latin typeface="Arial Black"/>
            </a:rPr>
            <a:t>decrease</a:t>
          </a:r>
          <a:r>
            <a:rPr lang="en-US" sz="1800"/>
            <a:t> of</a:t>
          </a:r>
          <a:r>
            <a:rPr lang="en-US" sz="1800">
              <a:latin typeface="Arial Black"/>
            </a:rPr>
            <a:t> 317</a:t>
          </a:r>
          <a:r>
            <a:rPr lang="en-US" sz="1800"/>
            <a:t> students from FY23.</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DDB5BB-9C85-4117-93DA-91F2153C080D}"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0D017817-51AB-4DB6-87D6-2ABF2662E641}">
      <dgm:prSet custT="1"/>
      <dgm:spPr/>
      <dgm:t>
        <a:bodyPr/>
        <a:lstStyle/>
        <a:p>
          <a:r>
            <a:rPr lang="en-US" sz="1400" b="1">
              <a:solidFill>
                <a:schemeClr val="tx1"/>
              </a:solidFill>
            </a:rPr>
            <a:t>Technology Support:</a:t>
          </a:r>
          <a:r>
            <a:rPr lang="en-US" sz="1400">
              <a:solidFill>
                <a:schemeClr val="tx1"/>
              </a:solidFill>
            </a:rPr>
            <a:t> Software, assistive technology, online learning platforms, subscriptions. </a:t>
          </a:r>
        </a:p>
      </dgm:t>
    </dgm:pt>
    <dgm:pt modelId="{69C8A8E4-87F7-4F20-8362-B2FED607E045}" type="parTrans" cxnId="{FCB33550-52BF-4129-B0DB-1A482A14310E}">
      <dgm:prSet/>
      <dgm:spPr/>
      <dgm:t>
        <a:bodyPr/>
        <a:lstStyle/>
        <a:p>
          <a:endParaRPr lang="en-US"/>
        </a:p>
      </dgm:t>
    </dgm:pt>
    <dgm:pt modelId="{09626B01-C745-4413-AAFA-66F17F3C5D88}" type="sibTrans" cxnId="{FCB33550-52BF-4129-B0DB-1A482A14310E}">
      <dgm:prSet/>
      <dgm:spPr/>
      <dgm:t>
        <a:bodyPr/>
        <a:lstStyle/>
        <a:p>
          <a:endParaRPr lang="en-US"/>
        </a:p>
      </dgm:t>
    </dgm:pt>
    <dgm:pt modelId="{B5E6890F-CF3B-4672-ACE4-D80782FC7946}">
      <dgm:prSet custT="1"/>
      <dgm:spPr/>
      <dgm:t>
        <a:bodyPr/>
        <a:lstStyle/>
        <a:p>
          <a:r>
            <a:rPr lang="en-US" sz="1400" b="1">
              <a:solidFill>
                <a:schemeClr val="tx1"/>
              </a:solidFill>
            </a:rPr>
            <a:t>Mental and Physical Health: </a:t>
          </a:r>
          <a:r>
            <a:rPr lang="en-US" sz="1400">
              <a:solidFill>
                <a:schemeClr val="tx1"/>
              </a:solidFill>
            </a:rPr>
            <a:t>Cover the costs of additional counseling, telehealth, therapeutic services, and wraparound services and supports (contracted hours, professional learning, programs)</a:t>
          </a:r>
        </a:p>
      </dgm:t>
    </dgm:pt>
    <dgm:pt modelId="{3E416125-70F9-401C-A2DA-8B3FB18E19E7}" type="parTrans" cxnId="{EC422B90-4644-4F40-9844-E4329F19F47B}">
      <dgm:prSet/>
      <dgm:spPr/>
      <dgm:t>
        <a:bodyPr/>
        <a:lstStyle/>
        <a:p>
          <a:endParaRPr lang="en-US"/>
        </a:p>
      </dgm:t>
    </dgm:pt>
    <dgm:pt modelId="{C3553172-6E2E-444E-B7F5-67F47128F9D3}" type="sibTrans" cxnId="{EC422B90-4644-4F40-9844-E4329F19F47B}">
      <dgm:prSet/>
      <dgm:spPr/>
      <dgm:t>
        <a:bodyPr/>
        <a:lstStyle/>
        <a:p>
          <a:endParaRPr lang="en-US"/>
        </a:p>
      </dgm:t>
    </dgm:pt>
    <dgm:pt modelId="{42E598AB-6A75-4D10-9788-5F203FE8EFFC}">
      <dgm:prSet custT="1"/>
      <dgm:spPr/>
      <dgm:t>
        <a:bodyPr/>
        <a:lstStyle/>
        <a:p>
          <a:r>
            <a:rPr lang="en-US" sz="1400" b="1">
              <a:solidFill>
                <a:schemeClr val="tx1"/>
              </a:solidFill>
            </a:rPr>
            <a:t>Supplemental Learning: </a:t>
          </a:r>
          <a:r>
            <a:rPr lang="en-US" sz="1400">
              <a:solidFill>
                <a:schemeClr val="tx1"/>
              </a:solidFill>
            </a:rPr>
            <a:t>Cover costs of remediation, and/or enrichment opportunities during the school year for students (afterschool programs, additional pay for teachers and staff, transportation). </a:t>
          </a:r>
        </a:p>
      </dgm:t>
    </dgm:pt>
    <dgm:pt modelId="{1664D377-FC5C-4129-95E9-97B27C22A92E}" type="parTrans" cxnId="{14EDFC4D-D59D-41C1-958A-D1882DB45D4A}">
      <dgm:prSet/>
      <dgm:spPr/>
      <dgm:t>
        <a:bodyPr/>
        <a:lstStyle/>
        <a:p>
          <a:endParaRPr lang="en-US"/>
        </a:p>
      </dgm:t>
    </dgm:pt>
    <dgm:pt modelId="{3219D958-CEEC-4636-9C4E-D2A86B64D537}" type="sibTrans" cxnId="{14EDFC4D-D59D-41C1-958A-D1882DB45D4A}">
      <dgm:prSet/>
      <dgm:spPr/>
      <dgm:t>
        <a:bodyPr/>
        <a:lstStyle/>
        <a:p>
          <a:endParaRPr lang="en-US"/>
        </a:p>
      </dgm:t>
    </dgm:pt>
    <dgm:pt modelId="{A746C70E-9B65-4817-BADB-0A6D4169ECB4}">
      <dgm:prSet custT="1"/>
      <dgm:spPr/>
      <dgm:t>
        <a:bodyPr/>
        <a:lstStyle/>
        <a:p>
          <a:r>
            <a:rPr lang="en-US" sz="1400" b="1">
              <a:solidFill>
                <a:schemeClr val="tx1"/>
              </a:solidFill>
            </a:rPr>
            <a:t>Professional Development: </a:t>
          </a:r>
          <a:r>
            <a:rPr lang="en-US" sz="1400">
              <a:solidFill>
                <a:schemeClr val="tx1"/>
              </a:solidFill>
            </a:rPr>
            <a:t>Cover costs of additional professional development for school leaders, teachers, and staff (trainings, extended professional development days, consultants, programs). </a:t>
          </a:r>
        </a:p>
      </dgm:t>
    </dgm:pt>
    <dgm:pt modelId="{F5991062-887C-48ED-AB60-DC02C810AC5D}" type="parTrans" cxnId="{C0515B0D-44B4-46D2-A218-E7A8D0760054}">
      <dgm:prSet/>
      <dgm:spPr/>
      <dgm:t>
        <a:bodyPr/>
        <a:lstStyle/>
        <a:p>
          <a:endParaRPr lang="en-US"/>
        </a:p>
      </dgm:t>
    </dgm:pt>
    <dgm:pt modelId="{BCC4DE63-4138-4766-AAE1-5DAF4433C142}" type="sibTrans" cxnId="{C0515B0D-44B4-46D2-A218-E7A8D0760054}">
      <dgm:prSet/>
      <dgm:spPr/>
      <dgm:t>
        <a:bodyPr/>
        <a:lstStyle/>
        <a:p>
          <a:endParaRPr lang="en-US"/>
        </a:p>
      </dgm:t>
    </dgm:pt>
    <dgm:pt modelId="{B6C28141-9FC5-4A22-B01D-F893A061B006}">
      <dgm:prSet custT="1"/>
      <dgm:spPr/>
      <dgm:t>
        <a:bodyPr/>
        <a:lstStyle/>
        <a:p>
          <a:r>
            <a:rPr lang="en-US" sz="1400" b="1" dirty="0">
              <a:solidFill>
                <a:schemeClr val="tx1"/>
              </a:solidFill>
            </a:rPr>
            <a:t>At-Risk Student Populations: </a:t>
          </a:r>
          <a:r>
            <a:rPr lang="en-US" sz="1400" dirty="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gm:t>
    </dgm:pt>
    <dgm:pt modelId="{858BF976-951F-4660-AEE7-C8FF33DE7DF3}" type="parTrans" cxnId="{E841873F-5B30-40DC-A0C6-A49F8EFD4146}">
      <dgm:prSet/>
      <dgm:spPr/>
      <dgm:t>
        <a:bodyPr/>
        <a:lstStyle/>
        <a:p>
          <a:endParaRPr lang="en-US"/>
        </a:p>
      </dgm:t>
    </dgm:pt>
    <dgm:pt modelId="{459D6220-5903-4445-86FE-4898AC5363B6}" type="sibTrans" cxnId="{E841873F-5B30-40DC-A0C6-A49F8EFD4146}">
      <dgm:prSet/>
      <dgm:spPr/>
      <dgm:t>
        <a:bodyPr/>
        <a:lstStyle/>
        <a:p>
          <a:endParaRPr lang="en-US"/>
        </a:p>
      </dgm:t>
    </dgm:pt>
    <dgm:pt modelId="{F25BCE44-146E-47BB-AFCC-69F2864ECBE2}">
      <dgm:prSet custT="1"/>
      <dgm:spPr/>
      <dgm:t>
        <a:bodyPr/>
        <a:lstStyle/>
        <a:p>
          <a:r>
            <a:rPr lang="en-US" sz="1400" b="1">
              <a:solidFill>
                <a:schemeClr val="tx1"/>
              </a:solidFill>
            </a:rPr>
            <a:t>Continuity of Core Staff and Services. </a:t>
          </a:r>
          <a:r>
            <a:rPr lang="en-US" sz="1400">
              <a:solidFill>
                <a:schemeClr val="tx1"/>
              </a:solidFill>
            </a:rPr>
            <a:t>Restore any potential LEA FY22 budget reductions due to decreased state and/or local revenue. </a:t>
          </a:r>
        </a:p>
      </dgm:t>
    </dgm:pt>
    <dgm:pt modelId="{801193FB-13E4-4251-A273-CFF349EB6C3D}" type="parTrans" cxnId="{4056D57D-0DB9-44F5-84E8-398916862705}">
      <dgm:prSet/>
      <dgm:spPr/>
      <dgm:t>
        <a:bodyPr/>
        <a:lstStyle/>
        <a:p>
          <a:endParaRPr lang="en-US"/>
        </a:p>
      </dgm:t>
    </dgm:pt>
    <dgm:pt modelId="{6EB6EC08-05CF-4881-9693-99ADA13A27C9}" type="sibTrans" cxnId="{4056D57D-0DB9-44F5-84E8-398916862705}">
      <dgm:prSet/>
      <dgm:spPr/>
      <dgm:t>
        <a:bodyPr/>
        <a:lstStyle/>
        <a:p>
          <a:endParaRPr lang="en-US"/>
        </a:p>
      </dgm:t>
    </dgm:pt>
    <dgm:pt modelId="{E3F01B3C-337B-473A-A64E-A75BED67E615}" type="pres">
      <dgm:prSet presAssocID="{45DDB5BB-9C85-4117-93DA-91F2153C080D}" presName="diagram" presStyleCnt="0">
        <dgm:presLayoutVars>
          <dgm:dir/>
          <dgm:resizeHandles val="exact"/>
        </dgm:presLayoutVars>
      </dgm:prSet>
      <dgm:spPr/>
    </dgm:pt>
    <dgm:pt modelId="{0EC0BDF4-2B1B-497F-9244-DCDA4BF1FB86}" type="pres">
      <dgm:prSet presAssocID="{0D017817-51AB-4DB6-87D6-2ABF2662E641}" presName="node" presStyleLbl="node1" presStyleIdx="0" presStyleCnt="6">
        <dgm:presLayoutVars>
          <dgm:bulletEnabled val="1"/>
        </dgm:presLayoutVars>
      </dgm:prSet>
      <dgm:spPr/>
    </dgm:pt>
    <dgm:pt modelId="{577ED4CA-D999-4C33-8926-D0CA8FBB4995}" type="pres">
      <dgm:prSet presAssocID="{09626B01-C745-4413-AAFA-66F17F3C5D88}" presName="sibTrans" presStyleCnt="0"/>
      <dgm:spPr/>
    </dgm:pt>
    <dgm:pt modelId="{923467FE-2A3D-4F73-83E6-CC4A51D39ABA}" type="pres">
      <dgm:prSet presAssocID="{B5E6890F-CF3B-4672-ACE4-D80782FC7946}" presName="node" presStyleLbl="node1" presStyleIdx="1" presStyleCnt="6">
        <dgm:presLayoutVars>
          <dgm:bulletEnabled val="1"/>
        </dgm:presLayoutVars>
      </dgm:prSet>
      <dgm:spPr/>
    </dgm:pt>
    <dgm:pt modelId="{91670902-4E79-471C-A567-2945E1F4C772}" type="pres">
      <dgm:prSet presAssocID="{C3553172-6E2E-444E-B7F5-67F47128F9D3}" presName="sibTrans" presStyleCnt="0"/>
      <dgm:spPr/>
    </dgm:pt>
    <dgm:pt modelId="{41B39DDB-BF01-490F-88D5-9C6ABB991459}" type="pres">
      <dgm:prSet presAssocID="{42E598AB-6A75-4D10-9788-5F203FE8EFFC}" presName="node" presStyleLbl="node1" presStyleIdx="2" presStyleCnt="6">
        <dgm:presLayoutVars>
          <dgm:bulletEnabled val="1"/>
        </dgm:presLayoutVars>
      </dgm:prSet>
      <dgm:spPr/>
    </dgm:pt>
    <dgm:pt modelId="{CD11CBEF-8D7F-445A-92CE-7ACD3CFDFBD8}" type="pres">
      <dgm:prSet presAssocID="{3219D958-CEEC-4636-9C4E-D2A86B64D537}" presName="sibTrans" presStyleCnt="0"/>
      <dgm:spPr/>
    </dgm:pt>
    <dgm:pt modelId="{1BFA3653-C015-402A-A8B9-4CF8B6E2548F}" type="pres">
      <dgm:prSet presAssocID="{A746C70E-9B65-4817-BADB-0A6D4169ECB4}" presName="node" presStyleLbl="node1" presStyleIdx="3" presStyleCnt="6">
        <dgm:presLayoutVars>
          <dgm:bulletEnabled val="1"/>
        </dgm:presLayoutVars>
      </dgm:prSet>
      <dgm:spPr/>
    </dgm:pt>
    <dgm:pt modelId="{C0A46DB1-FEE4-490B-863B-48D5941B781F}" type="pres">
      <dgm:prSet presAssocID="{BCC4DE63-4138-4766-AAE1-5DAF4433C142}" presName="sibTrans" presStyleCnt="0"/>
      <dgm:spPr/>
    </dgm:pt>
    <dgm:pt modelId="{DEE3967A-CA33-4DFA-8BE5-4198D14AA5DA}" type="pres">
      <dgm:prSet presAssocID="{B6C28141-9FC5-4A22-B01D-F893A061B006}" presName="node" presStyleLbl="node1" presStyleIdx="4" presStyleCnt="6">
        <dgm:presLayoutVars>
          <dgm:bulletEnabled val="1"/>
        </dgm:presLayoutVars>
      </dgm:prSet>
      <dgm:spPr/>
    </dgm:pt>
    <dgm:pt modelId="{4EB535E9-8D7C-421D-ACC2-68F46A9CF62D}" type="pres">
      <dgm:prSet presAssocID="{459D6220-5903-4445-86FE-4898AC5363B6}" presName="sibTrans" presStyleCnt="0"/>
      <dgm:spPr/>
    </dgm:pt>
    <dgm:pt modelId="{E0F140CA-303F-4978-BA18-61A1A66000A2}" type="pres">
      <dgm:prSet presAssocID="{F25BCE44-146E-47BB-AFCC-69F2864ECBE2}" presName="node" presStyleLbl="node1" presStyleIdx="5" presStyleCnt="6">
        <dgm:presLayoutVars>
          <dgm:bulletEnabled val="1"/>
        </dgm:presLayoutVars>
      </dgm:prSet>
      <dgm:spPr/>
    </dgm:pt>
  </dgm:ptLst>
  <dgm:cxnLst>
    <dgm:cxn modelId="{C0515B0D-44B4-46D2-A218-E7A8D0760054}" srcId="{45DDB5BB-9C85-4117-93DA-91F2153C080D}" destId="{A746C70E-9B65-4817-BADB-0A6D4169ECB4}" srcOrd="3" destOrd="0" parTransId="{F5991062-887C-48ED-AB60-DC02C810AC5D}" sibTransId="{BCC4DE63-4138-4766-AAE1-5DAF4433C142}"/>
    <dgm:cxn modelId="{57613420-EC80-4696-A353-AB205C1A6A9E}" type="presOf" srcId="{0D017817-51AB-4DB6-87D6-2ABF2662E641}" destId="{0EC0BDF4-2B1B-497F-9244-DCDA4BF1FB86}" srcOrd="0" destOrd="0" presId="urn:microsoft.com/office/officeart/2005/8/layout/default"/>
    <dgm:cxn modelId="{E841873F-5B30-40DC-A0C6-A49F8EFD4146}" srcId="{45DDB5BB-9C85-4117-93DA-91F2153C080D}" destId="{B6C28141-9FC5-4A22-B01D-F893A061B006}" srcOrd="4" destOrd="0" parTransId="{858BF976-951F-4660-AEE7-C8FF33DE7DF3}" sibTransId="{459D6220-5903-4445-86FE-4898AC5363B6}"/>
    <dgm:cxn modelId="{FAC0606A-2CB7-437D-9A7F-A25B1E0C581F}" type="presOf" srcId="{A746C70E-9B65-4817-BADB-0A6D4169ECB4}" destId="{1BFA3653-C015-402A-A8B9-4CF8B6E2548F}" srcOrd="0" destOrd="0" presId="urn:microsoft.com/office/officeart/2005/8/layout/default"/>
    <dgm:cxn modelId="{14EDFC4D-D59D-41C1-958A-D1882DB45D4A}" srcId="{45DDB5BB-9C85-4117-93DA-91F2153C080D}" destId="{42E598AB-6A75-4D10-9788-5F203FE8EFFC}" srcOrd="2" destOrd="0" parTransId="{1664D377-FC5C-4129-95E9-97B27C22A92E}" sibTransId="{3219D958-CEEC-4636-9C4E-D2A86B64D537}"/>
    <dgm:cxn modelId="{FCB33550-52BF-4129-B0DB-1A482A14310E}" srcId="{45DDB5BB-9C85-4117-93DA-91F2153C080D}" destId="{0D017817-51AB-4DB6-87D6-2ABF2662E641}" srcOrd="0" destOrd="0" parTransId="{69C8A8E4-87F7-4F20-8362-B2FED607E045}" sibTransId="{09626B01-C745-4413-AAFA-66F17F3C5D88}"/>
    <dgm:cxn modelId="{E6AE7E59-8CA7-4D9A-949F-9D59596B40D2}" type="presOf" srcId="{F25BCE44-146E-47BB-AFCC-69F2864ECBE2}" destId="{E0F140CA-303F-4978-BA18-61A1A66000A2}" srcOrd="0" destOrd="0" presId="urn:microsoft.com/office/officeart/2005/8/layout/default"/>
    <dgm:cxn modelId="{4056D57D-0DB9-44F5-84E8-398916862705}" srcId="{45DDB5BB-9C85-4117-93DA-91F2153C080D}" destId="{F25BCE44-146E-47BB-AFCC-69F2864ECBE2}" srcOrd="5" destOrd="0" parTransId="{801193FB-13E4-4251-A273-CFF349EB6C3D}" sibTransId="{6EB6EC08-05CF-4881-9693-99ADA13A27C9}"/>
    <dgm:cxn modelId="{49930980-8F57-4C4C-8079-B2CA5730F880}" type="presOf" srcId="{B6C28141-9FC5-4A22-B01D-F893A061B006}" destId="{DEE3967A-CA33-4DFA-8BE5-4198D14AA5DA}" srcOrd="0" destOrd="0" presId="urn:microsoft.com/office/officeart/2005/8/layout/default"/>
    <dgm:cxn modelId="{EC422B90-4644-4F40-9844-E4329F19F47B}" srcId="{45DDB5BB-9C85-4117-93DA-91F2153C080D}" destId="{B5E6890F-CF3B-4672-ACE4-D80782FC7946}" srcOrd="1" destOrd="0" parTransId="{3E416125-70F9-401C-A2DA-8B3FB18E19E7}" sibTransId="{C3553172-6E2E-444E-B7F5-67F47128F9D3}"/>
    <dgm:cxn modelId="{28B946AA-2EFD-48C5-9B36-ECD8D1C8B9D3}" type="presOf" srcId="{B5E6890F-CF3B-4672-ACE4-D80782FC7946}" destId="{923467FE-2A3D-4F73-83E6-CC4A51D39ABA}" srcOrd="0" destOrd="0" presId="urn:microsoft.com/office/officeart/2005/8/layout/default"/>
    <dgm:cxn modelId="{8A25F0D7-4299-4E4F-92F3-E54E0E5CDDB6}" type="presOf" srcId="{45DDB5BB-9C85-4117-93DA-91F2153C080D}" destId="{E3F01B3C-337B-473A-A64E-A75BED67E615}" srcOrd="0" destOrd="0" presId="urn:microsoft.com/office/officeart/2005/8/layout/default"/>
    <dgm:cxn modelId="{579E59EB-4BAB-462E-8325-ABBE4FB0A13E}" type="presOf" srcId="{42E598AB-6A75-4D10-9788-5F203FE8EFFC}" destId="{41B39DDB-BF01-490F-88D5-9C6ABB991459}" srcOrd="0" destOrd="0" presId="urn:microsoft.com/office/officeart/2005/8/layout/default"/>
    <dgm:cxn modelId="{3B931364-787B-4B66-B7CE-A8B7DC141C40}" type="presParOf" srcId="{E3F01B3C-337B-473A-A64E-A75BED67E615}" destId="{0EC0BDF4-2B1B-497F-9244-DCDA4BF1FB86}" srcOrd="0" destOrd="0" presId="urn:microsoft.com/office/officeart/2005/8/layout/default"/>
    <dgm:cxn modelId="{A0CBB142-E9CD-47AB-A81D-DF59DC06F7A4}" type="presParOf" srcId="{E3F01B3C-337B-473A-A64E-A75BED67E615}" destId="{577ED4CA-D999-4C33-8926-D0CA8FBB4995}" srcOrd="1" destOrd="0" presId="urn:microsoft.com/office/officeart/2005/8/layout/default"/>
    <dgm:cxn modelId="{4B878934-F1D3-4939-937F-F35B1BD4F204}" type="presParOf" srcId="{E3F01B3C-337B-473A-A64E-A75BED67E615}" destId="{923467FE-2A3D-4F73-83E6-CC4A51D39ABA}" srcOrd="2" destOrd="0" presId="urn:microsoft.com/office/officeart/2005/8/layout/default"/>
    <dgm:cxn modelId="{DE00E9F4-E7CB-4330-9BC4-7D2AC29628BF}" type="presParOf" srcId="{E3F01B3C-337B-473A-A64E-A75BED67E615}" destId="{91670902-4E79-471C-A567-2945E1F4C772}" srcOrd="3" destOrd="0" presId="urn:microsoft.com/office/officeart/2005/8/layout/default"/>
    <dgm:cxn modelId="{26E034F4-D19D-49D1-8175-B9C7F3271C3A}" type="presParOf" srcId="{E3F01B3C-337B-473A-A64E-A75BED67E615}" destId="{41B39DDB-BF01-490F-88D5-9C6ABB991459}" srcOrd="4" destOrd="0" presId="urn:microsoft.com/office/officeart/2005/8/layout/default"/>
    <dgm:cxn modelId="{B5D5F9B1-ECC1-4C43-A098-936D9467D4EA}" type="presParOf" srcId="{E3F01B3C-337B-473A-A64E-A75BED67E615}" destId="{CD11CBEF-8D7F-445A-92CE-7ACD3CFDFBD8}" srcOrd="5" destOrd="0" presId="urn:microsoft.com/office/officeart/2005/8/layout/default"/>
    <dgm:cxn modelId="{4435A92A-BA49-4FBE-AA7C-638C2912C64B}" type="presParOf" srcId="{E3F01B3C-337B-473A-A64E-A75BED67E615}" destId="{1BFA3653-C015-402A-A8B9-4CF8B6E2548F}" srcOrd="6" destOrd="0" presId="urn:microsoft.com/office/officeart/2005/8/layout/default"/>
    <dgm:cxn modelId="{CC17DCEF-59A0-4AD7-8CE7-E19971DEB220}" type="presParOf" srcId="{E3F01B3C-337B-473A-A64E-A75BED67E615}" destId="{C0A46DB1-FEE4-490B-863B-48D5941B781F}" srcOrd="7" destOrd="0" presId="urn:microsoft.com/office/officeart/2005/8/layout/default"/>
    <dgm:cxn modelId="{27D942DF-DC21-43B3-8A07-A006B1AC2E73}" type="presParOf" srcId="{E3F01B3C-337B-473A-A64E-A75BED67E615}" destId="{DEE3967A-CA33-4DFA-8BE5-4198D14AA5DA}" srcOrd="8" destOrd="0" presId="urn:microsoft.com/office/officeart/2005/8/layout/default"/>
    <dgm:cxn modelId="{52B58C0F-2EA0-4F9F-A34B-84BAA687FAB1}" type="presParOf" srcId="{E3F01B3C-337B-473A-A64E-A75BED67E615}" destId="{4EB535E9-8D7C-421D-ACC2-68F46A9CF62D}" srcOrd="9" destOrd="0" presId="urn:microsoft.com/office/officeart/2005/8/layout/default"/>
    <dgm:cxn modelId="{9B100309-A821-41BF-A79A-231F98777291}" type="presParOf" srcId="{E3F01B3C-337B-473A-A64E-A75BED67E615}" destId="{E0F140CA-303F-4978-BA18-61A1A66000A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budget represents an investment plan for our school’s students, employees and the community.</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proposed budget for the general operations of the school are reflected at </a:t>
          </a:r>
          <a:r>
            <a:rPr lang="en-US" sz="1800" kern="1200">
              <a:latin typeface="Arial Black"/>
            </a:rPr>
            <a:t>$5,430,994.</a:t>
          </a:r>
          <a:endParaRPr lang="en-US" sz="1800" kern="1200"/>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rtl="0">
            <a:lnSpc>
              <a:spcPct val="90000"/>
            </a:lnSpc>
            <a:spcBef>
              <a:spcPct val="0"/>
            </a:spcBef>
            <a:spcAft>
              <a:spcPct val="35000"/>
            </a:spcAft>
            <a:buNone/>
          </a:pPr>
          <a:r>
            <a:rPr lang="en-US" sz="1800" kern="1200"/>
            <a:t>This investment plan for FY24 accommodates a student population that is projected to be</a:t>
          </a:r>
          <a:r>
            <a:rPr lang="en-US" sz="1800" kern="1200">
              <a:latin typeface="Arial Black"/>
            </a:rPr>
            <a:t> 408</a:t>
          </a:r>
          <a:r>
            <a:rPr lang="en-US" sz="1800" kern="1200"/>
            <a:t> students, which is a </a:t>
          </a:r>
          <a:r>
            <a:rPr lang="en-US" sz="1800" kern="1200">
              <a:latin typeface="Arial Black"/>
            </a:rPr>
            <a:t>decrease</a:t>
          </a:r>
          <a:r>
            <a:rPr lang="en-US" sz="1800" kern="1200"/>
            <a:t> of</a:t>
          </a:r>
          <a:r>
            <a:rPr lang="en-US" sz="1800" kern="1200">
              <a:latin typeface="Arial Black"/>
            </a:rPr>
            <a:t> 317</a:t>
          </a:r>
          <a:r>
            <a:rPr lang="en-US" sz="1800" kern="1200"/>
            <a:t> students from FY23.</a:t>
          </a:r>
        </a:p>
      </dsp:txBody>
      <dsp:txXfrm>
        <a:off x="496738" y="3852241"/>
        <a:ext cx="8404942" cy="647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0BDF4-2B1B-497F-9244-DCDA4BF1FB86}">
      <dsp:nvSpPr>
        <dsp:cNvPr id="0" name=""/>
        <dsp:cNvSpPr/>
      </dsp:nvSpPr>
      <dsp:spPr>
        <a:xfrm>
          <a:off x="0"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Technology Support:</a:t>
          </a:r>
          <a:r>
            <a:rPr lang="en-US" sz="1400" kern="1200">
              <a:solidFill>
                <a:schemeClr val="tx1"/>
              </a:solidFill>
            </a:rPr>
            <a:t> Software, assistive technology, online learning platforms, subscriptions. </a:t>
          </a:r>
        </a:p>
      </dsp:txBody>
      <dsp:txXfrm>
        <a:off x="0" y="696515"/>
        <a:ext cx="3309937" cy="1985962"/>
      </dsp:txXfrm>
    </dsp:sp>
    <dsp:sp modelId="{923467FE-2A3D-4F73-83E6-CC4A51D39ABA}">
      <dsp:nvSpPr>
        <dsp:cNvPr id="0" name=""/>
        <dsp:cNvSpPr/>
      </dsp:nvSpPr>
      <dsp:spPr>
        <a:xfrm>
          <a:off x="3640931"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Mental and Physical Health: </a:t>
          </a:r>
          <a:r>
            <a:rPr lang="en-US" sz="1400" kern="1200">
              <a:solidFill>
                <a:schemeClr val="tx1"/>
              </a:solidFill>
            </a:rPr>
            <a:t>Cover the costs of additional counseling, telehealth, therapeutic services, and wraparound services and supports (contracted hours, professional learning, programs)</a:t>
          </a:r>
        </a:p>
      </dsp:txBody>
      <dsp:txXfrm>
        <a:off x="3640931" y="696515"/>
        <a:ext cx="3309937" cy="1985962"/>
      </dsp:txXfrm>
    </dsp:sp>
    <dsp:sp modelId="{41B39DDB-BF01-490F-88D5-9C6ABB991459}">
      <dsp:nvSpPr>
        <dsp:cNvPr id="0" name=""/>
        <dsp:cNvSpPr/>
      </dsp:nvSpPr>
      <dsp:spPr>
        <a:xfrm>
          <a:off x="7281862"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Supplemental Learning: </a:t>
          </a:r>
          <a:r>
            <a:rPr lang="en-US" sz="1400" kern="1200">
              <a:solidFill>
                <a:schemeClr val="tx1"/>
              </a:solidFill>
            </a:rPr>
            <a:t>Cover costs of remediation, and/or enrichment opportunities during the school year for students (afterschool programs, additional pay for teachers and staff, transportation). </a:t>
          </a:r>
        </a:p>
      </dsp:txBody>
      <dsp:txXfrm>
        <a:off x="7281862" y="696515"/>
        <a:ext cx="3309937" cy="1985962"/>
      </dsp:txXfrm>
    </dsp:sp>
    <dsp:sp modelId="{1BFA3653-C015-402A-A8B9-4CF8B6E2548F}">
      <dsp:nvSpPr>
        <dsp:cNvPr id="0" name=""/>
        <dsp:cNvSpPr/>
      </dsp:nvSpPr>
      <dsp:spPr>
        <a:xfrm>
          <a:off x="0"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Professional Development: </a:t>
          </a:r>
          <a:r>
            <a:rPr lang="en-US" sz="1400" kern="1200">
              <a:solidFill>
                <a:schemeClr val="tx1"/>
              </a:solidFill>
            </a:rPr>
            <a:t>Cover costs of additional professional development for school leaders, teachers, and staff (trainings, extended professional development days, consultants, programs). </a:t>
          </a:r>
        </a:p>
      </dsp:txBody>
      <dsp:txXfrm>
        <a:off x="0" y="3013471"/>
        <a:ext cx="3309937" cy="1985962"/>
      </dsp:txXfrm>
    </dsp:sp>
    <dsp:sp modelId="{DEE3967A-CA33-4DFA-8BE5-4198D14AA5DA}">
      <dsp:nvSpPr>
        <dsp:cNvPr id="0" name=""/>
        <dsp:cNvSpPr/>
      </dsp:nvSpPr>
      <dsp:spPr>
        <a:xfrm>
          <a:off x="3640931"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At-Risk Student Populations: </a:t>
          </a:r>
          <a:r>
            <a:rPr lang="en-US" sz="1400" kern="1200" dirty="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sp:txBody>
      <dsp:txXfrm>
        <a:off x="3640931" y="3013471"/>
        <a:ext cx="3309937" cy="1985962"/>
      </dsp:txXfrm>
    </dsp:sp>
    <dsp:sp modelId="{E0F140CA-303F-4978-BA18-61A1A66000A2}">
      <dsp:nvSpPr>
        <dsp:cNvPr id="0" name=""/>
        <dsp:cNvSpPr/>
      </dsp:nvSpPr>
      <dsp:spPr>
        <a:xfrm>
          <a:off x="7281862"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Continuity of Core Staff and Services. </a:t>
          </a:r>
          <a:r>
            <a:rPr lang="en-US" sz="1400" kern="1200">
              <a:solidFill>
                <a:schemeClr val="tx1"/>
              </a:solidFill>
            </a:rPr>
            <a:t>Restore any potential LEA FY22 budget reductions due to decreased state and/or local revenue. </a:t>
          </a:r>
        </a:p>
      </dsp:txBody>
      <dsp:txXfrm>
        <a:off x="7281862" y="3013471"/>
        <a:ext cx="3309937" cy="198596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38649" cy="466725"/>
          </a:xfrm>
          <a:prstGeom prst="rect">
            <a:avLst/>
          </a:prstGeom>
        </p:spPr>
        <p:txBody>
          <a:bodyPr vert="horz" lIns="92371" tIns="46185" rIns="92371" bIns="46185" rtlCol="0"/>
          <a:lstStyle>
            <a:lvl1pPr algn="l">
              <a:defRPr sz="1200"/>
            </a:lvl1pPr>
          </a:lstStyle>
          <a:p>
            <a:endParaRPr lang="en-US"/>
          </a:p>
        </p:txBody>
      </p:sp>
      <p:sp>
        <p:nvSpPr>
          <p:cNvPr id="3" name="Date Placeholder 2"/>
          <p:cNvSpPr>
            <a:spLocks noGrp="1"/>
          </p:cNvSpPr>
          <p:nvPr>
            <p:ph type="dt" sz="quarter" idx="1"/>
          </p:nvPr>
        </p:nvSpPr>
        <p:spPr>
          <a:xfrm>
            <a:off x="3970141" y="5"/>
            <a:ext cx="3038648" cy="466725"/>
          </a:xfrm>
          <a:prstGeom prst="rect">
            <a:avLst/>
          </a:prstGeom>
        </p:spPr>
        <p:txBody>
          <a:bodyPr vert="horz" lIns="92371" tIns="46185" rIns="92371" bIns="46185" rtlCol="0"/>
          <a:lstStyle>
            <a:lvl1pPr algn="r">
              <a:defRPr sz="1200"/>
            </a:lvl1pPr>
          </a:lstStyle>
          <a:p>
            <a:fld id="{059F52E2-F1DE-46D3-BACC-78119557B962}" type="datetimeFigureOut">
              <a:rPr lang="en-US" smtClean="0"/>
              <a:t>1/31/2023</a:t>
            </a:fld>
            <a:endParaRPr lang="en-US"/>
          </a:p>
        </p:txBody>
      </p:sp>
      <p:sp>
        <p:nvSpPr>
          <p:cNvPr id="4" name="Footer Placeholder 3"/>
          <p:cNvSpPr>
            <a:spLocks noGrp="1"/>
          </p:cNvSpPr>
          <p:nvPr>
            <p:ph type="ftr" sz="quarter" idx="2"/>
          </p:nvPr>
        </p:nvSpPr>
        <p:spPr>
          <a:xfrm>
            <a:off x="6" y="8829678"/>
            <a:ext cx="3038649" cy="466725"/>
          </a:xfrm>
          <a:prstGeom prst="rect">
            <a:avLst/>
          </a:prstGeom>
        </p:spPr>
        <p:txBody>
          <a:bodyPr vert="horz" lIns="92371" tIns="46185" rIns="92371" bIns="46185" rtlCol="0" anchor="b"/>
          <a:lstStyle>
            <a:lvl1pPr algn="l">
              <a:defRPr sz="1200"/>
            </a:lvl1pPr>
          </a:lstStyle>
          <a:p>
            <a:endParaRPr lang="en-US"/>
          </a:p>
        </p:txBody>
      </p:sp>
      <p:sp>
        <p:nvSpPr>
          <p:cNvPr id="5" name="Slide Number Placeholder 4"/>
          <p:cNvSpPr>
            <a:spLocks noGrp="1"/>
          </p:cNvSpPr>
          <p:nvPr>
            <p:ph type="sldNum" sz="quarter" idx="3"/>
          </p:nvPr>
        </p:nvSpPr>
        <p:spPr>
          <a:xfrm>
            <a:off x="3970141" y="8829678"/>
            <a:ext cx="3038648" cy="466725"/>
          </a:xfrm>
          <a:prstGeom prst="rect">
            <a:avLst/>
          </a:prstGeom>
        </p:spPr>
        <p:txBody>
          <a:bodyPr vert="horz" lIns="92371" tIns="46185" rIns="92371" bIns="46185"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7841" cy="466434"/>
          </a:xfrm>
          <a:prstGeom prst="rect">
            <a:avLst/>
          </a:prstGeom>
        </p:spPr>
        <p:txBody>
          <a:bodyPr vert="horz" lIns="93387" tIns="46693" rIns="93387" bIns="46693" rtlCol="0"/>
          <a:lstStyle>
            <a:lvl1pPr algn="l">
              <a:defRPr sz="1200"/>
            </a:lvl1pPr>
          </a:lstStyle>
          <a:p>
            <a:endParaRPr lang="en-US"/>
          </a:p>
        </p:txBody>
      </p:sp>
      <p:sp>
        <p:nvSpPr>
          <p:cNvPr id="3" name="Date Placeholder 2"/>
          <p:cNvSpPr>
            <a:spLocks noGrp="1"/>
          </p:cNvSpPr>
          <p:nvPr>
            <p:ph type="dt" idx="1"/>
          </p:nvPr>
        </p:nvSpPr>
        <p:spPr>
          <a:xfrm>
            <a:off x="3970939" y="0"/>
            <a:ext cx="3037841" cy="466434"/>
          </a:xfrm>
          <a:prstGeom prst="rect">
            <a:avLst/>
          </a:prstGeom>
        </p:spPr>
        <p:txBody>
          <a:bodyPr vert="horz" lIns="93387" tIns="46693" rIns="93387" bIns="46693" rtlCol="0"/>
          <a:lstStyle>
            <a:lvl1pPr algn="r">
              <a:defRPr sz="1200"/>
            </a:lvl1pPr>
          </a:lstStyle>
          <a:p>
            <a:fld id="{7B299F97-F58F-4790-8A4D-46307B570D7F}" type="datetimeFigureOut">
              <a:rPr lang="en-US" smtClean="0"/>
              <a:t>1/31/2023</a:t>
            </a:fld>
            <a:endParaRPr lang="en-US"/>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387" tIns="46693" rIns="93387" bIns="46693" rtlCol="0" anchor="ctr"/>
          <a:lstStyle/>
          <a:p>
            <a:endParaRPr lang="en-US"/>
          </a:p>
        </p:txBody>
      </p:sp>
      <p:sp>
        <p:nvSpPr>
          <p:cNvPr id="5" name="Notes Placeholder 4"/>
          <p:cNvSpPr>
            <a:spLocks noGrp="1"/>
          </p:cNvSpPr>
          <p:nvPr>
            <p:ph type="body" sz="quarter" idx="3"/>
          </p:nvPr>
        </p:nvSpPr>
        <p:spPr>
          <a:xfrm>
            <a:off x="701041" y="4473892"/>
            <a:ext cx="5608320" cy="3660457"/>
          </a:xfrm>
          <a:prstGeom prst="rect">
            <a:avLst/>
          </a:prstGeom>
        </p:spPr>
        <p:txBody>
          <a:bodyPr vert="horz" lIns="93387" tIns="46693" rIns="93387" bIns="466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971"/>
            <a:ext cx="3037841" cy="466433"/>
          </a:xfrm>
          <a:prstGeom prst="rect">
            <a:avLst/>
          </a:prstGeom>
        </p:spPr>
        <p:txBody>
          <a:bodyPr vert="horz" lIns="93387" tIns="46693" rIns="93387" bIns="4669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1"/>
            <a:ext cx="3037841" cy="466433"/>
          </a:xfrm>
          <a:prstGeom prst="rect">
            <a:avLst/>
          </a:prstGeom>
        </p:spPr>
        <p:txBody>
          <a:bodyPr vert="horz" lIns="93387" tIns="46693" rIns="93387" bIns="46693"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dirty="0"/>
              <a:t>Good Morning/Afternoon! Today we begin the process of planning our school’s budget for FY23. I know we are all here for the same reason and that is ensuring success for all SPARK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11</a:t>
            </a:fld>
            <a:endParaRPr lang="en-US"/>
          </a:p>
        </p:txBody>
      </p:sp>
    </p:spTree>
    <p:extLst>
      <p:ext uri="{BB962C8B-B14F-4D97-AF65-F5344CB8AC3E}">
        <p14:creationId xmlns:p14="http://schemas.microsoft.com/office/powerpoint/2010/main" val="440049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607912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12937">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113571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a:t>Please add your school’s CARES Allocation to this slide.</a:t>
            </a:r>
          </a:p>
        </p:txBody>
      </p:sp>
      <p:sp>
        <p:nvSpPr>
          <p:cNvPr id="4" name="Slide Number Placeholder 3"/>
          <p:cNvSpPr>
            <a:spLocks noGrp="1"/>
          </p:cNvSpPr>
          <p:nvPr>
            <p:ph type="sldNum" sz="quarter" idx="5"/>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1713953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2922900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18</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2</a:t>
            </a:fld>
            <a:endParaRPr lang="en-US"/>
          </a:p>
        </p:txBody>
      </p:sp>
    </p:spTree>
    <p:extLst>
      <p:ext uri="{BB962C8B-B14F-4D97-AF65-F5344CB8AC3E}">
        <p14:creationId xmlns:p14="http://schemas.microsoft.com/office/powerpoint/2010/main" val="299725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dirty="0"/>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426" indent="-346426">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3801">
              <a:defRPr/>
            </a:pPr>
            <a:fld id="{E68C0340-8E58-49E5-8290-EC4D182FC554}" type="slidenum">
              <a:rPr lang="en-US">
                <a:solidFill>
                  <a:prstClr val="black"/>
                </a:solidFill>
                <a:latin typeface="Calibri" panose="020F0502020204030204"/>
              </a:rPr>
              <a:pPr defTabSz="92380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27670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0898" y="4432595"/>
            <a:ext cx="5524017" cy="3627244"/>
          </a:xfrm>
          <a:prstGeom prst="rect">
            <a:avLst/>
          </a:prstGeom>
        </p:spPr>
        <p:txBody>
          <a:bodyPr lIns="91279" tIns="91279" rIns="91279" bIns="91279" anchor="t" anchorCtr="0">
            <a:noAutofit/>
          </a:bodyPr>
          <a:lstStyle/>
          <a:p>
            <a:endParaRPr/>
          </a:p>
        </p:txBody>
      </p:sp>
      <p:sp>
        <p:nvSpPr>
          <p:cNvPr id="97" name="Shape 97"/>
          <p:cNvSpPr>
            <a:spLocks noGrp="1" noRot="1" noChangeAspect="1"/>
          </p:cNvSpPr>
          <p:nvPr>
            <p:ph type="sldImg" idx="2"/>
          </p:nvPr>
        </p:nvSpPr>
        <p:spPr>
          <a:xfrm>
            <a:off x="690563" y="1150938"/>
            <a:ext cx="5524500"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6</a:t>
            </a:fld>
            <a:endParaRPr lang="en-US"/>
          </a:p>
        </p:txBody>
      </p:sp>
    </p:spTree>
    <p:extLst>
      <p:ext uri="{BB962C8B-B14F-4D97-AF65-F5344CB8AC3E}">
        <p14:creationId xmlns:p14="http://schemas.microsoft.com/office/powerpoint/2010/main" val="167464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8</a:t>
            </a:fld>
            <a:endParaRPr lang="en-US"/>
          </a:p>
        </p:txBody>
      </p:sp>
    </p:spTree>
    <p:extLst>
      <p:ext uri="{BB962C8B-B14F-4D97-AF65-F5344CB8AC3E}">
        <p14:creationId xmlns:p14="http://schemas.microsoft.com/office/powerpoint/2010/main" val="185368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Review the priorities that the GO Team has developed and the rationale for these priorities. Feel free to copy this slide if you have more than 3 priorities to account for.</a:t>
            </a:r>
          </a:p>
          <a:p>
            <a:pPr defTabSz="92371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1/31/2023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1/31/2023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1/31/2023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1/31/2023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a:solidFill>
                  <a:schemeClr val="accent6"/>
                </a:solidFill>
                <a:latin typeface="+mj-lt"/>
                <a:ea typeface="+mj-ea"/>
                <a:cs typeface="+mj-cs"/>
              </a:rPr>
              <a:t>Springdale Park</a:t>
            </a:r>
          </a:p>
          <a:p>
            <a:pPr algn="ctr" defTabSz="685800">
              <a:lnSpc>
                <a:spcPct val="90000"/>
              </a:lnSpc>
              <a:spcBef>
                <a:spcPct val="0"/>
              </a:spcBef>
              <a:spcAft>
                <a:spcPts val="600"/>
              </a:spcAft>
            </a:pPr>
            <a:r>
              <a:rPr lang="en-US" sz="2800" b="1" cap="all">
                <a:solidFill>
                  <a:schemeClr val="accent6"/>
                </a:solidFill>
                <a:latin typeface="+mj-lt"/>
                <a:ea typeface="+mj-ea"/>
                <a:cs typeface="+mj-cs"/>
              </a:rPr>
              <a:t>Elementary School</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938992"/>
          </a:xfrm>
          <a:prstGeom prst="rect">
            <a:avLst/>
          </a:prstGeom>
          <a:noFill/>
        </p:spPr>
        <p:txBody>
          <a:bodyPr wrap="square" rtlCol="0">
            <a:spAutoFit/>
          </a:bodyPr>
          <a:lstStyle/>
          <a:p>
            <a:pPr algn="ctr"/>
            <a:r>
              <a:rPr lang="en-US" sz="3200" b="1">
                <a:latin typeface="+mj-lt"/>
              </a:rPr>
              <a:t>Discussion of Budget Summary</a:t>
            </a:r>
          </a:p>
          <a:p>
            <a:pPr algn="ctr"/>
            <a:r>
              <a:rPr lang="en-US" sz="2400" b="1">
                <a:latin typeface="+mj-lt"/>
              </a:rPr>
              <a:t>(Step 4: Budget Choices)</a:t>
            </a:r>
          </a:p>
          <a:p>
            <a:pPr algn="ctr"/>
            <a:endParaRPr lang="en-US" sz="3200" b="1">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802C-3213-8B7E-4C0D-65A7E57DE500}"/>
              </a:ext>
            </a:extLst>
          </p:cNvPr>
          <p:cNvSpPr>
            <a:spLocks noGrp="1"/>
          </p:cNvSpPr>
          <p:nvPr>
            <p:ph type="title"/>
          </p:nvPr>
        </p:nvSpPr>
        <p:spPr>
          <a:xfrm>
            <a:off x="806553" y="403030"/>
            <a:ext cx="10671048" cy="768096"/>
          </a:xfrm>
        </p:spPr>
        <p:txBody>
          <a:bodyPr/>
          <a:lstStyle/>
          <a:p>
            <a:r>
              <a:rPr lang="en-US" dirty="0">
                <a:solidFill>
                  <a:schemeClr val="accent6">
                    <a:lumMod val="75000"/>
                  </a:schemeClr>
                </a:solidFill>
              </a:rPr>
              <a:t>STAFF Projections</a:t>
            </a:r>
          </a:p>
        </p:txBody>
      </p:sp>
      <p:sp>
        <p:nvSpPr>
          <p:cNvPr id="3" name="Slide Number Placeholder 2">
            <a:extLst>
              <a:ext uri="{FF2B5EF4-FFF2-40B4-BE49-F238E27FC236}">
                <a16:creationId xmlns:a16="http://schemas.microsoft.com/office/drawing/2014/main" id="{EFBC69BF-9134-DF04-411B-31A4C073DDF9}"/>
              </a:ext>
            </a:extLst>
          </p:cNvPr>
          <p:cNvSpPr>
            <a:spLocks noGrp="1"/>
          </p:cNvSpPr>
          <p:nvPr>
            <p:ph type="sldNum" sz="quarter" idx="12"/>
          </p:nvPr>
        </p:nvSpPr>
        <p:spPr/>
        <p:txBody>
          <a:bodyPr/>
          <a:lstStyle/>
          <a:p>
            <a:fld id="{AEC10A0C-BB77-FD4A-8FA4-D4334D01E3A4}" type="slidenum">
              <a:rPr lang="en-US" smtClean="0"/>
              <a:pPr/>
              <a:t>11</a:t>
            </a:fld>
            <a:endParaRPr lang="en-US"/>
          </a:p>
        </p:txBody>
      </p:sp>
      <p:sp>
        <p:nvSpPr>
          <p:cNvPr id="5" name="Text Placeholder 4">
            <a:extLst>
              <a:ext uri="{FF2B5EF4-FFF2-40B4-BE49-F238E27FC236}">
                <a16:creationId xmlns:a16="http://schemas.microsoft.com/office/drawing/2014/main" id="{230AC957-C950-206C-DC48-E66646D09D34}"/>
              </a:ext>
            </a:extLst>
          </p:cNvPr>
          <p:cNvSpPr>
            <a:spLocks noGrp="1"/>
          </p:cNvSpPr>
          <p:nvPr>
            <p:ph type="body" sz="quarter" idx="14"/>
          </p:nvPr>
        </p:nvSpPr>
        <p:spPr>
          <a:xfrm>
            <a:off x="1384710" y="1350882"/>
            <a:ext cx="1389801" cy="1335505"/>
          </a:xfrm>
          <a:solidFill>
            <a:schemeClr val="accent6">
              <a:lumMod val="20000"/>
              <a:lumOff val="80000"/>
            </a:schemeClr>
          </a:solidFill>
          <a:ln w="57150">
            <a:solidFill>
              <a:schemeClr val="accent6">
                <a:lumMod val="75000"/>
              </a:schemeClr>
            </a:solidFill>
          </a:ln>
        </p:spPr>
        <p:txBody>
          <a:bodyPr/>
          <a:lstStyle/>
          <a:p>
            <a:r>
              <a:rPr lang="en-US" sz="1800" dirty="0"/>
              <a:t>Kinder</a:t>
            </a:r>
          </a:p>
        </p:txBody>
      </p:sp>
      <p:sp>
        <p:nvSpPr>
          <p:cNvPr id="6" name="Text Placeholder 5">
            <a:extLst>
              <a:ext uri="{FF2B5EF4-FFF2-40B4-BE49-F238E27FC236}">
                <a16:creationId xmlns:a16="http://schemas.microsoft.com/office/drawing/2014/main" id="{A0EEF20A-6B5A-93BC-3679-F48C9A401F6E}"/>
              </a:ext>
            </a:extLst>
          </p:cNvPr>
          <p:cNvSpPr>
            <a:spLocks noGrp="1"/>
          </p:cNvSpPr>
          <p:nvPr>
            <p:ph type="body" sz="quarter" idx="15"/>
          </p:nvPr>
        </p:nvSpPr>
        <p:spPr>
          <a:xfrm>
            <a:off x="1358562" y="1750121"/>
            <a:ext cx="1389801" cy="911346"/>
          </a:xfrm>
          <a:ln>
            <a:noFill/>
          </a:ln>
        </p:spPr>
        <p:txBody>
          <a:bodyPr/>
          <a:lstStyle/>
          <a:p>
            <a:r>
              <a:rPr lang="en-US" sz="1800" dirty="0"/>
              <a:t>4 Teachers</a:t>
            </a:r>
          </a:p>
          <a:p>
            <a:r>
              <a:rPr lang="en-US" sz="1800" dirty="0"/>
              <a:t>(79)</a:t>
            </a:r>
          </a:p>
        </p:txBody>
      </p:sp>
      <p:sp>
        <p:nvSpPr>
          <p:cNvPr id="20" name="Text Placeholder 19">
            <a:extLst>
              <a:ext uri="{FF2B5EF4-FFF2-40B4-BE49-F238E27FC236}">
                <a16:creationId xmlns:a16="http://schemas.microsoft.com/office/drawing/2014/main" id="{07C887E7-5C34-6D48-F816-2346604098B7}"/>
              </a:ext>
            </a:extLst>
          </p:cNvPr>
          <p:cNvSpPr>
            <a:spLocks noGrp="1"/>
          </p:cNvSpPr>
          <p:nvPr>
            <p:ph type="body" sz="quarter" idx="33"/>
          </p:nvPr>
        </p:nvSpPr>
        <p:spPr>
          <a:xfrm>
            <a:off x="3834327" y="4588563"/>
            <a:ext cx="2029968" cy="1828800"/>
          </a:xfrm>
          <a:solidFill>
            <a:schemeClr val="accent6">
              <a:lumMod val="20000"/>
              <a:lumOff val="80000"/>
            </a:schemeClr>
          </a:solidFill>
          <a:ln w="57150">
            <a:solidFill>
              <a:schemeClr val="accent6">
                <a:lumMod val="75000"/>
              </a:schemeClr>
            </a:solidFill>
          </a:ln>
        </p:spPr>
        <p:txBody>
          <a:bodyPr/>
          <a:lstStyle/>
          <a:p>
            <a:r>
              <a:rPr lang="en-US" sz="2000" dirty="0"/>
              <a:t>SPECIALS??</a:t>
            </a:r>
          </a:p>
        </p:txBody>
      </p:sp>
      <p:sp>
        <p:nvSpPr>
          <p:cNvPr id="21" name="Text Placeholder 20">
            <a:extLst>
              <a:ext uri="{FF2B5EF4-FFF2-40B4-BE49-F238E27FC236}">
                <a16:creationId xmlns:a16="http://schemas.microsoft.com/office/drawing/2014/main" id="{05705DDB-D066-13F3-D559-1657EFCF74CE}"/>
              </a:ext>
            </a:extLst>
          </p:cNvPr>
          <p:cNvSpPr>
            <a:spLocks noGrp="1"/>
          </p:cNvSpPr>
          <p:nvPr>
            <p:ph type="body" sz="quarter" idx="34"/>
          </p:nvPr>
        </p:nvSpPr>
        <p:spPr>
          <a:xfrm>
            <a:off x="3834327" y="4959926"/>
            <a:ext cx="2029968" cy="1455705"/>
          </a:xfrm>
          <a:ln>
            <a:noFill/>
          </a:ln>
        </p:spPr>
        <p:txBody>
          <a:bodyPr/>
          <a:lstStyle/>
          <a:p>
            <a:r>
              <a:rPr lang="en-US" sz="1000" b="1" dirty="0"/>
              <a:t>Band/Orchestra 0.25 + 0.25*</a:t>
            </a:r>
          </a:p>
          <a:p>
            <a:r>
              <a:rPr lang="en-US" sz="1000" b="1" dirty="0"/>
              <a:t>CTAE Course</a:t>
            </a:r>
          </a:p>
          <a:p>
            <a:r>
              <a:rPr lang="en-US" sz="1000" b="1" dirty="0"/>
              <a:t>Art</a:t>
            </a:r>
          </a:p>
          <a:p>
            <a:r>
              <a:rPr lang="en-US" sz="1000" b="1" dirty="0"/>
              <a:t>Music</a:t>
            </a:r>
          </a:p>
          <a:p>
            <a:r>
              <a:rPr lang="en-US" sz="1000" b="1" dirty="0"/>
              <a:t>PE</a:t>
            </a:r>
          </a:p>
          <a:p>
            <a:r>
              <a:rPr lang="en-US" sz="1000" b="1" dirty="0"/>
              <a:t>Spanish 0.2</a:t>
            </a:r>
          </a:p>
          <a:p>
            <a:r>
              <a:rPr lang="en-US" sz="1000" b="1" dirty="0"/>
              <a:t>STEM 0.5</a:t>
            </a:r>
          </a:p>
        </p:txBody>
      </p:sp>
      <p:sp>
        <p:nvSpPr>
          <p:cNvPr id="26" name="Text Placeholder 25">
            <a:extLst>
              <a:ext uri="{FF2B5EF4-FFF2-40B4-BE49-F238E27FC236}">
                <a16:creationId xmlns:a16="http://schemas.microsoft.com/office/drawing/2014/main" id="{23E9AD9D-BD16-EE7F-8B09-4B4D3CBA13E0}"/>
              </a:ext>
            </a:extLst>
          </p:cNvPr>
          <p:cNvSpPr>
            <a:spLocks noGrp="1"/>
          </p:cNvSpPr>
          <p:nvPr>
            <p:ph type="body" sz="quarter" idx="35"/>
          </p:nvPr>
        </p:nvSpPr>
        <p:spPr>
          <a:xfrm>
            <a:off x="8329010" y="2860063"/>
            <a:ext cx="2029968" cy="1467422"/>
          </a:xfrm>
          <a:solidFill>
            <a:schemeClr val="accent6">
              <a:lumMod val="20000"/>
              <a:lumOff val="80000"/>
            </a:schemeClr>
          </a:solidFill>
          <a:ln w="57150">
            <a:solidFill>
              <a:schemeClr val="accent6">
                <a:lumMod val="75000"/>
              </a:schemeClr>
            </a:solidFill>
          </a:ln>
        </p:spPr>
        <p:txBody>
          <a:bodyPr/>
          <a:lstStyle/>
          <a:p>
            <a:r>
              <a:rPr lang="en-US" sz="1200" dirty="0"/>
              <a:t>IRR/SELT/504/MTSS</a:t>
            </a:r>
          </a:p>
          <a:p>
            <a:r>
              <a:rPr lang="en-US" sz="1000" dirty="0"/>
              <a:t>4 IRR </a:t>
            </a:r>
          </a:p>
          <a:p>
            <a:r>
              <a:rPr lang="en-US" sz="1000" dirty="0"/>
              <a:t>1 Autism </a:t>
            </a:r>
          </a:p>
          <a:p>
            <a:r>
              <a:rPr lang="en-US" sz="1000" dirty="0"/>
              <a:t>0.5 MTSS</a:t>
            </a:r>
          </a:p>
          <a:p>
            <a:r>
              <a:rPr lang="en-US" sz="1000" dirty="0"/>
              <a:t>0.5 SELT</a:t>
            </a:r>
          </a:p>
          <a:p>
            <a:r>
              <a:rPr lang="en-US" sz="1000" dirty="0"/>
              <a:t>0.5 504</a:t>
            </a:r>
          </a:p>
          <a:p>
            <a:r>
              <a:rPr lang="en-US" sz="1000" dirty="0"/>
              <a:t>4 DSE Paras</a:t>
            </a:r>
          </a:p>
        </p:txBody>
      </p:sp>
      <p:sp>
        <p:nvSpPr>
          <p:cNvPr id="28" name="Text Placeholder 7">
            <a:extLst>
              <a:ext uri="{FF2B5EF4-FFF2-40B4-BE49-F238E27FC236}">
                <a16:creationId xmlns:a16="http://schemas.microsoft.com/office/drawing/2014/main" id="{75FF36FE-D239-F190-AF43-D7DBEF8F1936}"/>
              </a:ext>
            </a:extLst>
          </p:cNvPr>
          <p:cNvSpPr txBox="1">
            <a:spLocks/>
          </p:cNvSpPr>
          <p:nvPr/>
        </p:nvSpPr>
        <p:spPr>
          <a:xfrm>
            <a:off x="1652497" y="2864883"/>
            <a:ext cx="2029968" cy="1455928"/>
          </a:xfrm>
          <a:prstGeom prst="rect">
            <a:avLst/>
          </a:prstGeom>
          <a:solidFill>
            <a:schemeClr val="accent6">
              <a:lumMod val="20000"/>
              <a:lumOff val="80000"/>
            </a:schemeClr>
          </a:solidFill>
          <a:ln w="57150">
            <a:solidFill>
              <a:schemeClr val="accent6">
                <a:lumMod val="75000"/>
              </a:schemeClr>
            </a:solidFill>
          </a:ln>
        </p:spPr>
        <p:txBody>
          <a:bodyPr vert="horz" lIns="0" tIns="155448" rIns="0" bIns="45720" rtlCol="0" anchor="t">
            <a:noAutofit/>
          </a:bodyPr>
          <a:lstStyle>
            <a:lvl1pPr marL="0" indent="0" algn="ctr" defTabSz="685800" rtl="0" eaLnBrk="1" latinLnBrk="0" hangingPunct="1">
              <a:lnSpc>
                <a:spcPct val="100000"/>
              </a:lnSpc>
              <a:spcBef>
                <a:spcPts val="0"/>
              </a:spcBef>
              <a:buFont typeface="Arial" panose="020B0604020202020204" pitchFamily="34" charset="0"/>
              <a:buNone/>
              <a:defRPr sz="1050" b="1" kern="1200" cap="all" spc="15" baseline="0">
                <a:solidFill>
                  <a:schemeClr val="accent6"/>
                </a:solidFill>
                <a:latin typeface="Arial" panose="020B0604020202020204" pitchFamily="34" charset="0"/>
                <a:ea typeface="+mn-ea"/>
                <a:cs typeface="Arial" panose="020B0604020202020204" pitchFamily="34" charset="0"/>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ESOL</a:t>
            </a:r>
          </a:p>
          <a:p>
            <a:endParaRPr lang="en-US" sz="1800" dirty="0"/>
          </a:p>
          <a:p>
            <a:r>
              <a:rPr lang="en-US" sz="1400" dirty="0"/>
              <a:t>1.6 Teachers</a:t>
            </a:r>
          </a:p>
        </p:txBody>
      </p:sp>
      <p:sp>
        <p:nvSpPr>
          <p:cNvPr id="29" name="Text Placeholder 7">
            <a:extLst>
              <a:ext uri="{FF2B5EF4-FFF2-40B4-BE49-F238E27FC236}">
                <a16:creationId xmlns:a16="http://schemas.microsoft.com/office/drawing/2014/main" id="{CE28BEE7-6F92-805C-C25A-476B6A0412F8}"/>
              </a:ext>
            </a:extLst>
          </p:cNvPr>
          <p:cNvSpPr txBox="1">
            <a:spLocks/>
          </p:cNvSpPr>
          <p:nvPr/>
        </p:nvSpPr>
        <p:spPr>
          <a:xfrm>
            <a:off x="6103506" y="2877839"/>
            <a:ext cx="2029968" cy="1455928"/>
          </a:xfrm>
          <a:prstGeom prst="rect">
            <a:avLst/>
          </a:prstGeom>
          <a:solidFill>
            <a:schemeClr val="accent6">
              <a:lumMod val="20000"/>
              <a:lumOff val="80000"/>
            </a:schemeClr>
          </a:solidFill>
          <a:ln w="57150">
            <a:solidFill>
              <a:schemeClr val="accent6">
                <a:lumMod val="75000"/>
              </a:schemeClr>
            </a:solidFill>
          </a:ln>
        </p:spPr>
        <p:txBody>
          <a:bodyPr vert="horz" lIns="0" tIns="155448" rIns="0" bIns="45720" rtlCol="0" anchor="t">
            <a:noAutofit/>
          </a:bodyPr>
          <a:lstStyle>
            <a:lvl1pPr marL="0" indent="0" algn="ctr" defTabSz="685800" rtl="0" eaLnBrk="1" latinLnBrk="0" hangingPunct="1">
              <a:lnSpc>
                <a:spcPct val="100000"/>
              </a:lnSpc>
              <a:spcBef>
                <a:spcPts val="0"/>
              </a:spcBef>
              <a:buFont typeface="Arial" panose="020B0604020202020204" pitchFamily="34" charset="0"/>
              <a:buNone/>
              <a:defRPr sz="1050" b="1" kern="1200" cap="all" spc="15" baseline="0">
                <a:solidFill>
                  <a:schemeClr val="accent6"/>
                </a:solidFill>
                <a:latin typeface="Arial" panose="020B0604020202020204" pitchFamily="34" charset="0"/>
                <a:ea typeface="+mn-ea"/>
                <a:cs typeface="Arial" panose="020B0604020202020204" pitchFamily="34" charset="0"/>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STEM</a:t>
            </a:r>
          </a:p>
          <a:p>
            <a:endParaRPr lang="en-US" sz="1800" dirty="0"/>
          </a:p>
          <a:p>
            <a:r>
              <a:rPr lang="en-US" sz="1200" dirty="0"/>
              <a:t>Program Specialist</a:t>
            </a:r>
          </a:p>
          <a:p>
            <a:r>
              <a:rPr lang="en-US" sz="1200" dirty="0"/>
              <a:t>2 Paras</a:t>
            </a:r>
          </a:p>
        </p:txBody>
      </p:sp>
      <p:sp>
        <p:nvSpPr>
          <p:cNvPr id="30" name="Text Placeholder 7">
            <a:extLst>
              <a:ext uri="{FF2B5EF4-FFF2-40B4-BE49-F238E27FC236}">
                <a16:creationId xmlns:a16="http://schemas.microsoft.com/office/drawing/2014/main" id="{E6A84404-1618-3D46-4263-21F8178E824F}"/>
              </a:ext>
            </a:extLst>
          </p:cNvPr>
          <p:cNvSpPr txBox="1">
            <a:spLocks/>
          </p:cNvSpPr>
          <p:nvPr/>
        </p:nvSpPr>
        <p:spPr>
          <a:xfrm>
            <a:off x="6089327" y="4604684"/>
            <a:ext cx="2029968" cy="1810948"/>
          </a:xfrm>
          <a:prstGeom prst="rect">
            <a:avLst/>
          </a:prstGeom>
          <a:solidFill>
            <a:schemeClr val="accent6">
              <a:lumMod val="20000"/>
              <a:lumOff val="80000"/>
            </a:schemeClr>
          </a:solidFill>
          <a:ln w="57150">
            <a:solidFill>
              <a:schemeClr val="accent6">
                <a:lumMod val="75000"/>
              </a:schemeClr>
            </a:solidFill>
          </a:ln>
        </p:spPr>
        <p:txBody>
          <a:bodyPr vert="horz" lIns="0" tIns="155448" rIns="0" bIns="45720" rtlCol="0" anchor="t">
            <a:noAutofit/>
          </a:bodyPr>
          <a:lstStyle>
            <a:lvl1pPr marL="0" indent="0" algn="ctr" defTabSz="685800" rtl="0" eaLnBrk="1" latinLnBrk="0" hangingPunct="1">
              <a:lnSpc>
                <a:spcPct val="100000"/>
              </a:lnSpc>
              <a:spcBef>
                <a:spcPts val="0"/>
              </a:spcBef>
              <a:buFont typeface="Arial" panose="020B0604020202020204" pitchFamily="34" charset="0"/>
              <a:buNone/>
              <a:defRPr sz="1050" b="1" kern="1200" cap="all" spc="15" baseline="0">
                <a:solidFill>
                  <a:schemeClr val="accent6"/>
                </a:solidFill>
                <a:latin typeface="Arial" panose="020B0604020202020204" pitchFamily="34" charset="0"/>
                <a:ea typeface="+mn-ea"/>
                <a:cs typeface="Arial" panose="020B0604020202020204" pitchFamily="34" charset="0"/>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CLERICAL</a:t>
            </a:r>
          </a:p>
          <a:p>
            <a:endParaRPr lang="en-US" sz="1800" dirty="0"/>
          </a:p>
          <a:p>
            <a:r>
              <a:rPr lang="en-US" sz="1200" dirty="0"/>
              <a:t>Secretary</a:t>
            </a:r>
          </a:p>
          <a:p>
            <a:r>
              <a:rPr lang="en-US" sz="1200" dirty="0"/>
              <a:t>School Clerk</a:t>
            </a:r>
          </a:p>
          <a:p>
            <a:r>
              <a:rPr lang="en-US" sz="1200" dirty="0"/>
              <a:t>Bilingual Liaison 0.3</a:t>
            </a:r>
          </a:p>
          <a:p>
            <a:endParaRPr lang="en-US" sz="1800" dirty="0"/>
          </a:p>
        </p:txBody>
      </p:sp>
      <p:sp>
        <p:nvSpPr>
          <p:cNvPr id="31" name="Text Placeholder 7">
            <a:extLst>
              <a:ext uri="{FF2B5EF4-FFF2-40B4-BE49-F238E27FC236}">
                <a16:creationId xmlns:a16="http://schemas.microsoft.com/office/drawing/2014/main" id="{BB0C97B1-73F4-FF6C-225D-8A7160977163}"/>
              </a:ext>
            </a:extLst>
          </p:cNvPr>
          <p:cNvSpPr txBox="1">
            <a:spLocks/>
          </p:cNvSpPr>
          <p:nvPr/>
        </p:nvSpPr>
        <p:spPr>
          <a:xfrm>
            <a:off x="8297526" y="4604684"/>
            <a:ext cx="2029968" cy="1810948"/>
          </a:xfrm>
          <a:prstGeom prst="rect">
            <a:avLst/>
          </a:prstGeom>
          <a:solidFill>
            <a:schemeClr val="accent6">
              <a:lumMod val="20000"/>
              <a:lumOff val="80000"/>
            </a:schemeClr>
          </a:solidFill>
          <a:ln w="57150">
            <a:solidFill>
              <a:schemeClr val="accent6">
                <a:lumMod val="75000"/>
              </a:schemeClr>
            </a:solidFill>
          </a:ln>
        </p:spPr>
        <p:txBody>
          <a:bodyPr vert="horz" lIns="0" tIns="155448" rIns="0" bIns="45720" rtlCol="0" anchor="t">
            <a:noAutofit/>
          </a:bodyPr>
          <a:lstStyle>
            <a:lvl1pPr marL="0" indent="0" algn="ctr" defTabSz="685800" rtl="0" eaLnBrk="1" latinLnBrk="0" hangingPunct="1">
              <a:lnSpc>
                <a:spcPct val="100000"/>
              </a:lnSpc>
              <a:spcBef>
                <a:spcPts val="0"/>
              </a:spcBef>
              <a:buFont typeface="Arial" panose="020B0604020202020204" pitchFamily="34" charset="0"/>
              <a:buNone/>
              <a:defRPr sz="1050" b="1" kern="1200" cap="all" spc="15" baseline="0">
                <a:solidFill>
                  <a:schemeClr val="accent6"/>
                </a:solidFill>
                <a:latin typeface="Arial" panose="020B0604020202020204" pitchFamily="34" charset="0"/>
                <a:ea typeface="+mn-ea"/>
                <a:cs typeface="Arial" panose="020B0604020202020204" pitchFamily="34" charset="0"/>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Administrative</a:t>
            </a:r>
          </a:p>
          <a:p>
            <a:endParaRPr lang="en-US" sz="1000" dirty="0"/>
          </a:p>
          <a:p>
            <a:r>
              <a:rPr lang="en-US" sz="1000" dirty="0"/>
              <a:t>Principal</a:t>
            </a:r>
          </a:p>
          <a:p>
            <a:r>
              <a:rPr lang="en-US" sz="1000" dirty="0"/>
              <a:t>Assistant principal</a:t>
            </a:r>
          </a:p>
          <a:p>
            <a:r>
              <a:rPr lang="en-US" sz="1000" dirty="0"/>
              <a:t>Instructional Coach*</a:t>
            </a:r>
          </a:p>
          <a:p>
            <a:r>
              <a:rPr lang="en-US" sz="1000" dirty="0"/>
              <a:t>Counselor</a:t>
            </a:r>
          </a:p>
          <a:p>
            <a:r>
              <a:rPr lang="en-US" sz="1000" dirty="0"/>
              <a:t>Social Worker</a:t>
            </a:r>
          </a:p>
          <a:p>
            <a:endParaRPr lang="en-US" sz="1000" dirty="0"/>
          </a:p>
          <a:p>
            <a:r>
              <a:rPr lang="en-US" sz="1000" dirty="0"/>
              <a:t>3 Custodians</a:t>
            </a:r>
          </a:p>
          <a:p>
            <a:r>
              <a:rPr lang="en-US" sz="1000" dirty="0"/>
              <a:t>1 Building Manager</a:t>
            </a:r>
          </a:p>
          <a:p>
            <a:endParaRPr lang="en-US" sz="1800" dirty="0"/>
          </a:p>
        </p:txBody>
      </p:sp>
      <p:sp>
        <p:nvSpPr>
          <p:cNvPr id="51" name="Text Placeholder 7">
            <a:extLst>
              <a:ext uri="{FF2B5EF4-FFF2-40B4-BE49-F238E27FC236}">
                <a16:creationId xmlns:a16="http://schemas.microsoft.com/office/drawing/2014/main" id="{122A351B-8382-E8A4-3FEF-8C98319B62BD}"/>
              </a:ext>
            </a:extLst>
          </p:cNvPr>
          <p:cNvSpPr txBox="1">
            <a:spLocks/>
          </p:cNvSpPr>
          <p:nvPr/>
        </p:nvSpPr>
        <p:spPr>
          <a:xfrm>
            <a:off x="3834327" y="2868951"/>
            <a:ext cx="2073642" cy="1455928"/>
          </a:xfrm>
          <a:prstGeom prst="rect">
            <a:avLst/>
          </a:prstGeom>
          <a:solidFill>
            <a:schemeClr val="accent6">
              <a:lumMod val="20000"/>
              <a:lumOff val="80000"/>
            </a:schemeClr>
          </a:solidFill>
          <a:ln w="57150">
            <a:solidFill>
              <a:schemeClr val="accent6">
                <a:lumMod val="75000"/>
              </a:schemeClr>
            </a:solidFill>
          </a:ln>
        </p:spPr>
        <p:txBody>
          <a:bodyPr vert="horz" lIns="0" tIns="155448" rIns="0" bIns="45720" rtlCol="0" anchor="t">
            <a:noAutofit/>
          </a:bodyPr>
          <a:lstStyle>
            <a:lvl1pPr marL="0" indent="0" algn="ctr" defTabSz="685800" rtl="0" eaLnBrk="1" latinLnBrk="0" hangingPunct="1">
              <a:lnSpc>
                <a:spcPct val="100000"/>
              </a:lnSpc>
              <a:spcBef>
                <a:spcPts val="0"/>
              </a:spcBef>
              <a:buFont typeface="Arial" panose="020B0604020202020204" pitchFamily="34" charset="0"/>
              <a:buNone/>
              <a:defRPr sz="1050" b="1" kern="1200" cap="all" spc="15" baseline="0">
                <a:solidFill>
                  <a:schemeClr val="accent6"/>
                </a:solidFill>
                <a:latin typeface="Arial" panose="020B0604020202020204" pitchFamily="34" charset="0"/>
                <a:ea typeface="+mn-ea"/>
                <a:cs typeface="Arial" panose="020B0604020202020204" pitchFamily="34" charset="0"/>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EIP</a:t>
            </a:r>
          </a:p>
          <a:p>
            <a:endParaRPr lang="en-US" sz="1800" dirty="0"/>
          </a:p>
          <a:p>
            <a:r>
              <a:rPr lang="en-US" sz="1400" dirty="0"/>
              <a:t>1.4 Teachers</a:t>
            </a:r>
          </a:p>
          <a:p>
            <a:endParaRPr lang="en-US" sz="1800" dirty="0"/>
          </a:p>
          <a:p>
            <a:endParaRPr lang="en-US" sz="1800" dirty="0"/>
          </a:p>
        </p:txBody>
      </p:sp>
      <p:sp>
        <p:nvSpPr>
          <p:cNvPr id="78" name="Text Placeholder 4">
            <a:extLst>
              <a:ext uri="{FF2B5EF4-FFF2-40B4-BE49-F238E27FC236}">
                <a16:creationId xmlns:a16="http://schemas.microsoft.com/office/drawing/2014/main" id="{4B4B724C-DBAB-AD15-E4E9-1802A88E9125}"/>
              </a:ext>
            </a:extLst>
          </p:cNvPr>
          <p:cNvSpPr txBox="1">
            <a:spLocks/>
          </p:cNvSpPr>
          <p:nvPr/>
        </p:nvSpPr>
        <p:spPr>
          <a:xfrm>
            <a:off x="2987564" y="1356730"/>
            <a:ext cx="1389801" cy="1335505"/>
          </a:xfrm>
          <a:prstGeom prst="rect">
            <a:avLst/>
          </a:prstGeom>
          <a:solidFill>
            <a:schemeClr val="accent6">
              <a:lumMod val="20000"/>
              <a:lumOff val="80000"/>
            </a:schemeClr>
          </a:solidFill>
          <a:ln w="57150">
            <a:solidFill>
              <a:schemeClr val="accent6">
                <a:lumMod val="75000"/>
              </a:schemeClr>
            </a:solidFill>
          </a:ln>
        </p:spPr>
        <p:txBody>
          <a:bodyPr vert="horz" lIns="0" tIns="155448" rIns="0" bIns="45720" rtlCol="0" anchor="t">
            <a:noAutofit/>
          </a:bodyPr>
          <a:lstStyle>
            <a:lvl1pPr marL="0" indent="0" algn="ctr" defTabSz="685800" rtl="0" eaLnBrk="1" latinLnBrk="0" hangingPunct="1">
              <a:lnSpc>
                <a:spcPct val="100000"/>
              </a:lnSpc>
              <a:spcBef>
                <a:spcPts val="0"/>
              </a:spcBef>
              <a:buFont typeface="Arial" panose="020B0604020202020204" pitchFamily="34" charset="0"/>
              <a:buNone/>
              <a:defRPr sz="1050" b="1" kern="1200" cap="all" spc="15" baseline="0">
                <a:solidFill>
                  <a:schemeClr val="accent6"/>
                </a:solidFill>
                <a:latin typeface="Arial" panose="020B0604020202020204" pitchFamily="34" charset="0"/>
                <a:ea typeface="+mn-ea"/>
                <a:cs typeface="Arial" panose="020B0604020202020204" pitchFamily="34" charset="0"/>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first</a:t>
            </a:r>
          </a:p>
        </p:txBody>
      </p:sp>
      <p:sp>
        <p:nvSpPr>
          <p:cNvPr id="79" name="Text Placeholder 5">
            <a:extLst>
              <a:ext uri="{FF2B5EF4-FFF2-40B4-BE49-F238E27FC236}">
                <a16:creationId xmlns:a16="http://schemas.microsoft.com/office/drawing/2014/main" id="{D45C08E6-F295-E2D9-840F-1B61C1FFFB5E}"/>
              </a:ext>
            </a:extLst>
          </p:cNvPr>
          <p:cNvSpPr txBox="1">
            <a:spLocks/>
          </p:cNvSpPr>
          <p:nvPr/>
        </p:nvSpPr>
        <p:spPr>
          <a:xfrm>
            <a:off x="2961416" y="1755969"/>
            <a:ext cx="1389801" cy="911346"/>
          </a:xfrm>
          <a:prstGeom prst="rect">
            <a:avLst/>
          </a:prstGeom>
          <a:ln>
            <a:noFill/>
          </a:ln>
        </p:spPr>
        <p:txBody>
          <a:bodyPr vert="horz" lIns="91440" tIns="45720" rIns="91440" bIns="45720" rtlCol="0" anchor="ctr">
            <a:noAutofit/>
          </a:bodyPr>
          <a:lstStyle>
            <a:lvl1pPr marL="0" indent="0" algn="ctr" defTabSz="685800" rtl="0" eaLnBrk="1" latinLnBrk="0" hangingPunct="1">
              <a:lnSpc>
                <a:spcPct val="100000"/>
              </a:lnSpc>
              <a:spcBef>
                <a:spcPts val="270"/>
              </a:spcBef>
              <a:buFont typeface="Arial" panose="020B0604020202020204" pitchFamily="34" charset="0"/>
              <a:buNone/>
              <a:defRPr sz="900" kern="1200" spc="15" baseline="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3 Teachers</a:t>
            </a:r>
          </a:p>
          <a:p>
            <a:r>
              <a:rPr lang="en-US" sz="1800" dirty="0"/>
              <a:t>(56)</a:t>
            </a:r>
          </a:p>
        </p:txBody>
      </p:sp>
      <p:sp>
        <p:nvSpPr>
          <p:cNvPr id="80" name="Text Placeholder 4">
            <a:extLst>
              <a:ext uri="{FF2B5EF4-FFF2-40B4-BE49-F238E27FC236}">
                <a16:creationId xmlns:a16="http://schemas.microsoft.com/office/drawing/2014/main" id="{F356AB25-B682-E3DB-18D5-17BD55B97267}"/>
              </a:ext>
            </a:extLst>
          </p:cNvPr>
          <p:cNvSpPr txBox="1">
            <a:spLocks/>
          </p:cNvSpPr>
          <p:nvPr/>
        </p:nvSpPr>
        <p:spPr>
          <a:xfrm>
            <a:off x="4595581" y="1347842"/>
            <a:ext cx="1389801" cy="1335505"/>
          </a:xfrm>
          <a:prstGeom prst="rect">
            <a:avLst/>
          </a:prstGeom>
          <a:solidFill>
            <a:schemeClr val="accent6">
              <a:lumMod val="20000"/>
              <a:lumOff val="80000"/>
            </a:schemeClr>
          </a:solidFill>
          <a:ln w="57150">
            <a:solidFill>
              <a:schemeClr val="accent6">
                <a:lumMod val="75000"/>
              </a:schemeClr>
            </a:solidFill>
          </a:ln>
        </p:spPr>
        <p:txBody>
          <a:bodyPr vert="horz" lIns="0" tIns="155448" rIns="0" bIns="45720" rtlCol="0" anchor="t">
            <a:noAutofit/>
          </a:bodyPr>
          <a:lstStyle>
            <a:lvl1pPr marL="0" indent="0" algn="ctr" defTabSz="685800" rtl="0" eaLnBrk="1" latinLnBrk="0" hangingPunct="1">
              <a:lnSpc>
                <a:spcPct val="100000"/>
              </a:lnSpc>
              <a:spcBef>
                <a:spcPts val="0"/>
              </a:spcBef>
              <a:buFont typeface="Arial" panose="020B0604020202020204" pitchFamily="34" charset="0"/>
              <a:buNone/>
              <a:defRPr sz="1050" b="1" kern="1200" cap="all" spc="15" baseline="0">
                <a:solidFill>
                  <a:schemeClr val="accent6"/>
                </a:solidFill>
                <a:latin typeface="Arial" panose="020B0604020202020204" pitchFamily="34" charset="0"/>
                <a:ea typeface="+mn-ea"/>
                <a:cs typeface="Arial" panose="020B0604020202020204" pitchFamily="34" charset="0"/>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second</a:t>
            </a:r>
          </a:p>
        </p:txBody>
      </p:sp>
      <p:sp>
        <p:nvSpPr>
          <p:cNvPr id="81" name="Text Placeholder 5">
            <a:extLst>
              <a:ext uri="{FF2B5EF4-FFF2-40B4-BE49-F238E27FC236}">
                <a16:creationId xmlns:a16="http://schemas.microsoft.com/office/drawing/2014/main" id="{9C0D3E4E-F35F-A335-6744-DF20A5CE4139}"/>
              </a:ext>
            </a:extLst>
          </p:cNvPr>
          <p:cNvSpPr txBox="1">
            <a:spLocks/>
          </p:cNvSpPr>
          <p:nvPr/>
        </p:nvSpPr>
        <p:spPr>
          <a:xfrm>
            <a:off x="4569433" y="1747081"/>
            <a:ext cx="1389801" cy="911346"/>
          </a:xfrm>
          <a:prstGeom prst="rect">
            <a:avLst/>
          </a:prstGeom>
          <a:ln>
            <a:noFill/>
          </a:ln>
        </p:spPr>
        <p:txBody>
          <a:bodyPr vert="horz" lIns="91440" tIns="45720" rIns="91440" bIns="45720" rtlCol="0" anchor="ctr">
            <a:noAutofit/>
          </a:bodyPr>
          <a:lstStyle>
            <a:lvl1pPr marL="0" indent="0" algn="ctr" defTabSz="685800" rtl="0" eaLnBrk="1" latinLnBrk="0" hangingPunct="1">
              <a:lnSpc>
                <a:spcPct val="100000"/>
              </a:lnSpc>
              <a:spcBef>
                <a:spcPts val="270"/>
              </a:spcBef>
              <a:buFont typeface="Arial" panose="020B0604020202020204" pitchFamily="34" charset="0"/>
              <a:buNone/>
              <a:defRPr sz="900" kern="1200" spc="15" baseline="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4 Teachers</a:t>
            </a:r>
          </a:p>
          <a:p>
            <a:r>
              <a:rPr lang="en-US" sz="1800" dirty="0"/>
              <a:t>(90)</a:t>
            </a:r>
          </a:p>
        </p:txBody>
      </p:sp>
      <p:sp>
        <p:nvSpPr>
          <p:cNvPr id="82" name="Text Placeholder 4">
            <a:extLst>
              <a:ext uri="{FF2B5EF4-FFF2-40B4-BE49-F238E27FC236}">
                <a16:creationId xmlns:a16="http://schemas.microsoft.com/office/drawing/2014/main" id="{071FD9D3-6C56-ACBB-E998-085DEFF2BC78}"/>
              </a:ext>
            </a:extLst>
          </p:cNvPr>
          <p:cNvSpPr txBox="1">
            <a:spLocks/>
          </p:cNvSpPr>
          <p:nvPr/>
        </p:nvSpPr>
        <p:spPr>
          <a:xfrm>
            <a:off x="6223022" y="1347842"/>
            <a:ext cx="1389801" cy="1335505"/>
          </a:xfrm>
          <a:prstGeom prst="rect">
            <a:avLst/>
          </a:prstGeom>
          <a:solidFill>
            <a:schemeClr val="accent6">
              <a:lumMod val="20000"/>
              <a:lumOff val="80000"/>
            </a:schemeClr>
          </a:solidFill>
          <a:ln w="57150">
            <a:solidFill>
              <a:schemeClr val="accent6">
                <a:lumMod val="75000"/>
              </a:schemeClr>
            </a:solidFill>
          </a:ln>
        </p:spPr>
        <p:txBody>
          <a:bodyPr vert="horz" lIns="0" tIns="155448" rIns="0" bIns="45720" rtlCol="0" anchor="t">
            <a:noAutofit/>
          </a:bodyPr>
          <a:lstStyle>
            <a:lvl1pPr marL="0" indent="0" algn="ctr" defTabSz="685800" rtl="0" eaLnBrk="1" latinLnBrk="0" hangingPunct="1">
              <a:lnSpc>
                <a:spcPct val="100000"/>
              </a:lnSpc>
              <a:spcBef>
                <a:spcPts val="0"/>
              </a:spcBef>
              <a:buFont typeface="Arial" panose="020B0604020202020204" pitchFamily="34" charset="0"/>
              <a:buNone/>
              <a:defRPr sz="1050" b="1" kern="1200" cap="all" spc="15" baseline="0">
                <a:solidFill>
                  <a:schemeClr val="accent6"/>
                </a:solidFill>
                <a:latin typeface="Arial" panose="020B0604020202020204" pitchFamily="34" charset="0"/>
                <a:ea typeface="+mn-ea"/>
                <a:cs typeface="Arial" panose="020B0604020202020204" pitchFamily="34" charset="0"/>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third</a:t>
            </a:r>
          </a:p>
        </p:txBody>
      </p:sp>
      <p:sp>
        <p:nvSpPr>
          <p:cNvPr id="83" name="Text Placeholder 5">
            <a:extLst>
              <a:ext uri="{FF2B5EF4-FFF2-40B4-BE49-F238E27FC236}">
                <a16:creationId xmlns:a16="http://schemas.microsoft.com/office/drawing/2014/main" id="{060BB972-7926-B222-9268-9823F1DC5213}"/>
              </a:ext>
            </a:extLst>
          </p:cNvPr>
          <p:cNvSpPr txBox="1">
            <a:spLocks/>
          </p:cNvSpPr>
          <p:nvPr/>
        </p:nvSpPr>
        <p:spPr>
          <a:xfrm>
            <a:off x="6196874" y="1747081"/>
            <a:ext cx="1389801" cy="911346"/>
          </a:xfrm>
          <a:prstGeom prst="rect">
            <a:avLst/>
          </a:prstGeom>
          <a:ln>
            <a:noFill/>
          </a:ln>
        </p:spPr>
        <p:txBody>
          <a:bodyPr vert="horz" lIns="91440" tIns="45720" rIns="91440" bIns="45720" rtlCol="0" anchor="ctr">
            <a:noAutofit/>
          </a:bodyPr>
          <a:lstStyle>
            <a:lvl1pPr marL="0" indent="0" algn="ctr" defTabSz="685800" rtl="0" eaLnBrk="1" latinLnBrk="0" hangingPunct="1">
              <a:lnSpc>
                <a:spcPct val="100000"/>
              </a:lnSpc>
              <a:spcBef>
                <a:spcPts val="270"/>
              </a:spcBef>
              <a:buFont typeface="Arial" panose="020B0604020202020204" pitchFamily="34" charset="0"/>
              <a:buNone/>
              <a:defRPr sz="900" kern="1200" spc="15" baseline="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4 Teachers</a:t>
            </a:r>
          </a:p>
          <a:p>
            <a:r>
              <a:rPr lang="en-US" sz="1800" dirty="0"/>
              <a:t>(74)</a:t>
            </a:r>
          </a:p>
        </p:txBody>
      </p:sp>
      <p:sp>
        <p:nvSpPr>
          <p:cNvPr id="84" name="Text Placeholder 4">
            <a:extLst>
              <a:ext uri="{FF2B5EF4-FFF2-40B4-BE49-F238E27FC236}">
                <a16:creationId xmlns:a16="http://schemas.microsoft.com/office/drawing/2014/main" id="{A69E9B7A-8300-2948-AF10-8740EE563ECE}"/>
              </a:ext>
            </a:extLst>
          </p:cNvPr>
          <p:cNvSpPr txBox="1">
            <a:spLocks/>
          </p:cNvSpPr>
          <p:nvPr/>
        </p:nvSpPr>
        <p:spPr>
          <a:xfrm>
            <a:off x="7824315" y="1356730"/>
            <a:ext cx="1389801" cy="1335505"/>
          </a:xfrm>
          <a:prstGeom prst="rect">
            <a:avLst/>
          </a:prstGeom>
          <a:solidFill>
            <a:schemeClr val="accent6">
              <a:lumMod val="20000"/>
              <a:lumOff val="80000"/>
            </a:schemeClr>
          </a:solidFill>
          <a:ln w="57150">
            <a:solidFill>
              <a:schemeClr val="accent6">
                <a:lumMod val="75000"/>
              </a:schemeClr>
            </a:solidFill>
          </a:ln>
        </p:spPr>
        <p:txBody>
          <a:bodyPr vert="horz" lIns="0" tIns="155448" rIns="0" bIns="45720" rtlCol="0" anchor="t">
            <a:noAutofit/>
          </a:bodyPr>
          <a:lstStyle>
            <a:lvl1pPr marL="0" indent="0" algn="ctr" defTabSz="685800" rtl="0" eaLnBrk="1" latinLnBrk="0" hangingPunct="1">
              <a:lnSpc>
                <a:spcPct val="100000"/>
              </a:lnSpc>
              <a:spcBef>
                <a:spcPts val="0"/>
              </a:spcBef>
              <a:buFont typeface="Arial" panose="020B0604020202020204" pitchFamily="34" charset="0"/>
              <a:buNone/>
              <a:defRPr sz="1050" b="1" kern="1200" cap="all" spc="15" baseline="0">
                <a:solidFill>
                  <a:schemeClr val="accent6"/>
                </a:solidFill>
                <a:latin typeface="Arial" panose="020B0604020202020204" pitchFamily="34" charset="0"/>
                <a:ea typeface="+mn-ea"/>
                <a:cs typeface="Arial" panose="020B0604020202020204" pitchFamily="34" charset="0"/>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fourth</a:t>
            </a:r>
          </a:p>
        </p:txBody>
      </p:sp>
      <p:sp>
        <p:nvSpPr>
          <p:cNvPr id="85" name="Text Placeholder 5">
            <a:extLst>
              <a:ext uri="{FF2B5EF4-FFF2-40B4-BE49-F238E27FC236}">
                <a16:creationId xmlns:a16="http://schemas.microsoft.com/office/drawing/2014/main" id="{AD7DDD7C-7B64-4B09-B3AA-F97AD2D09737}"/>
              </a:ext>
            </a:extLst>
          </p:cNvPr>
          <p:cNvSpPr txBox="1">
            <a:spLocks/>
          </p:cNvSpPr>
          <p:nvPr/>
        </p:nvSpPr>
        <p:spPr>
          <a:xfrm>
            <a:off x="7798167" y="1755969"/>
            <a:ext cx="1389801" cy="911346"/>
          </a:xfrm>
          <a:prstGeom prst="rect">
            <a:avLst/>
          </a:prstGeom>
          <a:ln>
            <a:noFill/>
          </a:ln>
        </p:spPr>
        <p:txBody>
          <a:bodyPr vert="horz" lIns="91440" tIns="45720" rIns="91440" bIns="45720" rtlCol="0" anchor="ctr">
            <a:noAutofit/>
          </a:bodyPr>
          <a:lstStyle>
            <a:lvl1pPr marL="0" indent="0" algn="ctr" defTabSz="685800" rtl="0" eaLnBrk="1" latinLnBrk="0" hangingPunct="1">
              <a:lnSpc>
                <a:spcPct val="100000"/>
              </a:lnSpc>
              <a:spcBef>
                <a:spcPts val="270"/>
              </a:spcBef>
              <a:buFont typeface="Arial" panose="020B0604020202020204" pitchFamily="34" charset="0"/>
              <a:buNone/>
              <a:defRPr sz="900" kern="1200" spc="15" baseline="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4 Teachers</a:t>
            </a:r>
          </a:p>
          <a:p>
            <a:r>
              <a:rPr lang="en-US" sz="1800" dirty="0"/>
              <a:t>(75)</a:t>
            </a:r>
          </a:p>
        </p:txBody>
      </p:sp>
      <p:sp>
        <p:nvSpPr>
          <p:cNvPr id="86" name="Text Placeholder 4">
            <a:extLst>
              <a:ext uri="{FF2B5EF4-FFF2-40B4-BE49-F238E27FC236}">
                <a16:creationId xmlns:a16="http://schemas.microsoft.com/office/drawing/2014/main" id="{BCDFF5DA-DC52-4BE6-9167-22E346CAEF62}"/>
              </a:ext>
            </a:extLst>
          </p:cNvPr>
          <p:cNvSpPr txBox="1">
            <a:spLocks/>
          </p:cNvSpPr>
          <p:nvPr/>
        </p:nvSpPr>
        <p:spPr>
          <a:xfrm>
            <a:off x="9463163" y="1347842"/>
            <a:ext cx="1389801" cy="1335505"/>
          </a:xfrm>
          <a:prstGeom prst="rect">
            <a:avLst/>
          </a:prstGeom>
          <a:solidFill>
            <a:schemeClr val="accent6">
              <a:lumMod val="20000"/>
              <a:lumOff val="80000"/>
            </a:schemeClr>
          </a:solidFill>
          <a:ln w="57150">
            <a:solidFill>
              <a:schemeClr val="accent6">
                <a:lumMod val="75000"/>
              </a:schemeClr>
            </a:solidFill>
          </a:ln>
        </p:spPr>
        <p:txBody>
          <a:bodyPr vert="horz" lIns="0" tIns="155448" rIns="0" bIns="45720" rtlCol="0" anchor="t">
            <a:noAutofit/>
          </a:bodyPr>
          <a:lstStyle>
            <a:lvl1pPr marL="0" indent="0" algn="ctr" defTabSz="685800" rtl="0" eaLnBrk="1" latinLnBrk="0" hangingPunct="1">
              <a:lnSpc>
                <a:spcPct val="100000"/>
              </a:lnSpc>
              <a:spcBef>
                <a:spcPts val="0"/>
              </a:spcBef>
              <a:buFont typeface="Arial" panose="020B0604020202020204" pitchFamily="34" charset="0"/>
              <a:buNone/>
              <a:defRPr sz="1050" b="1" kern="1200" cap="all" spc="15" baseline="0">
                <a:solidFill>
                  <a:schemeClr val="accent6"/>
                </a:solidFill>
                <a:latin typeface="Arial" panose="020B0604020202020204" pitchFamily="34" charset="0"/>
                <a:ea typeface="+mn-ea"/>
                <a:cs typeface="Arial" panose="020B0604020202020204" pitchFamily="34" charset="0"/>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fifth</a:t>
            </a:r>
          </a:p>
        </p:txBody>
      </p:sp>
      <p:sp>
        <p:nvSpPr>
          <p:cNvPr id="87" name="Text Placeholder 5">
            <a:extLst>
              <a:ext uri="{FF2B5EF4-FFF2-40B4-BE49-F238E27FC236}">
                <a16:creationId xmlns:a16="http://schemas.microsoft.com/office/drawing/2014/main" id="{4D79BC84-0A6B-AA2F-C1ED-FCE67D44821F}"/>
              </a:ext>
            </a:extLst>
          </p:cNvPr>
          <p:cNvSpPr txBox="1">
            <a:spLocks/>
          </p:cNvSpPr>
          <p:nvPr/>
        </p:nvSpPr>
        <p:spPr>
          <a:xfrm>
            <a:off x="9437015" y="1747081"/>
            <a:ext cx="1389801" cy="911346"/>
          </a:xfrm>
          <a:prstGeom prst="rect">
            <a:avLst/>
          </a:prstGeom>
          <a:ln>
            <a:noFill/>
          </a:ln>
        </p:spPr>
        <p:txBody>
          <a:bodyPr vert="horz" lIns="91440" tIns="45720" rIns="91440" bIns="45720" rtlCol="0" anchor="ctr">
            <a:noAutofit/>
          </a:bodyPr>
          <a:lstStyle>
            <a:lvl1pPr marL="0" indent="0" algn="ctr" defTabSz="685800" rtl="0" eaLnBrk="1" latinLnBrk="0" hangingPunct="1">
              <a:lnSpc>
                <a:spcPct val="100000"/>
              </a:lnSpc>
              <a:spcBef>
                <a:spcPts val="270"/>
              </a:spcBef>
              <a:buFont typeface="Arial" panose="020B0604020202020204" pitchFamily="34" charset="0"/>
              <a:buNone/>
              <a:defRPr sz="900" kern="1200" spc="15" baseline="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3 Teachers*</a:t>
            </a:r>
          </a:p>
          <a:p>
            <a:r>
              <a:rPr lang="en-US" sz="1800" dirty="0"/>
              <a:t>(64)</a:t>
            </a:r>
          </a:p>
        </p:txBody>
      </p:sp>
      <p:sp>
        <p:nvSpPr>
          <p:cNvPr id="88" name="Text Placeholder 19">
            <a:extLst>
              <a:ext uri="{FF2B5EF4-FFF2-40B4-BE49-F238E27FC236}">
                <a16:creationId xmlns:a16="http://schemas.microsoft.com/office/drawing/2014/main" id="{3A4BE0B8-8579-6471-0D65-7DD4AEF3D601}"/>
              </a:ext>
            </a:extLst>
          </p:cNvPr>
          <p:cNvSpPr txBox="1">
            <a:spLocks/>
          </p:cNvSpPr>
          <p:nvPr/>
        </p:nvSpPr>
        <p:spPr>
          <a:xfrm>
            <a:off x="1653461" y="4580304"/>
            <a:ext cx="2029968" cy="1828800"/>
          </a:xfrm>
          <a:prstGeom prst="rect">
            <a:avLst/>
          </a:prstGeom>
          <a:solidFill>
            <a:schemeClr val="accent6">
              <a:lumMod val="20000"/>
              <a:lumOff val="80000"/>
            </a:schemeClr>
          </a:solidFill>
          <a:ln w="57150">
            <a:solidFill>
              <a:schemeClr val="accent6">
                <a:lumMod val="75000"/>
              </a:schemeClr>
            </a:solidFill>
          </a:ln>
        </p:spPr>
        <p:txBody>
          <a:bodyPr vert="horz" lIns="0" tIns="155448" rIns="0" bIns="45720" rtlCol="0" anchor="t">
            <a:noAutofit/>
          </a:bodyPr>
          <a:lstStyle>
            <a:lvl1pPr marL="0" indent="0" algn="ctr" defTabSz="685800" rtl="0" eaLnBrk="1" latinLnBrk="0" hangingPunct="1">
              <a:lnSpc>
                <a:spcPct val="100000"/>
              </a:lnSpc>
              <a:spcBef>
                <a:spcPts val="0"/>
              </a:spcBef>
              <a:buFont typeface="Arial" panose="020B0604020202020204" pitchFamily="34" charset="0"/>
              <a:buNone/>
              <a:defRPr sz="1050" b="1" kern="1200" cap="all" spc="15" baseline="0">
                <a:solidFill>
                  <a:schemeClr val="accent6"/>
                </a:solidFill>
                <a:latin typeface="Arial" panose="020B0604020202020204" pitchFamily="34" charset="0"/>
                <a:ea typeface="+mn-ea"/>
                <a:cs typeface="Arial" panose="020B0604020202020204" pitchFamily="34" charset="0"/>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Hourly</a:t>
            </a:r>
          </a:p>
        </p:txBody>
      </p:sp>
      <p:sp>
        <p:nvSpPr>
          <p:cNvPr id="89" name="Text Placeholder 20">
            <a:extLst>
              <a:ext uri="{FF2B5EF4-FFF2-40B4-BE49-F238E27FC236}">
                <a16:creationId xmlns:a16="http://schemas.microsoft.com/office/drawing/2014/main" id="{D24AD916-EA16-5741-2FB6-470D91B3A113}"/>
              </a:ext>
            </a:extLst>
          </p:cNvPr>
          <p:cNvSpPr txBox="1">
            <a:spLocks/>
          </p:cNvSpPr>
          <p:nvPr/>
        </p:nvSpPr>
        <p:spPr>
          <a:xfrm>
            <a:off x="1653461" y="5159299"/>
            <a:ext cx="2029968" cy="1248074"/>
          </a:xfrm>
          <a:prstGeom prst="rect">
            <a:avLst/>
          </a:prstGeom>
          <a:ln>
            <a:noFill/>
          </a:ln>
        </p:spPr>
        <p:txBody>
          <a:bodyPr vert="horz" lIns="91440" tIns="45720" rIns="91440" bIns="45720" rtlCol="0" anchor="ctr">
            <a:noAutofit/>
          </a:bodyPr>
          <a:lstStyle>
            <a:lvl1pPr marL="0" indent="0" algn="ctr" defTabSz="685800" rtl="0" eaLnBrk="1" latinLnBrk="0" hangingPunct="1">
              <a:lnSpc>
                <a:spcPct val="100000"/>
              </a:lnSpc>
              <a:spcBef>
                <a:spcPts val="270"/>
              </a:spcBef>
              <a:buFont typeface="Arial" panose="020B0604020202020204" pitchFamily="34" charset="0"/>
              <a:buNone/>
              <a:defRPr sz="900" kern="1200" spc="15" baseline="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b="1" dirty="0"/>
              <a:t>Kinder Instructional Paraprofessionals – 4</a:t>
            </a:r>
          </a:p>
          <a:p>
            <a:r>
              <a:rPr lang="en-US" sz="1100" b="1" dirty="0"/>
              <a:t>Cafeteria Monitor - 1</a:t>
            </a:r>
          </a:p>
          <a:p>
            <a:endParaRPr lang="en-US" sz="1000" b="1" dirty="0"/>
          </a:p>
        </p:txBody>
      </p:sp>
    </p:spTree>
    <p:extLst>
      <p:ext uri="{BB962C8B-B14F-4D97-AF65-F5344CB8AC3E}">
        <p14:creationId xmlns:p14="http://schemas.microsoft.com/office/powerpoint/2010/main" val="4914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12</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2258848412"/>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pic>
        <p:nvPicPr>
          <p:cNvPr id="7" name="Picture 6">
            <a:extLst>
              <a:ext uri="{FF2B5EF4-FFF2-40B4-BE49-F238E27FC236}">
                <a16:creationId xmlns:a16="http://schemas.microsoft.com/office/drawing/2014/main" id="{BFAA28BF-0109-A440-366C-37BFEF842709}"/>
              </a:ext>
            </a:extLst>
          </p:cNvPr>
          <p:cNvPicPr>
            <a:picLocks noChangeAspect="1"/>
          </p:cNvPicPr>
          <p:nvPr/>
        </p:nvPicPr>
        <p:blipFill rotWithShape="1">
          <a:blip r:embed="rId3"/>
          <a:srcRect b="35918"/>
          <a:stretch/>
        </p:blipFill>
        <p:spPr>
          <a:xfrm>
            <a:off x="2466711" y="881743"/>
            <a:ext cx="7811181" cy="5710702"/>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a:solidFill>
                  <a:sysClr val="windowText" lastClr="000000"/>
                </a:solidFill>
                <a:latin typeface="Calibri"/>
              </a:rPr>
              <a:t>School Allocation</a:t>
            </a:r>
          </a:p>
        </p:txBody>
      </p:sp>
      <p:pic>
        <p:nvPicPr>
          <p:cNvPr id="7" name="Picture 6">
            <a:extLst>
              <a:ext uri="{FF2B5EF4-FFF2-40B4-BE49-F238E27FC236}">
                <a16:creationId xmlns:a16="http://schemas.microsoft.com/office/drawing/2014/main" id="{1CCC1CB7-0A4A-D2AC-963D-638E58F71225}"/>
              </a:ext>
            </a:extLst>
          </p:cNvPr>
          <p:cNvPicPr>
            <a:picLocks noChangeAspect="1"/>
          </p:cNvPicPr>
          <p:nvPr/>
        </p:nvPicPr>
        <p:blipFill rotWithShape="1">
          <a:blip r:embed="rId3"/>
          <a:srcRect t="63536"/>
          <a:stretch/>
        </p:blipFill>
        <p:spPr>
          <a:xfrm>
            <a:off x="1870818" y="1328058"/>
            <a:ext cx="8982240" cy="5068698"/>
          </a:xfrm>
          <a:prstGeom prst="rect">
            <a:avLst/>
          </a:prstGeom>
        </p:spPr>
      </p:pic>
    </p:spTree>
    <p:extLst>
      <p:ext uri="{BB962C8B-B14F-4D97-AF65-F5344CB8AC3E}">
        <p14:creationId xmlns:p14="http://schemas.microsoft.com/office/powerpoint/2010/main" val="300984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15</a:t>
            </a:fld>
            <a:endParaRPr lang="en-US">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2234406" y="494900"/>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a:t>School FY24 CARES Allocation</a:t>
            </a:r>
            <a:endParaRPr lang="en-US">
              <a:solidFill>
                <a:sysClr val="windowText" lastClr="000000"/>
              </a:solidFill>
              <a:latin typeface="Calibri"/>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2778318" y="3161548"/>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None/>
            </a:pPr>
            <a:endParaRPr lang="en-US"/>
          </a:p>
        </p:txBody>
      </p:sp>
      <p:sp>
        <p:nvSpPr>
          <p:cNvPr id="4" name="Rectangle 3">
            <a:extLst>
              <a:ext uri="{FF2B5EF4-FFF2-40B4-BE49-F238E27FC236}">
                <a16:creationId xmlns:a16="http://schemas.microsoft.com/office/drawing/2014/main" id="{7D99FA4B-262E-018C-32A7-09AFD7A83BBE}"/>
              </a:ext>
            </a:extLst>
          </p:cNvPr>
          <p:cNvSpPr/>
          <p:nvPr/>
        </p:nvSpPr>
        <p:spPr>
          <a:xfrm>
            <a:off x="6181725" y="1628775"/>
            <a:ext cx="242887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0ACEA12-31BF-9770-FADF-A0B24FE62533}"/>
              </a:ext>
            </a:extLst>
          </p:cNvPr>
          <p:cNvPicPr>
            <a:picLocks noChangeAspect="1"/>
          </p:cNvPicPr>
          <p:nvPr/>
        </p:nvPicPr>
        <p:blipFill>
          <a:blip r:embed="rId3"/>
          <a:stretch>
            <a:fillRect/>
          </a:stretch>
        </p:blipFill>
        <p:spPr>
          <a:xfrm>
            <a:off x="2968171" y="1361426"/>
            <a:ext cx="6762070" cy="1323975"/>
          </a:xfrm>
          <a:prstGeom prst="rect">
            <a:avLst/>
          </a:prstGeom>
        </p:spPr>
      </p:pic>
    </p:spTree>
    <p:extLst>
      <p:ext uri="{BB962C8B-B14F-4D97-AF65-F5344CB8AC3E}">
        <p14:creationId xmlns:p14="http://schemas.microsoft.com/office/powerpoint/2010/main" val="194108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a:xfrm>
            <a:off x="1833970" y="347472"/>
            <a:ext cx="8003286" cy="768096"/>
          </a:xfrm>
        </p:spPr>
        <p:txBody>
          <a:bodyPr anchor="t">
            <a:normAutofit fontScale="90000"/>
          </a:bodyPr>
          <a:lstStyle/>
          <a:p>
            <a:r>
              <a:rPr lang="en-US" b="1" i="0"/>
              <a:t>CARES Allocations</a:t>
            </a:r>
            <a:br>
              <a:rPr lang="en-US" b="1" i="0"/>
            </a:br>
            <a:r>
              <a:rPr lang="en-US" sz="1800">
                <a:solidFill>
                  <a:schemeClr val="tx1"/>
                </a:solidFill>
              </a:rPr>
              <a:t>Other allowable CARES expenditures include:</a:t>
            </a:r>
            <a:br>
              <a:rPr lang="en-US" sz="1800">
                <a:solidFill>
                  <a:schemeClr val="tx1"/>
                </a:solidFill>
              </a:rPr>
            </a:br>
            <a:endParaRPr lang="en-US" sz="1800"/>
          </a:p>
        </p:txBody>
      </p:sp>
      <p:sp>
        <p:nvSpPr>
          <p:cNvPr id="9" name="Slide Number Placeholder 3">
            <a:extLst>
              <a:ext uri="{FF2B5EF4-FFF2-40B4-BE49-F238E27FC236}">
                <a16:creationId xmlns:a16="http://schemas.microsoft.com/office/drawing/2014/main" id="{8AD4D5F6-7A5C-8A53-BF03-B28AD80D6833}"/>
              </a:ext>
            </a:extLst>
          </p:cNvPr>
          <p:cNvSpPr>
            <a:spLocks noGrp="1"/>
          </p:cNvSpPr>
          <p:nvPr>
            <p:ph type="sldNum" sz="quarter" idx="12"/>
          </p:nvPr>
        </p:nvSpPr>
        <p:spPr>
          <a:xfrm>
            <a:off x="9733026" y="457200"/>
            <a:ext cx="740664" cy="274320"/>
          </a:xfrm>
        </p:spPr>
        <p:txBody>
          <a:bodyPr/>
          <a:lstStyle/>
          <a:p>
            <a:pPr>
              <a:spcAft>
                <a:spcPts val="600"/>
              </a:spcAft>
            </a:pPr>
            <a:fld id="{AEC10A0C-BB77-FD4A-8FA4-D4334D01E3A4}" type="slidenum">
              <a:rPr lang="en-US" smtClean="0"/>
              <a:pPr>
                <a:spcAft>
                  <a:spcPts val="600"/>
                </a:spcAft>
              </a:pPr>
              <a:t>16</a:t>
            </a:fld>
            <a:endParaRPr lang="en-US"/>
          </a:p>
        </p:txBody>
      </p:sp>
      <p:graphicFrame>
        <p:nvGraphicFramePr>
          <p:cNvPr id="5" name="Content Placeholder 2">
            <a:extLst>
              <a:ext uri="{FF2B5EF4-FFF2-40B4-BE49-F238E27FC236}">
                <a16:creationId xmlns:a16="http://schemas.microsoft.com/office/drawing/2014/main" id="{7A1F52A1-9E7F-8983-2361-F0E86B437333}"/>
              </a:ext>
            </a:extLst>
          </p:cNvPr>
          <p:cNvGraphicFramePr>
            <a:graphicFrameLocks noGrp="1"/>
          </p:cNvGraphicFramePr>
          <p:nvPr>
            <p:ph sz="half" idx="1"/>
            <p:extLst>
              <p:ext uri="{D42A27DB-BD31-4B8C-83A1-F6EECF244321}">
                <p14:modId xmlns:p14="http://schemas.microsoft.com/office/powerpoint/2010/main" val="2061176169"/>
              </p:ext>
            </p:extLst>
          </p:nvPr>
        </p:nvGraphicFramePr>
        <p:xfrm>
          <a:off x="800100" y="962026"/>
          <a:ext cx="10591800" cy="569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890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24</a:t>
            </a:r>
            <a:r>
              <a:rPr lang="en-US" sz="2000" baseline="30000">
                <a:solidFill>
                  <a:schemeClr val="bg2">
                    <a:lumMod val="25000"/>
                  </a:schemeClr>
                </a:solidFill>
              </a:rPr>
              <a:t>th</a:t>
            </a:r>
            <a:r>
              <a:rPr lang="en-US" sz="2000">
                <a:solidFill>
                  <a:schemeClr val="bg2">
                    <a:lumMod val="25000"/>
                  </a:schemeClr>
                </a:solidFill>
              </a:rPr>
              <a:t>-early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17</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17</a:t>
            </a:fld>
            <a:endParaRPr lang="en-US"/>
          </a:p>
        </p:txBody>
      </p:sp>
    </p:spTree>
    <p:extLst>
      <p:ext uri="{BB962C8B-B14F-4D97-AF65-F5344CB8AC3E}">
        <p14:creationId xmlns:p14="http://schemas.microsoft.com/office/powerpoint/2010/main" val="425774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18</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‘24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FY24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3"/>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4074696" y="92450"/>
            <a:ext cx="6663009" cy="523220"/>
          </a:xfrm>
          <a:prstGeom prst="rect">
            <a:avLst/>
          </a:prstGeom>
          <a:noFill/>
        </p:spPr>
        <p:txBody>
          <a:bodyPr wrap="square" rtlCol="0">
            <a:spAutoFit/>
          </a:bodyPr>
          <a:lstStyle/>
          <a:p>
            <a:pPr algn="ctr"/>
            <a:r>
              <a:rPr lang="en-US" sz="2800" b="1" i="1">
                <a:latin typeface="+mj-lt"/>
              </a:rPr>
              <a:t>Springdale Park Strategic Plan </a:t>
            </a:r>
          </a:p>
        </p:txBody>
      </p:sp>
      <p:sp>
        <p:nvSpPr>
          <p:cNvPr id="2" name="TextBox 1"/>
          <p:cNvSpPr txBox="1"/>
          <p:nvPr/>
        </p:nvSpPr>
        <p:spPr>
          <a:xfrm rot="20090449">
            <a:off x="5238096" y="2998113"/>
            <a:ext cx="4336205" cy="861774"/>
          </a:xfrm>
          <a:prstGeom prst="rect">
            <a:avLst/>
          </a:prstGeom>
          <a:noFill/>
        </p:spPr>
        <p:txBody>
          <a:bodyPr wrap="square" rtlCol="0">
            <a:spAutoFit/>
          </a:bodyPr>
          <a:lstStyle/>
          <a:p>
            <a:pPr algn="ctr"/>
            <a:r>
              <a:rPr lang="en-US" sz="5000" b="1">
                <a:ln w="22225">
                  <a:solidFill>
                    <a:schemeClr val="accent2"/>
                  </a:solidFill>
                  <a:prstDash val="solid"/>
                </a:ln>
                <a:solidFill>
                  <a:schemeClr val="accent2"/>
                </a:solidFill>
              </a:rPr>
              <a:t>Example</a:t>
            </a:r>
          </a:p>
        </p:txBody>
      </p:sp>
      <p:sp>
        <p:nvSpPr>
          <p:cNvPr id="8" name="Slide Number Placeholder 7"/>
          <p:cNvSpPr>
            <a:spLocks noGrp="1"/>
          </p:cNvSpPr>
          <p:nvPr>
            <p:ph type="sldNum" sz="quarter" idx="12"/>
          </p:nvPr>
        </p:nvSpPr>
        <p:spPr/>
        <p:txBody>
          <a:bodyPr/>
          <a:lstStyle/>
          <a:p>
            <a:fld id="{3D6C3DC6-EF6E-8948-BFE6-808D46D584D8}" type="slidenum">
              <a:rPr lang="en-US" smtClean="0"/>
              <a:t>7</a:t>
            </a:fld>
            <a:endParaRPr lang="en-US"/>
          </a:p>
        </p:txBody>
      </p:sp>
      <p:pic>
        <p:nvPicPr>
          <p:cNvPr id="10" name="Picture 9">
            <a:extLst>
              <a:ext uri="{FF2B5EF4-FFF2-40B4-BE49-F238E27FC236}">
                <a16:creationId xmlns:a16="http://schemas.microsoft.com/office/drawing/2014/main" id="{EDDF1A64-141D-C234-65D4-F32442E857E9}"/>
              </a:ext>
            </a:extLst>
          </p:cNvPr>
          <p:cNvPicPr>
            <a:picLocks noChangeAspect="1"/>
          </p:cNvPicPr>
          <p:nvPr/>
        </p:nvPicPr>
        <p:blipFill>
          <a:blip r:embed="rId4"/>
          <a:stretch>
            <a:fillRect/>
          </a:stretch>
        </p:blipFill>
        <p:spPr>
          <a:xfrm>
            <a:off x="1419758" y="1200284"/>
            <a:ext cx="9352483" cy="5360873"/>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93859" y="1063"/>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800" i="1"/>
              <a:t>Springdale Park</a:t>
            </a:r>
          </a:p>
          <a:p>
            <a:pPr algn="ctr" defTabSz="685800">
              <a:defRPr/>
            </a:pPr>
            <a:r>
              <a:rPr lang="en-US" sz="4500">
                <a:solidFill>
                  <a:srgbClr val="D47B22"/>
                </a:solidFill>
                <a:latin typeface="Tenorite"/>
              </a:rPr>
              <a:t>Strategic Plan</a:t>
            </a:r>
          </a:p>
          <a:p>
            <a:pPr algn="ctr" defTabSz="685800">
              <a:defRPr/>
            </a:pPr>
            <a:r>
              <a:rPr lang="en-US" sz="450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2322561" y="1982777"/>
            <a:ext cx="5633171" cy="4455066"/>
          </a:xfrm>
          <a:prstGeom prst="rect">
            <a:avLst/>
          </a:prstGeom>
          <a:noFill/>
        </p:spPr>
        <p:txBody>
          <a:bodyPr wrap="square" lIns="91440" tIns="45720" rIns="91440" bIns="45720" rtlCol="0" anchor="t">
            <a:spAutoFit/>
          </a:bodyPr>
          <a:lstStyle/>
          <a:p>
            <a:pPr marL="342900" indent="-342900" defTabSz="685800">
              <a:buAutoNum type="arabicPeriod"/>
              <a:defRPr/>
            </a:pPr>
            <a:r>
              <a:rPr lang="en-US" sz="1350" dirty="0">
                <a:ea typeface="+mn-lt"/>
                <a:cs typeface="+mn-lt"/>
              </a:rPr>
              <a:t>Offer an academically challenging curriculum that prepares students</a:t>
            </a:r>
            <a:br>
              <a:rPr lang="en-US" sz="1350" dirty="0">
                <a:ea typeface="+mn-lt"/>
                <a:cs typeface="+mn-lt"/>
              </a:rPr>
            </a:br>
            <a:r>
              <a:rPr lang="en-US" sz="1350" dirty="0">
                <a:ea typeface="+mn-lt"/>
                <a:cs typeface="+mn-lt"/>
              </a:rPr>
              <a:t> for college, career, and citizenship. (3.14)</a:t>
            </a:r>
            <a:endParaRPr lang="en-US" sz="1350" b="1" dirty="0">
              <a:ea typeface="+mn-lt"/>
              <a:cs typeface="+mn-lt"/>
            </a:endParaRPr>
          </a:p>
          <a:p>
            <a:pPr marL="342900" indent="-342900" defTabSz="685800">
              <a:buAutoNum type="arabicPeriod"/>
              <a:defRPr/>
            </a:pPr>
            <a:r>
              <a:rPr lang="en-US" sz="1350" dirty="0">
                <a:ea typeface="+mn-lt"/>
                <a:cs typeface="+mn-lt"/>
              </a:rPr>
              <a:t>Create a collaborative, inclusive, and responsive school culture</a:t>
            </a:r>
            <a:br>
              <a:rPr lang="en-US" sz="1350" dirty="0">
                <a:ea typeface="+mn-lt"/>
                <a:cs typeface="+mn-lt"/>
              </a:rPr>
            </a:br>
            <a:r>
              <a:rPr lang="en-US" sz="1350" dirty="0">
                <a:ea typeface="+mn-lt"/>
                <a:cs typeface="+mn-lt"/>
              </a:rPr>
              <a:t> embracing the diverse community. (4.29)</a:t>
            </a:r>
            <a:endParaRPr lang="en-US" sz="1350" b="1" dirty="0">
              <a:ea typeface="+mn-lt"/>
              <a:cs typeface="+mn-lt"/>
            </a:endParaRPr>
          </a:p>
          <a:p>
            <a:pPr marL="342900" indent="-342900" defTabSz="685800">
              <a:buAutoNum type="arabicPeriod"/>
              <a:defRPr/>
            </a:pPr>
            <a:r>
              <a:rPr lang="en-US" sz="1350" dirty="0">
                <a:ea typeface="+mn-lt"/>
                <a:cs typeface="+mn-lt"/>
              </a:rPr>
              <a:t>Build teacher capacity with the ability to meet the diverse social and</a:t>
            </a:r>
            <a:br>
              <a:rPr lang="en-US" sz="1350" dirty="0">
                <a:ea typeface="+mn-lt"/>
                <a:cs typeface="+mn-lt"/>
              </a:rPr>
            </a:br>
            <a:r>
              <a:rPr lang="en-US" sz="1350" dirty="0">
                <a:ea typeface="+mn-lt"/>
                <a:cs typeface="+mn-lt"/>
              </a:rPr>
              <a:t> academic needs of students. (4.57)</a:t>
            </a:r>
          </a:p>
          <a:p>
            <a:pPr marL="342900" indent="-342900" defTabSz="685800">
              <a:buAutoNum type="arabicPeriod"/>
              <a:defRPr/>
            </a:pPr>
            <a:r>
              <a:rPr lang="en-US" sz="1350" dirty="0">
                <a:ea typeface="+mn-lt"/>
                <a:cs typeface="+mn-lt"/>
              </a:rPr>
              <a:t>Ensure a safe and effective learning environment that encourages the use of an engineering design process utilized across all. (4.86)</a:t>
            </a:r>
          </a:p>
          <a:p>
            <a:pPr marL="342900" indent="-342900" defTabSz="685800">
              <a:buAutoNum type="arabicPeriod"/>
              <a:defRPr/>
            </a:pPr>
            <a:r>
              <a:rPr lang="en-US" sz="1350" dirty="0">
                <a:ea typeface="+mn-lt"/>
                <a:cs typeface="+mn-lt"/>
              </a:rPr>
              <a:t>Create an environment that motivates and retains staff members. (4.86)</a:t>
            </a:r>
          </a:p>
          <a:p>
            <a:pPr marL="342900" indent="-342900" defTabSz="685800">
              <a:buAutoNum type="arabicPeriod"/>
              <a:defRPr/>
            </a:pPr>
            <a:r>
              <a:rPr lang="en-US" sz="1350" dirty="0">
                <a:ea typeface="+mn-lt"/>
                <a:cs typeface="+mn-lt"/>
              </a:rPr>
              <a:t>Attract and build capacity of talented and knowledgeable staff to meet school needs. (6) </a:t>
            </a:r>
          </a:p>
          <a:p>
            <a:pPr marL="342900" indent="-342900" defTabSz="685800">
              <a:buAutoNum type="arabicPeriod"/>
              <a:defRPr/>
            </a:pPr>
            <a:r>
              <a:rPr lang="en-US" sz="1350" dirty="0">
                <a:ea typeface="+mn-lt"/>
                <a:cs typeface="+mn-lt"/>
              </a:rPr>
              <a:t>Provide necessary and salient resources to enhance teaching and</a:t>
            </a:r>
            <a:br>
              <a:rPr lang="en-US" sz="1350" dirty="0">
                <a:ea typeface="+mn-lt"/>
                <a:cs typeface="+mn-lt"/>
              </a:rPr>
            </a:br>
            <a:r>
              <a:rPr lang="en-US" sz="1350" dirty="0">
                <a:ea typeface="+mn-lt"/>
                <a:cs typeface="+mn-lt"/>
              </a:rPr>
              <a:t> learning in all spaces. (6.43)</a:t>
            </a:r>
          </a:p>
          <a:p>
            <a:pPr marL="342900" indent="-342900" defTabSz="685800">
              <a:buAutoNum type="arabicPeriod"/>
              <a:defRPr/>
            </a:pPr>
            <a:r>
              <a:rPr lang="en-US" sz="1350" dirty="0">
                <a:ea typeface="+mn-lt"/>
                <a:cs typeface="+mn-lt"/>
              </a:rPr>
              <a:t>Effectively use existing and appropriate tools to measure, analyze, and communicate student progress. (6.57)</a:t>
            </a:r>
          </a:p>
          <a:p>
            <a:pPr marL="342900" indent="-342900" defTabSz="685800">
              <a:buAutoNum type="arabicPeriod"/>
              <a:defRPr/>
            </a:pPr>
            <a:r>
              <a:rPr lang="en-US" sz="1350" dirty="0">
                <a:ea typeface="+mn-lt"/>
                <a:cs typeface="+mn-lt"/>
              </a:rPr>
              <a:t>Ensure that all students learn about multiple topics from a variety of</a:t>
            </a:r>
            <a:br>
              <a:rPr lang="en-US" sz="1350" dirty="0">
                <a:ea typeface="+mn-lt"/>
                <a:cs typeface="+mn-lt"/>
              </a:rPr>
            </a:br>
            <a:r>
              <a:rPr lang="en-US" sz="1350" dirty="0">
                <a:ea typeface="+mn-lt"/>
                <a:cs typeface="+mn-lt"/>
              </a:rPr>
              <a:t> different viewpoints. (6.86)</a:t>
            </a:r>
          </a:p>
          <a:p>
            <a:pPr marL="342900" indent="-342900" defTabSz="685800">
              <a:buAutoNum type="arabicPeriod"/>
              <a:defRPr/>
            </a:pPr>
            <a:r>
              <a:rPr lang="en-US" sz="1350" dirty="0">
                <a:ea typeface="+mn-lt"/>
                <a:cs typeface="+mn-lt"/>
              </a:rPr>
              <a:t>Build and sustain parent engagement, community partnerships and</a:t>
            </a:r>
            <a:br>
              <a:rPr lang="en-US" sz="1350" dirty="0">
                <a:ea typeface="+mn-lt"/>
                <a:cs typeface="+mn-lt"/>
              </a:rPr>
            </a:br>
            <a:r>
              <a:rPr lang="en-US" sz="1350" dirty="0">
                <a:ea typeface="+mn-lt"/>
                <a:cs typeface="+mn-lt"/>
              </a:rPr>
              <a:t> student voice. (7.43)</a:t>
            </a:r>
            <a:endParaRPr lang="en-US" sz="1350" dirty="0"/>
          </a:p>
          <a:p>
            <a:pPr marL="257175" indent="-257175" defTabSz="685800">
              <a:buAutoNum type="arabicPeriod"/>
              <a:defRPr/>
            </a:pPr>
            <a:endParaRPr lang="en-US" sz="1350" b="1" dirty="0">
              <a:latin typeface="Tenorite"/>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2510048" y="1687192"/>
            <a:ext cx="4546854" cy="300082"/>
          </a:xfrm>
          <a:prstGeom prst="rect">
            <a:avLst/>
          </a:prstGeom>
          <a:noFill/>
        </p:spPr>
        <p:txBody>
          <a:bodyPr wrap="square" lIns="91440" tIns="45720" rIns="91440" bIns="45720" rtlCol="0" anchor="t">
            <a:spAutoFit/>
          </a:bodyPr>
          <a:lstStyle/>
          <a:p>
            <a:pPr algn="ctr" defTabSz="685800">
              <a:defRPr/>
            </a:pPr>
            <a:r>
              <a:rPr lang="en-US" sz="1350">
                <a:latin typeface="Tenorite"/>
              </a:rPr>
              <a:t>SPARK's priorities from Highest to Lowest</a:t>
            </a: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spTree>
    <p:extLst>
      <p:ext uri="{BB962C8B-B14F-4D97-AF65-F5344CB8AC3E}">
        <p14:creationId xmlns:p14="http://schemas.microsoft.com/office/powerpoint/2010/main" val="159097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452887494"/>
              </p:ext>
            </p:extLst>
          </p:nvPr>
        </p:nvGraphicFramePr>
        <p:xfrm>
          <a:off x="1364551" y="1046429"/>
          <a:ext cx="8046720" cy="558519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80383">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258244">
                <a:tc>
                  <a:txBody>
                    <a:bodyPr/>
                    <a:lstStyle/>
                    <a:p>
                      <a:pPr algn="l"/>
                      <a:r>
                        <a:rPr lang="en-US" sz="1800" dirty="0">
                          <a:ea typeface="+mn-lt"/>
                          <a:cs typeface="+mn-lt"/>
                        </a:rPr>
                        <a:t>Offer an academically challenging curriculum that prepares students</a:t>
                      </a:r>
                      <a:br>
                        <a:rPr lang="en-US" sz="1800" dirty="0">
                          <a:ea typeface="+mn-lt"/>
                          <a:cs typeface="+mn-lt"/>
                        </a:rPr>
                      </a:br>
                      <a:r>
                        <a:rPr lang="en-US" sz="1800" dirty="0">
                          <a:ea typeface="+mn-lt"/>
                          <a:cs typeface="+mn-lt"/>
                        </a:rPr>
                        <a:t>for college, career, and citizenship. </a:t>
                      </a:r>
                      <a:endParaRPr lang="en-US" sz="1750" dirty="0"/>
                    </a:p>
                  </a:txBody>
                  <a:tcPr/>
                </a:tc>
                <a:tc>
                  <a:txBody>
                    <a:bodyPr/>
                    <a:lstStyle/>
                    <a:p>
                      <a:pPr algn="ctr"/>
                      <a:r>
                        <a:rPr lang="en-US" sz="1750" dirty="0"/>
                        <a:t>SPARK will continue to serve a diverse group of learners by providing a mixture of Tiered instruction tailored to the needs of the students.</a:t>
                      </a:r>
                    </a:p>
                  </a:txBody>
                  <a:tcPr/>
                </a:tc>
                <a:extLst>
                  <a:ext uri="{0D108BD9-81ED-4DB2-BD59-A6C34878D82A}">
                    <a16:rowId xmlns:a16="http://schemas.microsoft.com/office/drawing/2014/main" val="10001"/>
                  </a:ext>
                </a:extLst>
              </a:tr>
              <a:tr h="1613748">
                <a:tc>
                  <a:txBody>
                    <a:bodyPr/>
                    <a:lstStyle/>
                    <a:p>
                      <a:pPr algn="l"/>
                      <a:r>
                        <a:rPr lang="en-US" sz="1800" dirty="0">
                          <a:ea typeface="+mn-lt"/>
                          <a:cs typeface="+mn-lt"/>
                        </a:rPr>
                        <a:t>Create a collaborative, inclusive, and responsive school culture embracing the diverse community. Build teacher capacity with the ability to meet the diverse social and academic needs of students. </a:t>
                      </a:r>
                      <a:endParaRPr lang="en-US" sz="1750" dirty="0"/>
                    </a:p>
                  </a:txBody>
                  <a:tcPr/>
                </a:tc>
                <a:tc>
                  <a:txBody>
                    <a:bodyPr/>
                    <a:lstStyle/>
                    <a:p>
                      <a:pPr algn="ctr"/>
                      <a:r>
                        <a:rPr lang="en-US" sz="1750" dirty="0"/>
                        <a:t>SPARK will continue initiatives around providing high-quality STEM instruction, diversity and inclusion training and personalized learning.</a:t>
                      </a:r>
                    </a:p>
                  </a:txBody>
                  <a:tcPr/>
                </a:tc>
                <a:extLst>
                  <a:ext uri="{0D108BD9-81ED-4DB2-BD59-A6C34878D82A}">
                    <a16:rowId xmlns:a16="http://schemas.microsoft.com/office/drawing/2014/main" val="10002"/>
                  </a:ext>
                </a:extLst>
              </a:tr>
              <a:tr h="1964746">
                <a:tc>
                  <a:txBody>
                    <a:bodyPr/>
                    <a:lstStyle/>
                    <a:p>
                      <a:pPr algn="l"/>
                      <a:r>
                        <a:rPr lang="en-US" sz="1800" dirty="0">
                          <a:ea typeface="+mn-lt"/>
                          <a:cs typeface="+mn-lt"/>
                        </a:rPr>
                        <a:t>Ensure a safe and effective learning environment that encourages the use of an engineering design process utilized across all. </a:t>
                      </a:r>
                      <a:endParaRPr lang="en-US" sz="1750" dirty="0"/>
                    </a:p>
                  </a:txBody>
                  <a:tcPr/>
                </a:tc>
                <a:tc>
                  <a:txBody>
                    <a:bodyPr/>
                    <a:lstStyle/>
                    <a:p>
                      <a:pPr algn="ctr"/>
                      <a:r>
                        <a:rPr lang="en-US" sz="1750" dirty="0"/>
                        <a:t>SPARK will continue to provide STEM instruction using interdisciplinary project-based-learning.  We will explore innovative ideas around providing all students with advanced STEM opportunities.</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9</a:t>
            </a:fld>
            <a:endParaRPr lang="en-US"/>
          </a:p>
        </p:txBody>
      </p:sp>
    </p:spTree>
    <p:extLst>
      <p:ext uri="{BB962C8B-B14F-4D97-AF65-F5344CB8AC3E}">
        <p14:creationId xmlns:p14="http://schemas.microsoft.com/office/powerpoint/2010/main" val="42123564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eb4cbb-b679-4515-93d2-131bc2f67cb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A8E694D5EF754BB8D909892F5BE7C7" ma:contentTypeVersion="7" ma:contentTypeDescription="Create a new document." ma:contentTypeScope="" ma:versionID="f8ac7eca5d764b25a24437735799ed25">
  <xsd:schema xmlns:xsd="http://www.w3.org/2001/XMLSchema" xmlns:xs="http://www.w3.org/2001/XMLSchema" xmlns:p="http://schemas.microsoft.com/office/2006/metadata/properties" xmlns:ns3="43b82e9e-6dd5-4abc-9ee0-19442441fdfb" xmlns:ns4="48eb4cbb-b679-4515-93d2-131bc2f67cba" targetNamespace="http://schemas.microsoft.com/office/2006/metadata/properties" ma:root="true" ma:fieldsID="20ac0dfcf1108b0615351a168934e18e" ns3:_="" ns4:_="">
    <xsd:import namespace="43b82e9e-6dd5-4abc-9ee0-19442441fdfb"/>
    <xsd:import namespace="48eb4cbb-b679-4515-93d2-131bc2f67cb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b82e9e-6dd5-4abc-9ee0-19442441fd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eb4cbb-b679-4515-93d2-131bc2f67c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http://purl.org/dc/elements/1.1/"/>
    <ds:schemaRef ds:uri="http://schemas.microsoft.com/office/2006/metadata/properties"/>
    <ds:schemaRef ds:uri="http://purl.org/dc/terms/"/>
    <ds:schemaRef ds:uri="http://schemas.openxmlformats.org/package/2006/metadata/core-properties"/>
    <ds:schemaRef ds:uri="48eb4cbb-b679-4515-93d2-131bc2f67cba"/>
    <ds:schemaRef ds:uri="http://schemas.microsoft.com/office/2006/documentManagement/types"/>
    <ds:schemaRef ds:uri="http://schemas.microsoft.com/office/infopath/2007/PartnerControls"/>
    <ds:schemaRef ds:uri="43b82e9e-6dd5-4abc-9ee0-19442441fdfb"/>
    <ds:schemaRef ds:uri="http://www.w3.org/XML/1998/namespace"/>
    <ds:schemaRef ds:uri="http://purl.org/dc/dcmityp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E9A0AC39-D59A-421B-9B3C-D1F7F4C00AB2}">
  <ds:schemaRefs>
    <ds:schemaRef ds:uri="43b82e9e-6dd5-4abc-9ee0-19442441fdfb"/>
    <ds:schemaRef ds:uri="48eb4cbb-b679-4515-93d2-131bc2f67c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1256</TotalTime>
  <Words>2007</Words>
  <Application>Microsoft Office PowerPoint</Application>
  <PresentationFormat>Widescreen</PresentationFormat>
  <Paragraphs>253</Paragraphs>
  <Slides>18</Slides>
  <Notes>18</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18</vt:i4>
      </vt:variant>
    </vt:vector>
  </HeadingPairs>
  <TitlesOfParts>
    <vt:vector size="38" baseType="lpstr">
      <vt:lpstr>Arial</vt:lpstr>
      <vt:lpstr>Arial Black</vt:lpstr>
      <vt:lpstr>Berlin Sans FB Demi</vt:lpstr>
      <vt:lpstr>Calibri</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Norms</vt:lpstr>
      <vt:lpstr>GO Team Budget Development Process</vt:lpstr>
      <vt:lpstr>PowerPoint Presentation</vt:lpstr>
      <vt:lpstr>Budget Allocation Meeting</vt:lpstr>
      <vt:lpstr>FY24 Budget Development Process</vt:lpstr>
      <vt:lpstr>PowerPoint Presentation</vt:lpstr>
      <vt:lpstr>PowerPoint Presentation</vt:lpstr>
      <vt:lpstr>PowerPoint Presentation</vt:lpstr>
      <vt:lpstr>PowerPoint Presentation</vt:lpstr>
      <vt:lpstr>STAFF Projections</vt:lpstr>
      <vt:lpstr>Executive Summary</vt:lpstr>
      <vt:lpstr>PowerPoint Presentation</vt:lpstr>
      <vt:lpstr>PowerPoint Presentation</vt:lpstr>
      <vt:lpstr>PowerPoint Presentation</vt:lpstr>
      <vt:lpstr>CARES Allocations Other allowable CARES expenditures include: </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Toney, Jennifer</cp:lastModifiedBy>
  <cp:revision>4</cp:revision>
  <cp:lastPrinted>2023-01-31T21:56:15Z</cp:lastPrinted>
  <dcterms:created xsi:type="dcterms:W3CDTF">2014-12-15T21:46:52Z</dcterms:created>
  <dcterms:modified xsi:type="dcterms:W3CDTF">2023-02-01T17:07:02Z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0x01010004A8E694D5EF754BB8D909892F5BE7C7</vt:lpwstr>
  </property>
  <property fmtid="{D5CDD505-2E9C-101B-9397-08002B2CF9AE}" pid="3" name="MediaServiceImageTags">
    <vt:lpwstr/>
  </property>
</Properties>
</file>