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6" r:id="rId5"/>
    <p:sldMasterId id="2147483777" r:id="rId6"/>
    <p:sldMasterId id="2147483776" r:id="rId7"/>
    <p:sldMasterId id="2147483772" r:id="rId8"/>
    <p:sldMasterId id="2147483774" r:id="rId9"/>
    <p:sldMasterId id="2147483771" r:id="rId10"/>
    <p:sldMasterId id="2147483770" r:id="rId11"/>
    <p:sldMasterId id="2147483779" r:id="rId12"/>
  </p:sldMasterIdLst>
  <p:notesMasterIdLst>
    <p:notesMasterId r:id="rId39"/>
  </p:notesMasterIdLst>
  <p:handoutMasterIdLst>
    <p:handoutMasterId r:id="rId40"/>
  </p:handoutMasterIdLst>
  <p:sldIdLst>
    <p:sldId id="350" r:id="rId13"/>
    <p:sldId id="495" r:id="rId14"/>
    <p:sldId id="3855" r:id="rId15"/>
    <p:sldId id="366" r:id="rId16"/>
    <p:sldId id="3854" r:id="rId17"/>
    <p:sldId id="368" r:id="rId18"/>
    <p:sldId id="371" r:id="rId19"/>
    <p:sldId id="367" r:id="rId20"/>
    <p:sldId id="369" r:id="rId21"/>
    <p:sldId id="372" r:id="rId22"/>
    <p:sldId id="375" r:id="rId23"/>
    <p:sldId id="373" r:id="rId24"/>
    <p:sldId id="3857" r:id="rId25"/>
    <p:sldId id="3856" r:id="rId26"/>
    <p:sldId id="3858" r:id="rId27"/>
    <p:sldId id="3859" r:id="rId28"/>
    <p:sldId id="3852" r:id="rId29"/>
    <p:sldId id="3861" r:id="rId30"/>
    <p:sldId id="3862" r:id="rId31"/>
    <p:sldId id="3863" r:id="rId32"/>
    <p:sldId id="3864" r:id="rId33"/>
    <p:sldId id="3865" r:id="rId34"/>
    <p:sldId id="3866" r:id="rId35"/>
    <p:sldId id="3868" r:id="rId36"/>
    <p:sldId id="3853" r:id="rId37"/>
    <p:sldId id="34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Lindsey Sanborn" initials=""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110" d="100"/>
          <a:sy n="110" d="100"/>
        </p:scale>
        <p:origin x="492" y="1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24 –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a:lnSpc>
              <a:spcPct val="90000"/>
            </a:lnSpc>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24 Budget</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January 24, 2023</a:t>
          </a:r>
          <a:endParaRPr lang="en-US" sz="1200" dirty="0">
            <a:solidFill>
              <a:srgbClr val="FF0000"/>
            </a:solidFill>
            <a:latin typeface="Tenorite"/>
            <a:ea typeface="+mn-ea"/>
            <a:cs typeface="+mn-cs"/>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24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January 24, 2023</a:t>
          </a:r>
          <a:endParaRPr lang="en-US" sz="1200" kern="1200" dirty="0">
            <a:solidFill>
              <a:srgbClr val="FF0000"/>
            </a:solidFill>
            <a:latin typeface="Tenorite"/>
            <a:ea typeface="+mn-ea"/>
            <a:cs typeface="+mn-cs"/>
          </a:endParaRP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24 –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fe4071281e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gfe4071281e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45261ef677_1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g145261ef677_1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1111b4ded95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g1111b4ded95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12498d1480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g112498d1480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10e46f41e4a_3_2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5" name="Google Shape;925;g10e46f41e4a_3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d74b65b07b_0_4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g1d74b65b07b_0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87"/>
        <p:cNvGrpSpPr/>
        <p:nvPr/>
      </p:nvGrpSpPr>
      <p:grpSpPr>
        <a:xfrm>
          <a:off x="0" y="0"/>
          <a:ext cx="0" cy="0"/>
          <a:chOff x="0" y="0"/>
          <a:chExt cx="0" cy="0"/>
        </a:xfrm>
      </p:grpSpPr>
      <p:sp>
        <p:nvSpPr>
          <p:cNvPr id="688" name="Google Shape;688;p98"/>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9" name="Google Shape;689;p9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4"/>
        <p:cNvGrpSpPr/>
        <p:nvPr/>
      </p:nvGrpSpPr>
      <p:grpSpPr>
        <a:xfrm>
          <a:off x="0" y="0"/>
          <a:ext cx="0" cy="0"/>
          <a:chOff x="0" y="0"/>
          <a:chExt cx="0" cy="0"/>
        </a:xfrm>
      </p:grpSpPr>
      <p:sp>
        <p:nvSpPr>
          <p:cNvPr id="605" name="Google Shape;605;p8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6" name="Google Shape;606;p8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7" name="Google Shape;607;p8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4"/>
        <p:cNvGrpSpPr/>
        <p:nvPr/>
      </p:nvGrpSpPr>
      <p:grpSpPr>
        <a:xfrm>
          <a:off x="0" y="0"/>
          <a:ext cx="0" cy="0"/>
          <a:chOff x="0" y="0"/>
          <a:chExt cx="0" cy="0"/>
        </a:xfrm>
      </p:grpSpPr>
      <p:sp>
        <p:nvSpPr>
          <p:cNvPr id="275" name="Google Shape;275;p3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6" name="Google Shape;276;p3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7" name="Google Shape;277;p3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pic>
        <p:nvPicPr>
          <p:cNvPr id="278" name="Google Shape;278;p38"/>
          <p:cNvPicPr preferRelativeResize="0"/>
          <p:nvPr/>
        </p:nvPicPr>
        <p:blipFill>
          <a:blip r:embed="rId2">
            <a:alphaModFix/>
          </a:blip>
          <a:stretch>
            <a:fillRect/>
          </a:stretch>
        </p:blipFill>
        <p:spPr>
          <a:xfrm>
            <a:off x="10337800" y="4744126"/>
            <a:ext cx="1854200" cy="7715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7"/>
        <p:cNvGrpSpPr/>
        <p:nvPr/>
      </p:nvGrpSpPr>
      <p:grpSpPr>
        <a:xfrm>
          <a:off x="0" y="0"/>
          <a:ext cx="0" cy="0"/>
          <a:chOff x="0" y="0"/>
          <a:chExt cx="0" cy="0"/>
        </a:xfrm>
      </p:grpSpPr>
      <p:sp>
        <p:nvSpPr>
          <p:cNvPr id="438" name="Google Shape;438;p6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9" name="Google Shape;439;p6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0" name="Google Shape;440;p6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7"/>
        <p:cNvGrpSpPr/>
        <p:nvPr/>
      </p:nvGrpSpPr>
      <p:grpSpPr>
        <a:xfrm>
          <a:off x="0" y="0"/>
          <a:ext cx="0" cy="0"/>
          <a:chOff x="0" y="0"/>
          <a:chExt cx="0" cy="0"/>
        </a:xfrm>
      </p:grpSpPr>
      <p:sp>
        <p:nvSpPr>
          <p:cNvPr id="188" name="Google Shape;188;p2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9" name="Google Shape;189;p2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2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0"/>
        <p:cNvGrpSpPr/>
        <p:nvPr/>
      </p:nvGrpSpPr>
      <p:grpSpPr>
        <a:xfrm>
          <a:off x="0" y="0"/>
          <a:ext cx="0" cy="0"/>
          <a:chOff x="0" y="0"/>
          <a:chExt cx="0" cy="0"/>
        </a:xfrm>
      </p:grpSpPr>
      <p:sp>
        <p:nvSpPr>
          <p:cNvPr id="811" name="Google Shape;811;p12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2" name="Google Shape;812;p12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3" name="Google Shape;813;p12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814" name="Google Shape;814;p122"/>
          <p:cNvSpPr txBox="1"/>
          <p:nvPr/>
        </p:nvSpPr>
        <p:spPr>
          <a:xfrm>
            <a:off x="62467" y="1921125"/>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815" name="Google Shape;815;p122"/>
          <p:cNvSpPr txBox="1"/>
          <p:nvPr/>
        </p:nvSpPr>
        <p:spPr>
          <a:xfrm>
            <a:off x="82433" y="3371600"/>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39.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7.xml"/><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8.xml"/><Relationship Id="rId1" Type="http://schemas.openxmlformats.org/officeDocument/2006/relationships/slideLayout" Target="../slideLayouts/slideLayout4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4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80" r:id="rId1"/>
    <p:sldLayoutId id="2147483695" r:id="rId2"/>
    <p:sldLayoutId id="214748369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692" r:id="rId13"/>
    <p:sldLayoutId id="2147483682"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82"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81"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5"/>
        <p:cNvGrpSpPr/>
        <p:nvPr/>
      </p:nvGrpSpPr>
      <p:grpSpPr>
        <a:xfrm>
          <a:off x="0" y="0"/>
          <a:ext cx="0" cy="0"/>
          <a:chOff x="0" y="0"/>
          <a:chExt cx="0" cy="0"/>
        </a:xfrm>
      </p:grpSpPr>
      <p:sp>
        <p:nvSpPr>
          <p:cNvPr id="676" name="Google Shape;676;p97"/>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77" name="Google Shape;677;p97" descr="APS_CMYK_white_horizontal.png"/>
          <p:cNvPicPr preferRelativeResize="0"/>
          <p:nvPr/>
        </p:nvPicPr>
        <p:blipFill rotWithShape="1">
          <a:blip r:embed="rId3">
            <a:alphaModFix/>
          </a:blip>
          <a:srcRect/>
          <a:stretch/>
        </p:blipFill>
        <p:spPr>
          <a:xfrm>
            <a:off x="10082298" y="6191913"/>
            <a:ext cx="1924127" cy="645819"/>
          </a:xfrm>
          <a:prstGeom prst="rect">
            <a:avLst/>
          </a:prstGeom>
          <a:noFill/>
          <a:ln>
            <a:noFill/>
          </a:ln>
        </p:spPr>
      </p:pic>
      <p:cxnSp>
        <p:nvCxnSpPr>
          <p:cNvPr id="678" name="Google Shape;678;p97"/>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79" name="Google Shape;679;p97"/>
          <p:cNvSpPr txBox="1"/>
          <p:nvPr/>
        </p:nvSpPr>
        <p:spPr>
          <a:xfrm>
            <a:off x="-68133" y="1642750"/>
            <a:ext cx="56432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Signature Program</a:t>
            </a:r>
            <a:r>
              <a:rPr lang="en-US" sz="1800" b="1" i="0" u="none" strike="noStrike" cap="none">
                <a:solidFill>
                  <a:srgbClr val="0E6F98"/>
                </a:solidFill>
                <a:latin typeface="Calibri"/>
                <a:ea typeface="Calibri"/>
                <a:cs typeface="Calibri"/>
                <a:sym typeface="Calibri"/>
              </a:rPr>
              <a:t>:</a:t>
            </a:r>
            <a:endParaRPr sz="1400"/>
          </a:p>
          <a:p>
            <a:pPr marL="0" marR="0" lvl="0" indent="0" algn="l" rtl="0">
              <a:lnSpc>
                <a:spcPct val="90000"/>
              </a:lnSpc>
              <a:spcBef>
                <a:spcPts val="500"/>
              </a:spcBef>
              <a:spcAft>
                <a:spcPts val="0"/>
              </a:spcAft>
              <a:buNone/>
            </a:pPr>
            <a:endParaRPr sz="1800"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800" b="1" i="0" u="none" strike="noStrike" cap="none">
              <a:solidFill>
                <a:srgbClr val="0E6F98"/>
              </a:solidFill>
              <a:latin typeface="Calibri"/>
              <a:ea typeface="Calibri"/>
              <a:cs typeface="Calibri"/>
              <a:sym typeface="Calibri"/>
            </a:endParaRPr>
          </a:p>
          <a:p>
            <a:pPr marL="0" marR="0" lvl="0" indent="0" algn="l" rtl="0">
              <a:lnSpc>
                <a:spcPct val="90000"/>
              </a:lnSpc>
              <a:spcBef>
                <a:spcPts val="1000"/>
              </a:spcBef>
              <a:spcAft>
                <a:spcPts val="0"/>
              </a:spcAft>
              <a:buNone/>
            </a:pPr>
            <a:endParaRPr sz="1400"/>
          </a:p>
        </p:txBody>
      </p:sp>
      <p:sp>
        <p:nvSpPr>
          <p:cNvPr id="680" name="Google Shape;680;p97"/>
          <p:cNvSpPr txBox="1"/>
          <p:nvPr/>
        </p:nvSpPr>
        <p:spPr>
          <a:xfrm>
            <a:off x="7526461" y="1659340"/>
            <a:ext cx="6101600" cy="226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a:solidFill>
                  <a:srgbClr val="0E6F98"/>
                </a:solidFill>
                <a:latin typeface="Calibri"/>
                <a:ea typeface="Calibri"/>
                <a:cs typeface="Calibri"/>
                <a:sym typeface="Calibri"/>
              </a:rPr>
              <a:t>Staffing Information</a:t>
            </a:r>
            <a:endParaRPr sz="14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Number of Vacancies:</a:t>
            </a:r>
            <a:endParaRPr sz="1600" b="1">
              <a:solidFill>
                <a:schemeClr val="dk1"/>
              </a:solidFill>
              <a:latin typeface="Calibri"/>
              <a:ea typeface="Calibri"/>
              <a:cs typeface="Calibri"/>
              <a:sym typeface="Calibri"/>
            </a:endParaRPr>
          </a:p>
          <a:p>
            <a:pPr marL="457200" lvl="1" indent="0" algn="l" rtl="0">
              <a:lnSpc>
                <a:spcPct val="90000"/>
              </a:lnSpc>
              <a:spcBef>
                <a:spcPts val="500"/>
              </a:spcBef>
              <a:spcAft>
                <a:spcPts val="0"/>
              </a:spcAft>
              <a:buNone/>
            </a:pPr>
            <a:endParaRPr sz="1800" b="1">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endParaRPr sz="1600" b="1">
              <a:solidFill>
                <a:srgbClr val="0E6F98"/>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0" marR="0" lvl="1" indent="0" algn="l" rtl="0">
              <a:spcBef>
                <a:spcPts val="0"/>
              </a:spcBef>
              <a:spcAft>
                <a:spcPts val="0"/>
              </a:spcAft>
              <a:buClr>
                <a:srgbClr val="0E6F98"/>
              </a:buClr>
              <a:buSzPts val="1600"/>
              <a:buFont typeface="Arial"/>
              <a:buNone/>
            </a:pPr>
            <a:endParaRPr sz="1400"/>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681" name="Google Shape;681;p97"/>
          <p:cNvSpPr txBox="1"/>
          <p:nvPr/>
        </p:nvSpPr>
        <p:spPr>
          <a:xfrm>
            <a:off x="5699400" y="259400"/>
            <a:ext cx="5356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rgbClr val="0E9820"/>
                </a:solidFill>
                <a:latin typeface="Calibri"/>
                <a:ea typeface="Calibri"/>
                <a:cs typeface="Calibri"/>
                <a:sym typeface="Calibri"/>
              </a:rPr>
              <a:t>Signature Programming</a:t>
            </a:r>
            <a:endParaRPr sz="4400" b="1">
              <a:solidFill>
                <a:srgbClr val="0E9820"/>
              </a:solidFill>
              <a:latin typeface="Calibri"/>
              <a:ea typeface="Calibri"/>
              <a:cs typeface="Calibri"/>
              <a:sym typeface="Calibri"/>
            </a:endParaRPr>
          </a:p>
        </p:txBody>
      </p:sp>
      <p:pic>
        <p:nvPicPr>
          <p:cNvPr id="682" name="Google Shape;682;p97"/>
          <p:cNvPicPr preferRelativeResize="0"/>
          <p:nvPr/>
        </p:nvPicPr>
        <p:blipFill>
          <a:blip r:embed="rId4">
            <a:alphaModFix/>
          </a:blip>
          <a:stretch>
            <a:fillRect/>
          </a:stretch>
        </p:blipFill>
        <p:spPr>
          <a:xfrm>
            <a:off x="10794501" y="621125"/>
            <a:ext cx="1004767" cy="771300"/>
          </a:xfrm>
          <a:prstGeom prst="rect">
            <a:avLst/>
          </a:prstGeom>
          <a:noFill/>
          <a:ln>
            <a:noFill/>
          </a:ln>
        </p:spPr>
      </p:pic>
      <p:grpSp>
        <p:nvGrpSpPr>
          <p:cNvPr id="683" name="Google Shape;683;p97"/>
          <p:cNvGrpSpPr/>
          <p:nvPr/>
        </p:nvGrpSpPr>
        <p:grpSpPr>
          <a:xfrm>
            <a:off x="62471" y="44451"/>
            <a:ext cx="1876395" cy="1513047"/>
            <a:chOff x="199253" y="-3175"/>
            <a:chExt cx="1407296" cy="1513047"/>
          </a:xfrm>
        </p:grpSpPr>
        <p:pic>
          <p:nvPicPr>
            <p:cNvPr id="684" name="Google Shape;684;p97"/>
            <p:cNvPicPr preferRelativeResize="0"/>
            <p:nvPr/>
          </p:nvPicPr>
          <p:blipFill rotWithShape="1">
            <a:blip r:embed="rId5">
              <a:alphaModFix/>
            </a:blip>
            <a:srcRect/>
            <a:stretch/>
          </p:blipFill>
          <p:spPr>
            <a:xfrm>
              <a:off x="199253" y="-3175"/>
              <a:ext cx="1280754" cy="1513047"/>
            </a:xfrm>
            <a:prstGeom prst="rect">
              <a:avLst/>
            </a:prstGeom>
            <a:noFill/>
            <a:ln>
              <a:noFill/>
            </a:ln>
          </p:spPr>
        </p:pic>
        <p:pic>
          <p:nvPicPr>
            <p:cNvPr id="685" name="Google Shape;685;p97"/>
            <p:cNvPicPr preferRelativeResize="0"/>
            <p:nvPr/>
          </p:nvPicPr>
          <p:blipFill rotWithShape="1">
            <a:blip r:embed="rId6">
              <a:alphaModFix/>
            </a:blip>
            <a:srcRect r="104749"/>
            <a:stretch/>
          </p:blipFill>
          <p:spPr>
            <a:xfrm flipH="1">
              <a:off x="1479999" y="212975"/>
              <a:ext cx="126550" cy="1080725"/>
            </a:xfrm>
            <a:prstGeom prst="rect">
              <a:avLst/>
            </a:prstGeom>
            <a:noFill/>
            <a:ln>
              <a:noFill/>
            </a:ln>
          </p:spPr>
        </p:pic>
      </p:grpSp>
      <p:sp>
        <p:nvSpPr>
          <p:cNvPr id="686" name="Google Shape;686;p97"/>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spTree>
  </p:cSld>
  <p:clrMap bg1="lt1" tx1="dk1" bg2="dk2" tx2="lt2" accent1="accent1" accent2="accent2" accent3="accent3" accent4="accent4" accent5="accent5" accent6="accent6" hlink="hlink" folHlink="folHlink"/>
  <p:sldLayoutIdLst>
    <p:sldLayoutId id="214748373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9"/>
        <p:cNvGrpSpPr/>
        <p:nvPr/>
      </p:nvGrpSpPr>
      <p:grpSpPr>
        <a:xfrm>
          <a:off x="0" y="0"/>
          <a:ext cx="0" cy="0"/>
          <a:chOff x="0" y="0"/>
          <a:chExt cx="0" cy="0"/>
        </a:xfrm>
      </p:grpSpPr>
      <p:sp>
        <p:nvSpPr>
          <p:cNvPr id="590" name="Google Shape;590;p8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1" name="Google Shape;591;p85" descr="APS_CMYK_white_horizontal.png"/>
          <p:cNvPicPr preferRelativeResize="0"/>
          <p:nvPr/>
        </p:nvPicPr>
        <p:blipFill rotWithShape="1">
          <a:blip r:embed="rId3">
            <a:alphaModFix/>
          </a:blip>
          <a:srcRect/>
          <a:stretch/>
        </p:blipFill>
        <p:spPr>
          <a:xfrm>
            <a:off x="10082298" y="6191913"/>
            <a:ext cx="1924127" cy="645819"/>
          </a:xfrm>
          <a:prstGeom prst="rect">
            <a:avLst/>
          </a:prstGeom>
          <a:noFill/>
          <a:ln>
            <a:noFill/>
          </a:ln>
        </p:spPr>
      </p:pic>
      <p:cxnSp>
        <p:nvCxnSpPr>
          <p:cNvPr id="592" name="Google Shape;592;p85"/>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593" name="Google Shape;593;p85"/>
          <p:cNvSpPr txBox="1"/>
          <p:nvPr/>
        </p:nvSpPr>
        <p:spPr>
          <a:xfrm>
            <a:off x="-617000" y="1606690"/>
            <a:ext cx="5158400" cy="8238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n-US" sz="2800">
                <a:solidFill>
                  <a:srgbClr val="0E6F98"/>
                </a:solidFill>
                <a:latin typeface="Calibri"/>
                <a:ea typeface="Calibri"/>
                <a:cs typeface="Calibri"/>
                <a:sym typeface="Calibri"/>
              </a:rPr>
              <a:t>SY23 Attendance	</a:t>
            </a:r>
            <a:endParaRPr sz="2800">
              <a:solidFill>
                <a:srgbClr val="0E6F98"/>
              </a:solidFill>
              <a:latin typeface="Calibri"/>
              <a:ea typeface="Calibri"/>
              <a:cs typeface="Calibri"/>
              <a:sym typeface="Calibri"/>
            </a:endParaRPr>
          </a:p>
        </p:txBody>
      </p:sp>
      <p:cxnSp>
        <p:nvCxnSpPr>
          <p:cNvPr id="594" name="Google Shape;594;p85"/>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595" name="Google Shape;595;p85"/>
          <p:cNvSpPr txBox="1"/>
          <p:nvPr/>
        </p:nvSpPr>
        <p:spPr>
          <a:xfrm>
            <a:off x="5460095" y="204177"/>
            <a:ext cx="6204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4"/>
                </a:solidFill>
                <a:latin typeface="Calibri"/>
                <a:ea typeface="Calibri"/>
                <a:cs typeface="Calibri"/>
                <a:sym typeface="Calibri"/>
              </a:rPr>
              <a:t>Whole Child and Intervention</a:t>
            </a:r>
            <a:endParaRPr sz="1400">
              <a:solidFill>
                <a:schemeClr val="accent4"/>
              </a:solidFill>
            </a:endParaRPr>
          </a:p>
        </p:txBody>
      </p:sp>
      <p:pic>
        <p:nvPicPr>
          <p:cNvPr id="596" name="Google Shape;596;p85"/>
          <p:cNvPicPr preferRelativeResize="0"/>
          <p:nvPr/>
        </p:nvPicPr>
        <p:blipFill>
          <a:blip r:embed="rId4">
            <a:alphaModFix/>
          </a:blip>
          <a:stretch>
            <a:fillRect/>
          </a:stretch>
        </p:blipFill>
        <p:spPr>
          <a:xfrm>
            <a:off x="11006200" y="806675"/>
            <a:ext cx="1016000" cy="742950"/>
          </a:xfrm>
          <a:prstGeom prst="rect">
            <a:avLst/>
          </a:prstGeom>
          <a:noFill/>
          <a:ln>
            <a:noFill/>
          </a:ln>
        </p:spPr>
      </p:pic>
      <p:grpSp>
        <p:nvGrpSpPr>
          <p:cNvPr id="597" name="Google Shape;597;p85"/>
          <p:cNvGrpSpPr/>
          <p:nvPr/>
        </p:nvGrpSpPr>
        <p:grpSpPr>
          <a:xfrm>
            <a:off x="62471" y="44451"/>
            <a:ext cx="1876395" cy="1513047"/>
            <a:chOff x="199253" y="-3175"/>
            <a:chExt cx="1407296" cy="1513047"/>
          </a:xfrm>
        </p:grpSpPr>
        <p:pic>
          <p:nvPicPr>
            <p:cNvPr id="598" name="Google Shape;598;p85"/>
            <p:cNvPicPr preferRelativeResize="0"/>
            <p:nvPr/>
          </p:nvPicPr>
          <p:blipFill rotWithShape="1">
            <a:blip r:embed="rId5">
              <a:alphaModFix/>
            </a:blip>
            <a:srcRect/>
            <a:stretch/>
          </p:blipFill>
          <p:spPr>
            <a:xfrm>
              <a:off x="199253" y="-3175"/>
              <a:ext cx="1280754" cy="1513047"/>
            </a:xfrm>
            <a:prstGeom prst="rect">
              <a:avLst/>
            </a:prstGeom>
            <a:noFill/>
            <a:ln>
              <a:noFill/>
            </a:ln>
          </p:spPr>
        </p:pic>
        <p:pic>
          <p:nvPicPr>
            <p:cNvPr id="599" name="Google Shape;599;p85"/>
            <p:cNvPicPr preferRelativeResize="0"/>
            <p:nvPr/>
          </p:nvPicPr>
          <p:blipFill rotWithShape="1">
            <a:blip r:embed="rId6">
              <a:alphaModFix/>
            </a:blip>
            <a:srcRect r="104749"/>
            <a:stretch/>
          </p:blipFill>
          <p:spPr>
            <a:xfrm flipH="1">
              <a:off x="1479999" y="212975"/>
              <a:ext cx="126550" cy="1080725"/>
            </a:xfrm>
            <a:prstGeom prst="rect">
              <a:avLst/>
            </a:prstGeom>
            <a:noFill/>
            <a:ln>
              <a:noFill/>
            </a:ln>
          </p:spPr>
        </p:pic>
      </p:grpSp>
      <p:sp>
        <p:nvSpPr>
          <p:cNvPr id="600" name="Google Shape;600;p85"/>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601" name="Google Shape;601;p85"/>
          <p:cNvSpPr txBox="1"/>
          <p:nvPr/>
        </p:nvSpPr>
        <p:spPr>
          <a:xfrm>
            <a:off x="6822843" y="2253397"/>
            <a:ext cx="51836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F98"/>
              </a:buClr>
              <a:buSzPts val="2000"/>
              <a:buFont typeface="Arial"/>
              <a:buNone/>
            </a:pPr>
            <a:r>
              <a:rPr lang="en-US" sz="2000">
                <a:solidFill>
                  <a:srgbClr val="0E6F98"/>
                </a:solidFill>
                <a:latin typeface="Calibri"/>
                <a:ea typeface="Calibri"/>
                <a:cs typeface="Calibri"/>
                <a:sym typeface="Calibri"/>
              </a:rPr>
              <a:t>Suspension Rate by Subgroup</a:t>
            </a:r>
            <a:endParaRPr sz="1400"/>
          </a:p>
        </p:txBody>
      </p:sp>
      <p:sp>
        <p:nvSpPr>
          <p:cNvPr id="602" name="Google Shape;602;p85"/>
          <p:cNvSpPr txBox="1"/>
          <p:nvPr/>
        </p:nvSpPr>
        <p:spPr>
          <a:xfrm>
            <a:off x="6700741" y="1608615"/>
            <a:ext cx="5183600" cy="8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a:solidFill>
                  <a:srgbClr val="0E6F98"/>
                </a:solidFill>
                <a:latin typeface="Calibri"/>
                <a:ea typeface="Calibri"/>
                <a:cs typeface="Calibri"/>
                <a:sym typeface="Calibri"/>
              </a:rPr>
              <a:t>SY23 Behavior</a:t>
            </a:r>
            <a:endParaRPr sz="1400"/>
          </a:p>
        </p:txBody>
      </p:sp>
      <p:sp>
        <p:nvSpPr>
          <p:cNvPr id="603" name="Google Shape;603;p85"/>
          <p:cNvSpPr txBox="1"/>
          <p:nvPr/>
        </p:nvSpPr>
        <p:spPr>
          <a:xfrm>
            <a:off x="6822820" y="2008673"/>
            <a:ext cx="51836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latin typeface="Calibri"/>
                <a:ea typeface="Calibri"/>
                <a:cs typeface="Calibri"/>
                <a:sym typeface="Calibri"/>
              </a:rPr>
              <a:t>OSS </a:t>
            </a:r>
            <a:r>
              <a:rPr lang="en-US" sz="1800" b="1">
                <a:solidFill>
                  <a:srgbClr val="000000"/>
                </a:solidFill>
                <a:latin typeface="Calibri"/>
                <a:ea typeface="Calibri"/>
                <a:cs typeface="Calibri"/>
                <a:sym typeface="Calibri"/>
              </a:rPr>
              <a:t>Suspension Rate =  </a:t>
            </a:r>
            <a:endParaRPr sz="1400"/>
          </a:p>
        </p:txBody>
      </p:sp>
    </p:spTree>
  </p:cSld>
  <p:clrMap bg1="lt1" tx1="dk1" bg2="dk2" tx2="lt2" accent1="accent1" accent2="accent2" accent3="accent3" accent4="accent4" accent5="accent5" accent6="accent6" hlink="hlink" folHlink="folHlink"/>
  <p:sldLayoutIdLst>
    <p:sldLayoutId id="214748372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37"/>
          <p:cNvSpPr/>
          <p:nvPr/>
        </p:nvSpPr>
        <p:spPr>
          <a:xfrm>
            <a:off x="0" y="6173425"/>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0" name="Google Shape;260;p37" descr="APS_CMYK_white_horizontal.png"/>
          <p:cNvPicPr preferRelativeResize="0"/>
          <p:nvPr/>
        </p:nvPicPr>
        <p:blipFill rotWithShape="1">
          <a:blip r:embed="rId3">
            <a:alphaModFix/>
          </a:blip>
          <a:srcRect/>
          <a:stretch/>
        </p:blipFill>
        <p:spPr>
          <a:xfrm>
            <a:off x="10082298" y="6191913"/>
            <a:ext cx="1924127" cy="645819"/>
          </a:xfrm>
          <a:prstGeom prst="rect">
            <a:avLst/>
          </a:prstGeom>
          <a:noFill/>
          <a:ln>
            <a:noFill/>
          </a:ln>
        </p:spPr>
      </p:pic>
      <p:cxnSp>
        <p:nvCxnSpPr>
          <p:cNvPr id="261" name="Google Shape;261;p37"/>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262" name="Google Shape;262;p37"/>
          <p:cNvSpPr txBox="1"/>
          <p:nvPr/>
        </p:nvSpPr>
        <p:spPr>
          <a:xfrm>
            <a:off x="7776400" y="602047"/>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A82B1"/>
                </a:solidFill>
                <a:latin typeface="Calibri"/>
                <a:ea typeface="Calibri"/>
                <a:cs typeface="Calibri"/>
                <a:sym typeface="Calibri"/>
              </a:rPr>
              <a:t>Data </a:t>
            </a:r>
            <a:endParaRPr sz="1400">
              <a:solidFill>
                <a:srgbClr val="0A82B1"/>
              </a:solidFill>
            </a:endParaRPr>
          </a:p>
        </p:txBody>
      </p:sp>
      <p:sp>
        <p:nvSpPr>
          <p:cNvPr id="263" name="Google Shape;263;p37"/>
          <p:cNvSpPr txBox="1"/>
          <p:nvPr/>
        </p:nvSpPr>
        <p:spPr>
          <a:xfrm>
            <a:off x="62467" y="1921125"/>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264" name="Google Shape;264;p37"/>
          <p:cNvSpPr txBox="1"/>
          <p:nvPr/>
        </p:nvSpPr>
        <p:spPr>
          <a:xfrm>
            <a:off x="82433" y="3371600"/>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
        <p:nvSpPr>
          <p:cNvPr id="265" name="Google Shape;265;p37"/>
          <p:cNvSpPr txBox="1"/>
          <p:nvPr/>
        </p:nvSpPr>
        <p:spPr>
          <a:xfrm>
            <a:off x="82433" y="1608622"/>
            <a:ext cx="9193600" cy="38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rgbClr val="0E6F98"/>
                </a:solidFill>
                <a:latin typeface="Calibri"/>
                <a:ea typeface="Calibri"/>
                <a:cs typeface="Calibri"/>
                <a:sym typeface="Calibri"/>
              </a:rPr>
              <a:t>NWEA MAP Assessment Results</a:t>
            </a:r>
            <a:endParaRPr sz="2400">
              <a:solidFill>
                <a:srgbClr val="0E6F98"/>
              </a:solidFill>
              <a:latin typeface="Calibri"/>
              <a:ea typeface="Calibri"/>
              <a:cs typeface="Calibri"/>
              <a:sym typeface="Calibri"/>
            </a:endParaRPr>
          </a:p>
        </p:txBody>
      </p:sp>
      <p:pic>
        <p:nvPicPr>
          <p:cNvPr id="266" name="Google Shape;266;p37"/>
          <p:cNvPicPr preferRelativeResize="0"/>
          <p:nvPr/>
        </p:nvPicPr>
        <p:blipFill>
          <a:blip r:embed="rId4">
            <a:alphaModFix/>
          </a:blip>
          <a:stretch>
            <a:fillRect/>
          </a:stretch>
        </p:blipFill>
        <p:spPr>
          <a:xfrm>
            <a:off x="10616601" y="572464"/>
            <a:ext cx="1130300" cy="828675"/>
          </a:xfrm>
          <a:prstGeom prst="rect">
            <a:avLst/>
          </a:prstGeom>
          <a:noFill/>
          <a:ln>
            <a:noFill/>
          </a:ln>
        </p:spPr>
      </p:pic>
      <p:sp>
        <p:nvSpPr>
          <p:cNvPr id="267" name="Google Shape;267;p37"/>
          <p:cNvSpPr txBox="1"/>
          <p:nvPr/>
        </p:nvSpPr>
        <p:spPr>
          <a:xfrm>
            <a:off x="107067" y="2163250"/>
            <a:ext cx="4127200" cy="566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200" b="1">
                <a:solidFill>
                  <a:schemeClr val="dk1"/>
                </a:solidFill>
                <a:latin typeface="Calibri"/>
                <a:ea typeface="Calibri"/>
                <a:cs typeface="Calibri"/>
                <a:sym typeface="Calibri"/>
              </a:rPr>
              <a:t>Fall 2022 to Winter 2022 Comparison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400"/>
          </a:p>
        </p:txBody>
      </p:sp>
      <p:sp>
        <p:nvSpPr>
          <p:cNvPr id="268" name="Google Shape;268;p37"/>
          <p:cNvSpPr txBox="1"/>
          <p:nvPr/>
        </p:nvSpPr>
        <p:spPr>
          <a:xfrm>
            <a:off x="127600" y="3603000"/>
            <a:ext cx="4217600" cy="566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200" b="1">
                <a:solidFill>
                  <a:schemeClr val="dk1"/>
                </a:solidFill>
                <a:latin typeface="Calibri"/>
                <a:ea typeface="Calibri"/>
                <a:cs typeface="Calibri"/>
                <a:sym typeface="Calibri"/>
              </a:rPr>
              <a:t>Fall 2022 to Winter 2022 Comparison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400"/>
          </a:p>
        </p:txBody>
      </p:sp>
      <p:grpSp>
        <p:nvGrpSpPr>
          <p:cNvPr id="269" name="Google Shape;269;p37"/>
          <p:cNvGrpSpPr/>
          <p:nvPr/>
        </p:nvGrpSpPr>
        <p:grpSpPr>
          <a:xfrm>
            <a:off x="62471" y="44451"/>
            <a:ext cx="1876395" cy="1513047"/>
            <a:chOff x="199253" y="-3175"/>
            <a:chExt cx="1407296" cy="1513047"/>
          </a:xfrm>
        </p:grpSpPr>
        <p:pic>
          <p:nvPicPr>
            <p:cNvPr id="270" name="Google Shape;270;p37"/>
            <p:cNvPicPr preferRelativeResize="0"/>
            <p:nvPr/>
          </p:nvPicPr>
          <p:blipFill rotWithShape="1">
            <a:blip r:embed="rId5">
              <a:alphaModFix/>
            </a:blip>
            <a:srcRect/>
            <a:stretch/>
          </p:blipFill>
          <p:spPr>
            <a:xfrm>
              <a:off x="199253" y="-3175"/>
              <a:ext cx="1280754" cy="1513047"/>
            </a:xfrm>
            <a:prstGeom prst="rect">
              <a:avLst/>
            </a:prstGeom>
            <a:noFill/>
            <a:ln>
              <a:noFill/>
            </a:ln>
          </p:spPr>
        </p:pic>
        <p:pic>
          <p:nvPicPr>
            <p:cNvPr id="271" name="Google Shape;271;p37"/>
            <p:cNvPicPr preferRelativeResize="0"/>
            <p:nvPr/>
          </p:nvPicPr>
          <p:blipFill rotWithShape="1">
            <a:blip r:embed="rId6">
              <a:alphaModFix/>
            </a:blip>
            <a:srcRect r="104749"/>
            <a:stretch/>
          </p:blipFill>
          <p:spPr>
            <a:xfrm flipH="1">
              <a:off x="1479999" y="212975"/>
              <a:ext cx="126550" cy="1080725"/>
            </a:xfrm>
            <a:prstGeom prst="rect">
              <a:avLst/>
            </a:prstGeom>
            <a:noFill/>
            <a:ln>
              <a:noFill/>
            </a:ln>
          </p:spPr>
        </p:pic>
      </p:grpSp>
      <p:sp>
        <p:nvSpPr>
          <p:cNvPr id="272" name="Google Shape;272;p37"/>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273" name="Google Shape;273;p37"/>
          <p:cNvSpPr txBox="1"/>
          <p:nvPr/>
        </p:nvSpPr>
        <p:spPr>
          <a:xfrm>
            <a:off x="127600" y="4563013"/>
            <a:ext cx="6757600" cy="4790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200" b="1">
                <a:solidFill>
                  <a:srgbClr val="000000"/>
                </a:solidFill>
                <a:latin typeface="Calibri"/>
                <a:ea typeface="Calibri"/>
                <a:cs typeface="Calibri"/>
                <a:sym typeface="Calibri"/>
              </a:rPr>
              <a:t>MAP </a:t>
            </a:r>
            <a:r>
              <a:rPr lang="en-US" sz="1200" b="1">
                <a:latin typeface="Calibri"/>
                <a:ea typeface="Calibri"/>
                <a:cs typeface="Calibri"/>
                <a:sym typeface="Calibri"/>
              </a:rPr>
              <a:t>Fluency Universal Screener Flag (K-1 students) </a:t>
            </a:r>
            <a:endParaRPr sz="1200" b="1">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61"/>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8" name="Google Shape;428;p61" descr="APS_CMYK_white_horizontal.png"/>
          <p:cNvPicPr preferRelativeResize="0"/>
          <p:nvPr/>
        </p:nvPicPr>
        <p:blipFill rotWithShape="1">
          <a:blip r:embed="rId3">
            <a:alphaModFix/>
          </a:blip>
          <a:srcRect/>
          <a:stretch/>
        </p:blipFill>
        <p:spPr>
          <a:xfrm>
            <a:off x="10082298" y="6191913"/>
            <a:ext cx="1924127" cy="645819"/>
          </a:xfrm>
          <a:prstGeom prst="rect">
            <a:avLst/>
          </a:prstGeom>
          <a:noFill/>
          <a:ln>
            <a:noFill/>
          </a:ln>
        </p:spPr>
      </p:pic>
      <p:cxnSp>
        <p:nvCxnSpPr>
          <p:cNvPr id="429" name="Google Shape;429;p61"/>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430" name="Google Shape;430;p61"/>
          <p:cNvSpPr txBox="1"/>
          <p:nvPr/>
        </p:nvSpPr>
        <p:spPr>
          <a:xfrm>
            <a:off x="62467" y="1687751"/>
            <a:ext cx="51836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rgbClr val="0E6F98"/>
                </a:solidFill>
                <a:latin typeface="Calibri"/>
                <a:ea typeface="Calibri"/>
                <a:cs typeface="Calibri"/>
                <a:sym typeface="Calibri"/>
              </a:rPr>
              <a:t>HMH Dosage</a:t>
            </a:r>
            <a:endParaRPr sz="1400"/>
          </a:p>
        </p:txBody>
      </p:sp>
      <p:grpSp>
        <p:nvGrpSpPr>
          <p:cNvPr id="431" name="Google Shape;431;p61"/>
          <p:cNvGrpSpPr/>
          <p:nvPr/>
        </p:nvGrpSpPr>
        <p:grpSpPr>
          <a:xfrm>
            <a:off x="62471" y="44451"/>
            <a:ext cx="1876395" cy="1513047"/>
            <a:chOff x="199253" y="-3175"/>
            <a:chExt cx="1407296" cy="1513047"/>
          </a:xfrm>
        </p:grpSpPr>
        <p:pic>
          <p:nvPicPr>
            <p:cNvPr id="432" name="Google Shape;432;p61"/>
            <p:cNvPicPr preferRelativeResize="0"/>
            <p:nvPr/>
          </p:nvPicPr>
          <p:blipFill rotWithShape="1">
            <a:blip r:embed="rId4">
              <a:alphaModFix/>
            </a:blip>
            <a:srcRect/>
            <a:stretch/>
          </p:blipFill>
          <p:spPr>
            <a:xfrm>
              <a:off x="199253" y="-3175"/>
              <a:ext cx="1280754" cy="1513047"/>
            </a:xfrm>
            <a:prstGeom prst="rect">
              <a:avLst/>
            </a:prstGeom>
            <a:noFill/>
            <a:ln>
              <a:noFill/>
            </a:ln>
          </p:spPr>
        </p:pic>
        <p:pic>
          <p:nvPicPr>
            <p:cNvPr id="433" name="Google Shape;433;p61"/>
            <p:cNvPicPr preferRelativeResize="0"/>
            <p:nvPr/>
          </p:nvPicPr>
          <p:blipFill rotWithShape="1">
            <a:blip r:embed="rId5">
              <a:alphaModFix/>
            </a:blip>
            <a:srcRect r="104749"/>
            <a:stretch/>
          </p:blipFill>
          <p:spPr>
            <a:xfrm flipH="1">
              <a:off x="1479999" y="212975"/>
              <a:ext cx="126550" cy="1080725"/>
            </a:xfrm>
            <a:prstGeom prst="rect">
              <a:avLst/>
            </a:prstGeom>
            <a:noFill/>
            <a:ln>
              <a:noFill/>
            </a:ln>
          </p:spPr>
        </p:pic>
      </p:grpSp>
      <p:sp>
        <p:nvSpPr>
          <p:cNvPr id="434" name="Google Shape;434;p61"/>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435" name="Google Shape;435;p61"/>
          <p:cNvSpPr txBox="1"/>
          <p:nvPr/>
        </p:nvSpPr>
        <p:spPr>
          <a:xfrm>
            <a:off x="7776400" y="602047"/>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A82B1"/>
                </a:solidFill>
                <a:latin typeface="Calibri"/>
                <a:ea typeface="Calibri"/>
                <a:cs typeface="Calibri"/>
                <a:sym typeface="Calibri"/>
              </a:rPr>
              <a:t>Data </a:t>
            </a:r>
            <a:endParaRPr sz="1400">
              <a:solidFill>
                <a:srgbClr val="0A82B1"/>
              </a:solidFill>
            </a:endParaRPr>
          </a:p>
        </p:txBody>
      </p:sp>
      <p:pic>
        <p:nvPicPr>
          <p:cNvPr id="436" name="Google Shape;436;p61"/>
          <p:cNvPicPr preferRelativeResize="0"/>
          <p:nvPr/>
        </p:nvPicPr>
        <p:blipFill>
          <a:blip r:embed="rId6">
            <a:alphaModFix/>
          </a:blip>
          <a:stretch>
            <a:fillRect/>
          </a:stretch>
        </p:blipFill>
        <p:spPr>
          <a:xfrm>
            <a:off x="10616601" y="572464"/>
            <a:ext cx="1130300" cy="8286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2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Google Shape;178;p25" descr="APS_CMYK_white_horizontal.png"/>
          <p:cNvPicPr preferRelativeResize="0"/>
          <p:nvPr/>
        </p:nvPicPr>
        <p:blipFill rotWithShape="1">
          <a:blip r:embed="rId3">
            <a:alphaModFix/>
          </a:blip>
          <a:srcRect/>
          <a:stretch/>
        </p:blipFill>
        <p:spPr>
          <a:xfrm>
            <a:off x="10082298" y="6191913"/>
            <a:ext cx="1924127" cy="645819"/>
          </a:xfrm>
          <a:prstGeom prst="rect">
            <a:avLst/>
          </a:prstGeom>
          <a:noFill/>
          <a:ln>
            <a:noFill/>
          </a:ln>
        </p:spPr>
      </p:pic>
      <p:cxnSp>
        <p:nvCxnSpPr>
          <p:cNvPr id="179" name="Google Shape;179;p25"/>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180" name="Google Shape;180;p25"/>
          <p:cNvSpPr txBox="1"/>
          <p:nvPr/>
        </p:nvSpPr>
        <p:spPr>
          <a:xfrm>
            <a:off x="-400" y="1595100"/>
            <a:ext cx="6757600" cy="5067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400" b="1">
                <a:solidFill>
                  <a:schemeClr val="dk1"/>
                </a:solidFill>
                <a:latin typeface="Calibri"/>
                <a:ea typeface="Calibri"/>
                <a:cs typeface="Calibri"/>
                <a:sym typeface="Calibri"/>
              </a:rPr>
              <a:t>MAP Subgroup Comparison Projected Proficient and Above</a:t>
            </a:r>
            <a:endParaRPr sz="1400" b="1">
              <a:solidFill>
                <a:schemeClr val="dk1"/>
              </a:solidFill>
              <a:latin typeface="Calibri"/>
              <a:ea typeface="Calibri"/>
              <a:cs typeface="Calibri"/>
              <a:sym typeface="Calibri"/>
            </a:endParaRPr>
          </a:p>
        </p:txBody>
      </p:sp>
      <p:grpSp>
        <p:nvGrpSpPr>
          <p:cNvPr id="181" name="Google Shape;181;p25"/>
          <p:cNvGrpSpPr/>
          <p:nvPr/>
        </p:nvGrpSpPr>
        <p:grpSpPr>
          <a:xfrm>
            <a:off x="62471" y="44451"/>
            <a:ext cx="1876395" cy="1513047"/>
            <a:chOff x="199253" y="-3175"/>
            <a:chExt cx="1407296" cy="1513047"/>
          </a:xfrm>
        </p:grpSpPr>
        <p:pic>
          <p:nvPicPr>
            <p:cNvPr id="182" name="Google Shape;182;p25"/>
            <p:cNvPicPr preferRelativeResize="0"/>
            <p:nvPr/>
          </p:nvPicPr>
          <p:blipFill rotWithShape="1">
            <a:blip r:embed="rId4">
              <a:alphaModFix/>
            </a:blip>
            <a:srcRect/>
            <a:stretch/>
          </p:blipFill>
          <p:spPr>
            <a:xfrm>
              <a:off x="199253" y="-3175"/>
              <a:ext cx="1280754" cy="1513047"/>
            </a:xfrm>
            <a:prstGeom prst="rect">
              <a:avLst/>
            </a:prstGeom>
            <a:noFill/>
            <a:ln>
              <a:noFill/>
            </a:ln>
          </p:spPr>
        </p:pic>
        <p:pic>
          <p:nvPicPr>
            <p:cNvPr id="183" name="Google Shape;183;p25"/>
            <p:cNvPicPr preferRelativeResize="0"/>
            <p:nvPr/>
          </p:nvPicPr>
          <p:blipFill rotWithShape="1">
            <a:blip r:embed="rId5">
              <a:alphaModFix/>
            </a:blip>
            <a:srcRect r="104749"/>
            <a:stretch/>
          </p:blipFill>
          <p:spPr>
            <a:xfrm flipH="1">
              <a:off x="1479999" y="212975"/>
              <a:ext cx="126550" cy="1080725"/>
            </a:xfrm>
            <a:prstGeom prst="rect">
              <a:avLst/>
            </a:prstGeom>
            <a:noFill/>
            <a:ln>
              <a:noFill/>
            </a:ln>
          </p:spPr>
        </p:pic>
      </p:grpSp>
      <p:sp>
        <p:nvSpPr>
          <p:cNvPr id="184" name="Google Shape;184;p25"/>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185" name="Google Shape;185;p25"/>
          <p:cNvSpPr txBox="1"/>
          <p:nvPr/>
        </p:nvSpPr>
        <p:spPr>
          <a:xfrm>
            <a:off x="7776400" y="602047"/>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A82B1"/>
                </a:solidFill>
                <a:latin typeface="Calibri"/>
                <a:ea typeface="Calibri"/>
                <a:cs typeface="Calibri"/>
                <a:sym typeface="Calibri"/>
              </a:rPr>
              <a:t>Data </a:t>
            </a:r>
            <a:endParaRPr sz="1400">
              <a:solidFill>
                <a:srgbClr val="0A82B1"/>
              </a:solidFill>
            </a:endParaRPr>
          </a:p>
        </p:txBody>
      </p:sp>
      <p:pic>
        <p:nvPicPr>
          <p:cNvPr id="186" name="Google Shape;186;p25"/>
          <p:cNvPicPr preferRelativeResize="0"/>
          <p:nvPr/>
        </p:nvPicPr>
        <p:blipFill>
          <a:blip r:embed="rId6">
            <a:alphaModFix/>
          </a:blip>
          <a:stretch>
            <a:fillRect/>
          </a:stretch>
        </p:blipFill>
        <p:spPr>
          <a:xfrm>
            <a:off x="10616601" y="572464"/>
            <a:ext cx="1130300" cy="8286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p:nvPr/>
        </p:nvSpPr>
        <p:spPr>
          <a:xfrm>
            <a:off x="0" y="6175313"/>
            <a:ext cx="12192000" cy="682687"/>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 name="Google Shape;97;p13" descr="APS_CMYK_white_horizontal.png"/>
          <p:cNvPicPr preferRelativeResize="0"/>
          <p:nvPr/>
        </p:nvPicPr>
        <p:blipFill rotWithShape="1">
          <a:blip r:embed="rId3">
            <a:alphaModFix/>
          </a:blip>
          <a:srcRect/>
          <a:stretch/>
        </p:blipFill>
        <p:spPr>
          <a:xfrm>
            <a:off x="10082298" y="6191912"/>
            <a:ext cx="1924129" cy="645818"/>
          </a:xfrm>
          <a:prstGeom prst="rect">
            <a:avLst/>
          </a:prstGeom>
          <a:noFill/>
          <a:ln>
            <a:noFill/>
          </a:ln>
        </p:spPr>
      </p:pic>
      <p:cxnSp>
        <p:nvCxnSpPr>
          <p:cNvPr id="98" name="Google Shape;98;p13"/>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99" name="Google Shape;99;p13"/>
          <p:cNvSpPr txBox="1"/>
          <p:nvPr/>
        </p:nvSpPr>
        <p:spPr>
          <a:xfrm>
            <a:off x="5699400" y="259400"/>
            <a:ext cx="5356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2"/>
                </a:solidFill>
                <a:latin typeface="Calibri"/>
                <a:ea typeface="Calibri"/>
                <a:cs typeface="Calibri"/>
                <a:sym typeface="Calibri"/>
              </a:rPr>
              <a:t>Curriculum and Instruction</a:t>
            </a:r>
            <a:endParaRPr sz="4400" b="1">
              <a:solidFill>
                <a:schemeClr val="accent2"/>
              </a:solidFill>
              <a:latin typeface="Calibri"/>
              <a:ea typeface="Calibri"/>
              <a:cs typeface="Calibri"/>
              <a:sym typeface="Calibri"/>
            </a:endParaRPr>
          </a:p>
        </p:txBody>
      </p:sp>
      <p:pic>
        <p:nvPicPr>
          <p:cNvPr id="100" name="Google Shape;100;p13"/>
          <p:cNvPicPr preferRelativeResize="0"/>
          <p:nvPr/>
        </p:nvPicPr>
        <p:blipFill>
          <a:blip r:embed="rId4">
            <a:alphaModFix/>
          </a:blip>
          <a:stretch>
            <a:fillRect/>
          </a:stretch>
        </p:blipFill>
        <p:spPr>
          <a:xfrm>
            <a:off x="10909634" y="639115"/>
            <a:ext cx="1155700" cy="838200"/>
          </a:xfrm>
          <a:prstGeom prst="rect">
            <a:avLst/>
          </a:prstGeom>
          <a:noFill/>
          <a:ln>
            <a:noFill/>
          </a:ln>
        </p:spPr>
      </p:pic>
      <p:grpSp>
        <p:nvGrpSpPr>
          <p:cNvPr id="101" name="Google Shape;101;p13"/>
          <p:cNvGrpSpPr/>
          <p:nvPr/>
        </p:nvGrpSpPr>
        <p:grpSpPr>
          <a:xfrm>
            <a:off x="62471" y="44451"/>
            <a:ext cx="1876395" cy="1513047"/>
            <a:chOff x="199253" y="-3175"/>
            <a:chExt cx="1407296" cy="1513047"/>
          </a:xfrm>
        </p:grpSpPr>
        <p:pic>
          <p:nvPicPr>
            <p:cNvPr id="102" name="Google Shape;102;p13"/>
            <p:cNvPicPr preferRelativeResize="0"/>
            <p:nvPr/>
          </p:nvPicPr>
          <p:blipFill rotWithShape="1">
            <a:blip r:embed="rId5">
              <a:alphaModFix/>
            </a:blip>
            <a:srcRect/>
            <a:stretch/>
          </p:blipFill>
          <p:spPr>
            <a:xfrm>
              <a:off x="199253" y="-3175"/>
              <a:ext cx="1280754" cy="1513047"/>
            </a:xfrm>
            <a:prstGeom prst="rect">
              <a:avLst/>
            </a:prstGeom>
            <a:noFill/>
            <a:ln>
              <a:noFill/>
            </a:ln>
          </p:spPr>
        </p:pic>
        <p:pic>
          <p:nvPicPr>
            <p:cNvPr id="103" name="Google Shape;103;p13"/>
            <p:cNvPicPr preferRelativeResize="0"/>
            <p:nvPr/>
          </p:nvPicPr>
          <p:blipFill rotWithShape="1">
            <a:blip r:embed="rId6">
              <a:alphaModFix/>
            </a:blip>
            <a:srcRect r="104749"/>
            <a:stretch/>
          </p:blipFill>
          <p:spPr>
            <a:xfrm flipH="1">
              <a:off x="1479999" y="212975"/>
              <a:ext cx="126550" cy="1080725"/>
            </a:xfrm>
            <a:prstGeom prst="rect">
              <a:avLst/>
            </a:prstGeom>
            <a:noFill/>
            <a:ln>
              <a:noFill/>
            </a:ln>
          </p:spPr>
        </p:pic>
      </p:grpSp>
      <p:sp>
        <p:nvSpPr>
          <p:cNvPr id="104" name="Google Shape;104;p13"/>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0"/>
        <p:cNvGrpSpPr/>
        <p:nvPr/>
      </p:nvGrpSpPr>
      <p:grpSpPr>
        <a:xfrm>
          <a:off x="0" y="0"/>
          <a:ext cx="0" cy="0"/>
          <a:chOff x="0" y="0"/>
          <a:chExt cx="0" cy="0"/>
        </a:xfrm>
      </p:grpSpPr>
      <p:sp>
        <p:nvSpPr>
          <p:cNvPr id="801" name="Google Shape;801;p121"/>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02" name="Google Shape;802;p121" descr="APS_CMYK_white_horizontal.png"/>
          <p:cNvPicPr preferRelativeResize="0"/>
          <p:nvPr/>
        </p:nvPicPr>
        <p:blipFill rotWithShape="1">
          <a:blip r:embed="rId3">
            <a:alphaModFix/>
          </a:blip>
          <a:srcRect/>
          <a:stretch/>
        </p:blipFill>
        <p:spPr>
          <a:xfrm>
            <a:off x="10082298" y="6191913"/>
            <a:ext cx="1924127" cy="645819"/>
          </a:xfrm>
          <a:prstGeom prst="rect">
            <a:avLst/>
          </a:prstGeom>
          <a:noFill/>
          <a:ln>
            <a:noFill/>
          </a:ln>
        </p:spPr>
      </p:pic>
      <p:cxnSp>
        <p:nvCxnSpPr>
          <p:cNvPr id="803" name="Google Shape;803;p121"/>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804" name="Google Shape;804;p121"/>
          <p:cNvSpPr txBox="1"/>
          <p:nvPr/>
        </p:nvSpPr>
        <p:spPr>
          <a:xfrm>
            <a:off x="6260800" y="181525"/>
            <a:ext cx="57456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E6F98"/>
                </a:solidFill>
                <a:latin typeface="Calibri"/>
                <a:ea typeface="Calibri"/>
                <a:cs typeface="Calibri"/>
                <a:sym typeface="Calibri"/>
              </a:rPr>
              <a:t>Milestones</a:t>
            </a:r>
            <a:endParaRPr sz="4800" b="1">
              <a:solidFill>
                <a:srgbClr val="0E6F98"/>
              </a:solidFill>
              <a:latin typeface="Calibri"/>
              <a:ea typeface="Calibri"/>
              <a:cs typeface="Calibri"/>
              <a:sym typeface="Calibri"/>
            </a:endParaRPr>
          </a:p>
          <a:p>
            <a:pPr marL="0" marR="0" lvl="0" indent="0" algn="ctr" rtl="0">
              <a:spcBef>
                <a:spcPts val="0"/>
              </a:spcBef>
              <a:spcAft>
                <a:spcPts val="0"/>
              </a:spcAft>
              <a:buNone/>
            </a:pPr>
            <a:r>
              <a:rPr lang="en-US" sz="4800" b="1">
                <a:solidFill>
                  <a:srgbClr val="0E6F98"/>
                </a:solidFill>
                <a:latin typeface="Calibri"/>
                <a:ea typeface="Calibri"/>
                <a:cs typeface="Calibri"/>
                <a:sym typeface="Calibri"/>
              </a:rPr>
              <a:t>EOG SY22</a:t>
            </a:r>
            <a:endParaRPr sz="4800" b="1">
              <a:solidFill>
                <a:srgbClr val="0E6F98"/>
              </a:solidFill>
              <a:latin typeface="Calibri"/>
              <a:ea typeface="Calibri"/>
              <a:cs typeface="Calibri"/>
              <a:sym typeface="Calibri"/>
            </a:endParaRPr>
          </a:p>
        </p:txBody>
      </p:sp>
      <p:grpSp>
        <p:nvGrpSpPr>
          <p:cNvPr id="805" name="Google Shape;805;p121"/>
          <p:cNvGrpSpPr/>
          <p:nvPr/>
        </p:nvGrpSpPr>
        <p:grpSpPr>
          <a:xfrm>
            <a:off x="62471" y="44451"/>
            <a:ext cx="1876395" cy="1513047"/>
            <a:chOff x="199253" y="-3175"/>
            <a:chExt cx="1407296" cy="1513047"/>
          </a:xfrm>
        </p:grpSpPr>
        <p:pic>
          <p:nvPicPr>
            <p:cNvPr id="806" name="Google Shape;806;p121"/>
            <p:cNvPicPr preferRelativeResize="0"/>
            <p:nvPr/>
          </p:nvPicPr>
          <p:blipFill rotWithShape="1">
            <a:blip r:embed="rId4">
              <a:alphaModFix/>
            </a:blip>
            <a:srcRect/>
            <a:stretch/>
          </p:blipFill>
          <p:spPr>
            <a:xfrm>
              <a:off x="199253" y="-3175"/>
              <a:ext cx="1280754" cy="1513047"/>
            </a:xfrm>
            <a:prstGeom prst="rect">
              <a:avLst/>
            </a:prstGeom>
            <a:noFill/>
            <a:ln>
              <a:noFill/>
            </a:ln>
          </p:spPr>
        </p:pic>
        <p:pic>
          <p:nvPicPr>
            <p:cNvPr id="807" name="Google Shape;807;p121"/>
            <p:cNvPicPr preferRelativeResize="0"/>
            <p:nvPr/>
          </p:nvPicPr>
          <p:blipFill rotWithShape="1">
            <a:blip r:embed="rId5">
              <a:alphaModFix/>
            </a:blip>
            <a:srcRect r="104749"/>
            <a:stretch/>
          </p:blipFill>
          <p:spPr>
            <a:xfrm flipH="1">
              <a:off x="1479999" y="212975"/>
              <a:ext cx="126550" cy="1080725"/>
            </a:xfrm>
            <a:prstGeom prst="rect">
              <a:avLst/>
            </a:prstGeom>
            <a:noFill/>
            <a:ln>
              <a:noFill/>
            </a:ln>
          </p:spPr>
        </p:pic>
      </p:grpSp>
      <p:sp>
        <p:nvSpPr>
          <p:cNvPr id="808" name="Google Shape;808;p121"/>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pic>
        <p:nvPicPr>
          <p:cNvPr id="809" name="Google Shape;809;p121"/>
          <p:cNvPicPr preferRelativeResize="0"/>
          <p:nvPr/>
        </p:nvPicPr>
        <p:blipFill>
          <a:blip r:embed="rId6">
            <a:alphaModFix/>
          </a:blip>
          <a:stretch>
            <a:fillRect/>
          </a:stretch>
        </p:blipFill>
        <p:spPr>
          <a:xfrm>
            <a:off x="172967" y="5838297"/>
            <a:ext cx="7315200" cy="247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FY24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2173658"/>
            <a:ext cx="3390059" cy="610863"/>
          </a:xfrm>
        </p:spPr>
        <p:txBody>
          <a:bodyPr/>
          <a:lstStyle/>
          <a:p>
            <a:r>
              <a:rPr lang="en-US" dirty="0"/>
              <a:t>BASC-3 Data</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
        <p:nvSpPr>
          <p:cNvPr id="4" name="TextBox 3">
            <a:extLst>
              <a:ext uri="{FF2B5EF4-FFF2-40B4-BE49-F238E27FC236}">
                <a16:creationId xmlns:a16="http://schemas.microsoft.com/office/drawing/2014/main" id="{4277E6F2-FCC2-74AE-9D11-C251BB2B4E78}"/>
              </a:ext>
            </a:extLst>
          </p:cNvPr>
          <p:cNvSpPr txBox="1"/>
          <p:nvPr/>
        </p:nvSpPr>
        <p:spPr>
          <a:xfrm>
            <a:off x="3048000" y="3246511"/>
            <a:ext cx="6096000" cy="369332"/>
          </a:xfrm>
          <a:prstGeom prst="rect">
            <a:avLst/>
          </a:prstGeom>
          <a:noFill/>
        </p:spPr>
        <p:txBody>
          <a:bodyPr wrap="square">
            <a:spAutoFit/>
          </a:bodyPr>
          <a:lstStyle/>
          <a:p>
            <a:endParaRPr lang="en-US" dirty="0"/>
          </a:p>
        </p:txBody>
      </p:sp>
      <p:sp>
        <p:nvSpPr>
          <p:cNvPr id="6" name="TextBox 5">
            <a:extLst>
              <a:ext uri="{FF2B5EF4-FFF2-40B4-BE49-F238E27FC236}">
                <a16:creationId xmlns:a16="http://schemas.microsoft.com/office/drawing/2014/main" id="{F4A7CC42-EF07-BA0B-5BFA-9A40244059C4}"/>
              </a:ext>
            </a:extLst>
          </p:cNvPr>
          <p:cNvSpPr txBox="1"/>
          <p:nvPr/>
        </p:nvSpPr>
        <p:spPr>
          <a:xfrm>
            <a:off x="3048000" y="3246511"/>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86284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455D98E4-F8E0-0109-8821-3BFE6941B525}"/>
              </a:ext>
            </a:extLst>
          </p:cNvPr>
          <p:cNvPicPr>
            <a:picLocks noChangeAspect="1"/>
          </p:cNvPicPr>
          <p:nvPr/>
        </p:nvPicPr>
        <p:blipFill>
          <a:blip r:embed="rId2"/>
          <a:stretch>
            <a:fillRect/>
          </a:stretch>
        </p:blipFill>
        <p:spPr>
          <a:xfrm>
            <a:off x="147790" y="68263"/>
            <a:ext cx="11896419" cy="6721475"/>
          </a:xfrm>
          <a:prstGeom prst="rect">
            <a:avLst/>
          </a:prstGeom>
          <a:noFill/>
          <a:ln>
            <a:noFill/>
          </a:ln>
        </p:spPr>
      </p:pic>
      <p:sp>
        <p:nvSpPr>
          <p:cNvPr id="2" name="Slide Number Placeholder 1" hidden="1">
            <a:extLst>
              <a:ext uri="{FF2B5EF4-FFF2-40B4-BE49-F238E27FC236}">
                <a16:creationId xmlns:a16="http://schemas.microsoft.com/office/drawing/2014/main" id="{47E3AEAC-04EE-1080-27E9-B8EB02D4F5EF}"/>
              </a:ext>
            </a:extLst>
          </p:cNvPr>
          <p:cNvSpPr>
            <a:spLocks noGrp="1"/>
          </p:cNvSpPr>
          <p:nvPr>
            <p:ph type="sldNum" sz="quarter" idx="12"/>
          </p:nvPr>
        </p:nvSpPr>
        <p:spPr/>
        <p:txBody>
          <a:bodyPr/>
          <a:lstStyle/>
          <a:p>
            <a:pPr>
              <a:spcAft>
                <a:spcPts val="600"/>
              </a:spcAft>
            </a:pPr>
            <a:fld id="{3D6C3DC6-EF6E-8948-BFE6-808D46D584D8}" type="slidenum">
              <a:rPr lang="en-US" smtClean="0"/>
              <a:pPr>
                <a:spcAft>
                  <a:spcPts val="600"/>
                </a:spcAft>
              </a:pPr>
              <a:t>13</a:t>
            </a:fld>
            <a:endParaRPr lang="en-US"/>
          </a:p>
        </p:txBody>
      </p:sp>
    </p:spTree>
    <p:extLst>
      <p:ext uri="{BB962C8B-B14F-4D97-AF65-F5344CB8AC3E}">
        <p14:creationId xmlns:p14="http://schemas.microsoft.com/office/powerpoint/2010/main" val="228641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D2F25E-36C4-4EF8-E4A5-E5C7E4F13E20}"/>
              </a:ext>
            </a:extLst>
          </p:cNvPr>
          <p:cNvPicPr>
            <a:picLocks noChangeAspect="1"/>
          </p:cNvPicPr>
          <p:nvPr/>
        </p:nvPicPr>
        <p:blipFill rotWithShape="1">
          <a:blip r:embed="rId2"/>
          <a:srcRect t="454" r="1" b="1"/>
          <a:stretch/>
        </p:blipFill>
        <p:spPr>
          <a:xfrm>
            <a:off x="120650" y="68263"/>
            <a:ext cx="11950700" cy="6721475"/>
          </a:xfrm>
          <a:prstGeom prst="rect">
            <a:avLst/>
          </a:prstGeom>
          <a:noFill/>
          <a:ln>
            <a:noFill/>
          </a:ln>
        </p:spPr>
      </p:pic>
      <p:sp>
        <p:nvSpPr>
          <p:cNvPr id="2" name="Slide Number Placeholder 1" hidden="1">
            <a:extLst>
              <a:ext uri="{FF2B5EF4-FFF2-40B4-BE49-F238E27FC236}">
                <a16:creationId xmlns:a16="http://schemas.microsoft.com/office/drawing/2014/main" id="{E386EFAE-603F-E559-4B78-864BB03FC88C}"/>
              </a:ext>
            </a:extLst>
          </p:cNvPr>
          <p:cNvSpPr>
            <a:spLocks noGrp="1"/>
          </p:cNvSpPr>
          <p:nvPr>
            <p:ph type="sldNum" sz="quarter" idx="12"/>
          </p:nvPr>
        </p:nvSpPr>
        <p:spPr/>
        <p:txBody>
          <a:bodyPr/>
          <a:lstStyle/>
          <a:p>
            <a:pPr>
              <a:spcAft>
                <a:spcPts val="600"/>
              </a:spcAft>
            </a:pPr>
            <a:fld id="{3D6C3DC6-EF6E-8948-BFE6-808D46D584D8}" type="slidenum">
              <a:rPr lang="en-US" smtClean="0"/>
              <a:pPr>
                <a:spcAft>
                  <a:spcPts val="600"/>
                </a:spcAft>
              </a:pPr>
              <a:t>14</a:t>
            </a:fld>
            <a:endParaRPr lang="en-US"/>
          </a:p>
        </p:txBody>
      </p:sp>
    </p:spTree>
    <p:extLst>
      <p:ext uri="{BB962C8B-B14F-4D97-AF65-F5344CB8AC3E}">
        <p14:creationId xmlns:p14="http://schemas.microsoft.com/office/powerpoint/2010/main" val="143708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C4AA43-E11E-776E-0C09-D02B66F3E215}"/>
              </a:ext>
            </a:extLst>
          </p:cNvPr>
          <p:cNvPicPr>
            <a:picLocks noChangeAspect="1"/>
          </p:cNvPicPr>
          <p:nvPr/>
        </p:nvPicPr>
        <p:blipFill rotWithShape="1">
          <a:blip r:embed="rId2"/>
          <a:srcRect t="308" b="573"/>
          <a:stretch/>
        </p:blipFill>
        <p:spPr>
          <a:xfrm>
            <a:off x="20" y="10"/>
            <a:ext cx="12191980" cy="6857990"/>
          </a:xfrm>
          <a:prstGeom prst="rect">
            <a:avLst/>
          </a:prstGeom>
          <a:noFill/>
          <a:ln>
            <a:noFill/>
          </a:ln>
        </p:spPr>
      </p:pic>
      <p:sp>
        <p:nvSpPr>
          <p:cNvPr id="2" name="Slide Number Placeholder 1" hidden="1">
            <a:extLst>
              <a:ext uri="{FF2B5EF4-FFF2-40B4-BE49-F238E27FC236}">
                <a16:creationId xmlns:a16="http://schemas.microsoft.com/office/drawing/2014/main" id="{54D226CC-1C51-4015-1F52-9010C8224CF0}"/>
              </a:ext>
            </a:extLst>
          </p:cNvPr>
          <p:cNvSpPr>
            <a:spLocks noGrp="1"/>
          </p:cNvSpPr>
          <p:nvPr>
            <p:ph type="sldNum" sz="quarter" idx="12"/>
          </p:nvPr>
        </p:nvSpPr>
        <p:spPr/>
        <p:txBody>
          <a:bodyPr/>
          <a:lstStyle/>
          <a:p>
            <a:pPr>
              <a:spcAft>
                <a:spcPts val="600"/>
              </a:spcAft>
            </a:pPr>
            <a:fld id="{3D6C3DC6-EF6E-8948-BFE6-808D46D584D8}" type="slidenum">
              <a:rPr lang="en-US" smtClean="0"/>
              <a:pPr>
                <a:spcAft>
                  <a:spcPts val="600"/>
                </a:spcAft>
              </a:pPr>
              <a:t>15</a:t>
            </a:fld>
            <a:endParaRPr lang="en-US"/>
          </a:p>
        </p:txBody>
      </p:sp>
    </p:spTree>
    <p:extLst>
      <p:ext uri="{BB962C8B-B14F-4D97-AF65-F5344CB8AC3E}">
        <p14:creationId xmlns:p14="http://schemas.microsoft.com/office/powerpoint/2010/main" val="2405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FCBD5-942A-95FB-813E-5FC4EAA73C78}"/>
              </a:ext>
            </a:extLst>
          </p:cNvPr>
          <p:cNvPicPr>
            <a:picLocks noChangeAspect="1"/>
          </p:cNvPicPr>
          <p:nvPr/>
        </p:nvPicPr>
        <p:blipFill>
          <a:blip r:embed="rId2"/>
          <a:stretch>
            <a:fillRect/>
          </a:stretch>
        </p:blipFill>
        <p:spPr>
          <a:xfrm>
            <a:off x="147790" y="68263"/>
            <a:ext cx="11896419" cy="6721475"/>
          </a:xfrm>
          <a:prstGeom prst="rect">
            <a:avLst/>
          </a:prstGeom>
          <a:noFill/>
          <a:ln>
            <a:noFill/>
          </a:ln>
        </p:spPr>
      </p:pic>
      <p:sp>
        <p:nvSpPr>
          <p:cNvPr id="2" name="Slide Number Placeholder 1" hidden="1">
            <a:extLst>
              <a:ext uri="{FF2B5EF4-FFF2-40B4-BE49-F238E27FC236}">
                <a16:creationId xmlns:a16="http://schemas.microsoft.com/office/drawing/2014/main" id="{02B22DB4-EC8F-8C2E-72D4-5C9C8EDD1CBE}"/>
              </a:ext>
            </a:extLst>
          </p:cNvPr>
          <p:cNvSpPr>
            <a:spLocks noGrp="1"/>
          </p:cNvSpPr>
          <p:nvPr>
            <p:ph type="sldNum" sz="quarter" idx="12"/>
          </p:nvPr>
        </p:nvSpPr>
        <p:spPr/>
        <p:txBody>
          <a:bodyPr/>
          <a:lstStyle/>
          <a:p>
            <a:pPr>
              <a:spcAft>
                <a:spcPts val="600"/>
              </a:spcAft>
            </a:pPr>
            <a:fld id="{3D6C3DC6-EF6E-8948-BFE6-808D46D584D8}" type="slidenum">
              <a:rPr lang="en-US" smtClean="0"/>
              <a:pPr>
                <a:spcAft>
                  <a:spcPts val="600"/>
                </a:spcAft>
              </a:pPr>
              <a:t>16</a:t>
            </a:fld>
            <a:endParaRPr lang="en-US"/>
          </a:p>
        </p:txBody>
      </p:sp>
    </p:spTree>
    <p:extLst>
      <p:ext uri="{BB962C8B-B14F-4D97-AF65-F5344CB8AC3E}">
        <p14:creationId xmlns:p14="http://schemas.microsoft.com/office/powerpoint/2010/main" val="2905226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2023 Spring ACES</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17</a:t>
            </a:fld>
            <a:endParaRPr lang="en-US" dirty="0"/>
          </a:p>
        </p:txBody>
      </p:sp>
      <p:sp>
        <p:nvSpPr>
          <p:cNvPr id="2" name="Rectangle 1">
            <a:extLst>
              <a:ext uri="{FF2B5EF4-FFF2-40B4-BE49-F238E27FC236}">
                <a16:creationId xmlns:a16="http://schemas.microsoft.com/office/drawing/2014/main" id="{93447EAB-14D0-CE01-020C-A5C315FE987A}"/>
              </a:ext>
            </a:extLst>
          </p:cNvPr>
          <p:cNvSpPr/>
          <p:nvPr/>
        </p:nvSpPr>
        <p:spPr>
          <a:xfrm>
            <a:off x="6096000" y="-17092"/>
            <a:ext cx="6096000" cy="6875092"/>
          </a:xfrm>
          <a:prstGeom prst="rect">
            <a:avLst/>
          </a:prstGeom>
          <a:gradFill flip="none" rotWithShape="1">
            <a:gsLst>
              <a:gs pos="0">
                <a:schemeClr val="bg1">
                  <a:tint val="66000"/>
                  <a:satMod val="160000"/>
                  <a:lumMod val="77000"/>
                </a:schemeClr>
              </a:gs>
              <a:gs pos="50000">
                <a:schemeClr val="bg1">
                  <a:tint val="44500"/>
                  <a:satMod val="160000"/>
                  <a:lumMod val="77000"/>
                </a:schemeClr>
              </a:gs>
              <a:gs pos="100000">
                <a:schemeClr val="bg1">
                  <a:lumMod val="60000"/>
                  <a:lumOff val="4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33;p26">
            <a:extLst>
              <a:ext uri="{FF2B5EF4-FFF2-40B4-BE49-F238E27FC236}">
                <a16:creationId xmlns:a16="http://schemas.microsoft.com/office/drawing/2014/main" id="{CFE11CAC-3A1D-E397-0CE9-A45608790437}"/>
              </a:ext>
            </a:extLst>
          </p:cNvPr>
          <p:cNvSpPr txBox="1"/>
          <p:nvPr/>
        </p:nvSpPr>
        <p:spPr>
          <a:xfrm>
            <a:off x="7602581" y="3240459"/>
            <a:ext cx="3082838" cy="215440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rgbClr val="4472C4"/>
                </a:solidFill>
              </a:rPr>
              <a:t>A</a:t>
            </a:r>
            <a:r>
              <a:rPr lang="en" sz="3200" b="1" dirty="0">
                <a:solidFill>
                  <a:srgbClr val="ED7D31"/>
                </a:solidFill>
              </a:rPr>
              <a:t>ccountability</a:t>
            </a:r>
            <a:r>
              <a:rPr lang="en" sz="3200" b="1" dirty="0"/>
              <a:t> </a:t>
            </a:r>
            <a:endParaRPr sz="3200" b="1" dirty="0"/>
          </a:p>
          <a:p>
            <a:pPr marL="0" lvl="0" indent="0" algn="l" rtl="0">
              <a:spcBef>
                <a:spcPts val="0"/>
              </a:spcBef>
              <a:spcAft>
                <a:spcPts val="0"/>
              </a:spcAft>
              <a:buNone/>
            </a:pPr>
            <a:r>
              <a:rPr lang="en" sz="3200" b="1" dirty="0">
                <a:solidFill>
                  <a:srgbClr val="4472C4"/>
                </a:solidFill>
              </a:rPr>
              <a:t>C</a:t>
            </a:r>
            <a:r>
              <a:rPr lang="en" sz="3200" b="1" dirty="0">
                <a:solidFill>
                  <a:srgbClr val="ED7D31"/>
                </a:solidFill>
              </a:rPr>
              <a:t>ollaboration</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E</a:t>
            </a:r>
            <a:r>
              <a:rPr lang="en" sz="3200" b="1" dirty="0">
                <a:solidFill>
                  <a:srgbClr val="ED7D31"/>
                </a:solidFill>
              </a:rPr>
              <a:t>quity</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S</a:t>
            </a:r>
            <a:r>
              <a:rPr lang="en" sz="3200" b="1" dirty="0">
                <a:solidFill>
                  <a:srgbClr val="ED7D31"/>
                </a:solidFill>
              </a:rPr>
              <a:t>upport </a:t>
            </a:r>
            <a:endParaRPr sz="3200" b="1" dirty="0">
              <a:solidFill>
                <a:srgbClr val="ED7D31"/>
              </a:solidFill>
            </a:endParaRPr>
          </a:p>
        </p:txBody>
      </p:sp>
      <p:pic>
        <p:nvPicPr>
          <p:cNvPr id="9" name="Google Shape;135;p26" descr="Graphical user interface, application&#10;&#10;Description automatically generated">
            <a:extLst>
              <a:ext uri="{FF2B5EF4-FFF2-40B4-BE49-F238E27FC236}">
                <a16:creationId xmlns:a16="http://schemas.microsoft.com/office/drawing/2014/main" id="{0BAFF32C-61C9-29CF-F44D-9FF174F1E42A}"/>
              </a:ext>
            </a:extLst>
          </p:cNvPr>
          <p:cNvPicPr preferRelativeResize="0"/>
          <p:nvPr/>
        </p:nvPicPr>
        <p:blipFill rotWithShape="1">
          <a:blip r:embed="rId2">
            <a:alphaModFix/>
          </a:blip>
          <a:srcRect/>
          <a:stretch/>
        </p:blipFill>
        <p:spPr>
          <a:xfrm rot="20682179">
            <a:off x="8224954" y="448848"/>
            <a:ext cx="1611194" cy="2468546"/>
          </a:xfrm>
          <a:prstGeom prst="rect">
            <a:avLst/>
          </a:prstGeom>
          <a:noFill/>
          <a:ln>
            <a:noFill/>
          </a:ln>
        </p:spPr>
      </p:pic>
      <p:sp>
        <p:nvSpPr>
          <p:cNvPr id="5" name="TextBox 4">
            <a:extLst>
              <a:ext uri="{FF2B5EF4-FFF2-40B4-BE49-F238E27FC236}">
                <a16:creationId xmlns:a16="http://schemas.microsoft.com/office/drawing/2014/main" id="{51ECD6E7-135F-1726-FDE9-0B9885FC1DC5}"/>
              </a:ext>
            </a:extLst>
          </p:cNvPr>
          <p:cNvSpPr txBox="1"/>
          <p:nvPr/>
        </p:nvSpPr>
        <p:spPr>
          <a:xfrm>
            <a:off x="3050177" y="3242157"/>
            <a:ext cx="6100354" cy="369332"/>
          </a:xfrm>
          <a:prstGeom prst="rect">
            <a:avLst/>
          </a:prstGeom>
          <a:noFill/>
        </p:spPr>
        <p:txBody>
          <a:bodyPr wrap="square">
            <a:spAutoFit/>
          </a:bodyPr>
          <a:lstStyle/>
          <a:p>
            <a:r>
              <a:rPr lang="en-US" b="0" dirty="0">
                <a:effectLst/>
              </a:rPr>
              <a:t> </a:t>
            </a:r>
            <a:endParaRPr lang="en-US" dirty="0"/>
          </a:p>
        </p:txBody>
      </p:sp>
      <p:sp>
        <p:nvSpPr>
          <p:cNvPr id="10" name="TextBox 9">
            <a:extLst>
              <a:ext uri="{FF2B5EF4-FFF2-40B4-BE49-F238E27FC236}">
                <a16:creationId xmlns:a16="http://schemas.microsoft.com/office/drawing/2014/main" id="{4ABE976A-94EA-D225-095F-7092C7B09BED}"/>
              </a:ext>
            </a:extLst>
          </p:cNvPr>
          <p:cNvSpPr txBox="1"/>
          <p:nvPr/>
        </p:nvSpPr>
        <p:spPr>
          <a:xfrm>
            <a:off x="3050177" y="3242157"/>
            <a:ext cx="610035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91722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34"/>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18</a:t>
            </a:fld>
            <a:endParaRPr/>
          </a:p>
        </p:txBody>
      </p:sp>
      <p:sp>
        <p:nvSpPr>
          <p:cNvPr id="895" name="Google Shape;895;p134"/>
          <p:cNvSpPr txBox="1"/>
          <p:nvPr/>
        </p:nvSpPr>
        <p:spPr>
          <a:xfrm>
            <a:off x="550425" y="1884100"/>
            <a:ext cx="1922400" cy="46983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1000"/>
              </a:spcBef>
              <a:spcAft>
                <a:spcPts val="0"/>
              </a:spcAft>
              <a:buClr>
                <a:srgbClr val="000000"/>
              </a:buClr>
              <a:buSzPts val="1100"/>
              <a:buFont typeface="Arial"/>
              <a:buNone/>
            </a:pPr>
            <a:r>
              <a:rPr lang="en-US" sz="1800" b="1">
                <a:solidFill>
                  <a:srgbClr val="0E6F98"/>
                </a:solidFill>
                <a:latin typeface="Calibri"/>
                <a:ea typeface="Calibri"/>
                <a:cs typeface="Calibri"/>
                <a:sym typeface="Calibri"/>
              </a:rPr>
              <a:t>STEM</a:t>
            </a:r>
            <a:endParaRPr sz="1800" b="1">
              <a:solidFill>
                <a:srgbClr val="4472C4"/>
              </a:solidFill>
              <a:latin typeface="Calibri"/>
              <a:ea typeface="Calibri"/>
              <a:cs typeface="Calibri"/>
              <a:sym typeface="Calibri"/>
            </a:endParaRPr>
          </a:p>
        </p:txBody>
      </p:sp>
      <p:sp>
        <p:nvSpPr>
          <p:cNvPr id="896" name="Google Shape;896;p134"/>
          <p:cNvSpPr txBox="1"/>
          <p:nvPr/>
        </p:nvSpPr>
        <p:spPr>
          <a:xfrm>
            <a:off x="9480325" y="1918916"/>
            <a:ext cx="79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t>2</a:t>
            </a:r>
            <a:endParaRPr sz="1400" dirty="0"/>
          </a:p>
        </p:txBody>
      </p:sp>
      <p:pic>
        <p:nvPicPr>
          <p:cNvPr id="3" name="Picture 2">
            <a:extLst>
              <a:ext uri="{FF2B5EF4-FFF2-40B4-BE49-F238E27FC236}">
                <a16:creationId xmlns:a16="http://schemas.microsoft.com/office/drawing/2014/main" id="{B93BA9C9-7286-1E47-EE58-39BB348C9172}"/>
              </a:ext>
            </a:extLst>
          </p:cNvPr>
          <p:cNvPicPr>
            <a:picLocks noChangeAspect="1"/>
          </p:cNvPicPr>
          <p:nvPr/>
        </p:nvPicPr>
        <p:blipFill>
          <a:blip r:embed="rId3"/>
          <a:stretch>
            <a:fillRect/>
          </a:stretch>
        </p:blipFill>
        <p:spPr>
          <a:xfrm>
            <a:off x="167957" y="2624137"/>
            <a:ext cx="5495925" cy="1609725"/>
          </a:xfrm>
          <a:prstGeom prst="rect">
            <a:avLst/>
          </a:prstGeom>
        </p:spPr>
      </p:pic>
    </p:spTree>
    <p:extLst>
      <p:ext uri="{BB962C8B-B14F-4D97-AF65-F5344CB8AC3E}">
        <p14:creationId xmlns:p14="http://schemas.microsoft.com/office/powerpoint/2010/main" val="130018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35"/>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19</a:t>
            </a:fld>
            <a:endParaRPr/>
          </a:p>
        </p:txBody>
      </p:sp>
      <p:sp>
        <p:nvSpPr>
          <p:cNvPr id="906" name="Google Shape;906;p135"/>
          <p:cNvSpPr txBox="1"/>
          <p:nvPr/>
        </p:nvSpPr>
        <p:spPr>
          <a:xfrm>
            <a:off x="9010650" y="1963640"/>
            <a:ext cx="79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a:t>0.00**</a:t>
            </a:r>
            <a:endParaRPr sz="1400"/>
          </a:p>
        </p:txBody>
      </p:sp>
      <p:sp>
        <p:nvSpPr>
          <p:cNvPr id="907" name="Google Shape;907;p135"/>
          <p:cNvSpPr txBox="1"/>
          <p:nvPr/>
        </p:nvSpPr>
        <p:spPr>
          <a:xfrm>
            <a:off x="1600550" y="5685000"/>
            <a:ext cx="4842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a:t>
            </a:r>
            <a:r>
              <a:rPr lang="en-US" sz="800" b="1">
                <a:solidFill>
                  <a:schemeClr val="dk1"/>
                </a:solidFill>
                <a:latin typeface="Calibri"/>
                <a:ea typeface="Calibri"/>
                <a:cs typeface="Calibri"/>
                <a:sym typeface="Calibri"/>
              </a:rPr>
              <a:t>A suspension rate of 1 indicates that the average student in the school (including all students, not just those ever suspended) will be suspended for one day over the course of the year. A suspension rate of 0.5 is equivalent to 50% of students suspended for one day over the course of the year. </a:t>
            </a:r>
            <a:endParaRPr sz="800"/>
          </a:p>
        </p:txBody>
      </p:sp>
      <p:pic>
        <p:nvPicPr>
          <p:cNvPr id="3" name="Picture 2">
            <a:extLst>
              <a:ext uri="{FF2B5EF4-FFF2-40B4-BE49-F238E27FC236}">
                <a16:creationId xmlns:a16="http://schemas.microsoft.com/office/drawing/2014/main" id="{699EB4E3-786D-B93C-363E-6278C1DED71D}"/>
              </a:ext>
            </a:extLst>
          </p:cNvPr>
          <p:cNvPicPr>
            <a:picLocks noChangeAspect="1"/>
          </p:cNvPicPr>
          <p:nvPr/>
        </p:nvPicPr>
        <p:blipFill>
          <a:blip r:embed="rId3"/>
          <a:stretch>
            <a:fillRect/>
          </a:stretch>
        </p:blipFill>
        <p:spPr>
          <a:xfrm>
            <a:off x="324802" y="2209800"/>
            <a:ext cx="4410075" cy="2438400"/>
          </a:xfrm>
          <a:prstGeom prst="rect">
            <a:avLst/>
          </a:prstGeom>
        </p:spPr>
      </p:pic>
      <p:pic>
        <p:nvPicPr>
          <p:cNvPr id="5" name="Picture 4">
            <a:extLst>
              <a:ext uri="{FF2B5EF4-FFF2-40B4-BE49-F238E27FC236}">
                <a16:creationId xmlns:a16="http://schemas.microsoft.com/office/drawing/2014/main" id="{1FF198C2-ED88-3EF6-6EF1-DA8A45FFF589}"/>
              </a:ext>
            </a:extLst>
          </p:cNvPr>
          <p:cNvPicPr>
            <a:picLocks noChangeAspect="1"/>
          </p:cNvPicPr>
          <p:nvPr/>
        </p:nvPicPr>
        <p:blipFill>
          <a:blip r:embed="rId4"/>
          <a:stretch>
            <a:fillRect/>
          </a:stretch>
        </p:blipFill>
        <p:spPr>
          <a:xfrm>
            <a:off x="6750367" y="2521320"/>
            <a:ext cx="3933825" cy="3638550"/>
          </a:xfrm>
          <a:prstGeom prst="rect">
            <a:avLst/>
          </a:prstGeom>
        </p:spPr>
      </p:pic>
    </p:spTree>
    <p:extLst>
      <p:ext uri="{BB962C8B-B14F-4D97-AF65-F5344CB8AC3E}">
        <p14:creationId xmlns:p14="http://schemas.microsoft.com/office/powerpoint/2010/main" val="375843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36"/>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20</a:t>
            </a:fld>
            <a:endParaRPr/>
          </a:p>
        </p:txBody>
      </p:sp>
      <p:pic>
        <p:nvPicPr>
          <p:cNvPr id="913" name="Google Shape;913;p136"/>
          <p:cNvPicPr preferRelativeResize="0"/>
          <p:nvPr/>
        </p:nvPicPr>
        <p:blipFill>
          <a:blip r:embed="rId3">
            <a:alphaModFix/>
          </a:blip>
          <a:stretch>
            <a:fillRect/>
          </a:stretch>
        </p:blipFill>
        <p:spPr>
          <a:xfrm>
            <a:off x="1676400" y="5506050"/>
            <a:ext cx="8839200" cy="610804"/>
          </a:xfrm>
          <a:prstGeom prst="rect">
            <a:avLst/>
          </a:prstGeom>
          <a:noFill/>
          <a:ln>
            <a:noFill/>
          </a:ln>
        </p:spPr>
      </p:pic>
      <p:pic>
        <p:nvPicPr>
          <p:cNvPr id="914" name="Google Shape;914;p136"/>
          <p:cNvPicPr preferRelativeResize="0"/>
          <p:nvPr/>
        </p:nvPicPr>
        <p:blipFill>
          <a:blip r:embed="rId4">
            <a:alphaModFix/>
          </a:blip>
          <a:stretch>
            <a:fillRect/>
          </a:stretch>
        </p:blipFill>
        <p:spPr>
          <a:xfrm>
            <a:off x="1676401" y="3935376"/>
            <a:ext cx="8839199" cy="536217"/>
          </a:xfrm>
          <a:prstGeom prst="rect">
            <a:avLst/>
          </a:prstGeom>
          <a:noFill/>
          <a:ln>
            <a:noFill/>
          </a:ln>
        </p:spPr>
      </p:pic>
      <p:pic>
        <p:nvPicPr>
          <p:cNvPr id="915" name="Google Shape;915;p136"/>
          <p:cNvPicPr preferRelativeResize="0"/>
          <p:nvPr/>
        </p:nvPicPr>
        <p:blipFill>
          <a:blip r:embed="rId5">
            <a:alphaModFix/>
          </a:blip>
          <a:stretch>
            <a:fillRect/>
          </a:stretch>
        </p:blipFill>
        <p:spPr>
          <a:xfrm>
            <a:off x="1676400" y="2596950"/>
            <a:ext cx="8839200" cy="553498"/>
          </a:xfrm>
          <a:prstGeom prst="rect">
            <a:avLst/>
          </a:prstGeom>
          <a:noFill/>
          <a:ln>
            <a:noFill/>
          </a:ln>
        </p:spPr>
      </p:pic>
    </p:spTree>
    <p:extLst>
      <p:ext uri="{BB962C8B-B14F-4D97-AF65-F5344CB8AC3E}">
        <p14:creationId xmlns:p14="http://schemas.microsoft.com/office/powerpoint/2010/main" val="24601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37"/>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21</a:t>
            </a:fld>
            <a:endParaRPr/>
          </a:p>
        </p:txBody>
      </p:sp>
      <p:pic>
        <p:nvPicPr>
          <p:cNvPr id="3" name="Picture 2">
            <a:extLst>
              <a:ext uri="{FF2B5EF4-FFF2-40B4-BE49-F238E27FC236}">
                <a16:creationId xmlns:a16="http://schemas.microsoft.com/office/drawing/2014/main" id="{8D3B4706-E019-C8FA-9220-9F21CEDFF746}"/>
              </a:ext>
            </a:extLst>
          </p:cNvPr>
          <p:cNvPicPr>
            <a:picLocks noChangeAspect="1"/>
          </p:cNvPicPr>
          <p:nvPr/>
        </p:nvPicPr>
        <p:blipFill>
          <a:blip r:embed="rId3"/>
          <a:stretch>
            <a:fillRect/>
          </a:stretch>
        </p:blipFill>
        <p:spPr>
          <a:xfrm>
            <a:off x="2770187" y="2497200"/>
            <a:ext cx="6698933" cy="3096799"/>
          </a:xfrm>
          <a:prstGeom prst="rect">
            <a:avLst/>
          </a:prstGeom>
        </p:spPr>
      </p:pic>
    </p:spTree>
    <p:extLst>
      <p:ext uri="{BB962C8B-B14F-4D97-AF65-F5344CB8AC3E}">
        <p14:creationId xmlns:p14="http://schemas.microsoft.com/office/powerpoint/2010/main" val="388037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38"/>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22</a:t>
            </a:fld>
            <a:endParaRPr/>
          </a:p>
        </p:txBody>
      </p:sp>
      <p:pic>
        <p:nvPicPr>
          <p:cNvPr id="928" name="Google Shape;928;p138"/>
          <p:cNvPicPr preferRelativeResize="0"/>
          <p:nvPr/>
        </p:nvPicPr>
        <p:blipFill>
          <a:blip r:embed="rId3">
            <a:alphaModFix/>
          </a:blip>
          <a:stretch>
            <a:fillRect/>
          </a:stretch>
        </p:blipFill>
        <p:spPr>
          <a:xfrm>
            <a:off x="1292396" y="2102392"/>
            <a:ext cx="4307125" cy="4005249"/>
          </a:xfrm>
          <a:prstGeom prst="rect">
            <a:avLst/>
          </a:prstGeom>
          <a:noFill/>
          <a:ln>
            <a:noFill/>
          </a:ln>
        </p:spPr>
      </p:pic>
      <p:pic>
        <p:nvPicPr>
          <p:cNvPr id="929" name="Google Shape;929;p138"/>
          <p:cNvPicPr preferRelativeResize="0"/>
          <p:nvPr/>
        </p:nvPicPr>
        <p:blipFill>
          <a:blip r:embed="rId4">
            <a:alphaModFix/>
          </a:blip>
          <a:stretch>
            <a:fillRect/>
          </a:stretch>
        </p:blipFill>
        <p:spPr>
          <a:xfrm>
            <a:off x="6132830" y="1926826"/>
            <a:ext cx="4428400" cy="4180815"/>
          </a:xfrm>
          <a:prstGeom prst="rect">
            <a:avLst/>
          </a:prstGeom>
          <a:noFill/>
          <a:ln>
            <a:noFill/>
          </a:ln>
        </p:spPr>
      </p:pic>
    </p:spTree>
    <p:extLst>
      <p:ext uri="{BB962C8B-B14F-4D97-AF65-F5344CB8AC3E}">
        <p14:creationId xmlns:p14="http://schemas.microsoft.com/office/powerpoint/2010/main" val="962934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39"/>
          <p:cNvSpPr txBox="1">
            <a:spLocks noGrp="1"/>
          </p:cNvSpPr>
          <p:nvPr>
            <p:ph type="sldNum" idx="12"/>
          </p:nvPr>
        </p:nvSpPr>
        <p:spPr>
          <a:xfrm>
            <a:off x="7981950" y="6356352"/>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23</a:t>
            </a:fld>
            <a:endParaRPr/>
          </a:p>
        </p:txBody>
      </p:sp>
      <p:pic>
        <p:nvPicPr>
          <p:cNvPr id="3" name="Picture 2">
            <a:extLst>
              <a:ext uri="{FF2B5EF4-FFF2-40B4-BE49-F238E27FC236}">
                <a16:creationId xmlns:a16="http://schemas.microsoft.com/office/drawing/2014/main" id="{A141DCFC-2B4E-CD55-322B-2307E71CCBE1}"/>
              </a:ext>
            </a:extLst>
          </p:cNvPr>
          <p:cNvPicPr>
            <a:picLocks noChangeAspect="1"/>
          </p:cNvPicPr>
          <p:nvPr/>
        </p:nvPicPr>
        <p:blipFill>
          <a:blip r:embed="rId3"/>
          <a:stretch>
            <a:fillRect/>
          </a:stretch>
        </p:blipFill>
        <p:spPr>
          <a:xfrm>
            <a:off x="1282700" y="1650365"/>
            <a:ext cx="9220200" cy="4552950"/>
          </a:xfrm>
          <a:prstGeom prst="rect">
            <a:avLst/>
          </a:prstGeom>
        </p:spPr>
      </p:pic>
    </p:spTree>
    <p:extLst>
      <p:ext uri="{BB962C8B-B14F-4D97-AF65-F5344CB8AC3E}">
        <p14:creationId xmlns:p14="http://schemas.microsoft.com/office/powerpoint/2010/main" val="217023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42"/>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24</a:t>
            </a:fld>
            <a:endParaRPr/>
          </a:p>
        </p:txBody>
      </p:sp>
      <p:pic>
        <p:nvPicPr>
          <p:cNvPr id="952" name="Google Shape;952;p142"/>
          <p:cNvPicPr preferRelativeResize="0"/>
          <p:nvPr/>
        </p:nvPicPr>
        <p:blipFill>
          <a:blip r:embed="rId3">
            <a:alphaModFix/>
          </a:blip>
          <a:stretch>
            <a:fillRect/>
          </a:stretch>
        </p:blipFill>
        <p:spPr>
          <a:xfrm>
            <a:off x="1676400" y="2518201"/>
            <a:ext cx="8839202" cy="232611"/>
          </a:xfrm>
          <a:prstGeom prst="rect">
            <a:avLst/>
          </a:prstGeom>
          <a:noFill/>
          <a:ln>
            <a:noFill/>
          </a:ln>
        </p:spPr>
      </p:pic>
      <p:pic>
        <p:nvPicPr>
          <p:cNvPr id="953" name="Google Shape;953;p142"/>
          <p:cNvPicPr preferRelativeResize="0"/>
          <p:nvPr/>
        </p:nvPicPr>
        <p:blipFill>
          <a:blip r:embed="rId4">
            <a:alphaModFix/>
          </a:blip>
          <a:stretch>
            <a:fillRect/>
          </a:stretch>
        </p:blipFill>
        <p:spPr>
          <a:xfrm>
            <a:off x="1676401" y="3945286"/>
            <a:ext cx="8839199" cy="178154"/>
          </a:xfrm>
          <a:prstGeom prst="rect">
            <a:avLst/>
          </a:prstGeom>
          <a:noFill/>
          <a:ln>
            <a:noFill/>
          </a:ln>
        </p:spPr>
      </p:pic>
    </p:spTree>
    <p:extLst>
      <p:ext uri="{BB962C8B-B14F-4D97-AF65-F5344CB8AC3E}">
        <p14:creationId xmlns:p14="http://schemas.microsoft.com/office/powerpoint/2010/main" val="2205225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1063036" y="1279818"/>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576610" y="2238998"/>
            <a:ext cx="7528845" cy="3042821"/>
          </a:xfrm>
          <a:prstGeom prst="rect">
            <a:avLst/>
          </a:prstGeom>
          <a:noFill/>
        </p:spPr>
        <p:txBody>
          <a:bodyPr wrap="square" rtlCol="0">
            <a:spAutoFit/>
          </a:bodyPr>
          <a:lstStyle/>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BASC-3 Results </a:t>
            </a:r>
          </a:p>
          <a:p>
            <a:pPr marL="1143000" lvl="2" indent="-228600">
              <a:lnSpc>
                <a:spcPct val="107000"/>
              </a:lnSpc>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Spring ACES Presentation</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panose="020B0603020202020204" pitchFamily="34" charset="0"/>
              </a:rPr>
              <a:t>Overview of FY ‘24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FY24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17</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were not any changes made to the draft budget we discussed at our last meeting.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7</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AB28CBF0-68C2-1690-2A56-55481CDC8CFF}"/>
              </a:ext>
            </a:extLst>
          </p:cNvPr>
          <p:cNvPicPr>
            <a:picLocks noChangeAspect="1"/>
          </p:cNvPicPr>
          <p:nvPr/>
        </p:nvPicPr>
        <p:blipFill>
          <a:blip r:embed="rId2"/>
          <a:stretch>
            <a:fillRect/>
          </a:stretch>
        </p:blipFill>
        <p:spPr>
          <a:xfrm>
            <a:off x="3073941" y="1290942"/>
            <a:ext cx="3274674" cy="1563219"/>
          </a:xfrm>
          <a:prstGeom prst="rect">
            <a:avLst/>
          </a:prstGeom>
        </p:spPr>
      </p:pic>
      <p:pic>
        <p:nvPicPr>
          <p:cNvPr id="5" name="Picture 4">
            <a:extLst>
              <a:ext uri="{FF2B5EF4-FFF2-40B4-BE49-F238E27FC236}">
                <a16:creationId xmlns:a16="http://schemas.microsoft.com/office/drawing/2014/main" id="{601A383C-39CC-C291-BF16-7244A5D26777}"/>
              </a:ext>
            </a:extLst>
          </p:cNvPr>
          <p:cNvPicPr>
            <a:picLocks noChangeAspect="1"/>
          </p:cNvPicPr>
          <p:nvPr/>
        </p:nvPicPr>
        <p:blipFill>
          <a:blip r:embed="rId3"/>
          <a:stretch>
            <a:fillRect/>
          </a:stretch>
        </p:blipFill>
        <p:spPr>
          <a:xfrm>
            <a:off x="3073941" y="3324894"/>
            <a:ext cx="8629987" cy="3219928"/>
          </a:xfrm>
          <a:prstGeom prst="rect">
            <a:avLst/>
          </a:prstGeom>
        </p:spPr>
      </p:pic>
    </p:spTree>
    <p:extLst>
      <p:ext uri="{BB962C8B-B14F-4D97-AF65-F5344CB8AC3E}">
        <p14:creationId xmlns:p14="http://schemas.microsoft.com/office/powerpoint/2010/main" val="119975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9</a:t>
            </a:fld>
            <a:endParaRPr lang="en-US" dirty="0">
              <a:latin typeface="+mn-lt"/>
            </a:endParaRPr>
          </a:p>
        </p:txBody>
      </p:sp>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p>
        </p:txBody>
      </p:sp>
      <p:pic>
        <p:nvPicPr>
          <p:cNvPr id="2" name="Picture 1">
            <a:extLst>
              <a:ext uri="{FF2B5EF4-FFF2-40B4-BE49-F238E27FC236}">
                <a16:creationId xmlns:a16="http://schemas.microsoft.com/office/drawing/2014/main" id="{F91846FD-216A-1B1A-D92E-8F73ABF20692}"/>
              </a:ext>
            </a:extLst>
          </p:cNvPr>
          <p:cNvPicPr>
            <a:picLocks noChangeAspect="1"/>
          </p:cNvPicPr>
          <p:nvPr/>
        </p:nvPicPr>
        <p:blipFill>
          <a:blip r:embed="rId2"/>
          <a:stretch>
            <a:fillRect/>
          </a:stretch>
        </p:blipFill>
        <p:spPr>
          <a:xfrm>
            <a:off x="2581275" y="1326690"/>
            <a:ext cx="7355105" cy="4698134"/>
          </a:xfrm>
          <a:prstGeom prst="rect">
            <a:avLst/>
          </a:prstGeom>
        </p:spPr>
      </p:pic>
    </p:spTree>
    <p:extLst>
      <p:ext uri="{BB962C8B-B14F-4D97-AF65-F5344CB8AC3E}">
        <p14:creationId xmlns:p14="http://schemas.microsoft.com/office/powerpoint/2010/main" val="1252646586"/>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724E4A-3425-4633-8E47-28FF6C28C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9703</TotalTime>
  <Words>526</Words>
  <Application>Microsoft Office PowerPoint</Application>
  <PresentationFormat>Widescreen</PresentationFormat>
  <Paragraphs>86</Paragraphs>
  <Slides>26</Slides>
  <Notes>11</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26</vt:i4>
      </vt:variant>
    </vt:vector>
  </HeadingPairs>
  <TitlesOfParts>
    <vt:vector size="45" baseType="lpstr">
      <vt:lpstr>Arial</vt:lpstr>
      <vt:lpstr>Arial Black</vt:lpstr>
      <vt:lpstr>Calibri</vt:lpstr>
      <vt:lpstr>Franklin Gothic Book</vt:lpstr>
      <vt:lpstr>Franklin Gothic Demi</vt:lpstr>
      <vt:lpstr>Noto Sans Symbols</vt:lpstr>
      <vt:lpstr>Sabon Next LT</vt:lpstr>
      <vt:lpstr>Tenorite</vt:lpstr>
      <vt:lpstr>Trebuchet MS</vt:lpstr>
      <vt:lpstr>Wingdings</vt:lpstr>
      <vt:lpstr>Theme1</vt:lpstr>
      <vt:lpstr>2022 Principal's Report Template - Mtg 1</vt:lpstr>
      <vt:lpstr>APS_powerpoint_template_2016-17</vt:lpstr>
      <vt:lpstr>1_APS_powerpoint_template_2016-17</vt:lpstr>
      <vt:lpstr>3_APS_powerpoint_template_2016-17</vt:lpstr>
      <vt:lpstr>3_APS_powerpoint_template_2016-17</vt:lpstr>
      <vt:lpstr>3_APS_powerpoint_template_2016-17</vt:lpstr>
      <vt:lpstr>2_APS_powerpoint_template_2016-17</vt:lpstr>
      <vt:lpstr>3_APS_powerpoint_template_2016-17</vt:lpstr>
      <vt:lpstr>FY24 Budget Approval Meeting</vt:lpstr>
      <vt:lpstr>Norms</vt:lpstr>
      <vt:lpstr>PowerPoint Presentation</vt:lpstr>
      <vt:lpstr>PowerPoint Presentation</vt:lpstr>
      <vt:lpstr>PowerPoint Presentation</vt:lpstr>
      <vt:lpstr>Budget Review</vt:lpstr>
      <vt:lpstr>Staffing Conference Changes</vt:lpstr>
      <vt:lpstr>PowerPoint Presentation</vt:lpstr>
      <vt:lpstr>PowerPoint Presentation</vt:lpstr>
      <vt:lpstr>Questions?</vt:lpstr>
      <vt:lpstr>The GO Team needs to TAKE ACTION (vote) on the presented budget. After the motion and a second, the GO Team may have additional discussion. Once discussion is concluded, the GO Team will vote.</vt:lpstr>
      <vt:lpstr>BASC-3 Data</vt:lpstr>
      <vt:lpstr>PowerPoint Presentation</vt:lpstr>
      <vt:lpstr>PowerPoint Presentation</vt:lpstr>
      <vt:lpstr>PowerPoint Presentation</vt:lpstr>
      <vt:lpstr>PowerPoint Presentation</vt:lpstr>
      <vt:lpstr>2023 Spring 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Toney, Jennifer</cp:lastModifiedBy>
  <cp:revision>8</cp:revision>
  <dcterms:created xsi:type="dcterms:W3CDTF">2023-02-16T23:34:41Z</dcterms:created>
  <dcterms:modified xsi:type="dcterms:W3CDTF">2023-03-08T00:05:16Z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