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64" r:id="rId7"/>
    <p:sldId id="259" r:id="rId8"/>
    <p:sldId id="276" r:id="rId9"/>
    <p:sldId id="258" r:id="rId10"/>
    <p:sldId id="282" r:id="rId11"/>
    <p:sldId id="277" r:id="rId12"/>
    <p:sldId id="283" r:id="rId13"/>
    <p:sldId id="284" r:id="rId14"/>
    <p:sldId id="279" r:id="rId15"/>
    <p:sldId id="280" r:id="rId16"/>
    <p:sldId id="281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B3066-540F-4606-ADEC-65EB1C3E9627}" type="doc">
      <dgm:prSet loTypeId="urn:microsoft.com/office/officeart/2016/7/layout/BasicLinearProcessNumbered#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98ACE8E-34F4-43E6-BB2E-1809B1CC58DC}">
      <dgm:prSet/>
      <dgm:spPr>
        <a:xfrm>
          <a:off x="3484" y="517200"/>
          <a:ext cx="1886775" cy="2641486"/>
        </a:xfrm>
        <a:prstGeom prst="rect">
          <a:avLst/>
        </a:prstGeom>
        <a:solidFill>
          <a:srgbClr val="F3CF45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i="0" u="sng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Fall 2021</a:t>
          </a:r>
        </a:p>
        <a:p>
          <a:pPr>
            <a:buNone/>
          </a:pPr>
          <a:r>
            <a:rPr lang="en-US" b="0" i="0" u="non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Developed 2021-2025 Strategic Plan</a:t>
          </a: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venir Next LT Pro"/>
            <a:ea typeface="+mn-ea"/>
            <a:cs typeface="+mn-cs"/>
          </a:endParaRPr>
        </a:p>
      </dgm:t>
    </dgm:pt>
    <dgm:pt modelId="{49F555B2-B165-4CB6-8578-DF4BCD791ABF}" type="parTrans" cxnId="{8327A44B-5326-4A8B-9B23-A3D3C09A16F3}">
      <dgm:prSet/>
      <dgm:spPr/>
      <dgm:t>
        <a:bodyPr/>
        <a:lstStyle/>
        <a:p>
          <a:endParaRPr lang="en-US"/>
        </a:p>
      </dgm:t>
    </dgm:pt>
    <dgm:pt modelId="{C54063C4-24CD-4834-9424-53756AE38C6B}" type="sibTrans" cxnId="{8327A44B-5326-4A8B-9B23-A3D3C09A16F3}">
      <dgm:prSet phldrT="1" phldr="0"/>
      <dgm:spPr>
        <a:xfrm>
          <a:off x="550649" y="781349"/>
          <a:ext cx="792445" cy="792445"/>
        </a:xfrm>
        <a:prstGeom prst="ellipse">
          <a:avLst/>
        </a:prstGeom>
        <a:solidFill>
          <a:srgbClr val="F3CF45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1</a:t>
          </a:r>
        </a:p>
      </dgm:t>
    </dgm:pt>
    <dgm:pt modelId="{0F6BA1FB-59E5-4F16-A7B4-1533BB1F09E4}">
      <dgm:prSet/>
      <dgm:spPr>
        <a:xfrm>
          <a:off x="2078938" y="517200"/>
          <a:ext cx="1886775" cy="2641486"/>
        </a:xfrm>
        <a:prstGeom prst="rect">
          <a:avLst/>
        </a:prstGeom>
        <a:solidFill>
          <a:srgbClr val="D47B22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i="0" u="sng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Summer 2022</a:t>
          </a:r>
        </a:p>
        <a:p>
          <a:pPr>
            <a:buNone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Needs Assessment and defined overarching needs for SY22-23</a:t>
          </a:r>
        </a:p>
      </dgm:t>
    </dgm:pt>
    <dgm:pt modelId="{6A557BB1-C0DD-44CB-8745-CE5481476209}" type="parTrans" cxnId="{F0FA65E5-FB81-4E7A-9467-65363565F4A0}">
      <dgm:prSet/>
      <dgm:spPr/>
      <dgm:t>
        <a:bodyPr/>
        <a:lstStyle/>
        <a:p>
          <a:endParaRPr lang="en-US"/>
        </a:p>
      </dgm:t>
    </dgm:pt>
    <dgm:pt modelId="{7DBF5CB5-29DD-4671-A0F3-981D48571500}" type="sibTrans" cxnId="{F0FA65E5-FB81-4E7A-9467-65363565F4A0}">
      <dgm:prSet phldrT="2" phldr="0"/>
      <dgm:spPr>
        <a:xfrm>
          <a:off x="2626103" y="781349"/>
          <a:ext cx="792445" cy="792445"/>
        </a:xfrm>
        <a:prstGeom prst="ellipse">
          <a:avLst/>
        </a:prstGeom>
        <a:solidFill>
          <a:srgbClr val="D47B22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2</a:t>
          </a:r>
        </a:p>
      </dgm:t>
    </dgm:pt>
    <dgm:pt modelId="{1D096F01-AEA8-401D-8348-98E9A81F3CE0}">
      <dgm:prSet/>
      <dgm:spPr>
        <a:xfrm>
          <a:off x="4154392" y="517200"/>
          <a:ext cx="1886775" cy="2641486"/>
        </a:xfrm>
        <a:prstGeom prst="rect">
          <a:avLst/>
        </a:prstGeom>
        <a:solidFill>
          <a:srgbClr val="0083A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i="0" u="sng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August 2022</a:t>
          </a:r>
        </a:p>
        <a:p>
          <a:pPr>
            <a:buNone/>
          </a:pPr>
          <a:r>
            <a:rPr lang="en-US" b="0" u="non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2022-2023 Continuous Improvement Plan</a:t>
          </a:r>
        </a:p>
      </dgm:t>
    </dgm:pt>
    <dgm:pt modelId="{AB9DA1CE-0370-48BB-8362-3A4CBF7FFB29}" type="parTrans" cxnId="{FD2381C0-DA6F-4859-90D6-313730044E7C}">
      <dgm:prSet/>
      <dgm:spPr/>
      <dgm:t>
        <a:bodyPr/>
        <a:lstStyle/>
        <a:p>
          <a:endParaRPr lang="en-US"/>
        </a:p>
      </dgm:t>
    </dgm:pt>
    <dgm:pt modelId="{6088456C-4B73-4948-985C-DD954DEF44EF}" type="sibTrans" cxnId="{FD2381C0-DA6F-4859-90D6-313730044E7C}">
      <dgm:prSet phldrT="3" phldr="0"/>
      <dgm:spPr>
        <a:xfrm>
          <a:off x="4701557" y="781349"/>
          <a:ext cx="792445" cy="792445"/>
        </a:xfrm>
        <a:prstGeom prst="ellipse">
          <a:avLst/>
        </a:prstGeom>
        <a:solidFill>
          <a:srgbClr val="0083A9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3</a:t>
          </a:r>
        </a:p>
      </dgm:t>
    </dgm:pt>
    <dgm:pt modelId="{DE16CBB4-D3F4-44AD-8379-3A5D78B889D5}">
      <dgm:prSet/>
      <dgm:spPr>
        <a:xfrm>
          <a:off x="6212751" y="526340"/>
          <a:ext cx="1886775" cy="2641486"/>
        </a:xfrm>
        <a:prstGeom prst="rect">
          <a:avLst/>
        </a:prstGeom>
        <a:solidFill>
          <a:srgbClr val="A92A91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Sept. – Dec. 2022</a:t>
          </a:r>
        </a:p>
        <a:p>
          <a:pPr>
            <a:buNone/>
          </a:pPr>
          <a:r>
            <a:rPr lang="en-US" b="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Utilizing current data, the </a:t>
          </a:r>
          <a:r>
            <a:rPr lang="en-US" b="1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b="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review &amp; possibly update the school strategic priorities and plan </a:t>
          </a:r>
        </a:p>
      </dgm:t>
    </dgm:pt>
    <dgm:pt modelId="{917142D8-7514-46BB-B61D-8633F0189C31}" type="parTrans" cxnId="{058D75E7-8E09-41CE-ADFC-EEAD1556353B}">
      <dgm:prSet/>
      <dgm:spPr/>
      <dgm:t>
        <a:bodyPr/>
        <a:lstStyle/>
        <a:p>
          <a:endParaRPr lang="en-US"/>
        </a:p>
      </dgm:t>
    </dgm:pt>
    <dgm:pt modelId="{C2728830-9A00-4764-A9F1-670DDF9E57B3}" type="sibTrans" cxnId="{058D75E7-8E09-41CE-ADFC-EEAD1556353B}">
      <dgm:prSet phldrT="4" phldr="0"/>
      <dgm:spPr>
        <a:xfrm>
          <a:off x="6777010" y="781349"/>
          <a:ext cx="792445" cy="792445"/>
        </a:xfrm>
        <a:prstGeom prst="ellipse">
          <a:avLst/>
        </a:prstGeom>
        <a:solidFill>
          <a:srgbClr val="A92A91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4</a:t>
          </a:r>
        </a:p>
      </dgm:t>
    </dgm:pt>
    <dgm:pt modelId="{F7B81412-5EAE-488C-9259-0FA0EB0F090B}">
      <dgm:prSet/>
      <dgm:spPr>
        <a:xfrm>
          <a:off x="8305299" y="517200"/>
          <a:ext cx="1886775" cy="2641486"/>
        </a:xfrm>
        <a:prstGeom prst="rect">
          <a:avLst/>
        </a:prstGeom>
        <a:solidFill>
          <a:srgbClr val="15983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u="sng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Before Winter Break</a:t>
          </a:r>
        </a:p>
        <a:p>
          <a:pPr>
            <a:buNone/>
          </a:pPr>
          <a:r>
            <a:rPr lang="en-US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take action (vote) on the school’s strategic plan and vote on the ranked strategic plan priorities for SY23-24 budget discussions.</a:t>
          </a:r>
        </a:p>
      </dgm:t>
    </dgm:pt>
    <dgm:pt modelId="{C9E63F01-62A4-4331-A67D-7FE563CE9D07}" type="parTrans" cxnId="{AD7281BE-8A99-43C0-9016-4082EB985BF2}">
      <dgm:prSet/>
      <dgm:spPr/>
      <dgm:t>
        <a:bodyPr/>
        <a:lstStyle/>
        <a:p>
          <a:endParaRPr lang="en-US"/>
        </a:p>
      </dgm:t>
    </dgm:pt>
    <dgm:pt modelId="{32E76676-0672-4988-9FB1-308093FF8D5C}" type="sibTrans" cxnId="{AD7281BE-8A99-43C0-9016-4082EB985BF2}">
      <dgm:prSet phldrT="5" phldr="0"/>
      <dgm:spPr>
        <a:xfrm>
          <a:off x="8852464" y="781349"/>
          <a:ext cx="792445" cy="792445"/>
        </a:xfrm>
        <a:prstGeom prst="ellipse">
          <a:avLst/>
        </a:prstGeom>
        <a:solidFill>
          <a:srgbClr val="159839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5</a:t>
          </a:r>
        </a:p>
      </dgm:t>
    </dgm:pt>
    <dgm:pt modelId="{869C0C7E-BD0C-4E5F-8D96-6B8EEC39B952}" type="pres">
      <dgm:prSet presAssocID="{0F5B3066-540F-4606-ADEC-65EB1C3E9627}" presName="Name0" presStyleCnt="0">
        <dgm:presLayoutVars>
          <dgm:animLvl val="lvl"/>
          <dgm:resizeHandles val="exact"/>
        </dgm:presLayoutVars>
      </dgm:prSet>
      <dgm:spPr/>
    </dgm:pt>
    <dgm:pt modelId="{A1C50682-E81A-4719-9746-6B052BFB6DD3}" type="pres">
      <dgm:prSet presAssocID="{198ACE8E-34F4-43E6-BB2E-1809B1CC58DC}" presName="compositeNode" presStyleCnt="0">
        <dgm:presLayoutVars>
          <dgm:bulletEnabled val="1"/>
        </dgm:presLayoutVars>
      </dgm:prSet>
      <dgm:spPr/>
    </dgm:pt>
    <dgm:pt modelId="{1896CBD6-4A99-4E4A-A270-A70AEFBAAF7E}" type="pres">
      <dgm:prSet presAssocID="{198ACE8E-34F4-43E6-BB2E-1809B1CC58DC}" presName="bgRect" presStyleLbl="bgAccFollowNode1" presStyleIdx="0" presStyleCnt="5"/>
      <dgm:spPr/>
    </dgm:pt>
    <dgm:pt modelId="{9C3A7F13-9585-42DF-AD32-B56F82B123C8}" type="pres">
      <dgm:prSet presAssocID="{C54063C4-24CD-4834-9424-53756AE38C6B}" presName="sibTransNodeCircle" presStyleLbl="alignNode1" presStyleIdx="0" presStyleCnt="10">
        <dgm:presLayoutVars>
          <dgm:chMax val="0"/>
          <dgm:bulletEnabled/>
        </dgm:presLayoutVars>
      </dgm:prSet>
      <dgm:spPr/>
    </dgm:pt>
    <dgm:pt modelId="{923B2301-552B-45D2-9EF0-53A10AA17FC6}" type="pres">
      <dgm:prSet presAssocID="{198ACE8E-34F4-43E6-BB2E-1809B1CC58DC}" presName="bottomLine" presStyleLbl="alignNode1" presStyleIdx="1" presStyleCnt="10">
        <dgm:presLayoutVars/>
      </dgm:prSet>
      <dgm:spPr>
        <a:xfrm>
          <a:off x="3484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3CF45"/>
          </a:solidFill>
          <a:prstDash val="solid"/>
          <a:miter lim="800000"/>
        </a:ln>
        <a:effectLst/>
      </dgm:spPr>
    </dgm:pt>
    <dgm:pt modelId="{1636F17A-F9E0-460B-890B-A46A6E583FD1}" type="pres">
      <dgm:prSet presAssocID="{198ACE8E-34F4-43E6-BB2E-1809B1CC58DC}" presName="nodeText" presStyleLbl="bgAccFollowNode1" presStyleIdx="0" presStyleCnt="5">
        <dgm:presLayoutVars>
          <dgm:bulletEnabled val="1"/>
        </dgm:presLayoutVars>
      </dgm:prSet>
      <dgm:spPr/>
    </dgm:pt>
    <dgm:pt modelId="{CE18CCA6-9206-4DD7-BE09-5291C62117AB}" type="pres">
      <dgm:prSet presAssocID="{C54063C4-24CD-4834-9424-53756AE38C6B}" presName="sibTrans" presStyleCnt="0"/>
      <dgm:spPr/>
    </dgm:pt>
    <dgm:pt modelId="{B75A207A-E561-4A33-8860-3580568F46B8}" type="pres">
      <dgm:prSet presAssocID="{0F6BA1FB-59E5-4F16-A7B4-1533BB1F09E4}" presName="compositeNode" presStyleCnt="0">
        <dgm:presLayoutVars>
          <dgm:bulletEnabled val="1"/>
        </dgm:presLayoutVars>
      </dgm:prSet>
      <dgm:spPr/>
    </dgm:pt>
    <dgm:pt modelId="{02F7283A-0FC3-4AF1-AA94-0270DC0B1C33}" type="pres">
      <dgm:prSet presAssocID="{0F6BA1FB-59E5-4F16-A7B4-1533BB1F09E4}" presName="bgRect" presStyleLbl="bgAccFollowNode1" presStyleIdx="1" presStyleCnt="5"/>
      <dgm:spPr/>
    </dgm:pt>
    <dgm:pt modelId="{C08FC467-91FE-48BD-B243-273925C2B75A}" type="pres">
      <dgm:prSet presAssocID="{7DBF5CB5-29DD-4671-A0F3-981D48571500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DE393E47-CBB6-4D77-A342-C9AFD9FC8CB6}" type="pres">
      <dgm:prSet presAssocID="{0F6BA1FB-59E5-4F16-A7B4-1533BB1F09E4}" presName="bottomLine" presStyleLbl="alignNode1" presStyleIdx="3" presStyleCnt="10">
        <dgm:presLayoutVars/>
      </dgm:prSet>
      <dgm:spPr>
        <a:xfrm>
          <a:off x="2078938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D47B22"/>
          </a:solidFill>
          <a:prstDash val="solid"/>
          <a:miter lim="800000"/>
        </a:ln>
        <a:effectLst/>
      </dgm:spPr>
    </dgm:pt>
    <dgm:pt modelId="{6209B655-7BD8-4C2E-802B-7A837190A817}" type="pres">
      <dgm:prSet presAssocID="{0F6BA1FB-59E5-4F16-A7B4-1533BB1F09E4}" presName="nodeText" presStyleLbl="bgAccFollowNode1" presStyleIdx="1" presStyleCnt="5">
        <dgm:presLayoutVars>
          <dgm:bulletEnabled val="1"/>
        </dgm:presLayoutVars>
      </dgm:prSet>
      <dgm:spPr/>
    </dgm:pt>
    <dgm:pt modelId="{44DA27FB-BF39-4511-84EF-E3EA3F12D2B6}" type="pres">
      <dgm:prSet presAssocID="{7DBF5CB5-29DD-4671-A0F3-981D48571500}" presName="sibTrans" presStyleCnt="0"/>
      <dgm:spPr/>
    </dgm:pt>
    <dgm:pt modelId="{9ED209A7-CD15-4C32-9372-A0384698B942}" type="pres">
      <dgm:prSet presAssocID="{1D096F01-AEA8-401D-8348-98E9A81F3CE0}" presName="compositeNode" presStyleCnt="0">
        <dgm:presLayoutVars>
          <dgm:bulletEnabled val="1"/>
        </dgm:presLayoutVars>
      </dgm:prSet>
      <dgm:spPr/>
    </dgm:pt>
    <dgm:pt modelId="{B5DA272C-701A-4327-802B-15E4D04DF389}" type="pres">
      <dgm:prSet presAssocID="{1D096F01-AEA8-401D-8348-98E9A81F3CE0}" presName="bgRect" presStyleLbl="bgAccFollowNode1" presStyleIdx="2" presStyleCnt="5"/>
      <dgm:spPr/>
    </dgm:pt>
    <dgm:pt modelId="{4104A2F1-FB99-4C42-8067-46B8EEEC9610}" type="pres">
      <dgm:prSet presAssocID="{6088456C-4B73-4948-985C-DD954DEF44EF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2EB92C72-3528-4913-AFF6-FF0B4F338399}" type="pres">
      <dgm:prSet presAssocID="{1D096F01-AEA8-401D-8348-98E9A81F3CE0}" presName="bottomLine" presStyleLbl="alignNode1" presStyleIdx="5" presStyleCnt="10">
        <dgm:presLayoutVars/>
      </dgm:prSet>
      <dgm:spPr>
        <a:xfrm>
          <a:off x="4154392" y="3158615"/>
          <a:ext cx="1886775" cy="72"/>
        </a:xfrm>
        <a:prstGeom prst="rect">
          <a:avLst/>
        </a:prstGeom>
        <a:solidFill>
          <a:srgbClr val="0083A9"/>
        </a:solidFill>
        <a:ln w="12700" cap="flat" cmpd="sng" algn="ctr">
          <a:solidFill>
            <a:srgbClr val="0083A9"/>
          </a:solidFill>
          <a:prstDash val="solid"/>
          <a:miter lim="800000"/>
        </a:ln>
        <a:effectLst/>
      </dgm:spPr>
    </dgm:pt>
    <dgm:pt modelId="{74E21D92-0946-4075-ABB7-F58F125D081F}" type="pres">
      <dgm:prSet presAssocID="{1D096F01-AEA8-401D-8348-98E9A81F3CE0}" presName="nodeText" presStyleLbl="bgAccFollowNode1" presStyleIdx="2" presStyleCnt="5">
        <dgm:presLayoutVars>
          <dgm:bulletEnabled val="1"/>
        </dgm:presLayoutVars>
      </dgm:prSet>
      <dgm:spPr/>
    </dgm:pt>
    <dgm:pt modelId="{E7F9CACB-FE98-4F37-853A-1B05B4BF4385}" type="pres">
      <dgm:prSet presAssocID="{6088456C-4B73-4948-985C-DD954DEF44EF}" presName="sibTrans" presStyleCnt="0"/>
      <dgm:spPr/>
    </dgm:pt>
    <dgm:pt modelId="{313C51D3-DB7E-4530-8AFA-F0AE0E26CE2D}" type="pres">
      <dgm:prSet presAssocID="{DE16CBB4-D3F4-44AD-8379-3A5D78B889D5}" presName="compositeNode" presStyleCnt="0">
        <dgm:presLayoutVars>
          <dgm:bulletEnabled val="1"/>
        </dgm:presLayoutVars>
      </dgm:prSet>
      <dgm:spPr/>
    </dgm:pt>
    <dgm:pt modelId="{549A837B-0FA3-4970-A9F9-3BD236350D3D}" type="pres">
      <dgm:prSet presAssocID="{DE16CBB4-D3F4-44AD-8379-3A5D78B889D5}" presName="bgRect" presStyleLbl="bgAccFollowNode1" presStyleIdx="3" presStyleCnt="5" custLinFactNeighborX="-906" custLinFactNeighborY="346"/>
      <dgm:spPr/>
    </dgm:pt>
    <dgm:pt modelId="{AC6B335A-D8B4-46D8-93DE-B9EF1773F6AC}" type="pres">
      <dgm:prSet presAssocID="{C2728830-9A00-4764-A9F1-670DDF9E57B3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7B3E0A16-DB85-46CA-87D6-4D39F6DBFC52}" type="pres">
      <dgm:prSet presAssocID="{DE16CBB4-D3F4-44AD-8379-3A5D78B889D5}" presName="bottomLine" presStyleLbl="alignNode1" presStyleIdx="7" presStyleCnt="10">
        <dgm:presLayoutVars/>
      </dgm:prSet>
      <dgm:spPr>
        <a:xfrm>
          <a:off x="6229845" y="3158615"/>
          <a:ext cx="1886775" cy="72"/>
        </a:xfrm>
        <a:prstGeom prst="rect">
          <a:avLst/>
        </a:prstGeom>
        <a:solidFill>
          <a:srgbClr val="0083A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92A91"/>
          </a:solidFill>
          <a:prstDash val="solid"/>
          <a:miter lim="800000"/>
        </a:ln>
        <a:effectLst/>
      </dgm:spPr>
    </dgm:pt>
    <dgm:pt modelId="{B80B8360-3897-45DE-BD0A-F9CCC9BAC34F}" type="pres">
      <dgm:prSet presAssocID="{DE16CBB4-D3F4-44AD-8379-3A5D78B889D5}" presName="nodeText" presStyleLbl="bgAccFollowNode1" presStyleIdx="3" presStyleCnt="5">
        <dgm:presLayoutVars>
          <dgm:bulletEnabled val="1"/>
        </dgm:presLayoutVars>
      </dgm:prSet>
      <dgm:spPr/>
    </dgm:pt>
    <dgm:pt modelId="{4BE79C5F-B252-4C81-B7E8-356A6349584C}" type="pres">
      <dgm:prSet presAssocID="{C2728830-9A00-4764-A9F1-670DDF9E57B3}" presName="sibTrans" presStyleCnt="0"/>
      <dgm:spPr/>
    </dgm:pt>
    <dgm:pt modelId="{11D9C427-A430-492A-BD3C-E4D081DA46F5}" type="pres">
      <dgm:prSet presAssocID="{F7B81412-5EAE-488C-9259-0FA0EB0F090B}" presName="compositeNode" presStyleCnt="0">
        <dgm:presLayoutVars>
          <dgm:bulletEnabled val="1"/>
        </dgm:presLayoutVars>
      </dgm:prSet>
      <dgm:spPr/>
    </dgm:pt>
    <dgm:pt modelId="{4795DD00-81CA-4D89-AAC9-9CB098B4E837}" type="pres">
      <dgm:prSet presAssocID="{F7B81412-5EAE-488C-9259-0FA0EB0F090B}" presName="bgRect" presStyleLbl="bgAccFollowNode1" presStyleIdx="4" presStyleCnt="5"/>
      <dgm:spPr/>
    </dgm:pt>
    <dgm:pt modelId="{06772805-3643-43C2-9C80-F43268C57C20}" type="pres">
      <dgm:prSet presAssocID="{32E76676-0672-4988-9FB1-308093FF8D5C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77F59A8B-7684-4E29-B44F-B0F96367FE70}" type="pres">
      <dgm:prSet presAssocID="{F7B81412-5EAE-488C-9259-0FA0EB0F090B}" presName="bottomLine" presStyleLbl="alignNode1" presStyleIdx="9" presStyleCnt="10">
        <dgm:presLayoutVars/>
      </dgm:prSet>
      <dgm:spPr>
        <a:xfrm>
          <a:off x="8305299" y="3158615"/>
          <a:ext cx="1886775" cy="72"/>
        </a:xfrm>
        <a:prstGeom prst="rect">
          <a:avLst/>
        </a:prstGeom>
        <a:solidFill>
          <a:srgbClr val="15983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15983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80C8596E-ABE7-41A1-8A35-72244067CF90}" type="pres">
      <dgm:prSet presAssocID="{F7B81412-5EAE-488C-9259-0FA0EB0F090B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10EAB407-DDBC-4E09-A41B-36376F2BB005}" type="presOf" srcId="{32E76676-0672-4988-9FB1-308093FF8D5C}" destId="{06772805-3643-43C2-9C80-F43268C57C20}" srcOrd="0" destOrd="0" presId="urn:microsoft.com/office/officeart/2016/7/layout/BasicLinearProcessNumbered#1"/>
    <dgm:cxn modelId="{F47EB913-8831-49CC-ABE6-AB555FA6F993}" type="presOf" srcId="{6088456C-4B73-4948-985C-DD954DEF44EF}" destId="{4104A2F1-FB99-4C42-8067-46B8EEEC9610}" srcOrd="0" destOrd="0" presId="urn:microsoft.com/office/officeart/2016/7/layout/BasicLinearProcessNumbered#1"/>
    <dgm:cxn modelId="{EB7FE821-06C9-4CFA-BBFF-63BF8C7F1444}" type="presOf" srcId="{198ACE8E-34F4-43E6-BB2E-1809B1CC58DC}" destId="{1896CBD6-4A99-4E4A-A270-A70AEFBAAF7E}" srcOrd="0" destOrd="0" presId="urn:microsoft.com/office/officeart/2016/7/layout/BasicLinearProcessNumbered#1"/>
    <dgm:cxn modelId="{9B21BC25-6F2C-47C2-8285-8E9BB26D02F7}" type="presOf" srcId="{DE16CBB4-D3F4-44AD-8379-3A5D78B889D5}" destId="{B80B8360-3897-45DE-BD0A-F9CCC9BAC34F}" srcOrd="1" destOrd="0" presId="urn:microsoft.com/office/officeart/2016/7/layout/BasicLinearProcessNumbered#1"/>
    <dgm:cxn modelId="{A7465026-5EB9-4359-B2CA-62409A490278}" type="presOf" srcId="{0F5B3066-540F-4606-ADEC-65EB1C3E9627}" destId="{869C0C7E-BD0C-4E5F-8D96-6B8EEC39B952}" srcOrd="0" destOrd="0" presId="urn:microsoft.com/office/officeart/2016/7/layout/BasicLinearProcessNumbered#1"/>
    <dgm:cxn modelId="{500C1428-BAD2-4EA1-AAAB-CD4D6F648C0B}" type="presOf" srcId="{0F6BA1FB-59E5-4F16-A7B4-1533BB1F09E4}" destId="{02F7283A-0FC3-4AF1-AA94-0270DC0B1C33}" srcOrd="0" destOrd="0" presId="urn:microsoft.com/office/officeart/2016/7/layout/BasicLinearProcessNumbered#1"/>
    <dgm:cxn modelId="{619E3C68-1E17-487D-ABC8-EB727F4952A3}" type="presOf" srcId="{C54063C4-24CD-4834-9424-53756AE38C6B}" destId="{9C3A7F13-9585-42DF-AD32-B56F82B123C8}" srcOrd="0" destOrd="0" presId="urn:microsoft.com/office/officeart/2016/7/layout/BasicLinearProcessNumbered#1"/>
    <dgm:cxn modelId="{F4BF496B-2EAC-4B21-A290-8C4A35AC4213}" type="presOf" srcId="{7DBF5CB5-29DD-4671-A0F3-981D48571500}" destId="{C08FC467-91FE-48BD-B243-273925C2B75A}" srcOrd="0" destOrd="0" presId="urn:microsoft.com/office/officeart/2016/7/layout/BasicLinearProcessNumbered#1"/>
    <dgm:cxn modelId="{32F29D6B-8717-40AA-AB41-CDE85B6445F2}" type="presOf" srcId="{C2728830-9A00-4764-A9F1-670DDF9E57B3}" destId="{AC6B335A-D8B4-46D8-93DE-B9EF1773F6AC}" srcOrd="0" destOrd="0" presId="urn:microsoft.com/office/officeart/2016/7/layout/BasicLinearProcessNumbered#1"/>
    <dgm:cxn modelId="{8327A44B-5326-4A8B-9B23-A3D3C09A16F3}" srcId="{0F5B3066-540F-4606-ADEC-65EB1C3E9627}" destId="{198ACE8E-34F4-43E6-BB2E-1809B1CC58DC}" srcOrd="0" destOrd="0" parTransId="{49F555B2-B165-4CB6-8578-DF4BCD791ABF}" sibTransId="{C54063C4-24CD-4834-9424-53756AE38C6B}"/>
    <dgm:cxn modelId="{EF38696C-3284-4D81-8B6A-406B0A4B5478}" type="presOf" srcId="{DE16CBB4-D3F4-44AD-8379-3A5D78B889D5}" destId="{549A837B-0FA3-4970-A9F9-3BD236350D3D}" srcOrd="0" destOrd="0" presId="urn:microsoft.com/office/officeart/2016/7/layout/BasicLinearProcessNumbered#1"/>
    <dgm:cxn modelId="{2E8EE86D-D18A-48C5-817B-661FEDBE5EB5}" type="presOf" srcId="{0F6BA1FB-59E5-4F16-A7B4-1533BB1F09E4}" destId="{6209B655-7BD8-4C2E-802B-7A837190A817}" srcOrd="1" destOrd="0" presId="urn:microsoft.com/office/officeart/2016/7/layout/BasicLinearProcessNumbered#1"/>
    <dgm:cxn modelId="{7B7DC85A-1097-4B13-A457-5376A39A58E2}" type="presOf" srcId="{F7B81412-5EAE-488C-9259-0FA0EB0F090B}" destId="{80C8596E-ABE7-41A1-8A35-72244067CF90}" srcOrd="1" destOrd="0" presId="urn:microsoft.com/office/officeart/2016/7/layout/BasicLinearProcessNumbered#1"/>
    <dgm:cxn modelId="{AA103CB4-BE4E-4C3C-8A8A-83391F2FB47F}" type="presOf" srcId="{1D096F01-AEA8-401D-8348-98E9A81F3CE0}" destId="{B5DA272C-701A-4327-802B-15E4D04DF389}" srcOrd="0" destOrd="0" presId="urn:microsoft.com/office/officeart/2016/7/layout/BasicLinearProcessNumbered#1"/>
    <dgm:cxn modelId="{451EA9B5-F1ED-4BC6-8C22-CD5C870E657E}" type="presOf" srcId="{F7B81412-5EAE-488C-9259-0FA0EB0F090B}" destId="{4795DD00-81CA-4D89-AAC9-9CB098B4E837}" srcOrd="0" destOrd="0" presId="urn:microsoft.com/office/officeart/2016/7/layout/BasicLinearProcessNumbered#1"/>
    <dgm:cxn modelId="{EC143BBE-149C-4B2B-96B6-7B3C8595B821}" type="presOf" srcId="{1D096F01-AEA8-401D-8348-98E9A81F3CE0}" destId="{74E21D92-0946-4075-ABB7-F58F125D081F}" srcOrd="1" destOrd="0" presId="urn:microsoft.com/office/officeart/2016/7/layout/BasicLinearProcessNumbered#1"/>
    <dgm:cxn modelId="{AD7281BE-8A99-43C0-9016-4082EB985BF2}" srcId="{0F5B3066-540F-4606-ADEC-65EB1C3E9627}" destId="{F7B81412-5EAE-488C-9259-0FA0EB0F090B}" srcOrd="4" destOrd="0" parTransId="{C9E63F01-62A4-4331-A67D-7FE563CE9D07}" sibTransId="{32E76676-0672-4988-9FB1-308093FF8D5C}"/>
    <dgm:cxn modelId="{FD2381C0-DA6F-4859-90D6-313730044E7C}" srcId="{0F5B3066-540F-4606-ADEC-65EB1C3E9627}" destId="{1D096F01-AEA8-401D-8348-98E9A81F3CE0}" srcOrd="2" destOrd="0" parTransId="{AB9DA1CE-0370-48BB-8362-3A4CBF7FFB29}" sibTransId="{6088456C-4B73-4948-985C-DD954DEF44EF}"/>
    <dgm:cxn modelId="{8CB3EED4-728A-4D4F-ACB4-5DD629623D8A}" type="presOf" srcId="{198ACE8E-34F4-43E6-BB2E-1809B1CC58DC}" destId="{1636F17A-F9E0-460B-890B-A46A6E583FD1}" srcOrd="1" destOrd="0" presId="urn:microsoft.com/office/officeart/2016/7/layout/BasicLinearProcessNumbered#1"/>
    <dgm:cxn modelId="{F0FA65E5-FB81-4E7A-9467-65363565F4A0}" srcId="{0F5B3066-540F-4606-ADEC-65EB1C3E9627}" destId="{0F6BA1FB-59E5-4F16-A7B4-1533BB1F09E4}" srcOrd="1" destOrd="0" parTransId="{6A557BB1-C0DD-44CB-8745-CE5481476209}" sibTransId="{7DBF5CB5-29DD-4671-A0F3-981D48571500}"/>
    <dgm:cxn modelId="{058D75E7-8E09-41CE-ADFC-EEAD1556353B}" srcId="{0F5B3066-540F-4606-ADEC-65EB1C3E9627}" destId="{DE16CBB4-D3F4-44AD-8379-3A5D78B889D5}" srcOrd="3" destOrd="0" parTransId="{917142D8-7514-46BB-B61D-8633F0189C31}" sibTransId="{C2728830-9A00-4764-A9F1-670DDF9E57B3}"/>
    <dgm:cxn modelId="{6FD83AE8-DB7F-4EFE-8F0A-58735E6AEC64}" type="presParOf" srcId="{869C0C7E-BD0C-4E5F-8D96-6B8EEC39B952}" destId="{A1C50682-E81A-4719-9746-6B052BFB6DD3}" srcOrd="0" destOrd="0" presId="urn:microsoft.com/office/officeart/2016/7/layout/BasicLinearProcessNumbered#1"/>
    <dgm:cxn modelId="{AA17009A-379B-43BE-97BA-12B67036AD90}" type="presParOf" srcId="{A1C50682-E81A-4719-9746-6B052BFB6DD3}" destId="{1896CBD6-4A99-4E4A-A270-A70AEFBAAF7E}" srcOrd="0" destOrd="0" presId="urn:microsoft.com/office/officeart/2016/7/layout/BasicLinearProcessNumbered#1"/>
    <dgm:cxn modelId="{6D85C09F-1D0A-406F-9396-06638BA4FD92}" type="presParOf" srcId="{A1C50682-E81A-4719-9746-6B052BFB6DD3}" destId="{9C3A7F13-9585-42DF-AD32-B56F82B123C8}" srcOrd="1" destOrd="0" presId="urn:microsoft.com/office/officeart/2016/7/layout/BasicLinearProcessNumbered#1"/>
    <dgm:cxn modelId="{794669B6-74B7-439A-8EE2-238314813197}" type="presParOf" srcId="{A1C50682-E81A-4719-9746-6B052BFB6DD3}" destId="{923B2301-552B-45D2-9EF0-53A10AA17FC6}" srcOrd="2" destOrd="0" presId="urn:microsoft.com/office/officeart/2016/7/layout/BasicLinearProcessNumbered#1"/>
    <dgm:cxn modelId="{23ECCBA1-941D-4643-9618-18F560A80DAB}" type="presParOf" srcId="{A1C50682-E81A-4719-9746-6B052BFB6DD3}" destId="{1636F17A-F9E0-460B-890B-A46A6E583FD1}" srcOrd="3" destOrd="0" presId="urn:microsoft.com/office/officeart/2016/7/layout/BasicLinearProcessNumbered#1"/>
    <dgm:cxn modelId="{84426433-1E67-4D55-9D10-3C4CF150BF28}" type="presParOf" srcId="{869C0C7E-BD0C-4E5F-8D96-6B8EEC39B952}" destId="{CE18CCA6-9206-4DD7-BE09-5291C62117AB}" srcOrd="1" destOrd="0" presId="urn:microsoft.com/office/officeart/2016/7/layout/BasicLinearProcessNumbered#1"/>
    <dgm:cxn modelId="{16E156BA-CA11-45E4-B5EA-B4F3067B424F}" type="presParOf" srcId="{869C0C7E-BD0C-4E5F-8D96-6B8EEC39B952}" destId="{B75A207A-E561-4A33-8860-3580568F46B8}" srcOrd="2" destOrd="0" presId="urn:microsoft.com/office/officeart/2016/7/layout/BasicLinearProcessNumbered#1"/>
    <dgm:cxn modelId="{63957AA2-61FB-47C5-9B97-06D23CB5FDF5}" type="presParOf" srcId="{B75A207A-E561-4A33-8860-3580568F46B8}" destId="{02F7283A-0FC3-4AF1-AA94-0270DC0B1C33}" srcOrd="0" destOrd="0" presId="urn:microsoft.com/office/officeart/2016/7/layout/BasicLinearProcessNumbered#1"/>
    <dgm:cxn modelId="{3099F022-A87D-4FA3-8BC3-9575F846BC44}" type="presParOf" srcId="{B75A207A-E561-4A33-8860-3580568F46B8}" destId="{C08FC467-91FE-48BD-B243-273925C2B75A}" srcOrd="1" destOrd="0" presId="urn:microsoft.com/office/officeart/2016/7/layout/BasicLinearProcessNumbered#1"/>
    <dgm:cxn modelId="{A2E37B9F-7D4B-49D4-AF46-9A540F2ACE59}" type="presParOf" srcId="{B75A207A-E561-4A33-8860-3580568F46B8}" destId="{DE393E47-CBB6-4D77-A342-C9AFD9FC8CB6}" srcOrd="2" destOrd="0" presId="urn:microsoft.com/office/officeart/2016/7/layout/BasicLinearProcessNumbered#1"/>
    <dgm:cxn modelId="{3374E4EC-7EA8-47C5-B2E6-92A2F8FDFB7F}" type="presParOf" srcId="{B75A207A-E561-4A33-8860-3580568F46B8}" destId="{6209B655-7BD8-4C2E-802B-7A837190A817}" srcOrd="3" destOrd="0" presId="urn:microsoft.com/office/officeart/2016/7/layout/BasicLinearProcessNumbered#1"/>
    <dgm:cxn modelId="{64EBAD3F-E38B-4135-AAA2-C165246599F7}" type="presParOf" srcId="{869C0C7E-BD0C-4E5F-8D96-6B8EEC39B952}" destId="{44DA27FB-BF39-4511-84EF-E3EA3F12D2B6}" srcOrd="3" destOrd="0" presId="urn:microsoft.com/office/officeart/2016/7/layout/BasicLinearProcessNumbered#1"/>
    <dgm:cxn modelId="{C047657C-4647-4043-950A-E8F7F675767E}" type="presParOf" srcId="{869C0C7E-BD0C-4E5F-8D96-6B8EEC39B952}" destId="{9ED209A7-CD15-4C32-9372-A0384698B942}" srcOrd="4" destOrd="0" presId="urn:microsoft.com/office/officeart/2016/7/layout/BasicLinearProcessNumbered#1"/>
    <dgm:cxn modelId="{0F5F3613-D3F0-4FA7-ACBA-C61DDC0B6FCC}" type="presParOf" srcId="{9ED209A7-CD15-4C32-9372-A0384698B942}" destId="{B5DA272C-701A-4327-802B-15E4D04DF389}" srcOrd="0" destOrd="0" presId="urn:microsoft.com/office/officeart/2016/7/layout/BasicLinearProcessNumbered#1"/>
    <dgm:cxn modelId="{AB7A54D4-8E23-4583-8E98-345042A04591}" type="presParOf" srcId="{9ED209A7-CD15-4C32-9372-A0384698B942}" destId="{4104A2F1-FB99-4C42-8067-46B8EEEC9610}" srcOrd="1" destOrd="0" presId="urn:microsoft.com/office/officeart/2016/7/layout/BasicLinearProcessNumbered#1"/>
    <dgm:cxn modelId="{06C75B26-0F3E-41ED-839F-4D64199F4461}" type="presParOf" srcId="{9ED209A7-CD15-4C32-9372-A0384698B942}" destId="{2EB92C72-3528-4913-AFF6-FF0B4F338399}" srcOrd="2" destOrd="0" presId="urn:microsoft.com/office/officeart/2016/7/layout/BasicLinearProcessNumbered#1"/>
    <dgm:cxn modelId="{AAB9864E-92C0-4EA3-9F0E-6EB52D100EBE}" type="presParOf" srcId="{9ED209A7-CD15-4C32-9372-A0384698B942}" destId="{74E21D92-0946-4075-ABB7-F58F125D081F}" srcOrd="3" destOrd="0" presId="urn:microsoft.com/office/officeart/2016/7/layout/BasicLinearProcessNumbered#1"/>
    <dgm:cxn modelId="{13ED127B-27D7-4A94-8FC0-60DF0BA87D27}" type="presParOf" srcId="{869C0C7E-BD0C-4E5F-8D96-6B8EEC39B952}" destId="{E7F9CACB-FE98-4F37-853A-1B05B4BF4385}" srcOrd="5" destOrd="0" presId="urn:microsoft.com/office/officeart/2016/7/layout/BasicLinearProcessNumbered#1"/>
    <dgm:cxn modelId="{4B61CEE5-C2BB-4897-9CE0-A1A15D162F44}" type="presParOf" srcId="{869C0C7E-BD0C-4E5F-8D96-6B8EEC39B952}" destId="{313C51D3-DB7E-4530-8AFA-F0AE0E26CE2D}" srcOrd="6" destOrd="0" presId="urn:microsoft.com/office/officeart/2016/7/layout/BasicLinearProcessNumbered#1"/>
    <dgm:cxn modelId="{9B85DE27-B7E4-402F-BE27-E3C3985E9A79}" type="presParOf" srcId="{313C51D3-DB7E-4530-8AFA-F0AE0E26CE2D}" destId="{549A837B-0FA3-4970-A9F9-3BD236350D3D}" srcOrd="0" destOrd="0" presId="urn:microsoft.com/office/officeart/2016/7/layout/BasicLinearProcessNumbered#1"/>
    <dgm:cxn modelId="{9D5D9389-D124-429A-8F96-49696F6F4EF9}" type="presParOf" srcId="{313C51D3-DB7E-4530-8AFA-F0AE0E26CE2D}" destId="{AC6B335A-D8B4-46D8-93DE-B9EF1773F6AC}" srcOrd="1" destOrd="0" presId="urn:microsoft.com/office/officeart/2016/7/layout/BasicLinearProcessNumbered#1"/>
    <dgm:cxn modelId="{AEF2A504-6850-4ED8-81A9-8B6F7FF43DCD}" type="presParOf" srcId="{313C51D3-DB7E-4530-8AFA-F0AE0E26CE2D}" destId="{7B3E0A16-DB85-46CA-87D6-4D39F6DBFC52}" srcOrd="2" destOrd="0" presId="urn:microsoft.com/office/officeart/2016/7/layout/BasicLinearProcessNumbered#1"/>
    <dgm:cxn modelId="{25F27692-3F46-46F7-BF34-29BD99560D08}" type="presParOf" srcId="{313C51D3-DB7E-4530-8AFA-F0AE0E26CE2D}" destId="{B80B8360-3897-45DE-BD0A-F9CCC9BAC34F}" srcOrd="3" destOrd="0" presId="urn:microsoft.com/office/officeart/2016/7/layout/BasicLinearProcessNumbered#1"/>
    <dgm:cxn modelId="{4796AC81-FE2B-441F-A0B6-C344625F6E96}" type="presParOf" srcId="{869C0C7E-BD0C-4E5F-8D96-6B8EEC39B952}" destId="{4BE79C5F-B252-4C81-B7E8-356A6349584C}" srcOrd="7" destOrd="0" presId="urn:microsoft.com/office/officeart/2016/7/layout/BasicLinearProcessNumbered#1"/>
    <dgm:cxn modelId="{F640017D-6D0A-4410-A66B-828F2066B1C3}" type="presParOf" srcId="{869C0C7E-BD0C-4E5F-8D96-6B8EEC39B952}" destId="{11D9C427-A430-492A-BD3C-E4D081DA46F5}" srcOrd="8" destOrd="0" presId="urn:microsoft.com/office/officeart/2016/7/layout/BasicLinearProcessNumbered#1"/>
    <dgm:cxn modelId="{3F5AE0F2-FA72-4C37-BCFA-A61C660A8759}" type="presParOf" srcId="{11D9C427-A430-492A-BD3C-E4D081DA46F5}" destId="{4795DD00-81CA-4D89-AAC9-9CB098B4E837}" srcOrd="0" destOrd="0" presId="urn:microsoft.com/office/officeart/2016/7/layout/BasicLinearProcessNumbered#1"/>
    <dgm:cxn modelId="{D1D3C516-0A96-4C35-8949-341CF221BBD1}" type="presParOf" srcId="{11D9C427-A430-492A-BD3C-E4D081DA46F5}" destId="{06772805-3643-43C2-9C80-F43268C57C20}" srcOrd="1" destOrd="0" presId="urn:microsoft.com/office/officeart/2016/7/layout/BasicLinearProcessNumbered#1"/>
    <dgm:cxn modelId="{A39F6DBC-EC8C-42B3-9D5B-962E5C23F626}" type="presParOf" srcId="{11D9C427-A430-492A-BD3C-E4D081DA46F5}" destId="{77F59A8B-7684-4E29-B44F-B0F96367FE70}" srcOrd="2" destOrd="0" presId="urn:microsoft.com/office/officeart/2016/7/layout/BasicLinearProcessNumbered#1"/>
    <dgm:cxn modelId="{37B3E4C3-947D-462B-A3DF-A33AAEB8FA1C}" type="presParOf" srcId="{11D9C427-A430-492A-BD3C-E4D081DA46F5}" destId="{80C8596E-ABE7-41A1-8A35-72244067CF90}" srcOrd="3" destOrd="0" presId="urn:microsoft.com/office/officeart/2016/7/layout/BasicLinearProcessNumbered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561721-7C2C-4A79-B878-44F3018FFCAA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3D7F99F-DE00-4D9D-90AB-D044CFAA5362}">
      <dgm:prSet phldrT="[Text]"/>
      <dgm:spPr/>
      <dgm:t>
        <a:bodyPr/>
        <a:lstStyle/>
        <a:p>
          <a:r>
            <a:rPr lang="en-US"/>
            <a:t>Are </a:t>
          </a:r>
          <a:r>
            <a:rPr lang="en-US" b="1" u="sng"/>
            <a:t>all</a:t>
          </a:r>
          <a:r>
            <a:rPr lang="en-US"/>
            <a:t> CIP Goals reflected in our Strategic Plan Priorities? If not, which CIP Goal(s) are missing and should be added to the Strategic Plan?</a:t>
          </a:r>
        </a:p>
      </dgm:t>
    </dgm:pt>
    <dgm:pt modelId="{02AF19B0-7B94-418C-865C-726F2FD7DB4B}" type="parTrans" cxnId="{2716B121-3C70-4009-8702-6DA07FE40D00}">
      <dgm:prSet/>
      <dgm:spPr/>
      <dgm:t>
        <a:bodyPr/>
        <a:lstStyle/>
        <a:p>
          <a:endParaRPr lang="en-US"/>
        </a:p>
      </dgm:t>
    </dgm:pt>
    <dgm:pt modelId="{109B403D-00F3-4207-88BF-8BD67B588BCF}" type="sibTrans" cxnId="{2716B121-3C70-4009-8702-6DA07FE40D00}">
      <dgm:prSet/>
      <dgm:spPr/>
      <dgm:t>
        <a:bodyPr/>
        <a:lstStyle/>
        <a:p>
          <a:endParaRPr lang="en-US"/>
        </a:p>
      </dgm:t>
    </dgm:pt>
    <dgm:pt modelId="{E1FFA598-3C8A-4C38-88F9-8E0DB5F4CB66}">
      <dgm:prSet phldrT="[Text]" phldr="1"/>
      <dgm:spPr/>
      <dgm:t>
        <a:bodyPr/>
        <a:lstStyle/>
        <a:p>
          <a:endParaRPr lang="en-US"/>
        </a:p>
      </dgm:t>
    </dgm:pt>
    <dgm:pt modelId="{7D19BE13-4D50-41A5-9B57-052DECD767CE}" type="parTrans" cxnId="{9E2DAAEF-3306-449A-B437-D278A2BBC9BB}">
      <dgm:prSet/>
      <dgm:spPr/>
      <dgm:t>
        <a:bodyPr/>
        <a:lstStyle/>
        <a:p>
          <a:endParaRPr lang="en-US"/>
        </a:p>
      </dgm:t>
    </dgm:pt>
    <dgm:pt modelId="{F04899F0-F766-4B54-BDB1-E1673138B301}" type="sibTrans" cxnId="{9E2DAAEF-3306-449A-B437-D278A2BBC9BB}">
      <dgm:prSet/>
      <dgm:spPr/>
      <dgm:t>
        <a:bodyPr/>
        <a:lstStyle/>
        <a:p>
          <a:endParaRPr lang="en-US"/>
        </a:p>
      </dgm:t>
    </dgm:pt>
    <dgm:pt modelId="{5FD8D9F0-5EA9-416A-BC6F-371703DCB2BB}">
      <dgm:prSet phldrT="[Text]" phldr="1"/>
      <dgm:spPr/>
      <dgm:t>
        <a:bodyPr/>
        <a:lstStyle/>
        <a:p>
          <a:endParaRPr lang="en-US"/>
        </a:p>
      </dgm:t>
    </dgm:pt>
    <dgm:pt modelId="{F04CC161-7796-4590-A4F7-0554A7980E00}" type="parTrans" cxnId="{D66810A5-B7AA-4EB9-8B01-6BBCC3A969E4}">
      <dgm:prSet/>
      <dgm:spPr/>
      <dgm:t>
        <a:bodyPr/>
        <a:lstStyle/>
        <a:p>
          <a:endParaRPr lang="en-US"/>
        </a:p>
      </dgm:t>
    </dgm:pt>
    <dgm:pt modelId="{74C54E56-029E-4673-90E3-F18B56E5C717}" type="sibTrans" cxnId="{D66810A5-B7AA-4EB9-8B01-6BBCC3A969E4}">
      <dgm:prSet/>
      <dgm:spPr/>
      <dgm:t>
        <a:bodyPr/>
        <a:lstStyle/>
        <a:p>
          <a:endParaRPr lang="en-US"/>
        </a:p>
      </dgm:t>
    </dgm:pt>
    <dgm:pt modelId="{D641FBA9-47DF-4464-AC65-D72F0DC8532B}">
      <dgm:prSet phldrT="[Text]"/>
      <dgm:spPr/>
      <dgm:t>
        <a:bodyPr/>
        <a:lstStyle/>
        <a:p>
          <a:r>
            <a:rPr lang="en-US"/>
            <a:t>What progress has been made towards the priorities identified in our Strategic Plan? What evidence/data do we have?</a:t>
          </a:r>
        </a:p>
      </dgm:t>
    </dgm:pt>
    <dgm:pt modelId="{05724365-CFDC-4D78-9BDF-505D9280E709}" type="parTrans" cxnId="{81D9F0A5-E641-4F4C-B07B-2B69854DD78A}">
      <dgm:prSet/>
      <dgm:spPr/>
      <dgm:t>
        <a:bodyPr/>
        <a:lstStyle/>
        <a:p>
          <a:endParaRPr lang="en-US"/>
        </a:p>
      </dgm:t>
    </dgm:pt>
    <dgm:pt modelId="{586AD18D-5FA4-48BE-A09F-CC1356781359}" type="sibTrans" cxnId="{81D9F0A5-E641-4F4C-B07B-2B69854DD78A}">
      <dgm:prSet/>
      <dgm:spPr/>
      <dgm:t>
        <a:bodyPr/>
        <a:lstStyle/>
        <a:p>
          <a:endParaRPr lang="en-US"/>
        </a:p>
      </dgm:t>
    </dgm:pt>
    <dgm:pt modelId="{7D8DE8F9-4037-42E2-ABA2-A8CF78EDF0C0}">
      <dgm:prSet phldrT="[Text]" phldr="1"/>
      <dgm:spPr/>
      <dgm:t>
        <a:bodyPr/>
        <a:lstStyle/>
        <a:p>
          <a:endParaRPr lang="en-US"/>
        </a:p>
      </dgm:t>
    </dgm:pt>
    <dgm:pt modelId="{C00BA478-F7EF-4ABA-92DA-E21119F821FF}" type="parTrans" cxnId="{B1AD958D-312C-4C81-BF7A-57725718AB23}">
      <dgm:prSet/>
      <dgm:spPr/>
      <dgm:t>
        <a:bodyPr/>
        <a:lstStyle/>
        <a:p>
          <a:endParaRPr lang="en-US"/>
        </a:p>
      </dgm:t>
    </dgm:pt>
    <dgm:pt modelId="{C4969F15-0CB7-4674-8729-4D79E41EFDA7}" type="sibTrans" cxnId="{B1AD958D-312C-4C81-BF7A-57725718AB23}">
      <dgm:prSet/>
      <dgm:spPr/>
      <dgm:t>
        <a:bodyPr/>
        <a:lstStyle/>
        <a:p>
          <a:endParaRPr lang="en-US"/>
        </a:p>
      </dgm:t>
    </dgm:pt>
    <dgm:pt modelId="{7B5E9A1F-117F-4191-BC8F-A7005E62DE23}">
      <dgm:prSet phldrT="[Text]" phldr="1"/>
      <dgm:spPr/>
      <dgm:t>
        <a:bodyPr/>
        <a:lstStyle/>
        <a:p>
          <a:endParaRPr lang="en-US"/>
        </a:p>
      </dgm:t>
    </dgm:pt>
    <dgm:pt modelId="{26A3B9F1-3BFE-42E9-BB1B-C5F1334B3B0C}" type="parTrans" cxnId="{3BD83EC1-6095-4A9B-B7CB-48513911C3FF}">
      <dgm:prSet/>
      <dgm:spPr/>
      <dgm:t>
        <a:bodyPr/>
        <a:lstStyle/>
        <a:p>
          <a:endParaRPr lang="en-US"/>
        </a:p>
      </dgm:t>
    </dgm:pt>
    <dgm:pt modelId="{52E22CBE-ADCE-4C91-8482-35BE96262B4F}" type="sibTrans" cxnId="{3BD83EC1-6095-4A9B-B7CB-48513911C3FF}">
      <dgm:prSet/>
      <dgm:spPr/>
      <dgm:t>
        <a:bodyPr/>
        <a:lstStyle/>
        <a:p>
          <a:endParaRPr lang="en-US"/>
        </a:p>
      </dgm:t>
    </dgm:pt>
    <dgm:pt modelId="{89F160A5-385F-435B-993D-624E928494AA}">
      <dgm:prSet phldrT="[Text]"/>
      <dgm:spPr/>
      <dgm:t>
        <a:bodyPr/>
        <a:lstStyle/>
        <a:p>
          <a:r>
            <a:rPr lang="en-US"/>
            <a:t>Based upon available data, are there any other adjustments we need to make to the Strategic Plan?</a:t>
          </a:r>
        </a:p>
      </dgm:t>
    </dgm:pt>
    <dgm:pt modelId="{4257D6F5-1CDE-4CE7-BA71-59923A62EB27}" type="parTrans" cxnId="{A7D09CA9-093A-4767-ACD6-6C5F2C39BA85}">
      <dgm:prSet/>
      <dgm:spPr/>
      <dgm:t>
        <a:bodyPr/>
        <a:lstStyle/>
        <a:p>
          <a:endParaRPr lang="en-US"/>
        </a:p>
      </dgm:t>
    </dgm:pt>
    <dgm:pt modelId="{6D7B85EA-B731-4C65-8788-8E583B5A7C57}" type="sibTrans" cxnId="{A7D09CA9-093A-4767-ACD6-6C5F2C39BA85}">
      <dgm:prSet/>
      <dgm:spPr/>
      <dgm:t>
        <a:bodyPr/>
        <a:lstStyle/>
        <a:p>
          <a:endParaRPr lang="en-US"/>
        </a:p>
      </dgm:t>
    </dgm:pt>
    <dgm:pt modelId="{6055D5BD-ADDF-409D-9855-625CDF7F9FE3}">
      <dgm:prSet phldrT="[Text]" phldr="1"/>
      <dgm:spPr/>
      <dgm:t>
        <a:bodyPr/>
        <a:lstStyle/>
        <a:p>
          <a:endParaRPr lang="en-US"/>
        </a:p>
      </dgm:t>
    </dgm:pt>
    <dgm:pt modelId="{70205FDF-E611-46A3-B5CF-D78CA2243205}" type="parTrans" cxnId="{67B64667-C65B-4BE9-9C5C-9EE61B449C90}">
      <dgm:prSet/>
      <dgm:spPr/>
      <dgm:t>
        <a:bodyPr/>
        <a:lstStyle/>
        <a:p>
          <a:endParaRPr lang="en-US"/>
        </a:p>
      </dgm:t>
    </dgm:pt>
    <dgm:pt modelId="{09C077F7-2D3C-4C62-9106-B324518973A1}" type="sibTrans" cxnId="{67B64667-C65B-4BE9-9C5C-9EE61B449C90}">
      <dgm:prSet/>
      <dgm:spPr/>
      <dgm:t>
        <a:bodyPr/>
        <a:lstStyle/>
        <a:p>
          <a:endParaRPr lang="en-US"/>
        </a:p>
      </dgm:t>
    </dgm:pt>
    <dgm:pt modelId="{925BBD62-4EC4-4B5A-9CF6-9F1D6D44F163}">
      <dgm:prSet phldrT="[Text]" phldr="1"/>
      <dgm:spPr/>
      <dgm:t>
        <a:bodyPr/>
        <a:lstStyle/>
        <a:p>
          <a:endParaRPr lang="en-US"/>
        </a:p>
      </dgm:t>
    </dgm:pt>
    <dgm:pt modelId="{A21FA739-16DB-460F-A034-F7AF72F2AF7C}" type="parTrans" cxnId="{F8E6A70D-3E52-4AC5-BE06-5406BE484943}">
      <dgm:prSet/>
      <dgm:spPr/>
      <dgm:t>
        <a:bodyPr/>
        <a:lstStyle/>
        <a:p>
          <a:endParaRPr lang="en-US"/>
        </a:p>
      </dgm:t>
    </dgm:pt>
    <dgm:pt modelId="{0C938BE3-73D1-4155-9C18-584814935D01}" type="sibTrans" cxnId="{F8E6A70D-3E52-4AC5-BE06-5406BE484943}">
      <dgm:prSet/>
      <dgm:spPr/>
      <dgm:t>
        <a:bodyPr/>
        <a:lstStyle/>
        <a:p>
          <a:endParaRPr lang="en-US"/>
        </a:p>
      </dgm:t>
    </dgm:pt>
    <dgm:pt modelId="{3349C0E8-6BEE-45D4-98CC-EFE56019B217}" type="pres">
      <dgm:prSet presAssocID="{1A561721-7C2C-4A79-B878-44F3018FFCAA}" presName="Name0" presStyleCnt="0">
        <dgm:presLayoutVars>
          <dgm:dir/>
          <dgm:animLvl val="lvl"/>
          <dgm:resizeHandles val="exact"/>
        </dgm:presLayoutVars>
      </dgm:prSet>
      <dgm:spPr/>
    </dgm:pt>
    <dgm:pt modelId="{4AA2B0AF-8066-439C-B209-8EAFA0A72D11}" type="pres">
      <dgm:prSet presAssocID="{E3D7F99F-DE00-4D9D-90AB-D044CFAA5362}" presName="linNode" presStyleCnt="0"/>
      <dgm:spPr/>
    </dgm:pt>
    <dgm:pt modelId="{4E568A9E-3939-4DDD-B165-36923469ACE6}" type="pres">
      <dgm:prSet presAssocID="{E3D7F99F-DE00-4D9D-90AB-D044CFAA5362}" presName="parentText" presStyleLbl="node1" presStyleIdx="0" presStyleCnt="3" custScaleX="90736">
        <dgm:presLayoutVars>
          <dgm:chMax val="1"/>
          <dgm:bulletEnabled val="1"/>
        </dgm:presLayoutVars>
      </dgm:prSet>
      <dgm:spPr/>
    </dgm:pt>
    <dgm:pt modelId="{9C150D04-4FFC-468A-96F7-AC663EDBD4A2}" type="pres">
      <dgm:prSet presAssocID="{E3D7F99F-DE00-4D9D-90AB-D044CFAA5362}" presName="descendantText" presStyleLbl="alignAccFollowNode1" presStyleIdx="0" presStyleCnt="3">
        <dgm:presLayoutVars>
          <dgm:bulletEnabled val="1"/>
        </dgm:presLayoutVars>
      </dgm:prSet>
      <dgm:spPr/>
    </dgm:pt>
    <dgm:pt modelId="{74AE925D-4176-4DD1-A1EC-6B03E57B0012}" type="pres">
      <dgm:prSet presAssocID="{109B403D-00F3-4207-88BF-8BD67B588BCF}" presName="sp" presStyleCnt="0"/>
      <dgm:spPr/>
    </dgm:pt>
    <dgm:pt modelId="{7C14FD00-FD04-4152-988E-96F3FCEE4A63}" type="pres">
      <dgm:prSet presAssocID="{D641FBA9-47DF-4464-AC65-D72F0DC8532B}" presName="linNode" presStyleCnt="0"/>
      <dgm:spPr/>
    </dgm:pt>
    <dgm:pt modelId="{0D765D3A-CAB2-4DA3-A9BF-D914CDA4752B}" type="pres">
      <dgm:prSet presAssocID="{D641FBA9-47DF-4464-AC65-D72F0DC8532B}" presName="parentText" presStyleLbl="node1" presStyleIdx="1" presStyleCnt="3" custScaleX="90269">
        <dgm:presLayoutVars>
          <dgm:chMax val="1"/>
          <dgm:bulletEnabled val="1"/>
        </dgm:presLayoutVars>
      </dgm:prSet>
      <dgm:spPr/>
    </dgm:pt>
    <dgm:pt modelId="{895E72A8-CBC9-4310-9F49-5FE7BA00F3BC}" type="pres">
      <dgm:prSet presAssocID="{D641FBA9-47DF-4464-AC65-D72F0DC8532B}" presName="descendantText" presStyleLbl="alignAccFollowNode1" presStyleIdx="1" presStyleCnt="3">
        <dgm:presLayoutVars>
          <dgm:bulletEnabled val="1"/>
        </dgm:presLayoutVars>
      </dgm:prSet>
      <dgm:spPr/>
    </dgm:pt>
    <dgm:pt modelId="{24B5D47C-AA30-49A5-9057-080B89B123B6}" type="pres">
      <dgm:prSet presAssocID="{586AD18D-5FA4-48BE-A09F-CC1356781359}" presName="sp" presStyleCnt="0"/>
      <dgm:spPr/>
    </dgm:pt>
    <dgm:pt modelId="{F594C48E-4CC6-4C33-A98C-2BD40404145A}" type="pres">
      <dgm:prSet presAssocID="{89F160A5-385F-435B-993D-624E928494AA}" presName="linNode" presStyleCnt="0"/>
      <dgm:spPr/>
    </dgm:pt>
    <dgm:pt modelId="{22F40BCD-7619-40A5-9219-FBE118602349}" type="pres">
      <dgm:prSet presAssocID="{89F160A5-385F-435B-993D-624E928494AA}" presName="parentText" presStyleLbl="node1" presStyleIdx="2" presStyleCnt="3" custScaleX="92607">
        <dgm:presLayoutVars>
          <dgm:chMax val="1"/>
          <dgm:bulletEnabled val="1"/>
        </dgm:presLayoutVars>
      </dgm:prSet>
      <dgm:spPr/>
    </dgm:pt>
    <dgm:pt modelId="{7ADAC373-5A13-4B25-A9B6-1C9418E0F1B6}" type="pres">
      <dgm:prSet presAssocID="{89F160A5-385F-435B-993D-624E928494AA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8E6A70D-3E52-4AC5-BE06-5406BE484943}" srcId="{89F160A5-385F-435B-993D-624E928494AA}" destId="{925BBD62-4EC4-4B5A-9CF6-9F1D6D44F163}" srcOrd="1" destOrd="0" parTransId="{A21FA739-16DB-460F-A034-F7AF72F2AF7C}" sibTransId="{0C938BE3-73D1-4155-9C18-584814935D01}"/>
    <dgm:cxn modelId="{2716B121-3C70-4009-8702-6DA07FE40D00}" srcId="{1A561721-7C2C-4A79-B878-44F3018FFCAA}" destId="{E3D7F99F-DE00-4D9D-90AB-D044CFAA5362}" srcOrd="0" destOrd="0" parTransId="{02AF19B0-7B94-418C-865C-726F2FD7DB4B}" sibTransId="{109B403D-00F3-4207-88BF-8BD67B588BCF}"/>
    <dgm:cxn modelId="{5CB8B537-E797-4605-B17F-A7CD37C3223E}" type="presOf" srcId="{7D8DE8F9-4037-42E2-ABA2-A8CF78EDF0C0}" destId="{895E72A8-CBC9-4310-9F49-5FE7BA00F3BC}" srcOrd="0" destOrd="0" presId="urn:microsoft.com/office/officeart/2005/8/layout/vList5"/>
    <dgm:cxn modelId="{5B608260-3B72-4407-88B7-C92D5569B140}" type="presOf" srcId="{7B5E9A1F-117F-4191-BC8F-A7005E62DE23}" destId="{895E72A8-CBC9-4310-9F49-5FE7BA00F3BC}" srcOrd="0" destOrd="1" presId="urn:microsoft.com/office/officeart/2005/8/layout/vList5"/>
    <dgm:cxn modelId="{67B64667-C65B-4BE9-9C5C-9EE61B449C90}" srcId="{89F160A5-385F-435B-993D-624E928494AA}" destId="{6055D5BD-ADDF-409D-9855-625CDF7F9FE3}" srcOrd="0" destOrd="0" parTransId="{70205FDF-E611-46A3-B5CF-D78CA2243205}" sibTransId="{09C077F7-2D3C-4C62-9106-B324518973A1}"/>
    <dgm:cxn modelId="{1C10CB74-D2B6-4E37-9916-CD6EDB9AB9DF}" type="presOf" srcId="{6055D5BD-ADDF-409D-9855-625CDF7F9FE3}" destId="{7ADAC373-5A13-4B25-A9B6-1C9418E0F1B6}" srcOrd="0" destOrd="0" presId="urn:microsoft.com/office/officeart/2005/8/layout/vList5"/>
    <dgm:cxn modelId="{EF18AD77-0A9D-42FE-BDD0-4243F38077E3}" type="presOf" srcId="{925BBD62-4EC4-4B5A-9CF6-9F1D6D44F163}" destId="{7ADAC373-5A13-4B25-A9B6-1C9418E0F1B6}" srcOrd="0" destOrd="1" presId="urn:microsoft.com/office/officeart/2005/8/layout/vList5"/>
    <dgm:cxn modelId="{02E4E27F-E215-46C9-BC1B-DC60CE9EEFA3}" type="presOf" srcId="{5FD8D9F0-5EA9-416A-BC6F-371703DCB2BB}" destId="{9C150D04-4FFC-468A-96F7-AC663EDBD4A2}" srcOrd="0" destOrd="1" presId="urn:microsoft.com/office/officeart/2005/8/layout/vList5"/>
    <dgm:cxn modelId="{7B81CF88-B533-49DF-A453-001A0ECA9DEE}" type="presOf" srcId="{E3D7F99F-DE00-4D9D-90AB-D044CFAA5362}" destId="{4E568A9E-3939-4DDD-B165-36923469ACE6}" srcOrd="0" destOrd="0" presId="urn:microsoft.com/office/officeart/2005/8/layout/vList5"/>
    <dgm:cxn modelId="{B1AD958D-312C-4C81-BF7A-57725718AB23}" srcId="{D641FBA9-47DF-4464-AC65-D72F0DC8532B}" destId="{7D8DE8F9-4037-42E2-ABA2-A8CF78EDF0C0}" srcOrd="0" destOrd="0" parTransId="{C00BA478-F7EF-4ABA-92DA-E21119F821FF}" sibTransId="{C4969F15-0CB7-4674-8729-4D79E41EFDA7}"/>
    <dgm:cxn modelId="{E35A6B92-CA8B-4C17-84CB-E7925A14E83B}" type="presOf" srcId="{1A561721-7C2C-4A79-B878-44F3018FFCAA}" destId="{3349C0E8-6BEE-45D4-98CC-EFE56019B217}" srcOrd="0" destOrd="0" presId="urn:microsoft.com/office/officeart/2005/8/layout/vList5"/>
    <dgm:cxn modelId="{D66810A5-B7AA-4EB9-8B01-6BBCC3A969E4}" srcId="{E3D7F99F-DE00-4D9D-90AB-D044CFAA5362}" destId="{5FD8D9F0-5EA9-416A-BC6F-371703DCB2BB}" srcOrd="1" destOrd="0" parTransId="{F04CC161-7796-4590-A4F7-0554A7980E00}" sibTransId="{74C54E56-029E-4673-90E3-F18B56E5C717}"/>
    <dgm:cxn modelId="{81D9F0A5-E641-4F4C-B07B-2B69854DD78A}" srcId="{1A561721-7C2C-4A79-B878-44F3018FFCAA}" destId="{D641FBA9-47DF-4464-AC65-D72F0DC8532B}" srcOrd="1" destOrd="0" parTransId="{05724365-CFDC-4D78-9BDF-505D9280E709}" sibTransId="{586AD18D-5FA4-48BE-A09F-CC1356781359}"/>
    <dgm:cxn modelId="{A7D09CA9-093A-4767-ACD6-6C5F2C39BA85}" srcId="{1A561721-7C2C-4A79-B878-44F3018FFCAA}" destId="{89F160A5-385F-435B-993D-624E928494AA}" srcOrd="2" destOrd="0" parTransId="{4257D6F5-1CDE-4CE7-BA71-59923A62EB27}" sibTransId="{6D7B85EA-B731-4C65-8788-8E583B5A7C57}"/>
    <dgm:cxn modelId="{3BD83EC1-6095-4A9B-B7CB-48513911C3FF}" srcId="{D641FBA9-47DF-4464-AC65-D72F0DC8532B}" destId="{7B5E9A1F-117F-4191-BC8F-A7005E62DE23}" srcOrd="1" destOrd="0" parTransId="{26A3B9F1-3BFE-42E9-BB1B-C5F1334B3B0C}" sibTransId="{52E22CBE-ADCE-4C91-8482-35BE96262B4F}"/>
    <dgm:cxn modelId="{29E0D6CC-8609-4886-823F-56F79F651D79}" type="presOf" srcId="{E1FFA598-3C8A-4C38-88F9-8E0DB5F4CB66}" destId="{9C150D04-4FFC-468A-96F7-AC663EDBD4A2}" srcOrd="0" destOrd="0" presId="urn:microsoft.com/office/officeart/2005/8/layout/vList5"/>
    <dgm:cxn modelId="{AE3D09E9-E75B-40C3-A500-6864AC845989}" type="presOf" srcId="{89F160A5-385F-435B-993D-624E928494AA}" destId="{22F40BCD-7619-40A5-9219-FBE118602349}" srcOrd="0" destOrd="0" presId="urn:microsoft.com/office/officeart/2005/8/layout/vList5"/>
    <dgm:cxn modelId="{9E2DAAEF-3306-449A-B437-D278A2BBC9BB}" srcId="{E3D7F99F-DE00-4D9D-90AB-D044CFAA5362}" destId="{E1FFA598-3C8A-4C38-88F9-8E0DB5F4CB66}" srcOrd="0" destOrd="0" parTransId="{7D19BE13-4D50-41A5-9B57-052DECD767CE}" sibTransId="{F04899F0-F766-4B54-BDB1-E1673138B301}"/>
    <dgm:cxn modelId="{EE5ADDF8-3BB5-443D-9A4E-F36B2CE12F70}" type="presOf" srcId="{D641FBA9-47DF-4464-AC65-D72F0DC8532B}" destId="{0D765D3A-CAB2-4DA3-A9BF-D914CDA4752B}" srcOrd="0" destOrd="0" presId="urn:microsoft.com/office/officeart/2005/8/layout/vList5"/>
    <dgm:cxn modelId="{77A6F63E-241A-42F4-9253-82C5BBBFC5C9}" type="presParOf" srcId="{3349C0E8-6BEE-45D4-98CC-EFE56019B217}" destId="{4AA2B0AF-8066-439C-B209-8EAFA0A72D11}" srcOrd="0" destOrd="0" presId="urn:microsoft.com/office/officeart/2005/8/layout/vList5"/>
    <dgm:cxn modelId="{CD7EBDA8-808A-41EC-97F1-B92AEA2B0C64}" type="presParOf" srcId="{4AA2B0AF-8066-439C-B209-8EAFA0A72D11}" destId="{4E568A9E-3939-4DDD-B165-36923469ACE6}" srcOrd="0" destOrd="0" presId="urn:microsoft.com/office/officeart/2005/8/layout/vList5"/>
    <dgm:cxn modelId="{16AEC1C4-5A10-4CE5-BE3A-9119EDFD45F5}" type="presParOf" srcId="{4AA2B0AF-8066-439C-B209-8EAFA0A72D11}" destId="{9C150D04-4FFC-468A-96F7-AC663EDBD4A2}" srcOrd="1" destOrd="0" presId="urn:microsoft.com/office/officeart/2005/8/layout/vList5"/>
    <dgm:cxn modelId="{094747F1-7BB0-4874-B499-E14415B352CB}" type="presParOf" srcId="{3349C0E8-6BEE-45D4-98CC-EFE56019B217}" destId="{74AE925D-4176-4DD1-A1EC-6B03E57B0012}" srcOrd="1" destOrd="0" presId="urn:microsoft.com/office/officeart/2005/8/layout/vList5"/>
    <dgm:cxn modelId="{214846CE-02D3-4B83-B1EA-B6ABC4C33BA1}" type="presParOf" srcId="{3349C0E8-6BEE-45D4-98CC-EFE56019B217}" destId="{7C14FD00-FD04-4152-988E-96F3FCEE4A63}" srcOrd="2" destOrd="0" presId="urn:microsoft.com/office/officeart/2005/8/layout/vList5"/>
    <dgm:cxn modelId="{D4DB8169-85C3-4535-BBA5-1C92E90E8CAE}" type="presParOf" srcId="{7C14FD00-FD04-4152-988E-96F3FCEE4A63}" destId="{0D765D3A-CAB2-4DA3-A9BF-D914CDA4752B}" srcOrd="0" destOrd="0" presId="urn:microsoft.com/office/officeart/2005/8/layout/vList5"/>
    <dgm:cxn modelId="{87519AE3-C1AB-49D3-89AF-B0E55451C126}" type="presParOf" srcId="{7C14FD00-FD04-4152-988E-96F3FCEE4A63}" destId="{895E72A8-CBC9-4310-9F49-5FE7BA00F3BC}" srcOrd="1" destOrd="0" presId="urn:microsoft.com/office/officeart/2005/8/layout/vList5"/>
    <dgm:cxn modelId="{C9A8CED0-397B-49DE-8D82-BE08C6727A72}" type="presParOf" srcId="{3349C0E8-6BEE-45D4-98CC-EFE56019B217}" destId="{24B5D47C-AA30-49A5-9057-080B89B123B6}" srcOrd="3" destOrd="0" presId="urn:microsoft.com/office/officeart/2005/8/layout/vList5"/>
    <dgm:cxn modelId="{DB09595E-E57F-4867-85BC-6B9DD33E9476}" type="presParOf" srcId="{3349C0E8-6BEE-45D4-98CC-EFE56019B217}" destId="{F594C48E-4CC6-4C33-A98C-2BD40404145A}" srcOrd="4" destOrd="0" presId="urn:microsoft.com/office/officeart/2005/8/layout/vList5"/>
    <dgm:cxn modelId="{9BA840CE-E6B6-4E35-8A2F-E79AA72C0295}" type="presParOf" srcId="{F594C48E-4CC6-4C33-A98C-2BD40404145A}" destId="{22F40BCD-7619-40A5-9219-FBE118602349}" srcOrd="0" destOrd="0" presId="urn:microsoft.com/office/officeart/2005/8/layout/vList5"/>
    <dgm:cxn modelId="{88BEC4D9-8A7E-4DCE-8A4F-7DCBFD2AC20F}" type="presParOf" srcId="{F594C48E-4CC6-4C33-A98C-2BD40404145A}" destId="{7ADAC373-5A13-4B25-A9B6-1C9418E0F1B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5B3066-540F-4606-ADEC-65EB1C3E9627}" type="doc">
      <dgm:prSet loTypeId="urn:microsoft.com/office/officeart/2016/7/layout/BasicLinearProcessNumbered#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98ACE8E-34F4-43E6-BB2E-1809B1CC58DC}">
      <dgm:prSet/>
      <dgm:spPr>
        <a:xfrm>
          <a:off x="3484" y="517200"/>
          <a:ext cx="1886775" cy="2641486"/>
        </a:xfrm>
        <a:prstGeom prst="rect">
          <a:avLst/>
        </a:prstGeom>
        <a:solidFill>
          <a:srgbClr val="F3CF45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i="0" u="sng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Fall 2021</a:t>
          </a:r>
        </a:p>
        <a:p>
          <a:pPr>
            <a:buNone/>
          </a:pPr>
          <a:r>
            <a:rPr lang="en-US" b="0" i="0" u="non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Developed 2021-2025 Strategic Plan</a:t>
          </a:r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venir Next LT Pro"/>
            <a:ea typeface="+mn-ea"/>
            <a:cs typeface="+mn-cs"/>
          </a:endParaRPr>
        </a:p>
      </dgm:t>
    </dgm:pt>
    <dgm:pt modelId="{49F555B2-B165-4CB6-8578-DF4BCD791ABF}" type="parTrans" cxnId="{8327A44B-5326-4A8B-9B23-A3D3C09A16F3}">
      <dgm:prSet/>
      <dgm:spPr/>
      <dgm:t>
        <a:bodyPr/>
        <a:lstStyle/>
        <a:p>
          <a:endParaRPr lang="en-US"/>
        </a:p>
      </dgm:t>
    </dgm:pt>
    <dgm:pt modelId="{C54063C4-24CD-4834-9424-53756AE38C6B}" type="sibTrans" cxnId="{8327A44B-5326-4A8B-9B23-A3D3C09A16F3}">
      <dgm:prSet phldrT="1" phldr="0"/>
      <dgm:spPr>
        <a:xfrm>
          <a:off x="550649" y="781349"/>
          <a:ext cx="792445" cy="792445"/>
        </a:xfrm>
        <a:prstGeom prst="ellipse">
          <a:avLst/>
        </a:prstGeom>
        <a:solidFill>
          <a:srgbClr val="F3CF45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1</a:t>
          </a:r>
        </a:p>
      </dgm:t>
    </dgm:pt>
    <dgm:pt modelId="{0F6BA1FB-59E5-4F16-A7B4-1533BB1F09E4}">
      <dgm:prSet/>
      <dgm:spPr>
        <a:xfrm>
          <a:off x="2078938" y="517200"/>
          <a:ext cx="1886775" cy="2641486"/>
        </a:xfrm>
        <a:prstGeom prst="rect">
          <a:avLst/>
        </a:prstGeom>
        <a:solidFill>
          <a:srgbClr val="D47B22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i="0" u="sng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Summer 2022</a:t>
          </a:r>
        </a:p>
        <a:p>
          <a:pPr>
            <a:buNone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Needs Assessment and defined overarching needs for SY22-23</a:t>
          </a:r>
        </a:p>
      </dgm:t>
    </dgm:pt>
    <dgm:pt modelId="{6A557BB1-C0DD-44CB-8745-CE5481476209}" type="parTrans" cxnId="{F0FA65E5-FB81-4E7A-9467-65363565F4A0}">
      <dgm:prSet/>
      <dgm:spPr/>
      <dgm:t>
        <a:bodyPr/>
        <a:lstStyle/>
        <a:p>
          <a:endParaRPr lang="en-US"/>
        </a:p>
      </dgm:t>
    </dgm:pt>
    <dgm:pt modelId="{7DBF5CB5-29DD-4671-A0F3-981D48571500}" type="sibTrans" cxnId="{F0FA65E5-FB81-4E7A-9467-65363565F4A0}">
      <dgm:prSet phldrT="2" phldr="0"/>
      <dgm:spPr>
        <a:xfrm>
          <a:off x="2626103" y="781349"/>
          <a:ext cx="792445" cy="792445"/>
        </a:xfrm>
        <a:prstGeom prst="ellipse">
          <a:avLst/>
        </a:prstGeom>
        <a:solidFill>
          <a:srgbClr val="D47B22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2</a:t>
          </a:r>
        </a:p>
      </dgm:t>
    </dgm:pt>
    <dgm:pt modelId="{1D096F01-AEA8-401D-8348-98E9A81F3CE0}">
      <dgm:prSet/>
      <dgm:spPr>
        <a:xfrm>
          <a:off x="4154392" y="517200"/>
          <a:ext cx="1886775" cy="2641486"/>
        </a:xfrm>
        <a:prstGeom prst="rect">
          <a:avLst/>
        </a:prstGeom>
        <a:solidFill>
          <a:srgbClr val="0083A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i="0" u="sng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August 2022</a:t>
          </a:r>
        </a:p>
        <a:p>
          <a:pPr>
            <a:buNone/>
          </a:pPr>
          <a:r>
            <a:rPr lang="en-US" b="0" u="non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2022-2023 Continuous Improvement Plan</a:t>
          </a:r>
        </a:p>
      </dgm:t>
    </dgm:pt>
    <dgm:pt modelId="{AB9DA1CE-0370-48BB-8362-3A4CBF7FFB29}" type="parTrans" cxnId="{FD2381C0-DA6F-4859-90D6-313730044E7C}">
      <dgm:prSet/>
      <dgm:spPr/>
      <dgm:t>
        <a:bodyPr/>
        <a:lstStyle/>
        <a:p>
          <a:endParaRPr lang="en-US"/>
        </a:p>
      </dgm:t>
    </dgm:pt>
    <dgm:pt modelId="{6088456C-4B73-4948-985C-DD954DEF44EF}" type="sibTrans" cxnId="{FD2381C0-DA6F-4859-90D6-313730044E7C}">
      <dgm:prSet phldrT="3" phldr="0"/>
      <dgm:spPr>
        <a:xfrm>
          <a:off x="4701557" y="781349"/>
          <a:ext cx="792445" cy="792445"/>
        </a:xfrm>
        <a:prstGeom prst="ellipse">
          <a:avLst/>
        </a:prstGeom>
        <a:solidFill>
          <a:srgbClr val="0083A9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3</a:t>
          </a:r>
        </a:p>
      </dgm:t>
    </dgm:pt>
    <dgm:pt modelId="{DE16CBB4-D3F4-44AD-8379-3A5D78B889D5}">
      <dgm:prSet/>
      <dgm:spPr>
        <a:xfrm>
          <a:off x="6212751" y="526340"/>
          <a:ext cx="1886775" cy="2641486"/>
        </a:xfrm>
        <a:prstGeom prst="rect">
          <a:avLst/>
        </a:prstGeom>
        <a:solidFill>
          <a:srgbClr val="A92A91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u="sng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Sept. – Dec. 2022</a:t>
          </a:r>
        </a:p>
        <a:p>
          <a:pPr>
            <a:buNone/>
          </a:pPr>
          <a:r>
            <a:rPr lang="en-US" b="0" u="non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Utilizing current data, the </a:t>
          </a:r>
          <a:r>
            <a:rPr lang="en-US" b="1" u="non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b="0" u="none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review &amp; update the school strategic priorities and plan, as needed</a:t>
          </a:r>
        </a:p>
      </dgm:t>
    </dgm:pt>
    <dgm:pt modelId="{917142D8-7514-46BB-B61D-8633F0189C31}" type="parTrans" cxnId="{058D75E7-8E09-41CE-ADFC-EEAD1556353B}">
      <dgm:prSet/>
      <dgm:spPr/>
      <dgm:t>
        <a:bodyPr/>
        <a:lstStyle/>
        <a:p>
          <a:endParaRPr lang="en-US"/>
        </a:p>
      </dgm:t>
    </dgm:pt>
    <dgm:pt modelId="{C2728830-9A00-4764-A9F1-670DDF9E57B3}" type="sibTrans" cxnId="{058D75E7-8E09-41CE-ADFC-EEAD1556353B}">
      <dgm:prSet phldrT="4" phldr="0"/>
      <dgm:spPr>
        <a:xfrm>
          <a:off x="6777010" y="781349"/>
          <a:ext cx="792445" cy="792445"/>
        </a:xfrm>
        <a:prstGeom prst="ellipse">
          <a:avLst/>
        </a:prstGeom>
        <a:solidFill>
          <a:srgbClr val="A92A91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4</a:t>
          </a:r>
        </a:p>
      </dgm:t>
    </dgm:pt>
    <dgm:pt modelId="{F7B81412-5EAE-488C-9259-0FA0EB0F090B}">
      <dgm:prSet/>
      <dgm:spPr>
        <a:xfrm>
          <a:off x="8305299" y="517200"/>
          <a:ext cx="1886775" cy="2641486"/>
        </a:xfrm>
        <a:prstGeom prst="rect">
          <a:avLst/>
        </a:prstGeom>
        <a:solidFill>
          <a:srgbClr val="15983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u="sng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Before Winter Break</a:t>
          </a:r>
        </a:p>
        <a:p>
          <a:pPr>
            <a:buNone/>
          </a:pPr>
          <a:r>
            <a:rPr lang="en-US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take action (vote) on the school’s strategic plan and vote on the ranked strategic plan priorities for SY23-24 budget discussions.</a:t>
          </a:r>
        </a:p>
      </dgm:t>
    </dgm:pt>
    <dgm:pt modelId="{C9E63F01-62A4-4331-A67D-7FE563CE9D07}" type="parTrans" cxnId="{AD7281BE-8A99-43C0-9016-4082EB985BF2}">
      <dgm:prSet/>
      <dgm:spPr/>
      <dgm:t>
        <a:bodyPr/>
        <a:lstStyle/>
        <a:p>
          <a:endParaRPr lang="en-US"/>
        </a:p>
      </dgm:t>
    </dgm:pt>
    <dgm:pt modelId="{32E76676-0672-4988-9FB1-308093FF8D5C}" type="sibTrans" cxnId="{AD7281BE-8A99-43C0-9016-4082EB985BF2}">
      <dgm:prSet phldrT="5" phldr="0"/>
      <dgm:spPr>
        <a:xfrm>
          <a:off x="8852464" y="781349"/>
          <a:ext cx="792445" cy="792445"/>
        </a:xfrm>
        <a:prstGeom prst="ellipse">
          <a:avLst/>
        </a:prstGeom>
        <a:solidFill>
          <a:srgbClr val="159839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5</a:t>
          </a:r>
        </a:p>
      </dgm:t>
    </dgm:pt>
    <dgm:pt modelId="{869C0C7E-BD0C-4E5F-8D96-6B8EEC39B952}" type="pres">
      <dgm:prSet presAssocID="{0F5B3066-540F-4606-ADEC-65EB1C3E9627}" presName="Name0" presStyleCnt="0">
        <dgm:presLayoutVars>
          <dgm:animLvl val="lvl"/>
          <dgm:resizeHandles val="exact"/>
        </dgm:presLayoutVars>
      </dgm:prSet>
      <dgm:spPr/>
    </dgm:pt>
    <dgm:pt modelId="{A1C50682-E81A-4719-9746-6B052BFB6DD3}" type="pres">
      <dgm:prSet presAssocID="{198ACE8E-34F4-43E6-BB2E-1809B1CC58DC}" presName="compositeNode" presStyleCnt="0">
        <dgm:presLayoutVars>
          <dgm:bulletEnabled val="1"/>
        </dgm:presLayoutVars>
      </dgm:prSet>
      <dgm:spPr/>
    </dgm:pt>
    <dgm:pt modelId="{1896CBD6-4A99-4E4A-A270-A70AEFBAAF7E}" type="pres">
      <dgm:prSet presAssocID="{198ACE8E-34F4-43E6-BB2E-1809B1CC58DC}" presName="bgRect" presStyleLbl="bgAccFollowNode1" presStyleIdx="0" presStyleCnt="5"/>
      <dgm:spPr/>
    </dgm:pt>
    <dgm:pt modelId="{9C3A7F13-9585-42DF-AD32-B56F82B123C8}" type="pres">
      <dgm:prSet presAssocID="{C54063C4-24CD-4834-9424-53756AE38C6B}" presName="sibTransNodeCircle" presStyleLbl="alignNode1" presStyleIdx="0" presStyleCnt="10">
        <dgm:presLayoutVars>
          <dgm:chMax val="0"/>
          <dgm:bulletEnabled/>
        </dgm:presLayoutVars>
      </dgm:prSet>
      <dgm:spPr/>
    </dgm:pt>
    <dgm:pt modelId="{923B2301-552B-45D2-9EF0-53A10AA17FC6}" type="pres">
      <dgm:prSet presAssocID="{198ACE8E-34F4-43E6-BB2E-1809B1CC58DC}" presName="bottomLine" presStyleLbl="alignNode1" presStyleIdx="1" presStyleCnt="10">
        <dgm:presLayoutVars/>
      </dgm:prSet>
      <dgm:spPr>
        <a:xfrm>
          <a:off x="3484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3CF45"/>
          </a:solidFill>
          <a:prstDash val="solid"/>
          <a:miter lim="800000"/>
        </a:ln>
        <a:effectLst/>
      </dgm:spPr>
    </dgm:pt>
    <dgm:pt modelId="{1636F17A-F9E0-460B-890B-A46A6E583FD1}" type="pres">
      <dgm:prSet presAssocID="{198ACE8E-34F4-43E6-BB2E-1809B1CC58DC}" presName="nodeText" presStyleLbl="bgAccFollowNode1" presStyleIdx="0" presStyleCnt="5">
        <dgm:presLayoutVars>
          <dgm:bulletEnabled val="1"/>
        </dgm:presLayoutVars>
      </dgm:prSet>
      <dgm:spPr/>
    </dgm:pt>
    <dgm:pt modelId="{CE18CCA6-9206-4DD7-BE09-5291C62117AB}" type="pres">
      <dgm:prSet presAssocID="{C54063C4-24CD-4834-9424-53756AE38C6B}" presName="sibTrans" presStyleCnt="0"/>
      <dgm:spPr/>
    </dgm:pt>
    <dgm:pt modelId="{B75A207A-E561-4A33-8860-3580568F46B8}" type="pres">
      <dgm:prSet presAssocID="{0F6BA1FB-59E5-4F16-A7B4-1533BB1F09E4}" presName="compositeNode" presStyleCnt="0">
        <dgm:presLayoutVars>
          <dgm:bulletEnabled val="1"/>
        </dgm:presLayoutVars>
      </dgm:prSet>
      <dgm:spPr/>
    </dgm:pt>
    <dgm:pt modelId="{02F7283A-0FC3-4AF1-AA94-0270DC0B1C33}" type="pres">
      <dgm:prSet presAssocID="{0F6BA1FB-59E5-4F16-A7B4-1533BB1F09E4}" presName="bgRect" presStyleLbl="bgAccFollowNode1" presStyleIdx="1" presStyleCnt="5"/>
      <dgm:spPr/>
    </dgm:pt>
    <dgm:pt modelId="{C08FC467-91FE-48BD-B243-273925C2B75A}" type="pres">
      <dgm:prSet presAssocID="{7DBF5CB5-29DD-4671-A0F3-981D48571500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DE393E47-CBB6-4D77-A342-C9AFD9FC8CB6}" type="pres">
      <dgm:prSet presAssocID="{0F6BA1FB-59E5-4F16-A7B4-1533BB1F09E4}" presName="bottomLine" presStyleLbl="alignNode1" presStyleIdx="3" presStyleCnt="10">
        <dgm:presLayoutVars/>
      </dgm:prSet>
      <dgm:spPr>
        <a:xfrm>
          <a:off x="2078938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D47B22"/>
          </a:solidFill>
          <a:prstDash val="solid"/>
          <a:miter lim="800000"/>
        </a:ln>
        <a:effectLst/>
      </dgm:spPr>
    </dgm:pt>
    <dgm:pt modelId="{6209B655-7BD8-4C2E-802B-7A837190A817}" type="pres">
      <dgm:prSet presAssocID="{0F6BA1FB-59E5-4F16-A7B4-1533BB1F09E4}" presName="nodeText" presStyleLbl="bgAccFollowNode1" presStyleIdx="1" presStyleCnt="5">
        <dgm:presLayoutVars>
          <dgm:bulletEnabled val="1"/>
        </dgm:presLayoutVars>
      </dgm:prSet>
      <dgm:spPr/>
    </dgm:pt>
    <dgm:pt modelId="{44DA27FB-BF39-4511-84EF-E3EA3F12D2B6}" type="pres">
      <dgm:prSet presAssocID="{7DBF5CB5-29DD-4671-A0F3-981D48571500}" presName="sibTrans" presStyleCnt="0"/>
      <dgm:spPr/>
    </dgm:pt>
    <dgm:pt modelId="{9ED209A7-CD15-4C32-9372-A0384698B942}" type="pres">
      <dgm:prSet presAssocID="{1D096F01-AEA8-401D-8348-98E9A81F3CE0}" presName="compositeNode" presStyleCnt="0">
        <dgm:presLayoutVars>
          <dgm:bulletEnabled val="1"/>
        </dgm:presLayoutVars>
      </dgm:prSet>
      <dgm:spPr/>
    </dgm:pt>
    <dgm:pt modelId="{B5DA272C-701A-4327-802B-15E4D04DF389}" type="pres">
      <dgm:prSet presAssocID="{1D096F01-AEA8-401D-8348-98E9A81F3CE0}" presName="bgRect" presStyleLbl="bgAccFollowNode1" presStyleIdx="2" presStyleCnt="5"/>
      <dgm:spPr/>
    </dgm:pt>
    <dgm:pt modelId="{4104A2F1-FB99-4C42-8067-46B8EEEC9610}" type="pres">
      <dgm:prSet presAssocID="{6088456C-4B73-4948-985C-DD954DEF44EF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2EB92C72-3528-4913-AFF6-FF0B4F338399}" type="pres">
      <dgm:prSet presAssocID="{1D096F01-AEA8-401D-8348-98E9A81F3CE0}" presName="bottomLine" presStyleLbl="alignNode1" presStyleIdx="5" presStyleCnt="10">
        <dgm:presLayoutVars/>
      </dgm:prSet>
      <dgm:spPr>
        <a:xfrm>
          <a:off x="4154392" y="3158615"/>
          <a:ext cx="1886775" cy="72"/>
        </a:xfrm>
        <a:prstGeom prst="rect">
          <a:avLst/>
        </a:prstGeom>
        <a:solidFill>
          <a:srgbClr val="0083A9"/>
        </a:solidFill>
        <a:ln w="12700" cap="flat" cmpd="sng" algn="ctr">
          <a:solidFill>
            <a:srgbClr val="0083A9"/>
          </a:solidFill>
          <a:prstDash val="solid"/>
          <a:miter lim="800000"/>
        </a:ln>
        <a:effectLst/>
      </dgm:spPr>
    </dgm:pt>
    <dgm:pt modelId="{74E21D92-0946-4075-ABB7-F58F125D081F}" type="pres">
      <dgm:prSet presAssocID="{1D096F01-AEA8-401D-8348-98E9A81F3CE0}" presName="nodeText" presStyleLbl="bgAccFollowNode1" presStyleIdx="2" presStyleCnt="5">
        <dgm:presLayoutVars>
          <dgm:bulletEnabled val="1"/>
        </dgm:presLayoutVars>
      </dgm:prSet>
      <dgm:spPr/>
    </dgm:pt>
    <dgm:pt modelId="{E7F9CACB-FE98-4F37-853A-1B05B4BF4385}" type="pres">
      <dgm:prSet presAssocID="{6088456C-4B73-4948-985C-DD954DEF44EF}" presName="sibTrans" presStyleCnt="0"/>
      <dgm:spPr/>
    </dgm:pt>
    <dgm:pt modelId="{313C51D3-DB7E-4530-8AFA-F0AE0E26CE2D}" type="pres">
      <dgm:prSet presAssocID="{DE16CBB4-D3F4-44AD-8379-3A5D78B889D5}" presName="compositeNode" presStyleCnt="0">
        <dgm:presLayoutVars>
          <dgm:bulletEnabled val="1"/>
        </dgm:presLayoutVars>
      </dgm:prSet>
      <dgm:spPr/>
    </dgm:pt>
    <dgm:pt modelId="{549A837B-0FA3-4970-A9F9-3BD236350D3D}" type="pres">
      <dgm:prSet presAssocID="{DE16CBB4-D3F4-44AD-8379-3A5D78B889D5}" presName="bgRect" presStyleLbl="bgAccFollowNode1" presStyleIdx="3" presStyleCnt="5" custLinFactNeighborX="-906" custLinFactNeighborY="346"/>
      <dgm:spPr/>
    </dgm:pt>
    <dgm:pt modelId="{AC6B335A-D8B4-46D8-93DE-B9EF1773F6AC}" type="pres">
      <dgm:prSet presAssocID="{C2728830-9A00-4764-A9F1-670DDF9E57B3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7B3E0A16-DB85-46CA-87D6-4D39F6DBFC52}" type="pres">
      <dgm:prSet presAssocID="{DE16CBB4-D3F4-44AD-8379-3A5D78B889D5}" presName="bottomLine" presStyleLbl="alignNode1" presStyleIdx="7" presStyleCnt="10">
        <dgm:presLayoutVars/>
      </dgm:prSet>
      <dgm:spPr>
        <a:xfrm>
          <a:off x="6229845" y="3158615"/>
          <a:ext cx="1886775" cy="72"/>
        </a:xfrm>
        <a:prstGeom prst="rect">
          <a:avLst/>
        </a:prstGeom>
        <a:solidFill>
          <a:srgbClr val="0083A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92A91"/>
          </a:solidFill>
          <a:prstDash val="solid"/>
          <a:miter lim="800000"/>
        </a:ln>
        <a:effectLst/>
      </dgm:spPr>
    </dgm:pt>
    <dgm:pt modelId="{B80B8360-3897-45DE-BD0A-F9CCC9BAC34F}" type="pres">
      <dgm:prSet presAssocID="{DE16CBB4-D3F4-44AD-8379-3A5D78B889D5}" presName="nodeText" presStyleLbl="bgAccFollowNode1" presStyleIdx="3" presStyleCnt="5">
        <dgm:presLayoutVars>
          <dgm:bulletEnabled val="1"/>
        </dgm:presLayoutVars>
      </dgm:prSet>
      <dgm:spPr/>
    </dgm:pt>
    <dgm:pt modelId="{4BE79C5F-B252-4C81-B7E8-356A6349584C}" type="pres">
      <dgm:prSet presAssocID="{C2728830-9A00-4764-A9F1-670DDF9E57B3}" presName="sibTrans" presStyleCnt="0"/>
      <dgm:spPr/>
    </dgm:pt>
    <dgm:pt modelId="{11D9C427-A430-492A-BD3C-E4D081DA46F5}" type="pres">
      <dgm:prSet presAssocID="{F7B81412-5EAE-488C-9259-0FA0EB0F090B}" presName="compositeNode" presStyleCnt="0">
        <dgm:presLayoutVars>
          <dgm:bulletEnabled val="1"/>
        </dgm:presLayoutVars>
      </dgm:prSet>
      <dgm:spPr/>
    </dgm:pt>
    <dgm:pt modelId="{4795DD00-81CA-4D89-AAC9-9CB098B4E837}" type="pres">
      <dgm:prSet presAssocID="{F7B81412-5EAE-488C-9259-0FA0EB0F090B}" presName="bgRect" presStyleLbl="bgAccFollowNode1" presStyleIdx="4" presStyleCnt="5"/>
      <dgm:spPr/>
    </dgm:pt>
    <dgm:pt modelId="{06772805-3643-43C2-9C80-F43268C57C20}" type="pres">
      <dgm:prSet presAssocID="{32E76676-0672-4988-9FB1-308093FF8D5C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77F59A8B-7684-4E29-B44F-B0F96367FE70}" type="pres">
      <dgm:prSet presAssocID="{F7B81412-5EAE-488C-9259-0FA0EB0F090B}" presName="bottomLine" presStyleLbl="alignNode1" presStyleIdx="9" presStyleCnt="10">
        <dgm:presLayoutVars/>
      </dgm:prSet>
      <dgm:spPr>
        <a:xfrm>
          <a:off x="8305299" y="3158615"/>
          <a:ext cx="1886775" cy="72"/>
        </a:xfrm>
        <a:prstGeom prst="rect">
          <a:avLst/>
        </a:prstGeom>
        <a:solidFill>
          <a:srgbClr val="15983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15983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80C8596E-ABE7-41A1-8A35-72244067CF90}" type="pres">
      <dgm:prSet presAssocID="{F7B81412-5EAE-488C-9259-0FA0EB0F090B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10EAB407-DDBC-4E09-A41B-36376F2BB005}" type="presOf" srcId="{32E76676-0672-4988-9FB1-308093FF8D5C}" destId="{06772805-3643-43C2-9C80-F43268C57C20}" srcOrd="0" destOrd="0" presId="urn:microsoft.com/office/officeart/2016/7/layout/BasicLinearProcessNumbered#1"/>
    <dgm:cxn modelId="{F47EB913-8831-49CC-ABE6-AB555FA6F993}" type="presOf" srcId="{6088456C-4B73-4948-985C-DD954DEF44EF}" destId="{4104A2F1-FB99-4C42-8067-46B8EEEC9610}" srcOrd="0" destOrd="0" presId="urn:microsoft.com/office/officeart/2016/7/layout/BasicLinearProcessNumbered#1"/>
    <dgm:cxn modelId="{EB7FE821-06C9-4CFA-BBFF-63BF8C7F1444}" type="presOf" srcId="{198ACE8E-34F4-43E6-BB2E-1809B1CC58DC}" destId="{1896CBD6-4A99-4E4A-A270-A70AEFBAAF7E}" srcOrd="0" destOrd="0" presId="urn:microsoft.com/office/officeart/2016/7/layout/BasicLinearProcessNumbered#1"/>
    <dgm:cxn modelId="{9B21BC25-6F2C-47C2-8285-8E9BB26D02F7}" type="presOf" srcId="{DE16CBB4-D3F4-44AD-8379-3A5D78B889D5}" destId="{B80B8360-3897-45DE-BD0A-F9CCC9BAC34F}" srcOrd="1" destOrd="0" presId="urn:microsoft.com/office/officeart/2016/7/layout/BasicLinearProcessNumbered#1"/>
    <dgm:cxn modelId="{A7465026-5EB9-4359-B2CA-62409A490278}" type="presOf" srcId="{0F5B3066-540F-4606-ADEC-65EB1C3E9627}" destId="{869C0C7E-BD0C-4E5F-8D96-6B8EEC39B952}" srcOrd="0" destOrd="0" presId="urn:microsoft.com/office/officeart/2016/7/layout/BasicLinearProcessNumbered#1"/>
    <dgm:cxn modelId="{500C1428-BAD2-4EA1-AAAB-CD4D6F648C0B}" type="presOf" srcId="{0F6BA1FB-59E5-4F16-A7B4-1533BB1F09E4}" destId="{02F7283A-0FC3-4AF1-AA94-0270DC0B1C33}" srcOrd="0" destOrd="0" presId="urn:microsoft.com/office/officeart/2016/7/layout/BasicLinearProcessNumbered#1"/>
    <dgm:cxn modelId="{619E3C68-1E17-487D-ABC8-EB727F4952A3}" type="presOf" srcId="{C54063C4-24CD-4834-9424-53756AE38C6B}" destId="{9C3A7F13-9585-42DF-AD32-B56F82B123C8}" srcOrd="0" destOrd="0" presId="urn:microsoft.com/office/officeart/2016/7/layout/BasicLinearProcessNumbered#1"/>
    <dgm:cxn modelId="{F4BF496B-2EAC-4B21-A290-8C4A35AC4213}" type="presOf" srcId="{7DBF5CB5-29DD-4671-A0F3-981D48571500}" destId="{C08FC467-91FE-48BD-B243-273925C2B75A}" srcOrd="0" destOrd="0" presId="urn:microsoft.com/office/officeart/2016/7/layout/BasicLinearProcessNumbered#1"/>
    <dgm:cxn modelId="{32F29D6B-8717-40AA-AB41-CDE85B6445F2}" type="presOf" srcId="{C2728830-9A00-4764-A9F1-670DDF9E57B3}" destId="{AC6B335A-D8B4-46D8-93DE-B9EF1773F6AC}" srcOrd="0" destOrd="0" presId="urn:microsoft.com/office/officeart/2016/7/layout/BasicLinearProcessNumbered#1"/>
    <dgm:cxn modelId="{8327A44B-5326-4A8B-9B23-A3D3C09A16F3}" srcId="{0F5B3066-540F-4606-ADEC-65EB1C3E9627}" destId="{198ACE8E-34F4-43E6-BB2E-1809B1CC58DC}" srcOrd="0" destOrd="0" parTransId="{49F555B2-B165-4CB6-8578-DF4BCD791ABF}" sibTransId="{C54063C4-24CD-4834-9424-53756AE38C6B}"/>
    <dgm:cxn modelId="{EF38696C-3284-4D81-8B6A-406B0A4B5478}" type="presOf" srcId="{DE16CBB4-D3F4-44AD-8379-3A5D78B889D5}" destId="{549A837B-0FA3-4970-A9F9-3BD236350D3D}" srcOrd="0" destOrd="0" presId="urn:microsoft.com/office/officeart/2016/7/layout/BasicLinearProcessNumbered#1"/>
    <dgm:cxn modelId="{2E8EE86D-D18A-48C5-817B-661FEDBE5EB5}" type="presOf" srcId="{0F6BA1FB-59E5-4F16-A7B4-1533BB1F09E4}" destId="{6209B655-7BD8-4C2E-802B-7A837190A817}" srcOrd="1" destOrd="0" presId="urn:microsoft.com/office/officeart/2016/7/layout/BasicLinearProcessNumbered#1"/>
    <dgm:cxn modelId="{7B7DC85A-1097-4B13-A457-5376A39A58E2}" type="presOf" srcId="{F7B81412-5EAE-488C-9259-0FA0EB0F090B}" destId="{80C8596E-ABE7-41A1-8A35-72244067CF90}" srcOrd="1" destOrd="0" presId="urn:microsoft.com/office/officeart/2016/7/layout/BasicLinearProcessNumbered#1"/>
    <dgm:cxn modelId="{AA103CB4-BE4E-4C3C-8A8A-83391F2FB47F}" type="presOf" srcId="{1D096F01-AEA8-401D-8348-98E9A81F3CE0}" destId="{B5DA272C-701A-4327-802B-15E4D04DF389}" srcOrd="0" destOrd="0" presId="urn:microsoft.com/office/officeart/2016/7/layout/BasicLinearProcessNumbered#1"/>
    <dgm:cxn modelId="{451EA9B5-F1ED-4BC6-8C22-CD5C870E657E}" type="presOf" srcId="{F7B81412-5EAE-488C-9259-0FA0EB0F090B}" destId="{4795DD00-81CA-4D89-AAC9-9CB098B4E837}" srcOrd="0" destOrd="0" presId="urn:microsoft.com/office/officeart/2016/7/layout/BasicLinearProcessNumbered#1"/>
    <dgm:cxn modelId="{EC143BBE-149C-4B2B-96B6-7B3C8595B821}" type="presOf" srcId="{1D096F01-AEA8-401D-8348-98E9A81F3CE0}" destId="{74E21D92-0946-4075-ABB7-F58F125D081F}" srcOrd="1" destOrd="0" presId="urn:microsoft.com/office/officeart/2016/7/layout/BasicLinearProcessNumbered#1"/>
    <dgm:cxn modelId="{AD7281BE-8A99-43C0-9016-4082EB985BF2}" srcId="{0F5B3066-540F-4606-ADEC-65EB1C3E9627}" destId="{F7B81412-5EAE-488C-9259-0FA0EB0F090B}" srcOrd="4" destOrd="0" parTransId="{C9E63F01-62A4-4331-A67D-7FE563CE9D07}" sibTransId="{32E76676-0672-4988-9FB1-308093FF8D5C}"/>
    <dgm:cxn modelId="{FD2381C0-DA6F-4859-90D6-313730044E7C}" srcId="{0F5B3066-540F-4606-ADEC-65EB1C3E9627}" destId="{1D096F01-AEA8-401D-8348-98E9A81F3CE0}" srcOrd="2" destOrd="0" parTransId="{AB9DA1CE-0370-48BB-8362-3A4CBF7FFB29}" sibTransId="{6088456C-4B73-4948-985C-DD954DEF44EF}"/>
    <dgm:cxn modelId="{8CB3EED4-728A-4D4F-ACB4-5DD629623D8A}" type="presOf" srcId="{198ACE8E-34F4-43E6-BB2E-1809B1CC58DC}" destId="{1636F17A-F9E0-460B-890B-A46A6E583FD1}" srcOrd="1" destOrd="0" presId="urn:microsoft.com/office/officeart/2016/7/layout/BasicLinearProcessNumbered#1"/>
    <dgm:cxn modelId="{F0FA65E5-FB81-4E7A-9467-65363565F4A0}" srcId="{0F5B3066-540F-4606-ADEC-65EB1C3E9627}" destId="{0F6BA1FB-59E5-4F16-A7B4-1533BB1F09E4}" srcOrd="1" destOrd="0" parTransId="{6A557BB1-C0DD-44CB-8745-CE5481476209}" sibTransId="{7DBF5CB5-29DD-4671-A0F3-981D48571500}"/>
    <dgm:cxn modelId="{058D75E7-8E09-41CE-ADFC-EEAD1556353B}" srcId="{0F5B3066-540F-4606-ADEC-65EB1C3E9627}" destId="{DE16CBB4-D3F4-44AD-8379-3A5D78B889D5}" srcOrd="3" destOrd="0" parTransId="{917142D8-7514-46BB-B61D-8633F0189C31}" sibTransId="{C2728830-9A00-4764-A9F1-670DDF9E57B3}"/>
    <dgm:cxn modelId="{6FD83AE8-DB7F-4EFE-8F0A-58735E6AEC64}" type="presParOf" srcId="{869C0C7E-BD0C-4E5F-8D96-6B8EEC39B952}" destId="{A1C50682-E81A-4719-9746-6B052BFB6DD3}" srcOrd="0" destOrd="0" presId="urn:microsoft.com/office/officeart/2016/7/layout/BasicLinearProcessNumbered#1"/>
    <dgm:cxn modelId="{AA17009A-379B-43BE-97BA-12B67036AD90}" type="presParOf" srcId="{A1C50682-E81A-4719-9746-6B052BFB6DD3}" destId="{1896CBD6-4A99-4E4A-A270-A70AEFBAAF7E}" srcOrd="0" destOrd="0" presId="urn:microsoft.com/office/officeart/2016/7/layout/BasicLinearProcessNumbered#1"/>
    <dgm:cxn modelId="{6D85C09F-1D0A-406F-9396-06638BA4FD92}" type="presParOf" srcId="{A1C50682-E81A-4719-9746-6B052BFB6DD3}" destId="{9C3A7F13-9585-42DF-AD32-B56F82B123C8}" srcOrd="1" destOrd="0" presId="urn:microsoft.com/office/officeart/2016/7/layout/BasicLinearProcessNumbered#1"/>
    <dgm:cxn modelId="{794669B6-74B7-439A-8EE2-238314813197}" type="presParOf" srcId="{A1C50682-E81A-4719-9746-6B052BFB6DD3}" destId="{923B2301-552B-45D2-9EF0-53A10AA17FC6}" srcOrd="2" destOrd="0" presId="urn:microsoft.com/office/officeart/2016/7/layout/BasicLinearProcessNumbered#1"/>
    <dgm:cxn modelId="{23ECCBA1-941D-4643-9618-18F560A80DAB}" type="presParOf" srcId="{A1C50682-E81A-4719-9746-6B052BFB6DD3}" destId="{1636F17A-F9E0-460B-890B-A46A6E583FD1}" srcOrd="3" destOrd="0" presId="urn:microsoft.com/office/officeart/2016/7/layout/BasicLinearProcessNumbered#1"/>
    <dgm:cxn modelId="{84426433-1E67-4D55-9D10-3C4CF150BF28}" type="presParOf" srcId="{869C0C7E-BD0C-4E5F-8D96-6B8EEC39B952}" destId="{CE18CCA6-9206-4DD7-BE09-5291C62117AB}" srcOrd="1" destOrd="0" presId="urn:microsoft.com/office/officeart/2016/7/layout/BasicLinearProcessNumbered#1"/>
    <dgm:cxn modelId="{16E156BA-CA11-45E4-B5EA-B4F3067B424F}" type="presParOf" srcId="{869C0C7E-BD0C-4E5F-8D96-6B8EEC39B952}" destId="{B75A207A-E561-4A33-8860-3580568F46B8}" srcOrd="2" destOrd="0" presId="urn:microsoft.com/office/officeart/2016/7/layout/BasicLinearProcessNumbered#1"/>
    <dgm:cxn modelId="{63957AA2-61FB-47C5-9B97-06D23CB5FDF5}" type="presParOf" srcId="{B75A207A-E561-4A33-8860-3580568F46B8}" destId="{02F7283A-0FC3-4AF1-AA94-0270DC0B1C33}" srcOrd="0" destOrd="0" presId="urn:microsoft.com/office/officeart/2016/7/layout/BasicLinearProcessNumbered#1"/>
    <dgm:cxn modelId="{3099F022-A87D-4FA3-8BC3-9575F846BC44}" type="presParOf" srcId="{B75A207A-E561-4A33-8860-3580568F46B8}" destId="{C08FC467-91FE-48BD-B243-273925C2B75A}" srcOrd="1" destOrd="0" presId="urn:microsoft.com/office/officeart/2016/7/layout/BasicLinearProcessNumbered#1"/>
    <dgm:cxn modelId="{A2E37B9F-7D4B-49D4-AF46-9A540F2ACE59}" type="presParOf" srcId="{B75A207A-E561-4A33-8860-3580568F46B8}" destId="{DE393E47-CBB6-4D77-A342-C9AFD9FC8CB6}" srcOrd="2" destOrd="0" presId="urn:microsoft.com/office/officeart/2016/7/layout/BasicLinearProcessNumbered#1"/>
    <dgm:cxn modelId="{3374E4EC-7EA8-47C5-B2E6-92A2F8FDFB7F}" type="presParOf" srcId="{B75A207A-E561-4A33-8860-3580568F46B8}" destId="{6209B655-7BD8-4C2E-802B-7A837190A817}" srcOrd="3" destOrd="0" presId="urn:microsoft.com/office/officeart/2016/7/layout/BasicLinearProcessNumbered#1"/>
    <dgm:cxn modelId="{64EBAD3F-E38B-4135-AAA2-C165246599F7}" type="presParOf" srcId="{869C0C7E-BD0C-4E5F-8D96-6B8EEC39B952}" destId="{44DA27FB-BF39-4511-84EF-E3EA3F12D2B6}" srcOrd="3" destOrd="0" presId="urn:microsoft.com/office/officeart/2016/7/layout/BasicLinearProcessNumbered#1"/>
    <dgm:cxn modelId="{C047657C-4647-4043-950A-E8F7F675767E}" type="presParOf" srcId="{869C0C7E-BD0C-4E5F-8D96-6B8EEC39B952}" destId="{9ED209A7-CD15-4C32-9372-A0384698B942}" srcOrd="4" destOrd="0" presId="urn:microsoft.com/office/officeart/2016/7/layout/BasicLinearProcessNumbered#1"/>
    <dgm:cxn modelId="{0F5F3613-D3F0-4FA7-ACBA-C61DDC0B6FCC}" type="presParOf" srcId="{9ED209A7-CD15-4C32-9372-A0384698B942}" destId="{B5DA272C-701A-4327-802B-15E4D04DF389}" srcOrd="0" destOrd="0" presId="urn:microsoft.com/office/officeart/2016/7/layout/BasicLinearProcessNumbered#1"/>
    <dgm:cxn modelId="{AB7A54D4-8E23-4583-8E98-345042A04591}" type="presParOf" srcId="{9ED209A7-CD15-4C32-9372-A0384698B942}" destId="{4104A2F1-FB99-4C42-8067-46B8EEEC9610}" srcOrd="1" destOrd="0" presId="urn:microsoft.com/office/officeart/2016/7/layout/BasicLinearProcessNumbered#1"/>
    <dgm:cxn modelId="{06C75B26-0F3E-41ED-839F-4D64199F4461}" type="presParOf" srcId="{9ED209A7-CD15-4C32-9372-A0384698B942}" destId="{2EB92C72-3528-4913-AFF6-FF0B4F338399}" srcOrd="2" destOrd="0" presId="urn:microsoft.com/office/officeart/2016/7/layout/BasicLinearProcessNumbered#1"/>
    <dgm:cxn modelId="{AAB9864E-92C0-4EA3-9F0E-6EB52D100EBE}" type="presParOf" srcId="{9ED209A7-CD15-4C32-9372-A0384698B942}" destId="{74E21D92-0946-4075-ABB7-F58F125D081F}" srcOrd="3" destOrd="0" presId="urn:microsoft.com/office/officeart/2016/7/layout/BasicLinearProcessNumbered#1"/>
    <dgm:cxn modelId="{13ED127B-27D7-4A94-8FC0-60DF0BA87D27}" type="presParOf" srcId="{869C0C7E-BD0C-4E5F-8D96-6B8EEC39B952}" destId="{E7F9CACB-FE98-4F37-853A-1B05B4BF4385}" srcOrd="5" destOrd="0" presId="urn:microsoft.com/office/officeart/2016/7/layout/BasicLinearProcessNumbered#1"/>
    <dgm:cxn modelId="{4B61CEE5-C2BB-4897-9CE0-A1A15D162F44}" type="presParOf" srcId="{869C0C7E-BD0C-4E5F-8D96-6B8EEC39B952}" destId="{313C51D3-DB7E-4530-8AFA-F0AE0E26CE2D}" srcOrd="6" destOrd="0" presId="urn:microsoft.com/office/officeart/2016/7/layout/BasicLinearProcessNumbered#1"/>
    <dgm:cxn modelId="{9B85DE27-B7E4-402F-BE27-E3C3985E9A79}" type="presParOf" srcId="{313C51D3-DB7E-4530-8AFA-F0AE0E26CE2D}" destId="{549A837B-0FA3-4970-A9F9-3BD236350D3D}" srcOrd="0" destOrd="0" presId="urn:microsoft.com/office/officeart/2016/7/layout/BasicLinearProcessNumbered#1"/>
    <dgm:cxn modelId="{9D5D9389-D124-429A-8F96-49696F6F4EF9}" type="presParOf" srcId="{313C51D3-DB7E-4530-8AFA-F0AE0E26CE2D}" destId="{AC6B335A-D8B4-46D8-93DE-B9EF1773F6AC}" srcOrd="1" destOrd="0" presId="urn:microsoft.com/office/officeart/2016/7/layout/BasicLinearProcessNumbered#1"/>
    <dgm:cxn modelId="{AEF2A504-6850-4ED8-81A9-8B6F7FF43DCD}" type="presParOf" srcId="{313C51D3-DB7E-4530-8AFA-F0AE0E26CE2D}" destId="{7B3E0A16-DB85-46CA-87D6-4D39F6DBFC52}" srcOrd="2" destOrd="0" presId="urn:microsoft.com/office/officeart/2016/7/layout/BasicLinearProcessNumbered#1"/>
    <dgm:cxn modelId="{25F27692-3F46-46F7-BF34-29BD99560D08}" type="presParOf" srcId="{313C51D3-DB7E-4530-8AFA-F0AE0E26CE2D}" destId="{B80B8360-3897-45DE-BD0A-F9CCC9BAC34F}" srcOrd="3" destOrd="0" presId="urn:microsoft.com/office/officeart/2016/7/layout/BasicLinearProcessNumbered#1"/>
    <dgm:cxn modelId="{4796AC81-FE2B-441F-A0B6-C344625F6E96}" type="presParOf" srcId="{869C0C7E-BD0C-4E5F-8D96-6B8EEC39B952}" destId="{4BE79C5F-B252-4C81-B7E8-356A6349584C}" srcOrd="7" destOrd="0" presId="urn:microsoft.com/office/officeart/2016/7/layout/BasicLinearProcessNumbered#1"/>
    <dgm:cxn modelId="{F640017D-6D0A-4410-A66B-828F2066B1C3}" type="presParOf" srcId="{869C0C7E-BD0C-4E5F-8D96-6B8EEC39B952}" destId="{11D9C427-A430-492A-BD3C-E4D081DA46F5}" srcOrd="8" destOrd="0" presId="urn:microsoft.com/office/officeart/2016/7/layout/BasicLinearProcessNumbered#1"/>
    <dgm:cxn modelId="{3F5AE0F2-FA72-4C37-BCFA-A61C660A8759}" type="presParOf" srcId="{11D9C427-A430-492A-BD3C-E4D081DA46F5}" destId="{4795DD00-81CA-4D89-AAC9-9CB098B4E837}" srcOrd="0" destOrd="0" presId="urn:microsoft.com/office/officeart/2016/7/layout/BasicLinearProcessNumbered#1"/>
    <dgm:cxn modelId="{D1D3C516-0A96-4C35-8949-341CF221BBD1}" type="presParOf" srcId="{11D9C427-A430-492A-BD3C-E4D081DA46F5}" destId="{06772805-3643-43C2-9C80-F43268C57C20}" srcOrd="1" destOrd="0" presId="urn:microsoft.com/office/officeart/2016/7/layout/BasicLinearProcessNumbered#1"/>
    <dgm:cxn modelId="{A39F6DBC-EC8C-42B3-9D5B-962E5C23F626}" type="presParOf" srcId="{11D9C427-A430-492A-BD3C-E4D081DA46F5}" destId="{77F59A8B-7684-4E29-B44F-B0F96367FE70}" srcOrd="2" destOrd="0" presId="urn:microsoft.com/office/officeart/2016/7/layout/BasicLinearProcessNumbered#1"/>
    <dgm:cxn modelId="{37B3E4C3-947D-462B-A3DF-A33AAEB8FA1C}" type="presParOf" srcId="{11D9C427-A430-492A-BD3C-E4D081DA46F5}" destId="{80C8596E-ABE7-41A1-8A35-72244067CF90}" srcOrd="3" destOrd="0" presId="urn:microsoft.com/office/officeart/2016/7/layout/BasicLinearProcessNumbered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6CBD6-4A99-4E4A-A270-A70AEFBAAF7E}">
      <dsp:nvSpPr>
        <dsp:cNvPr id="0" name=""/>
        <dsp:cNvSpPr/>
      </dsp:nvSpPr>
      <dsp:spPr>
        <a:xfrm>
          <a:off x="3484" y="517200"/>
          <a:ext cx="1886775" cy="2641486"/>
        </a:xfrm>
        <a:prstGeom prst="rect">
          <a:avLst/>
        </a:prstGeom>
        <a:solidFill>
          <a:srgbClr val="F3CF45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sng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Fall 2021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u="none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Developed 2021-2025 Strategic Plan</a:t>
          </a:r>
          <a:endParaRPr lang="en-US" sz="11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venir Next LT Pro"/>
            <a:ea typeface="+mn-ea"/>
            <a:cs typeface="+mn-cs"/>
          </a:endParaRPr>
        </a:p>
      </dsp:txBody>
      <dsp:txXfrm>
        <a:off x="3484" y="1520965"/>
        <a:ext cx="1886775" cy="1584891"/>
      </dsp:txXfrm>
    </dsp:sp>
    <dsp:sp modelId="{9C3A7F13-9585-42DF-AD32-B56F82B123C8}">
      <dsp:nvSpPr>
        <dsp:cNvPr id="0" name=""/>
        <dsp:cNvSpPr/>
      </dsp:nvSpPr>
      <dsp:spPr>
        <a:xfrm>
          <a:off x="550649" y="781349"/>
          <a:ext cx="792445" cy="792445"/>
        </a:xfrm>
        <a:prstGeom prst="ellipse">
          <a:avLst/>
        </a:prstGeom>
        <a:solidFill>
          <a:srgbClr val="F3CF4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1</a:t>
          </a:r>
        </a:p>
      </dsp:txBody>
      <dsp:txXfrm>
        <a:off x="666700" y="897400"/>
        <a:ext cx="560343" cy="560343"/>
      </dsp:txXfrm>
    </dsp:sp>
    <dsp:sp modelId="{923B2301-552B-45D2-9EF0-53A10AA17FC6}">
      <dsp:nvSpPr>
        <dsp:cNvPr id="0" name=""/>
        <dsp:cNvSpPr/>
      </dsp:nvSpPr>
      <dsp:spPr>
        <a:xfrm>
          <a:off x="3484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3CF4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7283A-0FC3-4AF1-AA94-0270DC0B1C33}">
      <dsp:nvSpPr>
        <dsp:cNvPr id="0" name=""/>
        <dsp:cNvSpPr/>
      </dsp:nvSpPr>
      <dsp:spPr>
        <a:xfrm>
          <a:off x="2078938" y="517200"/>
          <a:ext cx="1886775" cy="2641486"/>
        </a:xfrm>
        <a:prstGeom prst="rect">
          <a:avLst/>
        </a:prstGeom>
        <a:solidFill>
          <a:srgbClr val="D47B22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sng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Summer 2022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Needs Assessment and defined overarching needs for SY22-23</a:t>
          </a:r>
        </a:p>
      </dsp:txBody>
      <dsp:txXfrm>
        <a:off x="2078938" y="1520965"/>
        <a:ext cx="1886775" cy="1584891"/>
      </dsp:txXfrm>
    </dsp:sp>
    <dsp:sp modelId="{C08FC467-91FE-48BD-B243-273925C2B75A}">
      <dsp:nvSpPr>
        <dsp:cNvPr id="0" name=""/>
        <dsp:cNvSpPr/>
      </dsp:nvSpPr>
      <dsp:spPr>
        <a:xfrm>
          <a:off x="2626103" y="781349"/>
          <a:ext cx="792445" cy="792445"/>
        </a:xfrm>
        <a:prstGeom prst="ellipse">
          <a:avLst/>
        </a:prstGeom>
        <a:solidFill>
          <a:srgbClr val="D47B2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2</a:t>
          </a:r>
        </a:p>
      </dsp:txBody>
      <dsp:txXfrm>
        <a:off x="2742154" y="897400"/>
        <a:ext cx="560343" cy="560343"/>
      </dsp:txXfrm>
    </dsp:sp>
    <dsp:sp modelId="{DE393E47-CBB6-4D77-A342-C9AFD9FC8CB6}">
      <dsp:nvSpPr>
        <dsp:cNvPr id="0" name=""/>
        <dsp:cNvSpPr/>
      </dsp:nvSpPr>
      <dsp:spPr>
        <a:xfrm>
          <a:off x="2078938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D47B2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A272C-701A-4327-802B-15E4D04DF389}">
      <dsp:nvSpPr>
        <dsp:cNvPr id="0" name=""/>
        <dsp:cNvSpPr/>
      </dsp:nvSpPr>
      <dsp:spPr>
        <a:xfrm>
          <a:off x="4154392" y="517200"/>
          <a:ext cx="1886775" cy="2641486"/>
        </a:xfrm>
        <a:prstGeom prst="rect">
          <a:avLst/>
        </a:prstGeom>
        <a:solidFill>
          <a:srgbClr val="0083A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sng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August 2022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u="none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2022-2023 Continuous Improvement Plan</a:t>
          </a:r>
        </a:p>
      </dsp:txBody>
      <dsp:txXfrm>
        <a:off x="4154392" y="1520965"/>
        <a:ext cx="1886775" cy="1584891"/>
      </dsp:txXfrm>
    </dsp:sp>
    <dsp:sp modelId="{4104A2F1-FB99-4C42-8067-46B8EEEC9610}">
      <dsp:nvSpPr>
        <dsp:cNvPr id="0" name=""/>
        <dsp:cNvSpPr/>
      </dsp:nvSpPr>
      <dsp:spPr>
        <a:xfrm>
          <a:off x="4701557" y="781349"/>
          <a:ext cx="792445" cy="792445"/>
        </a:xfrm>
        <a:prstGeom prst="ellipse">
          <a:avLst/>
        </a:prstGeom>
        <a:solidFill>
          <a:srgbClr val="0083A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3</a:t>
          </a:r>
        </a:p>
      </dsp:txBody>
      <dsp:txXfrm>
        <a:off x="4817608" y="897400"/>
        <a:ext cx="560343" cy="560343"/>
      </dsp:txXfrm>
    </dsp:sp>
    <dsp:sp modelId="{2EB92C72-3528-4913-AFF6-FF0B4F338399}">
      <dsp:nvSpPr>
        <dsp:cNvPr id="0" name=""/>
        <dsp:cNvSpPr/>
      </dsp:nvSpPr>
      <dsp:spPr>
        <a:xfrm>
          <a:off x="4154392" y="3158615"/>
          <a:ext cx="1886775" cy="72"/>
        </a:xfrm>
        <a:prstGeom prst="rect">
          <a:avLst/>
        </a:prstGeom>
        <a:solidFill>
          <a:srgbClr val="0083A9"/>
        </a:solidFill>
        <a:ln w="12700" cap="flat" cmpd="sng" algn="ctr">
          <a:solidFill>
            <a:srgbClr val="0083A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A837B-0FA3-4970-A9F9-3BD236350D3D}">
      <dsp:nvSpPr>
        <dsp:cNvPr id="0" name=""/>
        <dsp:cNvSpPr/>
      </dsp:nvSpPr>
      <dsp:spPr>
        <a:xfrm>
          <a:off x="6212751" y="526340"/>
          <a:ext cx="1886775" cy="2641486"/>
        </a:xfrm>
        <a:prstGeom prst="rect">
          <a:avLst/>
        </a:prstGeom>
        <a:solidFill>
          <a:srgbClr val="A92A91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Sept. – Dec. 2022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Utilizing current data, the </a:t>
          </a:r>
          <a:r>
            <a:rPr lang="en-US" sz="1100" b="1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sz="1100" b="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review &amp; possibly update the school strategic priorities and plan </a:t>
          </a:r>
        </a:p>
      </dsp:txBody>
      <dsp:txXfrm>
        <a:off x="6212751" y="1530105"/>
        <a:ext cx="1886775" cy="1584891"/>
      </dsp:txXfrm>
    </dsp:sp>
    <dsp:sp modelId="{AC6B335A-D8B4-46D8-93DE-B9EF1773F6AC}">
      <dsp:nvSpPr>
        <dsp:cNvPr id="0" name=""/>
        <dsp:cNvSpPr/>
      </dsp:nvSpPr>
      <dsp:spPr>
        <a:xfrm>
          <a:off x="6777010" y="781349"/>
          <a:ext cx="792445" cy="792445"/>
        </a:xfrm>
        <a:prstGeom prst="ellipse">
          <a:avLst/>
        </a:prstGeom>
        <a:solidFill>
          <a:srgbClr val="A92A9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4</a:t>
          </a:r>
        </a:p>
      </dsp:txBody>
      <dsp:txXfrm>
        <a:off x="6893061" y="897400"/>
        <a:ext cx="560343" cy="560343"/>
      </dsp:txXfrm>
    </dsp:sp>
    <dsp:sp modelId="{7B3E0A16-DB85-46CA-87D6-4D39F6DBFC52}">
      <dsp:nvSpPr>
        <dsp:cNvPr id="0" name=""/>
        <dsp:cNvSpPr/>
      </dsp:nvSpPr>
      <dsp:spPr>
        <a:xfrm>
          <a:off x="6229845" y="3158615"/>
          <a:ext cx="1886775" cy="72"/>
        </a:xfrm>
        <a:prstGeom prst="rect">
          <a:avLst/>
        </a:prstGeom>
        <a:solidFill>
          <a:srgbClr val="0083A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92A9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5DD00-81CA-4D89-AAC9-9CB098B4E837}">
      <dsp:nvSpPr>
        <dsp:cNvPr id="0" name=""/>
        <dsp:cNvSpPr/>
      </dsp:nvSpPr>
      <dsp:spPr>
        <a:xfrm>
          <a:off x="8305299" y="517200"/>
          <a:ext cx="1886775" cy="2641486"/>
        </a:xfrm>
        <a:prstGeom prst="rect">
          <a:avLst/>
        </a:prstGeom>
        <a:solidFill>
          <a:srgbClr val="15983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u="sng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Before Winter Break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take action (vote) on the school’s strategic plan and vote on the ranked strategic plan priorities for SY23-24 budget discussions.</a:t>
          </a:r>
        </a:p>
      </dsp:txBody>
      <dsp:txXfrm>
        <a:off x="8305299" y="1520965"/>
        <a:ext cx="1886775" cy="1584891"/>
      </dsp:txXfrm>
    </dsp:sp>
    <dsp:sp modelId="{06772805-3643-43C2-9C80-F43268C57C20}">
      <dsp:nvSpPr>
        <dsp:cNvPr id="0" name=""/>
        <dsp:cNvSpPr/>
      </dsp:nvSpPr>
      <dsp:spPr>
        <a:xfrm>
          <a:off x="8852464" y="781349"/>
          <a:ext cx="792445" cy="792445"/>
        </a:xfrm>
        <a:prstGeom prst="ellipse">
          <a:avLst/>
        </a:prstGeom>
        <a:solidFill>
          <a:srgbClr val="15983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5</a:t>
          </a:r>
        </a:p>
      </dsp:txBody>
      <dsp:txXfrm>
        <a:off x="8968515" y="897400"/>
        <a:ext cx="560343" cy="560343"/>
      </dsp:txXfrm>
    </dsp:sp>
    <dsp:sp modelId="{77F59A8B-7684-4E29-B44F-B0F96367FE70}">
      <dsp:nvSpPr>
        <dsp:cNvPr id="0" name=""/>
        <dsp:cNvSpPr/>
      </dsp:nvSpPr>
      <dsp:spPr>
        <a:xfrm>
          <a:off x="8305299" y="3158615"/>
          <a:ext cx="1886775" cy="72"/>
        </a:xfrm>
        <a:prstGeom prst="rect">
          <a:avLst/>
        </a:prstGeom>
        <a:solidFill>
          <a:srgbClr val="15983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15983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50D04-4FFC-468A-96F7-AC663EDBD4A2}">
      <dsp:nvSpPr>
        <dsp:cNvPr id="0" name=""/>
        <dsp:cNvSpPr/>
      </dsp:nvSpPr>
      <dsp:spPr>
        <a:xfrm rot="5400000">
          <a:off x="6093156" y="-2488581"/>
          <a:ext cx="1211766" cy="649646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200" kern="1200"/>
        </a:p>
      </dsp:txBody>
      <dsp:txXfrm rot="-5400000">
        <a:off x="3450808" y="212921"/>
        <a:ext cx="6437308" cy="1093458"/>
      </dsp:txXfrm>
    </dsp:sp>
    <dsp:sp modelId="{4E568A9E-3939-4DDD-B165-36923469ACE6}">
      <dsp:nvSpPr>
        <dsp:cNvPr id="0" name=""/>
        <dsp:cNvSpPr/>
      </dsp:nvSpPr>
      <dsp:spPr>
        <a:xfrm>
          <a:off x="135079" y="2295"/>
          <a:ext cx="3315729" cy="151470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Are </a:t>
          </a:r>
          <a:r>
            <a:rPr lang="en-US" sz="1800" b="1" u="sng" kern="1200"/>
            <a:t>all</a:t>
          </a:r>
          <a:r>
            <a:rPr lang="en-US" sz="1800" kern="1200"/>
            <a:t> CIP Goals reflected in our Strategic Plan Priorities? If not, which CIP Goal(s) are missing and should be added to the Strategic Plan?</a:t>
          </a:r>
        </a:p>
      </dsp:txBody>
      <dsp:txXfrm>
        <a:off x="209021" y="76237"/>
        <a:ext cx="3167845" cy="1366824"/>
      </dsp:txXfrm>
    </dsp:sp>
    <dsp:sp modelId="{895E72A8-CBC9-4310-9F49-5FE7BA00F3BC}">
      <dsp:nvSpPr>
        <dsp:cNvPr id="0" name=""/>
        <dsp:cNvSpPr/>
      </dsp:nvSpPr>
      <dsp:spPr>
        <a:xfrm rot="5400000">
          <a:off x="6076091" y="-898137"/>
          <a:ext cx="1211766" cy="649646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200" kern="1200"/>
        </a:p>
      </dsp:txBody>
      <dsp:txXfrm rot="-5400000">
        <a:off x="3433743" y="1803365"/>
        <a:ext cx="6437308" cy="1093458"/>
      </dsp:txXfrm>
    </dsp:sp>
    <dsp:sp modelId="{0D765D3A-CAB2-4DA3-A9BF-D914CDA4752B}">
      <dsp:nvSpPr>
        <dsp:cNvPr id="0" name=""/>
        <dsp:cNvSpPr/>
      </dsp:nvSpPr>
      <dsp:spPr>
        <a:xfrm>
          <a:off x="135079" y="1592739"/>
          <a:ext cx="3298663" cy="151470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What progress has been made towards the priorities identified in our Strategic Plan? What evidence/data do we have?</a:t>
          </a:r>
        </a:p>
      </dsp:txBody>
      <dsp:txXfrm>
        <a:off x="209021" y="1666681"/>
        <a:ext cx="3150779" cy="1366824"/>
      </dsp:txXfrm>
    </dsp:sp>
    <dsp:sp modelId="{7ADAC373-5A13-4B25-A9B6-1C9418E0F1B6}">
      <dsp:nvSpPr>
        <dsp:cNvPr id="0" name=""/>
        <dsp:cNvSpPr/>
      </dsp:nvSpPr>
      <dsp:spPr>
        <a:xfrm rot="5400000">
          <a:off x="6161527" y="692306"/>
          <a:ext cx="1211766" cy="649646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200" kern="1200"/>
        </a:p>
      </dsp:txBody>
      <dsp:txXfrm rot="-5400000">
        <a:off x="3519179" y="3393808"/>
        <a:ext cx="6437308" cy="1093458"/>
      </dsp:txXfrm>
    </dsp:sp>
    <dsp:sp modelId="{22F40BCD-7619-40A5-9219-FBE118602349}">
      <dsp:nvSpPr>
        <dsp:cNvPr id="0" name=""/>
        <dsp:cNvSpPr/>
      </dsp:nvSpPr>
      <dsp:spPr>
        <a:xfrm>
          <a:off x="135079" y="3183183"/>
          <a:ext cx="3384100" cy="151470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Based upon available data, are there any other adjustments we need to make to the Strategic Plan?</a:t>
          </a:r>
        </a:p>
      </dsp:txBody>
      <dsp:txXfrm>
        <a:off x="209021" y="3257125"/>
        <a:ext cx="3236216" cy="13668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6CBD6-4A99-4E4A-A270-A70AEFBAAF7E}">
      <dsp:nvSpPr>
        <dsp:cNvPr id="0" name=""/>
        <dsp:cNvSpPr/>
      </dsp:nvSpPr>
      <dsp:spPr>
        <a:xfrm>
          <a:off x="3484" y="517200"/>
          <a:ext cx="1886775" cy="2641486"/>
        </a:xfrm>
        <a:prstGeom prst="rect">
          <a:avLst/>
        </a:prstGeom>
        <a:solidFill>
          <a:srgbClr val="F3CF45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sng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Fall 2021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u="none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Developed 2021-2025 Strategic Plan</a:t>
          </a:r>
          <a:endParaRPr lang="en-US" sz="11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venir Next LT Pro"/>
            <a:ea typeface="+mn-ea"/>
            <a:cs typeface="+mn-cs"/>
          </a:endParaRPr>
        </a:p>
      </dsp:txBody>
      <dsp:txXfrm>
        <a:off x="3484" y="1520965"/>
        <a:ext cx="1886775" cy="1584891"/>
      </dsp:txXfrm>
    </dsp:sp>
    <dsp:sp modelId="{9C3A7F13-9585-42DF-AD32-B56F82B123C8}">
      <dsp:nvSpPr>
        <dsp:cNvPr id="0" name=""/>
        <dsp:cNvSpPr/>
      </dsp:nvSpPr>
      <dsp:spPr>
        <a:xfrm>
          <a:off x="550649" y="781349"/>
          <a:ext cx="792445" cy="792445"/>
        </a:xfrm>
        <a:prstGeom prst="ellipse">
          <a:avLst/>
        </a:prstGeom>
        <a:solidFill>
          <a:srgbClr val="F3CF4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1</a:t>
          </a:r>
        </a:p>
      </dsp:txBody>
      <dsp:txXfrm>
        <a:off x="666700" y="897400"/>
        <a:ext cx="560343" cy="560343"/>
      </dsp:txXfrm>
    </dsp:sp>
    <dsp:sp modelId="{923B2301-552B-45D2-9EF0-53A10AA17FC6}">
      <dsp:nvSpPr>
        <dsp:cNvPr id="0" name=""/>
        <dsp:cNvSpPr/>
      </dsp:nvSpPr>
      <dsp:spPr>
        <a:xfrm>
          <a:off x="3484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3CF4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7283A-0FC3-4AF1-AA94-0270DC0B1C33}">
      <dsp:nvSpPr>
        <dsp:cNvPr id="0" name=""/>
        <dsp:cNvSpPr/>
      </dsp:nvSpPr>
      <dsp:spPr>
        <a:xfrm>
          <a:off x="2078938" y="517200"/>
          <a:ext cx="1886775" cy="2641486"/>
        </a:xfrm>
        <a:prstGeom prst="rect">
          <a:avLst/>
        </a:prstGeom>
        <a:solidFill>
          <a:srgbClr val="D47B22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sng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Summer 2022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Needs Assessment and defined overarching needs for SY22-23</a:t>
          </a:r>
        </a:p>
      </dsp:txBody>
      <dsp:txXfrm>
        <a:off x="2078938" y="1520965"/>
        <a:ext cx="1886775" cy="1584891"/>
      </dsp:txXfrm>
    </dsp:sp>
    <dsp:sp modelId="{C08FC467-91FE-48BD-B243-273925C2B75A}">
      <dsp:nvSpPr>
        <dsp:cNvPr id="0" name=""/>
        <dsp:cNvSpPr/>
      </dsp:nvSpPr>
      <dsp:spPr>
        <a:xfrm>
          <a:off x="2626103" y="781349"/>
          <a:ext cx="792445" cy="792445"/>
        </a:xfrm>
        <a:prstGeom prst="ellipse">
          <a:avLst/>
        </a:prstGeom>
        <a:solidFill>
          <a:srgbClr val="D47B2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2</a:t>
          </a:r>
        </a:p>
      </dsp:txBody>
      <dsp:txXfrm>
        <a:off x="2742154" y="897400"/>
        <a:ext cx="560343" cy="560343"/>
      </dsp:txXfrm>
    </dsp:sp>
    <dsp:sp modelId="{DE393E47-CBB6-4D77-A342-C9AFD9FC8CB6}">
      <dsp:nvSpPr>
        <dsp:cNvPr id="0" name=""/>
        <dsp:cNvSpPr/>
      </dsp:nvSpPr>
      <dsp:spPr>
        <a:xfrm>
          <a:off x="2078938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D47B2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A272C-701A-4327-802B-15E4D04DF389}">
      <dsp:nvSpPr>
        <dsp:cNvPr id="0" name=""/>
        <dsp:cNvSpPr/>
      </dsp:nvSpPr>
      <dsp:spPr>
        <a:xfrm>
          <a:off x="4154392" y="517200"/>
          <a:ext cx="1886775" cy="2641486"/>
        </a:xfrm>
        <a:prstGeom prst="rect">
          <a:avLst/>
        </a:prstGeom>
        <a:solidFill>
          <a:srgbClr val="0083A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sng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August 2022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u="none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2022-2023 Continuous Improvement Plan</a:t>
          </a:r>
        </a:p>
      </dsp:txBody>
      <dsp:txXfrm>
        <a:off x="4154392" y="1520965"/>
        <a:ext cx="1886775" cy="1584891"/>
      </dsp:txXfrm>
    </dsp:sp>
    <dsp:sp modelId="{4104A2F1-FB99-4C42-8067-46B8EEEC9610}">
      <dsp:nvSpPr>
        <dsp:cNvPr id="0" name=""/>
        <dsp:cNvSpPr/>
      </dsp:nvSpPr>
      <dsp:spPr>
        <a:xfrm>
          <a:off x="4701557" y="781349"/>
          <a:ext cx="792445" cy="792445"/>
        </a:xfrm>
        <a:prstGeom prst="ellipse">
          <a:avLst/>
        </a:prstGeom>
        <a:solidFill>
          <a:srgbClr val="0083A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3</a:t>
          </a:r>
        </a:p>
      </dsp:txBody>
      <dsp:txXfrm>
        <a:off x="4817608" y="897400"/>
        <a:ext cx="560343" cy="560343"/>
      </dsp:txXfrm>
    </dsp:sp>
    <dsp:sp modelId="{2EB92C72-3528-4913-AFF6-FF0B4F338399}">
      <dsp:nvSpPr>
        <dsp:cNvPr id="0" name=""/>
        <dsp:cNvSpPr/>
      </dsp:nvSpPr>
      <dsp:spPr>
        <a:xfrm>
          <a:off x="4154392" y="3158615"/>
          <a:ext cx="1886775" cy="72"/>
        </a:xfrm>
        <a:prstGeom prst="rect">
          <a:avLst/>
        </a:prstGeom>
        <a:solidFill>
          <a:srgbClr val="0083A9"/>
        </a:solidFill>
        <a:ln w="12700" cap="flat" cmpd="sng" algn="ctr">
          <a:solidFill>
            <a:srgbClr val="0083A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A837B-0FA3-4970-A9F9-3BD236350D3D}">
      <dsp:nvSpPr>
        <dsp:cNvPr id="0" name=""/>
        <dsp:cNvSpPr/>
      </dsp:nvSpPr>
      <dsp:spPr>
        <a:xfrm>
          <a:off x="6212751" y="526340"/>
          <a:ext cx="1886775" cy="2641486"/>
        </a:xfrm>
        <a:prstGeom prst="rect">
          <a:avLst/>
        </a:prstGeom>
        <a:solidFill>
          <a:srgbClr val="A92A91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u="sng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Sept. – Dec. 2022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u="none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Utilizing current data, the </a:t>
          </a:r>
          <a:r>
            <a:rPr lang="en-US" sz="1100" b="1" u="none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sz="1100" b="0" u="none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review &amp; update the school strategic priorities and plan, as needed</a:t>
          </a:r>
        </a:p>
      </dsp:txBody>
      <dsp:txXfrm>
        <a:off x="6212751" y="1530105"/>
        <a:ext cx="1886775" cy="1584891"/>
      </dsp:txXfrm>
    </dsp:sp>
    <dsp:sp modelId="{AC6B335A-D8B4-46D8-93DE-B9EF1773F6AC}">
      <dsp:nvSpPr>
        <dsp:cNvPr id="0" name=""/>
        <dsp:cNvSpPr/>
      </dsp:nvSpPr>
      <dsp:spPr>
        <a:xfrm>
          <a:off x="6777010" y="781349"/>
          <a:ext cx="792445" cy="792445"/>
        </a:xfrm>
        <a:prstGeom prst="ellipse">
          <a:avLst/>
        </a:prstGeom>
        <a:solidFill>
          <a:srgbClr val="A92A9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4</a:t>
          </a:r>
        </a:p>
      </dsp:txBody>
      <dsp:txXfrm>
        <a:off x="6893061" y="897400"/>
        <a:ext cx="560343" cy="560343"/>
      </dsp:txXfrm>
    </dsp:sp>
    <dsp:sp modelId="{7B3E0A16-DB85-46CA-87D6-4D39F6DBFC52}">
      <dsp:nvSpPr>
        <dsp:cNvPr id="0" name=""/>
        <dsp:cNvSpPr/>
      </dsp:nvSpPr>
      <dsp:spPr>
        <a:xfrm>
          <a:off x="6229845" y="3158615"/>
          <a:ext cx="1886775" cy="72"/>
        </a:xfrm>
        <a:prstGeom prst="rect">
          <a:avLst/>
        </a:prstGeom>
        <a:solidFill>
          <a:srgbClr val="0083A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92A9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5DD00-81CA-4D89-AAC9-9CB098B4E837}">
      <dsp:nvSpPr>
        <dsp:cNvPr id="0" name=""/>
        <dsp:cNvSpPr/>
      </dsp:nvSpPr>
      <dsp:spPr>
        <a:xfrm>
          <a:off x="8305299" y="517200"/>
          <a:ext cx="1886775" cy="2641486"/>
        </a:xfrm>
        <a:prstGeom prst="rect">
          <a:avLst/>
        </a:prstGeom>
        <a:solidFill>
          <a:srgbClr val="15983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u="sng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Before Winter Break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sz="11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take action (vote) on the school’s strategic plan and vote on the ranked strategic plan priorities for SY23-24 budget discussions.</a:t>
          </a:r>
        </a:p>
      </dsp:txBody>
      <dsp:txXfrm>
        <a:off x="8305299" y="1520965"/>
        <a:ext cx="1886775" cy="1584891"/>
      </dsp:txXfrm>
    </dsp:sp>
    <dsp:sp modelId="{06772805-3643-43C2-9C80-F43268C57C20}">
      <dsp:nvSpPr>
        <dsp:cNvPr id="0" name=""/>
        <dsp:cNvSpPr/>
      </dsp:nvSpPr>
      <dsp:spPr>
        <a:xfrm>
          <a:off x="8852464" y="781349"/>
          <a:ext cx="792445" cy="792445"/>
        </a:xfrm>
        <a:prstGeom prst="ellipse">
          <a:avLst/>
        </a:prstGeom>
        <a:solidFill>
          <a:srgbClr val="15983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5</a:t>
          </a:r>
        </a:p>
      </dsp:txBody>
      <dsp:txXfrm>
        <a:off x="8968515" y="897400"/>
        <a:ext cx="560343" cy="560343"/>
      </dsp:txXfrm>
    </dsp:sp>
    <dsp:sp modelId="{77F59A8B-7684-4E29-B44F-B0F96367FE70}">
      <dsp:nvSpPr>
        <dsp:cNvPr id="0" name=""/>
        <dsp:cNvSpPr/>
      </dsp:nvSpPr>
      <dsp:spPr>
        <a:xfrm>
          <a:off x="8305299" y="3158615"/>
          <a:ext cx="1886775" cy="72"/>
        </a:xfrm>
        <a:prstGeom prst="rect">
          <a:avLst/>
        </a:prstGeom>
        <a:solidFill>
          <a:srgbClr val="15983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15983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#1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{AB8E97A3-458B-4459-8849-EF3A8D885423}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{95F9FFCB-1BFC-4B36-BE44-D6A1469F21C3}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{A69863A3-5EBF-4CAE-AA51-83CA76DE20BB}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#1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{AB8E97A3-458B-4459-8849-EF3A8D885423}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{95F9FFCB-1BFC-4B36-BE44-D6A1469F21C3}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{A69863A3-5EBF-4CAE-AA51-83CA76DE20BB}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AE20B-EBB3-094D-DB4C-C2D61D613A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5" name="Title 14">
            <a:extLst>
              <a:ext uri="{FF2B5EF4-FFF2-40B4-BE49-F238E27FC236}">
                <a16:creationId xmlns:a16="http://schemas.microsoft.com/office/drawing/2014/main" id="{B78DCB74-D75C-A010-7A21-F2ABB54BD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5998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/>
          <a:lstStyle/>
          <a:p>
            <a:r>
              <a:rPr lang="en-US"/>
              <a:t>45 Day Check-in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>
            <a:r>
              <a:rPr lang="en-US"/>
              <a:t>GO Team Meeting #3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0AB4F9BD-45E3-5D80-2AA3-7B14311A2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73271"/>
              </p:ext>
            </p:extLst>
          </p:nvPr>
        </p:nvGraphicFramePr>
        <p:xfrm>
          <a:off x="1" y="0"/>
          <a:ext cx="12191999" cy="68580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2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58">
                  <a:extLst>
                    <a:ext uri="{9D8B030D-6E8A-4147-A177-3AD203B41FA5}">
                      <a16:colId xmlns:a16="http://schemas.microsoft.com/office/drawing/2014/main" val="2019900898"/>
                    </a:ext>
                  </a:extLst>
                </a:gridCol>
                <a:gridCol w="3047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8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873">
                  <a:extLst>
                    <a:ext uri="{9D8B030D-6E8A-4147-A177-3AD203B41FA5}">
                      <a16:colId xmlns:a16="http://schemas.microsoft.com/office/drawing/2014/main" val="201663555"/>
                    </a:ext>
                  </a:extLst>
                </a:gridCol>
              </a:tblGrid>
              <a:tr h="368254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33338" marB="0">
                    <a:solidFill>
                      <a:srgbClr val="2D75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33338" marB="0">
                    <a:solidFill>
                      <a:srgbClr val="2D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090">
                <a:tc gridSpan="2">
                  <a:txBody>
                    <a:bodyPr/>
                    <a:lstStyle/>
                    <a:p>
                      <a:pPr marL="90170">
                        <a:lnSpc>
                          <a:spcPts val="1185"/>
                        </a:lnSpc>
                      </a:pP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0170">
                        <a:lnSpc>
                          <a:spcPts val="1185"/>
                        </a:lnSpc>
                      </a:pP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85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Associate</a:t>
                      </a:r>
                      <a:r>
                        <a:rPr sz="1400" b="1" spc="1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Superintendent: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753">
                <a:tc gridSpan="5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Continuous</a:t>
                      </a:r>
                      <a:r>
                        <a:rPr sz="1400" b="1" spc="29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Improvement</a:t>
                      </a:r>
                      <a:r>
                        <a:rPr sz="1400" b="1" spc="285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  <a:r>
                        <a:rPr sz="1400" b="1" spc="165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</a:t>
                      </a:r>
                      <a:r>
                        <a:rPr sz="1400" b="1" spc="75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25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r>
                        <a:rPr lang="en-US" sz="1400" b="1" spc="-25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3 -  </a:t>
                      </a:r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the 2022.23 school year, Springdale Park will identify and monitor attendance of students whose attendance fell below 90% in the 2021.22 school year and increase each student attendance by a minimum of 3%.</a:t>
                      </a:r>
                      <a:endParaRPr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74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14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7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860">
                <a:tc>
                  <a:txBody>
                    <a:bodyPr/>
                    <a:lstStyle/>
                    <a:p>
                      <a:pPr marL="88900">
                        <a:lnSpc>
                          <a:spcPts val="1825"/>
                        </a:lnSpc>
                      </a:pP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  <a:r>
                        <a:rPr sz="1400" b="1" spc="16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r>
                        <a:rPr sz="1400" b="1" spc="8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462C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3345">
                        <a:lnSpc>
                          <a:spcPts val="1825"/>
                        </a:lnSpc>
                      </a:pP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</a:t>
                      </a:r>
                      <a:r>
                        <a:rPr lang="en-US" sz="1400" b="1" spc="1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1400" b="1" spc="4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  <a:r>
                        <a:rPr lang="en-US" sz="1400" b="1" spc="15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Actions</a:t>
                      </a:r>
                      <a:r>
                        <a:rPr lang="en-US" sz="1400" b="1" spc="14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spc="-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(Implementation</a:t>
                      </a:r>
                      <a:r>
                        <a:rPr lang="en-US" sz="1400" b="1" spc="26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n-US" sz="1400" b="1" spc="8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</a:t>
                      </a:r>
                      <a:r>
                        <a:rPr lang="en-US" sz="1400" b="1" spc="1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spc="-1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/Teacher </a:t>
                      </a: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</a:t>
                      </a:r>
                      <a:r>
                        <a:rPr lang="en-US" sz="1400" b="1" spc="16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spc="-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data)</a:t>
                      </a:r>
                      <a:endParaRPr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462C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3345">
                        <a:lnSpc>
                          <a:spcPts val="1825"/>
                        </a:lnSpc>
                      </a:pP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Evidence</a:t>
                      </a:r>
                      <a:r>
                        <a:rPr sz="1400" b="1" spc="1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b="1" spc="4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Completed</a:t>
                      </a:r>
                      <a:r>
                        <a:rPr sz="1400" b="1" spc="15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Actions</a:t>
                      </a:r>
                      <a:r>
                        <a:rPr sz="1400" b="1" spc="14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Steps</a:t>
                      </a:r>
                      <a:endParaRPr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(Implementation</a:t>
                      </a:r>
                      <a:r>
                        <a:rPr sz="1400" b="1" spc="26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400" b="1" spc="8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Student</a:t>
                      </a:r>
                      <a:r>
                        <a:rPr sz="1400" b="1" spc="1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/Teacher</a:t>
                      </a:r>
                      <a:endParaRPr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progress</a:t>
                      </a:r>
                      <a:r>
                        <a:rPr sz="1400" b="1" spc="16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data)</a:t>
                      </a:r>
                      <a:endParaRPr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462C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5885">
                        <a:lnSpc>
                          <a:spcPts val="1825"/>
                        </a:lnSpc>
                      </a:pPr>
                      <a:r>
                        <a:rPr sz="1000" b="1">
                          <a:latin typeface="Calibri"/>
                          <a:cs typeface="Calibri"/>
                        </a:rPr>
                        <a:t>Artifacts</a:t>
                      </a:r>
                      <a:r>
                        <a:rPr sz="1000" b="1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>
                          <a:latin typeface="Calibri"/>
                          <a:cs typeface="Calibri"/>
                        </a:rPr>
                        <a:t>available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825"/>
                        </a:lnSpc>
                      </a:pPr>
                      <a:r>
                        <a:rPr lang="en-US" sz="1000" b="1">
                          <a:latin typeface="Calibri"/>
                          <a:cs typeface="Calibri"/>
                        </a:rPr>
                        <a:t>Artifacts</a:t>
                      </a:r>
                      <a:r>
                        <a:rPr lang="en-US" sz="1000" b="1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spc="-10">
                          <a:latin typeface="Calibri"/>
                          <a:cs typeface="Calibri"/>
                        </a:rPr>
                        <a:t>available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941">
                <a:tc>
                  <a:txBody>
                    <a:bodyPr/>
                    <a:lstStyle/>
                    <a:p>
                      <a:pPr marL="88900">
                        <a:lnSpc>
                          <a:spcPts val="1290"/>
                        </a:lnSpc>
                      </a:pPr>
                      <a:endParaRPr lang="en-US" sz="1400" b="0" spc="-2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>
                        <a:lnSpc>
                          <a:spcPts val="1290"/>
                        </a:lnSpc>
                      </a:pPr>
                      <a:r>
                        <a:rPr sz="1400" b="0" spc="-2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r>
                        <a:rPr lang="en-US" sz="1400" b="0" spc="-2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Back to School Night, STEM Night</a:t>
                      </a:r>
                      <a:endParaRPr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88900">
                        <a:lnSpc>
                          <a:spcPts val="1290"/>
                        </a:lnSpc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 Calendar</a:t>
                      </a:r>
                      <a:endParaRPr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823">
                <a:tc>
                  <a:txBody>
                    <a:bodyPr/>
                    <a:lstStyle/>
                    <a:p>
                      <a:pPr marL="88900">
                        <a:lnSpc>
                          <a:spcPts val="1830"/>
                        </a:lnSpc>
                      </a:pPr>
                      <a:endParaRPr lang="en-US" sz="1400" b="0" spc="-2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>
                        <a:lnSpc>
                          <a:spcPts val="1830"/>
                        </a:lnSpc>
                      </a:pPr>
                      <a:r>
                        <a:rPr sz="1400" b="0" spc="-2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r>
                        <a:rPr lang="en-US" sz="1400" b="0" spc="-2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Parent Tours; Parent Portal Access to All</a:t>
                      </a:r>
                      <a:endParaRPr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88900">
                        <a:lnSpc>
                          <a:spcPts val="1830"/>
                        </a:lnSpc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Tours to date</a:t>
                      </a:r>
                      <a:endParaRPr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823">
                <a:tc>
                  <a:txBody>
                    <a:bodyPr/>
                    <a:lstStyle/>
                    <a:p>
                      <a:pPr marL="88900">
                        <a:lnSpc>
                          <a:spcPts val="1835"/>
                        </a:lnSpc>
                      </a:pPr>
                      <a:endParaRPr lang="en-US" sz="1400" b="0" spc="-2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>
                        <a:lnSpc>
                          <a:spcPts val="1835"/>
                        </a:lnSpc>
                      </a:pPr>
                      <a:endParaRPr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88900">
                        <a:lnSpc>
                          <a:spcPts val="1835"/>
                        </a:lnSpc>
                      </a:pPr>
                      <a:endParaRPr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607">
                <a:tc gridSpan="5">
                  <a:txBody>
                    <a:bodyPr/>
                    <a:lstStyle/>
                    <a:p>
                      <a:pPr marL="88900">
                        <a:lnSpc>
                          <a:spcPts val="1839"/>
                        </a:lnSpc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Summary</a:t>
                      </a:r>
                      <a:r>
                        <a:rPr sz="1400" spc="7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400" spc="7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</a:t>
                      </a:r>
                      <a:r>
                        <a:rPr sz="1400" spc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r>
                        <a:rPr sz="1400" spc="8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400" spc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</a:t>
                      </a:r>
                      <a:r>
                        <a:rPr sz="1400" spc="3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sz="1400" spc="18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needed</a:t>
                      </a:r>
                      <a:r>
                        <a:rPr sz="1400" spc="17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sz="1400" spc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continue</a:t>
                      </a:r>
                      <a:r>
                        <a:rPr sz="1400" spc="7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progress:</a:t>
                      </a:r>
                      <a:endParaRPr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88900">
                        <a:lnSpc>
                          <a:spcPts val="1839"/>
                        </a:lnSpc>
                      </a:pP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5864">
                <a:tc>
                  <a:txBody>
                    <a:bodyPr/>
                    <a:lstStyle/>
                    <a:p>
                      <a:pPr marL="88900">
                        <a:lnSpc>
                          <a:spcPts val="1839"/>
                        </a:lnSpc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r>
                        <a:rPr sz="1400" b="1" spc="8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r>
                        <a:rPr sz="1400" b="1" spc="7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400" b="1" spc="8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1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</a:t>
                      </a:r>
                      <a:endParaRPr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8900">
                        <a:lnSpc>
                          <a:spcPts val="1839"/>
                        </a:lnSpc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Anticipated</a:t>
                      </a:r>
                      <a:r>
                        <a:rPr lang="en-US" sz="1400" b="1" spc="114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r>
                        <a:rPr lang="en-US" sz="1400" b="1" spc="105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1400" b="1" spc="3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spc="-1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Completion</a:t>
                      </a:r>
                      <a:endParaRPr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3345">
                        <a:lnSpc>
                          <a:spcPts val="1839"/>
                        </a:lnSpc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Anticipated</a:t>
                      </a:r>
                      <a:r>
                        <a:rPr sz="1400" b="1" spc="114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r>
                        <a:rPr sz="1400" b="1" spc="10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b="1" spc="3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Completion</a:t>
                      </a:r>
                      <a:endParaRPr sz="14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5885">
                        <a:lnSpc>
                          <a:spcPts val="1839"/>
                        </a:lnSpc>
                      </a:pPr>
                      <a:r>
                        <a:rPr sz="1000" b="1">
                          <a:latin typeface="Calibri"/>
                          <a:cs typeface="Calibri"/>
                        </a:rPr>
                        <a:t>Necessary</a:t>
                      </a:r>
                      <a:r>
                        <a:rPr sz="1000" b="1" spc="95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>
                          <a:latin typeface="Calibri"/>
                          <a:cs typeface="Calibri"/>
                        </a:rPr>
                        <a:t>Resources</a:t>
                      </a:r>
                      <a:r>
                        <a:rPr sz="1000" b="1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>
                          <a:latin typeface="Calibri"/>
                          <a:cs typeface="Calibri"/>
                        </a:rPr>
                        <a:t>to</a:t>
                      </a:r>
                      <a:r>
                        <a:rPr sz="1000" b="1" spc="7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>
                          <a:latin typeface="Calibri"/>
                          <a:cs typeface="Calibri"/>
                        </a:rPr>
                        <a:t>Complete</a:t>
                      </a:r>
                      <a:r>
                        <a:rPr sz="1000" b="1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20">
                          <a:latin typeface="Calibri"/>
                          <a:cs typeface="Calibri"/>
                        </a:rPr>
                        <a:t>Step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839"/>
                        </a:lnSpc>
                      </a:pPr>
                      <a:r>
                        <a:rPr lang="en-US" sz="1000" b="1" dirty="0">
                          <a:latin typeface="Calibri"/>
                          <a:cs typeface="Calibri"/>
                        </a:rPr>
                        <a:t>Necessary</a:t>
                      </a:r>
                      <a:r>
                        <a:rPr lang="en-US" sz="1000" b="1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>
                          <a:latin typeface="Calibri"/>
                          <a:cs typeface="Calibri"/>
                        </a:rPr>
                        <a:t>Resources</a:t>
                      </a:r>
                      <a:r>
                        <a:rPr lang="en-US" sz="1000" b="1" spc="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lang="en-US" sz="1000" b="1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>
                          <a:latin typeface="Calibri"/>
                          <a:cs typeface="Calibri"/>
                        </a:rPr>
                        <a:t>Complete</a:t>
                      </a:r>
                      <a:r>
                        <a:rPr lang="en-US" sz="1000" b="1" spc="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spc="-20" dirty="0">
                          <a:latin typeface="Calibri"/>
                          <a:cs typeface="Calibri"/>
                        </a:rPr>
                        <a:t>Step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 Weekly Care Team &amp; Student Attendance Committee Meetings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Agenda, Minutes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6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 SEL Lessons with School Counselor &amp; Social Worker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6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3.  SPARK Plug Enrichment &amp; Intervention Block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Schedule; Class Rosters; HMH Data Trackers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582">
                <a:tc gridSpan="5">
                  <a:txBody>
                    <a:bodyPr/>
                    <a:lstStyle/>
                    <a:p>
                      <a:pPr marL="88900">
                        <a:lnSpc>
                          <a:spcPts val="1860"/>
                        </a:lnSpc>
                      </a:pP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Summary</a:t>
                      </a:r>
                      <a:r>
                        <a:rPr sz="1400" spc="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400" spc="6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</a:t>
                      </a:r>
                      <a:r>
                        <a:rPr sz="1400" spc="10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r>
                        <a:rPr sz="1400" spc="8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400" spc="9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</a:t>
                      </a:r>
                      <a:r>
                        <a:rPr sz="14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sz="1400" spc="17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needed</a:t>
                      </a:r>
                      <a:r>
                        <a:rPr sz="1400" spc="1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sz="1400" spc="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</a:t>
                      </a:r>
                      <a:r>
                        <a:rPr sz="1400" spc="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r>
                        <a:rPr sz="1400" spc="9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r>
                        <a:rPr sz="1400" spc="8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currently</a:t>
                      </a:r>
                      <a:r>
                        <a:rPr sz="1400" spc="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4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progress: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88900">
                        <a:lnSpc>
                          <a:spcPts val="1860"/>
                        </a:lnSpc>
                      </a:pP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2378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Pending</a:t>
                      </a:r>
                      <a:r>
                        <a:rPr sz="1400" b="1" spc="16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r>
                        <a:rPr sz="1400" b="1" spc="6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2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2D75B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Anticipated</a:t>
                      </a:r>
                      <a:r>
                        <a:rPr lang="en-US" sz="1400" b="1" spc="11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r>
                        <a:rPr lang="en-US" sz="1400" b="1" spc="12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spc="-2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2D75B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Anticipated</a:t>
                      </a:r>
                      <a:r>
                        <a:rPr sz="1400" b="1" spc="11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Start</a:t>
                      </a:r>
                      <a:r>
                        <a:rPr sz="1400" b="1" spc="1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endParaRPr sz="14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2D75B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1000" b="1">
                          <a:latin typeface="Calibri"/>
                          <a:cs typeface="Calibri"/>
                        </a:rPr>
                        <a:t>Necessary</a:t>
                      </a:r>
                      <a:r>
                        <a:rPr sz="1000" b="1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>
                          <a:latin typeface="Calibri"/>
                          <a:cs typeface="Calibri"/>
                        </a:rPr>
                        <a:t>Resources</a:t>
                      </a:r>
                      <a:r>
                        <a:rPr sz="1000" b="1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>
                          <a:latin typeface="Calibri"/>
                          <a:cs typeface="Calibri"/>
                        </a:rPr>
                        <a:t>to</a:t>
                      </a:r>
                      <a:r>
                        <a:rPr sz="1000" b="1" spc="7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>
                          <a:latin typeface="Calibri"/>
                          <a:cs typeface="Calibri"/>
                        </a:rPr>
                        <a:t>Begin/Complete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958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b="1" spc="-20">
                          <a:latin typeface="Calibri"/>
                          <a:cs typeface="Calibri"/>
                        </a:rPr>
                        <a:t>Step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lang="en-US" sz="1000" b="1">
                          <a:latin typeface="Calibri"/>
                          <a:cs typeface="Calibri"/>
                        </a:rPr>
                        <a:t>Necessary</a:t>
                      </a:r>
                      <a:r>
                        <a:rPr lang="en-US" sz="1000" b="1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>
                          <a:latin typeface="Calibri"/>
                          <a:cs typeface="Calibri"/>
                        </a:rPr>
                        <a:t>Resources</a:t>
                      </a:r>
                      <a:r>
                        <a:rPr lang="en-US" sz="1000" b="1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>
                          <a:latin typeface="Calibri"/>
                          <a:cs typeface="Calibri"/>
                        </a:rPr>
                        <a:t>to</a:t>
                      </a:r>
                      <a:r>
                        <a:rPr lang="en-US" sz="1000" b="1" spc="7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spc="-10">
                          <a:latin typeface="Calibri"/>
                          <a:cs typeface="Calibri"/>
                        </a:rPr>
                        <a:t>Begin/Complete</a:t>
                      </a:r>
                      <a:endParaRPr lang="en-US" sz="1000">
                        <a:latin typeface="Calibri"/>
                        <a:cs typeface="Calibri"/>
                      </a:endParaRPr>
                    </a:p>
                    <a:p>
                      <a:pPr marL="958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lang="en-US" sz="1000" b="1" spc="-20">
                          <a:latin typeface="Calibri"/>
                          <a:cs typeface="Calibri"/>
                        </a:rPr>
                        <a:t>Step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8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PLC Meetings on a weekly basis with IRR, SPED and EIP.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87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Monitoring Parent portal usage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10/22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043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La Amistad Partnership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10/22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0662">
                <a:tc gridSpan="5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Summary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0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next</a:t>
                      </a:r>
                      <a:r>
                        <a:rPr sz="10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steps</a:t>
                      </a:r>
                      <a:r>
                        <a:rPr sz="10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0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district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support</a:t>
                      </a:r>
                      <a:r>
                        <a:rPr sz="1000" spc="1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needed</a:t>
                      </a:r>
                      <a:r>
                        <a:rPr sz="1000" spc="1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0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start</a:t>
                      </a:r>
                      <a:r>
                        <a:rPr sz="10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action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steps: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1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1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75BCAC-8870-F7C9-F578-E2677623DE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4A7B9A-DFB4-8588-35E2-C24189A1F69A}"/>
              </a:ext>
            </a:extLst>
          </p:cNvPr>
          <p:cNvSpPr txBox="1"/>
          <p:nvPr/>
        </p:nvSpPr>
        <p:spPr>
          <a:xfrm>
            <a:off x="171449" y="41275"/>
            <a:ext cx="12020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Springdale Park Elementary</a:t>
            </a:r>
          </a:p>
        </p:txBody>
      </p:sp>
    </p:spTree>
    <p:extLst>
      <p:ext uri="{BB962C8B-B14F-4D97-AF65-F5344CB8AC3E}">
        <p14:creationId xmlns:p14="http://schemas.microsoft.com/office/powerpoint/2010/main" val="2250635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026;p18">
            <a:extLst>
              <a:ext uri="{FF2B5EF4-FFF2-40B4-BE49-F238E27FC236}">
                <a16:creationId xmlns:a16="http://schemas.microsoft.com/office/drawing/2014/main" id="{0673E149-C7B9-B339-3C37-DBE1579A793F}"/>
              </a:ext>
            </a:extLst>
          </p:cNvPr>
          <p:cNvSpPr txBox="1"/>
          <p:nvPr/>
        </p:nvSpPr>
        <p:spPr>
          <a:xfrm>
            <a:off x="4195985" y="80473"/>
            <a:ext cx="6939185" cy="12317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Review the priorities and goals in your </a:t>
            </a:r>
            <a:r>
              <a:rPr kumimoji="0" lang="en-US" sz="1867" b="1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strategic plan </a:t>
            </a:r>
            <a:r>
              <a:rPr kumimoji="0" lang="en-US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and reflect on if the expected progress is being made. These guiding questions will help you determine what, if any, updates are needed for your school’s strategic plan.</a:t>
            </a: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A9B6C90-494B-CAAF-0C78-A502AFF09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87832"/>
            <a:ext cx="3623417" cy="123172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Activity &amp; Discussion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FE426777-FE39-11B0-17A3-D757CD2D1F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7679136"/>
              </p:ext>
            </p:extLst>
          </p:nvPr>
        </p:nvGraphicFramePr>
        <p:xfrm>
          <a:off x="984448" y="1623700"/>
          <a:ext cx="10150722" cy="4700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1536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B6A01D7-8FA4-5D34-9FD8-B467520D4E76}"/>
              </a:ext>
            </a:extLst>
          </p:cNvPr>
          <p:cNvSpPr txBox="1">
            <a:spLocks/>
          </p:cNvSpPr>
          <p:nvPr/>
        </p:nvSpPr>
        <p:spPr>
          <a:xfrm>
            <a:off x="68365" y="76912"/>
            <a:ext cx="8289421" cy="17006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>
                <a:solidFill>
                  <a:schemeClr val="accent2"/>
                </a:solidFill>
              </a:rPr>
              <a:t>Updates to the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Strategic Plan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AF32C4-89EA-FD40-34E7-595997B7F1F5}"/>
              </a:ext>
            </a:extLst>
          </p:cNvPr>
          <p:cNvSpPr txBox="1"/>
          <p:nvPr/>
        </p:nvSpPr>
        <p:spPr>
          <a:xfrm>
            <a:off x="470017" y="2144995"/>
            <a:ext cx="7486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i="1"/>
              <a:t>Enter all changes/updates to your plan – be sure to include accountability measures, as appropriate.</a:t>
            </a:r>
          </a:p>
        </p:txBody>
      </p:sp>
    </p:spTree>
    <p:extLst>
      <p:ext uri="{BB962C8B-B14F-4D97-AF65-F5344CB8AC3E}">
        <p14:creationId xmlns:p14="http://schemas.microsoft.com/office/powerpoint/2010/main" val="1182286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0179B5-0800-154F-80F6-614473C055BD}"/>
              </a:ext>
            </a:extLst>
          </p:cNvPr>
          <p:cNvSpPr txBox="1"/>
          <p:nvPr/>
        </p:nvSpPr>
        <p:spPr>
          <a:xfrm>
            <a:off x="2042809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68C313-80C0-8840-8702-F1084174C592}"/>
              </a:ext>
            </a:extLst>
          </p:cNvPr>
          <p:cNvSpPr txBox="1"/>
          <p:nvPr/>
        </p:nvSpPr>
        <p:spPr>
          <a:xfrm>
            <a:off x="4002238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863C6B-1856-BC43-A090-B182EAB34EB8}"/>
              </a:ext>
            </a:extLst>
          </p:cNvPr>
          <p:cNvSpPr txBox="1"/>
          <p:nvPr/>
        </p:nvSpPr>
        <p:spPr>
          <a:xfrm>
            <a:off x="5932638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E770E3-D227-CD4E-83C4-44744E774884}"/>
              </a:ext>
            </a:extLst>
          </p:cNvPr>
          <p:cNvSpPr txBox="1"/>
          <p:nvPr/>
        </p:nvSpPr>
        <p:spPr>
          <a:xfrm>
            <a:off x="7863038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C47546-62E7-304A-8631-60D9B8E543BE}"/>
              </a:ext>
            </a:extLst>
          </p:cNvPr>
          <p:cNvSpPr txBox="1"/>
          <p:nvPr/>
        </p:nvSpPr>
        <p:spPr>
          <a:xfrm>
            <a:off x="9807953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5</a:t>
            </a: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F732821D-9599-E206-CA1E-80C42A9A7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906" y="565554"/>
            <a:ext cx="6296675" cy="1325563"/>
          </a:xfrm>
        </p:spPr>
        <p:txBody>
          <a:bodyPr anchor="ctr"/>
          <a:lstStyle/>
          <a:p>
            <a:r>
              <a:rPr lang="en-US">
                <a:solidFill>
                  <a:schemeClr val="tx2"/>
                </a:solidFill>
              </a:rPr>
              <a:t>Be prepared for our next meeting: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308D1AB-33EC-174A-AFF4-6B9718A86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Content Placeholder 4" descr="timeline SmartArt graphic&#10;">
            <a:extLst>
              <a:ext uri="{FF2B5EF4-FFF2-40B4-BE49-F238E27FC236}">
                <a16:creationId xmlns:a16="http://schemas.microsoft.com/office/drawing/2014/main" id="{4D5057DE-B08A-4CBD-EFA9-97ED56F85C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798837"/>
              </p:ext>
            </p:extLst>
          </p:nvPr>
        </p:nvGraphicFramePr>
        <p:xfrm>
          <a:off x="1009956" y="2081337"/>
          <a:ext cx="10195560" cy="367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Arrow: Down 13">
            <a:extLst>
              <a:ext uri="{FF2B5EF4-FFF2-40B4-BE49-F238E27FC236}">
                <a16:creationId xmlns:a16="http://schemas.microsoft.com/office/drawing/2014/main" id="{C57183D2-B974-300F-49E2-1E182B0A7D75}"/>
              </a:ext>
            </a:extLst>
          </p:cNvPr>
          <p:cNvSpPr/>
          <p:nvPr/>
        </p:nvSpPr>
        <p:spPr>
          <a:xfrm>
            <a:off x="9889990" y="1343232"/>
            <a:ext cx="731378" cy="1230897"/>
          </a:xfrm>
          <a:prstGeom prst="downArrow">
            <a:avLst/>
          </a:prstGeom>
          <a:solidFill>
            <a:schemeClr val="accent6"/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7F61D8-E6F9-D5FD-C25B-77693CE26F4E}"/>
              </a:ext>
            </a:extLst>
          </p:cNvPr>
          <p:cNvSpPr txBox="1"/>
          <p:nvPr/>
        </p:nvSpPr>
        <p:spPr>
          <a:xfrm>
            <a:off x="8965264" y="859004"/>
            <a:ext cx="2580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prstClr val="black"/>
                </a:solidFill>
                <a:latin typeface="Avenir Next LT Pro"/>
              </a:rPr>
              <a:t>At our </a:t>
            </a:r>
            <a:r>
              <a:rPr lang="en-US" b="1">
                <a:solidFill>
                  <a:schemeClr val="accent6"/>
                </a:solidFill>
                <a:latin typeface="Avenir Next LT Pro"/>
              </a:rPr>
              <a:t>NEXT</a:t>
            </a:r>
            <a:r>
              <a:rPr lang="en-US" b="1">
                <a:solidFill>
                  <a:prstClr val="black"/>
                </a:solidFill>
                <a:latin typeface="Avenir Next LT Pro"/>
              </a:rPr>
              <a:t> </a:t>
            </a:r>
            <a:r>
              <a:rPr lang="en-US">
                <a:solidFill>
                  <a:prstClr val="black"/>
                </a:solidFill>
                <a:latin typeface="Avenir Next LT Pro"/>
              </a:rPr>
              <a:t>meeting</a:t>
            </a:r>
            <a:endParaRPr lang="en-US" b="1">
              <a:solidFill>
                <a:srgbClr val="A92A91"/>
              </a:solidFill>
              <a:latin typeface="Avenir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2603081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CCF58-9B83-4A4F-8CA9-3D9C9BB7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A0F71E7-FE07-73D1-D9FD-184B9CA7ABC2}"/>
              </a:ext>
            </a:extLst>
          </p:cNvPr>
          <p:cNvSpPr txBox="1"/>
          <p:nvPr/>
        </p:nvSpPr>
        <p:spPr>
          <a:xfrm>
            <a:off x="504202" y="523428"/>
            <a:ext cx="6742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>
                <a:solidFill>
                  <a:schemeClr val="bg1"/>
                </a:solidFill>
              </a:rPr>
              <a:t>Questions?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D562AFE-AF86-25EC-E667-AC2A148BD316}"/>
              </a:ext>
            </a:extLst>
          </p:cNvPr>
          <p:cNvSpPr txBox="1"/>
          <p:nvPr/>
        </p:nvSpPr>
        <p:spPr>
          <a:xfrm>
            <a:off x="1853013" y="2560443"/>
            <a:ext cx="6742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>
                <a:solidFill>
                  <a:schemeClr val="bg1"/>
                </a:solidFill>
              </a:rPr>
              <a:t>Wonderings?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CA97C8F-6255-CEE2-7FC8-74823B4FD90E}"/>
              </a:ext>
            </a:extLst>
          </p:cNvPr>
          <p:cNvSpPr txBox="1"/>
          <p:nvPr/>
        </p:nvSpPr>
        <p:spPr>
          <a:xfrm>
            <a:off x="4174713" y="4597458"/>
            <a:ext cx="6742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>
                <a:solidFill>
                  <a:schemeClr val="bg1"/>
                </a:solidFill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333569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CIP-45 Day Check-in &amp;</a:t>
            </a:r>
          </a:p>
          <a:p>
            <a:r>
              <a:rPr lang="en-US" dirty="0"/>
              <a:t>School Strategic Plan Alignment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0179B5-0800-154F-80F6-614473C055BD}"/>
              </a:ext>
            </a:extLst>
          </p:cNvPr>
          <p:cNvSpPr txBox="1"/>
          <p:nvPr/>
        </p:nvSpPr>
        <p:spPr>
          <a:xfrm>
            <a:off x="2042809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68C313-80C0-8840-8702-F1084174C592}"/>
              </a:ext>
            </a:extLst>
          </p:cNvPr>
          <p:cNvSpPr txBox="1"/>
          <p:nvPr/>
        </p:nvSpPr>
        <p:spPr>
          <a:xfrm>
            <a:off x="4002238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863C6B-1856-BC43-A090-B182EAB34EB8}"/>
              </a:ext>
            </a:extLst>
          </p:cNvPr>
          <p:cNvSpPr txBox="1"/>
          <p:nvPr/>
        </p:nvSpPr>
        <p:spPr>
          <a:xfrm>
            <a:off x="5932638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E770E3-D227-CD4E-83C4-44744E774884}"/>
              </a:ext>
            </a:extLst>
          </p:cNvPr>
          <p:cNvSpPr txBox="1"/>
          <p:nvPr/>
        </p:nvSpPr>
        <p:spPr>
          <a:xfrm>
            <a:off x="7863038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C47546-62E7-304A-8631-60D9B8E543BE}"/>
              </a:ext>
            </a:extLst>
          </p:cNvPr>
          <p:cNvSpPr txBox="1"/>
          <p:nvPr/>
        </p:nvSpPr>
        <p:spPr>
          <a:xfrm>
            <a:off x="9807953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5</a:t>
            </a: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F732821D-9599-E206-CA1E-80C42A9A7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491" y="199336"/>
            <a:ext cx="6296675" cy="1325563"/>
          </a:xfrm>
        </p:spPr>
        <p:txBody>
          <a:bodyPr anchor="ctr"/>
          <a:lstStyle/>
          <a:p>
            <a:r>
              <a:rPr lang="en-US">
                <a:solidFill>
                  <a:schemeClr val="tx2"/>
                </a:solidFill>
              </a:rPr>
              <a:t>Timeline for GO Teams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308D1AB-33EC-174A-AFF4-6B9718A86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ontent Placeholder 4" descr="timeline SmartArt graphic&#10;">
            <a:extLst>
              <a:ext uri="{FF2B5EF4-FFF2-40B4-BE49-F238E27FC236}">
                <a16:creationId xmlns:a16="http://schemas.microsoft.com/office/drawing/2014/main" id="{4D5057DE-B08A-4CBD-EFA9-97ED56F85C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5496960"/>
              </p:ext>
            </p:extLst>
          </p:nvPr>
        </p:nvGraphicFramePr>
        <p:xfrm>
          <a:off x="998220" y="1823538"/>
          <a:ext cx="10195560" cy="367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Arrow: Down 13">
            <a:extLst>
              <a:ext uri="{FF2B5EF4-FFF2-40B4-BE49-F238E27FC236}">
                <a16:creationId xmlns:a16="http://schemas.microsoft.com/office/drawing/2014/main" id="{C57183D2-B974-300F-49E2-1E182B0A7D75}"/>
              </a:ext>
            </a:extLst>
          </p:cNvPr>
          <p:cNvSpPr/>
          <p:nvPr/>
        </p:nvSpPr>
        <p:spPr>
          <a:xfrm>
            <a:off x="7847545" y="1089488"/>
            <a:ext cx="731378" cy="1213503"/>
          </a:xfrm>
          <a:prstGeom prst="downArrow">
            <a:avLst/>
          </a:prstGeom>
          <a:solidFill>
            <a:srgbClr val="A92A91"/>
          </a:solidFill>
          <a:ln w="12700" cap="flat" cmpd="sng" algn="ctr">
            <a:solidFill>
              <a:srgbClr val="A92A9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7F61D8-E6F9-D5FD-C25B-77693CE26F4E}"/>
              </a:ext>
            </a:extLst>
          </p:cNvPr>
          <p:cNvSpPr txBox="1"/>
          <p:nvPr/>
        </p:nvSpPr>
        <p:spPr>
          <a:xfrm>
            <a:off x="7379919" y="677451"/>
            <a:ext cx="1666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prstClr val="black"/>
                </a:solidFill>
                <a:latin typeface="Avenir Next LT Pro"/>
              </a:rPr>
              <a:t>You are </a:t>
            </a:r>
            <a:r>
              <a:rPr lang="en-US" b="1">
                <a:solidFill>
                  <a:srgbClr val="A92A91"/>
                </a:solidFill>
                <a:latin typeface="Avenir Next LT Pro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70020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212" y="2235200"/>
            <a:ext cx="6245912" cy="2387600"/>
          </a:xfrm>
        </p:spPr>
        <p:txBody>
          <a:bodyPr anchor="ctr"/>
          <a:lstStyle/>
          <a:p>
            <a:r>
              <a:rPr lang="en-US"/>
              <a:t>Strategic Plan Progress</a:t>
            </a:r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8F5F8-EFB6-04EF-A70B-D6D80822B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29" y="58537"/>
            <a:ext cx="5387432" cy="812483"/>
          </a:xfrm>
        </p:spPr>
        <p:txBody>
          <a:bodyPr anchor="b">
            <a:normAutofit/>
          </a:bodyPr>
          <a:lstStyle/>
          <a:p>
            <a:r>
              <a:rPr lang="en-US">
                <a:solidFill>
                  <a:schemeClr val="accent2"/>
                </a:solidFill>
              </a:rPr>
              <a:t>Our Strategic Plan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613283E-404F-831F-F3E3-18C9DE2B11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034" y="871020"/>
            <a:ext cx="7863840" cy="5661966"/>
          </a:xfrm>
          <a:prstGeom prst="rect">
            <a:avLst/>
          </a:prstGeom>
          <a:noFill/>
        </p:spPr>
      </p:pic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9B3CAB1A-E048-8F02-FBCF-9984FC714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F70ECF-E9D5-E3E2-0871-F1B248ACD0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515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5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620" y="76442"/>
            <a:ext cx="9779183" cy="814451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Quarterly CIP Check-in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386585"/>
            <a:ext cx="9779183" cy="370306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b="1" u="sng">
                <a:solidFill>
                  <a:schemeClr val="tx1">
                    <a:lumMod val="75000"/>
                    <a:lumOff val="25000"/>
                  </a:schemeClr>
                </a:solidFill>
              </a:rPr>
              <a:t>Questions to Consider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tx1">
                    <a:lumMod val="75000"/>
                    <a:lumOff val="25000"/>
                  </a:schemeClr>
                </a:solidFill>
              </a:rPr>
              <a:t>Based on our year long CIP plan, what are the actions that the school has already completed?​ 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tx1">
                    <a:lumMod val="75000"/>
                    <a:lumOff val="25000"/>
                  </a:schemeClr>
                </a:solidFill>
              </a:rPr>
              <a:t>What data supports the completion of an action step and success criteria (both implementation and student achievement)?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A87AA7-37DD-6AF8-8076-B2578368A7B5}"/>
              </a:ext>
            </a:extLst>
          </p:cNvPr>
          <p:cNvSpPr txBox="1"/>
          <p:nvPr/>
        </p:nvSpPr>
        <p:spPr>
          <a:xfrm>
            <a:off x="1364197" y="890893"/>
            <a:ext cx="8421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As part of the Continuous Improvement process, all APS schools are completing a quarterly check-in for the Continuous Improvement Plans.  </a:t>
            </a:r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3D24A5A-57B7-30C2-F242-A5D4866353BD}"/>
              </a:ext>
            </a:extLst>
          </p:cNvPr>
          <p:cNvSpPr/>
          <p:nvPr/>
        </p:nvSpPr>
        <p:spPr>
          <a:xfrm>
            <a:off x="0" y="2843868"/>
            <a:ext cx="3993160" cy="1048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0AB4F9BD-45E3-5D80-2AA3-7B14311A2AEF}"/>
              </a:ext>
            </a:extLst>
          </p:cNvPr>
          <p:cNvGraphicFramePr>
            <a:graphicFrameLocks noGrp="1"/>
          </p:cNvGraphicFramePr>
          <p:nvPr/>
        </p:nvGraphicFramePr>
        <p:xfrm>
          <a:off x="0" y="12701"/>
          <a:ext cx="12191999" cy="70206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2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58">
                  <a:extLst>
                    <a:ext uri="{9D8B030D-6E8A-4147-A177-3AD203B41FA5}">
                      <a16:colId xmlns:a16="http://schemas.microsoft.com/office/drawing/2014/main" val="2019900898"/>
                    </a:ext>
                  </a:extLst>
                </a:gridCol>
                <a:gridCol w="3047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8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873">
                  <a:extLst>
                    <a:ext uri="{9D8B030D-6E8A-4147-A177-3AD203B41FA5}">
                      <a16:colId xmlns:a16="http://schemas.microsoft.com/office/drawing/2014/main" val="201663555"/>
                    </a:ext>
                  </a:extLst>
                </a:gridCol>
              </a:tblGrid>
              <a:tr h="377824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33338" marB="0">
                    <a:solidFill>
                      <a:srgbClr val="2D75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33338" marB="0">
                    <a:solidFill>
                      <a:srgbClr val="2D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148">
                <a:tc gridSpan="2">
                  <a:txBody>
                    <a:bodyPr/>
                    <a:lstStyle/>
                    <a:p>
                      <a:pPr marL="90170">
                        <a:lnSpc>
                          <a:spcPts val="1185"/>
                        </a:lnSpc>
                      </a:pP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0170">
                        <a:lnSpc>
                          <a:spcPts val="1185"/>
                        </a:lnSpc>
                      </a:pP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85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Associate</a:t>
                      </a:r>
                      <a:r>
                        <a:rPr sz="1400" b="1" spc="1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Superintendent: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61">
                <a:tc gridSpan="5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Continuous</a:t>
                      </a:r>
                      <a:r>
                        <a:rPr sz="1400" b="1" spc="29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Improvement</a:t>
                      </a:r>
                      <a:r>
                        <a:rPr sz="1400" b="1" spc="28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Plan</a:t>
                      </a:r>
                      <a:r>
                        <a:rPr sz="1400" b="1" spc="16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Goal</a:t>
                      </a:r>
                      <a:r>
                        <a:rPr sz="1400" b="1" spc="7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#</a:t>
                      </a:r>
                      <a:r>
                        <a:rPr lang="en-US" sz="1400" b="1" spc="-2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1</a:t>
                      </a:r>
                      <a:endParaRPr sz="14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74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14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7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986">
                <a:tc>
                  <a:txBody>
                    <a:bodyPr/>
                    <a:lstStyle/>
                    <a:p>
                      <a:pPr marL="88900">
                        <a:lnSpc>
                          <a:spcPts val="1825"/>
                        </a:lnSpc>
                      </a:pP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Completed</a:t>
                      </a:r>
                      <a:r>
                        <a:rPr sz="1400" b="1" spc="16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Action</a:t>
                      </a:r>
                      <a:r>
                        <a:rPr sz="1400" b="1" spc="8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Steps</a:t>
                      </a:r>
                      <a:endParaRPr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462C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3345">
                        <a:lnSpc>
                          <a:spcPts val="1825"/>
                        </a:lnSpc>
                      </a:pPr>
                      <a:r>
                        <a:rPr lang="en-US" sz="1400" b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Evidence</a:t>
                      </a:r>
                      <a:r>
                        <a:rPr lang="en-US" sz="1400" b="1" spc="12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lang="en-US" sz="1400" b="1" spc="45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Completed</a:t>
                      </a:r>
                      <a:r>
                        <a:rPr lang="en-US" sz="1400" b="1" spc="155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Actions</a:t>
                      </a:r>
                      <a:r>
                        <a:rPr lang="en-US" sz="1400" b="1" spc="14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 spc="-2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Steps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n-US" sz="1400" b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(Implementation</a:t>
                      </a:r>
                      <a:r>
                        <a:rPr lang="en-US" sz="1400" b="1" spc="26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lang="en-US" sz="1400" b="1" spc="85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Student</a:t>
                      </a:r>
                      <a:r>
                        <a:rPr lang="en-US" sz="1400" b="1" spc="10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 spc="-1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/Teacher</a:t>
                      </a:r>
                      <a:endParaRPr lang="en-US" sz="140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en-US" sz="1400" b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progress</a:t>
                      </a:r>
                      <a:r>
                        <a:rPr lang="en-US" sz="1400" b="1" spc="165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 spc="-2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data)</a:t>
                      </a:r>
                      <a:endParaRPr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462C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3345">
                        <a:lnSpc>
                          <a:spcPts val="1825"/>
                        </a:lnSpc>
                      </a:pP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Evidence</a:t>
                      </a:r>
                      <a:r>
                        <a:rPr sz="1400" b="1" spc="1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b="1" spc="4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Completed</a:t>
                      </a:r>
                      <a:r>
                        <a:rPr sz="1400" b="1" spc="15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Actions</a:t>
                      </a:r>
                      <a:r>
                        <a:rPr sz="1400" b="1" spc="14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Steps</a:t>
                      </a:r>
                      <a:endParaRPr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(Implementation</a:t>
                      </a:r>
                      <a:r>
                        <a:rPr sz="1400" b="1" spc="26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400" b="1" spc="8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Student</a:t>
                      </a:r>
                      <a:r>
                        <a:rPr sz="1400" b="1" spc="1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/Teacher</a:t>
                      </a:r>
                      <a:endParaRPr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progress</a:t>
                      </a:r>
                      <a:r>
                        <a:rPr sz="1400" b="1" spc="16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data)</a:t>
                      </a:r>
                      <a:endParaRPr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462C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5885">
                        <a:lnSpc>
                          <a:spcPts val="1825"/>
                        </a:lnSpc>
                      </a:pPr>
                      <a:r>
                        <a:rPr sz="1000" b="1">
                          <a:latin typeface="Calibri"/>
                          <a:cs typeface="Calibri"/>
                        </a:rPr>
                        <a:t>Artifacts</a:t>
                      </a:r>
                      <a:r>
                        <a:rPr sz="1000" b="1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>
                          <a:latin typeface="Calibri"/>
                          <a:cs typeface="Calibri"/>
                        </a:rPr>
                        <a:t>available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825"/>
                        </a:lnSpc>
                      </a:pPr>
                      <a:r>
                        <a:rPr lang="en-US" sz="1000" b="1">
                          <a:latin typeface="Calibri"/>
                          <a:cs typeface="Calibri"/>
                        </a:rPr>
                        <a:t>Artifacts</a:t>
                      </a:r>
                      <a:r>
                        <a:rPr lang="en-US" sz="1000" b="1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spc="-10">
                          <a:latin typeface="Calibri"/>
                          <a:cs typeface="Calibri"/>
                        </a:rPr>
                        <a:t>available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996">
                <a:tc>
                  <a:txBody>
                    <a:bodyPr/>
                    <a:lstStyle/>
                    <a:p>
                      <a:pPr marL="88900">
                        <a:lnSpc>
                          <a:spcPts val="1290"/>
                        </a:lnSpc>
                      </a:pPr>
                      <a:r>
                        <a:rPr sz="1400" b="1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14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88900">
                        <a:lnSpc>
                          <a:spcPts val="1290"/>
                        </a:lnSpc>
                      </a:pPr>
                      <a:endParaRPr sz="14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996">
                <a:tc>
                  <a:txBody>
                    <a:bodyPr/>
                    <a:lstStyle/>
                    <a:p>
                      <a:pPr marL="88900">
                        <a:lnSpc>
                          <a:spcPts val="1830"/>
                        </a:lnSpc>
                      </a:pPr>
                      <a:r>
                        <a:rPr sz="1400" b="1" spc="-2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2.</a:t>
                      </a:r>
                      <a:endParaRPr sz="14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88900">
                        <a:lnSpc>
                          <a:spcPts val="1830"/>
                        </a:lnSpc>
                      </a:pPr>
                      <a:endParaRPr sz="14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996">
                <a:tc>
                  <a:txBody>
                    <a:bodyPr/>
                    <a:lstStyle/>
                    <a:p>
                      <a:pPr marL="88900">
                        <a:lnSpc>
                          <a:spcPts val="1835"/>
                        </a:lnSpc>
                      </a:pPr>
                      <a:r>
                        <a:rPr sz="1400" b="1" spc="-2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3.</a:t>
                      </a:r>
                      <a:endParaRPr sz="14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88900">
                        <a:lnSpc>
                          <a:spcPts val="1835"/>
                        </a:lnSpc>
                      </a:pPr>
                      <a:endParaRPr sz="14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996">
                <a:tc gridSpan="5">
                  <a:txBody>
                    <a:bodyPr/>
                    <a:lstStyle/>
                    <a:p>
                      <a:pPr marL="88900">
                        <a:lnSpc>
                          <a:spcPts val="1839"/>
                        </a:lnSpc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Summary</a:t>
                      </a:r>
                      <a:r>
                        <a:rPr sz="1400" spc="7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spc="7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next</a:t>
                      </a:r>
                      <a:r>
                        <a:rPr sz="1400" spc="1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steps</a:t>
                      </a:r>
                      <a:r>
                        <a:rPr sz="1400" spc="8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400" spc="1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district</a:t>
                      </a:r>
                      <a:r>
                        <a:rPr sz="1400" spc="3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support</a:t>
                      </a:r>
                      <a:r>
                        <a:rPr sz="1400" spc="18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needed</a:t>
                      </a:r>
                      <a:r>
                        <a:rPr sz="1400" spc="17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400" spc="1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continue</a:t>
                      </a:r>
                      <a:r>
                        <a:rPr sz="1400" spc="7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progress: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88900">
                        <a:lnSpc>
                          <a:spcPts val="1839"/>
                        </a:lnSpc>
                      </a:pP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6284">
                <a:tc>
                  <a:txBody>
                    <a:bodyPr/>
                    <a:lstStyle/>
                    <a:p>
                      <a:pPr marL="88900">
                        <a:lnSpc>
                          <a:spcPts val="1839"/>
                        </a:lnSpc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Action</a:t>
                      </a:r>
                      <a:r>
                        <a:rPr sz="1400" b="1" spc="8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Steps</a:t>
                      </a:r>
                      <a:r>
                        <a:rPr sz="1400" b="1" spc="7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400" b="1" spc="8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Progress</a:t>
                      </a:r>
                      <a:endParaRPr sz="14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8900">
                        <a:lnSpc>
                          <a:spcPts val="1839"/>
                        </a:lnSpc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Anticipated</a:t>
                      </a:r>
                      <a:r>
                        <a:rPr lang="en-US" sz="1400" b="1" spc="114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r>
                        <a:rPr lang="en-US" sz="1400" b="1" spc="10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lang="en-US" sz="1400" b="1" spc="3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 spc="-1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Completion</a:t>
                      </a:r>
                      <a:endParaRPr sz="14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3345">
                        <a:lnSpc>
                          <a:spcPts val="1839"/>
                        </a:lnSpc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Anticipated</a:t>
                      </a:r>
                      <a:r>
                        <a:rPr sz="1400" b="1" spc="114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r>
                        <a:rPr sz="1400" b="1" spc="10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b="1" spc="3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Completion</a:t>
                      </a:r>
                      <a:endParaRPr sz="14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5885">
                        <a:lnSpc>
                          <a:spcPts val="1839"/>
                        </a:lnSpc>
                      </a:pPr>
                      <a:r>
                        <a:rPr sz="1000" b="1">
                          <a:latin typeface="Calibri"/>
                          <a:cs typeface="Calibri"/>
                        </a:rPr>
                        <a:t>Necessary</a:t>
                      </a:r>
                      <a:r>
                        <a:rPr sz="1000" b="1" spc="95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>
                          <a:latin typeface="Calibri"/>
                          <a:cs typeface="Calibri"/>
                        </a:rPr>
                        <a:t>Resources</a:t>
                      </a:r>
                      <a:r>
                        <a:rPr sz="1000" b="1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>
                          <a:latin typeface="Calibri"/>
                          <a:cs typeface="Calibri"/>
                        </a:rPr>
                        <a:t>to</a:t>
                      </a:r>
                      <a:r>
                        <a:rPr sz="1000" b="1" spc="7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>
                          <a:latin typeface="Calibri"/>
                          <a:cs typeface="Calibri"/>
                        </a:rPr>
                        <a:t>Complete</a:t>
                      </a:r>
                      <a:r>
                        <a:rPr sz="1000" b="1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20">
                          <a:latin typeface="Calibri"/>
                          <a:cs typeface="Calibri"/>
                        </a:rPr>
                        <a:t>Step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839"/>
                        </a:lnSpc>
                      </a:pPr>
                      <a:r>
                        <a:rPr lang="en-US" sz="1000" b="1" dirty="0">
                          <a:latin typeface="Calibri"/>
                          <a:cs typeface="Calibri"/>
                        </a:rPr>
                        <a:t>Necessary</a:t>
                      </a:r>
                      <a:r>
                        <a:rPr lang="en-US" sz="1000" b="1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>
                          <a:latin typeface="Calibri"/>
                          <a:cs typeface="Calibri"/>
                        </a:rPr>
                        <a:t>Resources</a:t>
                      </a:r>
                      <a:r>
                        <a:rPr lang="en-US" sz="1000" b="1" spc="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lang="en-US" sz="1000" b="1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>
                          <a:latin typeface="Calibri"/>
                          <a:cs typeface="Calibri"/>
                        </a:rPr>
                        <a:t>Complete</a:t>
                      </a:r>
                      <a:r>
                        <a:rPr lang="en-US" sz="1000" b="1" spc="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spc="-20" dirty="0">
                          <a:latin typeface="Calibri"/>
                          <a:cs typeface="Calibri"/>
                        </a:rPr>
                        <a:t>Step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9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Times New Roman"/>
                          <a:cs typeface="Times New Roman"/>
                        </a:rPr>
                        <a:t> 1.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9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Times New Roman"/>
                          <a:cs typeface="Times New Roman"/>
                        </a:rPr>
                        <a:t> 2.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9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Times New Roman"/>
                          <a:cs typeface="Times New Roman"/>
                        </a:rPr>
                        <a:t> 3. 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8996">
                <a:tc gridSpan="5">
                  <a:txBody>
                    <a:bodyPr/>
                    <a:lstStyle/>
                    <a:p>
                      <a:pPr marL="88900">
                        <a:lnSpc>
                          <a:spcPts val="1860"/>
                        </a:lnSpc>
                      </a:pPr>
                      <a:r>
                        <a:rPr sz="1400">
                          <a:latin typeface="Calibri"/>
                          <a:cs typeface="Calibri"/>
                        </a:rPr>
                        <a:t>Summary</a:t>
                      </a:r>
                      <a:r>
                        <a:rPr sz="14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latin typeface="Calibri"/>
                          <a:cs typeface="Calibri"/>
                        </a:rPr>
                        <a:t>next</a:t>
                      </a:r>
                      <a:r>
                        <a:rPr sz="140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latin typeface="Calibri"/>
                          <a:cs typeface="Calibri"/>
                        </a:rPr>
                        <a:t>steps</a:t>
                      </a:r>
                      <a:r>
                        <a:rPr sz="14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latin typeface="Calibri"/>
                          <a:cs typeface="Calibri"/>
                        </a:rPr>
                        <a:t>and</a:t>
                      </a:r>
                      <a:r>
                        <a:rPr sz="14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latin typeface="Calibri"/>
                          <a:cs typeface="Calibri"/>
                        </a:rPr>
                        <a:t>district</a:t>
                      </a:r>
                      <a:r>
                        <a:rPr sz="14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latin typeface="Calibri"/>
                          <a:cs typeface="Calibri"/>
                        </a:rPr>
                        <a:t>support</a:t>
                      </a:r>
                      <a:r>
                        <a:rPr sz="1400" spc="17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latin typeface="Calibri"/>
                          <a:cs typeface="Calibri"/>
                        </a:rPr>
                        <a:t>needed</a:t>
                      </a:r>
                      <a:r>
                        <a:rPr sz="1400" spc="16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latin typeface="Calibri"/>
                          <a:cs typeface="Calibri"/>
                        </a:rPr>
                        <a:t>to</a:t>
                      </a:r>
                      <a:r>
                        <a:rPr sz="1400" spc="9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latin typeface="Calibri"/>
                          <a:cs typeface="Calibri"/>
                        </a:rPr>
                        <a:t>complete</a:t>
                      </a:r>
                      <a:r>
                        <a:rPr sz="14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latin typeface="Calibri"/>
                          <a:cs typeface="Calibri"/>
                        </a:rPr>
                        <a:t>action</a:t>
                      </a:r>
                      <a:r>
                        <a:rPr sz="1400" spc="95"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latin typeface="Calibri"/>
                          <a:cs typeface="Calibri"/>
                        </a:rPr>
                        <a:t>steps</a:t>
                      </a:r>
                      <a:r>
                        <a:rPr sz="140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latin typeface="Calibri"/>
                          <a:cs typeface="Calibri"/>
                        </a:rPr>
                        <a:t>currently</a:t>
                      </a:r>
                      <a:r>
                        <a:rPr sz="1400" spc="20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>
                          <a:latin typeface="Calibri"/>
                          <a:cs typeface="Calibri"/>
                        </a:rPr>
                        <a:t>in</a:t>
                      </a:r>
                      <a:r>
                        <a:rPr sz="14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latin typeface="Calibri"/>
                          <a:cs typeface="Calibri"/>
                        </a:rPr>
                        <a:t>progress: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88900">
                        <a:lnSpc>
                          <a:spcPts val="1860"/>
                        </a:lnSpc>
                      </a:pP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07363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Pending</a:t>
                      </a:r>
                      <a:r>
                        <a:rPr sz="1400" b="1" spc="16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Action</a:t>
                      </a:r>
                      <a:r>
                        <a:rPr sz="1400" b="1" spc="6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Steps</a:t>
                      </a:r>
                      <a:endParaRPr sz="14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2D75B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Anticipated</a:t>
                      </a:r>
                      <a:r>
                        <a:rPr lang="en-US" sz="1400" b="1" spc="11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Start</a:t>
                      </a:r>
                      <a:r>
                        <a:rPr lang="en-US" sz="1400" b="1" spc="12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 spc="-2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endParaRPr sz="14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2D75B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Anticipated</a:t>
                      </a:r>
                      <a:r>
                        <a:rPr sz="1400" b="1" spc="11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Start</a:t>
                      </a:r>
                      <a:r>
                        <a:rPr sz="1400" b="1" spc="1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endParaRPr sz="14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2D75B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1000" b="1">
                          <a:latin typeface="Calibri"/>
                          <a:cs typeface="Calibri"/>
                        </a:rPr>
                        <a:t>Necessary</a:t>
                      </a:r>
                      <a:r>
                        <a:rPr sz="1000" b="1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>
                          <a:latin typeface="Calibri"/>
                          <a:cs typeface="Calibri"/>
                        </a:rPr>
                        <a:t>Resources</a:t>
                      </a:r>
                      <a:r>
                        <a:rPr sz="1000" b="1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>
                          <a:latin typeface="Calibri"/>
                          <a:cs typeface="Calibri"/>
                        </a:rPr>
                        <a:t>to</a:t>
                      </a:r>
                      <a:r>
                        <a:rPr sz="1000" b="1" spc="7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>
                          <a:latin typeface="Calibri"/>
                          <a:cs typeface="Calibri"/>
                        </a:rPr>
                        <a:t>Begin/Complete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958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b="1" spc="-20">
                          <a:latin typeface="Calibri"/>
                          <a:cs typeface="Calibri"/>
                        </a:rPr>
                        <a:t>Step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lang="en-US" sz="1000" b="1">
                          <a:latin typeface="Calibri"/>
                          <a:cs typeface="Calibri"/>
                        </a:rPr>
                        <a:t>Necessary</a:t>
                      </a:r>
                      <a:r>
                        <a:rPr lang="en-US" sz="1000" b="1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>
                          <a:latin typeface="Calibri"/>
                          <a:cs typeface="Calibri"/>
                        </a:rPr>
                        <a:t>Resources</a:t>
                      </a:r>
                      <a:r>
                        <a:rPr lang="en-US" sz="1000" b="1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>
                          <a:latin typeface="Calibri"/>
                          <a:cs typeface="Calibri"/>
                        </a:rPr>
                        <a:t>to</a:t>
                      </a:r>
                      <a:r>
                        <a:rPr lang="en-US" sz="1000" b="1" spc="7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spc="-10">
                          <a:latin typeface="Calibri"/>
                          <a:cs typeface="Calibri"/>
                        </a:rPr>
                        <a:t>Begin/Complete</a:t>
                      </a:r>
                      <a:endParaRPr lang="en-US" sz="1000">
                        <a:latin typeface="Calibri"/>
                        <a:cs typeface="Calibri"/>
                      </a:endParaRPr>
                    </a:p>
                    <a:p>
                      <a:pPr marL="958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lang="en-US" sz="1000" b="1" spc="-20">
                          <a:latin typeface="Calibri"/>
                          <a:cs typeface="Calibri"/>
                        </a:rPr>
                        <a:t>Step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89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7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89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8996">
                <a:tc gridSpan="5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Summary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0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next</a:t>
                      </a:r>
                      <a:r>
                        <a:rPr sz="10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steps</a:t>
                      </a:r>
                      <a:r>
                        <a:rPr sz="10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0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district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support</a:t>
                      </a:r>
                      <a:r>
                        <a:rPr sz="1000" spc="1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needed</a:t>
                      </a:r>
                      <a:r>
                        <a:rPr sz="1000" spc="1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0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start</a:t>
                      </a:r>
                      <a:r>
                        <a:rPr sz="10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action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steps: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1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1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75BCAC-8870-F7C9-F578-E2677623DE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4A7B9A-DFB4-8588-35E2-C24189A1F69A}"/>
              </a:ext>
            </a:extLst>
          </p:cNvPr>
          <p:cNvSpPr txBox="1"/>
          <p:nvPr/>
        </p:nvSpPr>
        <p:spPr>
          <a:xfrm>
            <a:off x="171449" y="41275"/>
            <a:ext cx="12020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Springdale Park Elementary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EBA129-7881-F5B1-D6D3-BC4B6B967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1998" cy="703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90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0AB4F9BD-45E3-5D80-2AA3-7B14311A2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143228"/>
              </p:ext>
            </p:extLst>
          </p:nvPr>
        </p:nvGraphicFramePr>
        <p:xfrm>
          <a:off x="0" y="1"/>
          <a:ext cx="12191998" cy="68692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2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58">
                  <a:extLst>
                    <a:ext uri="{9D8B030D-6E8A-4147-A177-3AD203B41FA5}">
                      <a16:colId xmlns:a16="http://schemas.microsoft.com/office/drawing/2014/main" val="2019900898"/>
                    </a:ext>
                  </a:extLst>
                </a:gridCol>
                <a:gridCol w="3047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8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873">
                  <a:extLst>
                    <a:ext uri="{9D8B030D-6E8A-4147-A177-3AD203B41FA5}">
                      <a16:colId xmlns:a16="http://schemas.microsoft.com/office/drawing/2014/main" val="201663555"/>
                    </a:ext>
                  </a:extLst>
                </a:gridCol>
              </a:tblGrid>
              <a:tr h="270502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33338" marB="0">
                    <a:solidFill>
                      <a:srgbClr val="2D75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33338" marB="0">
                    <a:solidFill>
                      <a:srgbClr val="2D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767">
                <a:tc gridSpan="2">
                  <a:txBody>
                    <a:bodyPr/>
                    <a:lstStyle/>
                    <a:p>
                      <a:pPr marL="90170">
                        <a:lnSpc>
                          <a:spcPts val="1185"/>
                        </a:lnSpc>
                      </a:pP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0170">
                        <a:lnSpc>
                          <a:spcPts val="1185"/>
                        </a:lnSpc>
                      </a:pP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85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Associate</a:t>
                      </a:r>
                      <a:r>
                        <a:rPr sz="1400" b="1" spc="1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Superintendent: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5776">
                <a:tc gridSpan="5">
                  <a:txBody>
                    <a:bodyPr/>
                    <a:lstStyle/>
                    <a:p>
                      <a:pPr rtl="0" fontAlgn="base"/>
                      <a:r>
                        <a:rPr sz="14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Continuous</a:t>
                      </a:r>
                      <a:r>
                        <a:rPr sz="1400" b="1" spc="29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Improvement</a:t>
                      </a:r>
                      <a:r>
                        <a:rPr sz="1400" b="1" spc="28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Plan</a:t>
                      </a:r>
                      <a:r>
                        <a:rPr sz="1400" b="1" spc="16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Goal</a:t>
                      </a:r>
                      <a:r>
                        <a:rPr sz="1400" b="1" spc="7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#</a:t>
                      </a:r>
                      <a:r>
                        <a:rPr lang="en-US" sz="1400" b="1" spc="-2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1 – Literacy  -  </a:t>
                      </a:r>
                      <a:r>
                        <a:rPr lang="en-US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May of 2023 for grades 3-5, SPARK will see a decrease of 5% in students scoring at the beginning/developing level.</a:t>
                      </a:r>
                      <a:r>
                        <a:rPr lang="en-US" sz="18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  (</a:t>
                      </a:r>
                      <a:r>
                        <a:rPr lang="en-US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 – 8% Beginning, 13% Developing)</a:t>
                      </a:r>
                      <a:endParaRPr lang="en-US" sz="1800" b="0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14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74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14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7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524">
                <a:tc>
                  <a:txBody>
                    <a:bodyPr/>
                    <a:lstStyle/>
                    <a:p>
                      <a:pPr marL="88900">
                        <a:lnSpc>
                          <a:spcPts val="1825"/>
                        </a:lnSpc>
                      </a:pP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Completed</a:t>
                      </a:r>
                      <a:r>
                        <a:rPr sz="1400" b="1" spc="16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Action</a:t>
                      </a:r>
                      <a:r>
                        <a:rPr sz="1400" b="1" spc="8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Steps</a:t>
                      </a:r>
                      <a:endParaRPr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462C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3345">
                        <a:lnSpc>
                          <a:spcPts val="1825"/>
                        </a:lnSpc>
                      </a:pP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Evidence</a:t>
                      </a:r>
                      <a:r>
                        <a:rPr lang="en-US" sz="1400" b="1" spc="1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lang="en-US" sz="1400" b="1" spc="4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Completed</a:t>
                      </a:r>
                      <a:r>
                        <a:rPr lang="en-US" sz="1400" b="1" spc="15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Actions</a:t>
                      </a:r>
                      <a:r>
                        <a:rPr lang="en-US" sz="1400" b="1" spc="14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 spc="-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Steps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(Implementation</a:t>
                      </a:r>
                      <a:r>
                        <a:rPr lang="en-US" sz="1400" b="1" spc="26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lang="en-US" sz="1400" b="1" spc="8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Student</a:t>
                      </a:r>
                      <a:r>
                        <a:rPr lang="en-US" sz="1400" b="1" spc="1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 spc="-1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/ Teacher</a:t>
                      </a:r>
                      <a:r>
                        <a:rPr lang="en-US" sz="1400" b="0" spc="-1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progress</a:t>
                      </a:r>
                      <a:r>
                        <a:rPr lang="en-US" sz="1400" b="1" spc="16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 spc="-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data)</a:t>
                      </a:r>
                      <a:endParaRPr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462C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3345">
                        <a:lnSpc>
                          <a:spcPts val="1825"/>
                        </a:lnSpc>
                      </a:pP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Evidence</a:t>
                      </a:r>
                      <a:r>
                        <a:rPr sz="1400" b="1" spc="1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b="1" spc="4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Completed</a:t>
                      </a:r>
                      <a:r>
                        <a:rPr sz="1400" b="1" spc="15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Actions</a:t>
                      </a:r>
                      <a:r>
                        <a:rPr sz="1400" b="1" spc="14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Steps</a:t>
                      </a:r>
                      <a:endParaRPr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(Implementation</a:t>
                      </a:r>
                      <a:r>
                        <a:rPr sz="1400" b="1" spc="26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400" b="1" spc="8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Student</a:t>
                      </a:r>
                      <a:r>
                        <a:rPr sz="1400" b="1" spc="1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/Teacher</a:t>
                      </a:r>
                      <a:endParaRPr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progress</a:t>
                      </a:r>
                      <a:r>
                        <a:rPr sz="1400" b="1" spc="16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data)</a:t>
                      </a:r>
                      <a:endParaRPr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462C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5885">
                        <a:lnSpc>
                          <a:spcPts val="1825"/>
                        </a:lnSpc>
                      </a:pPr>
                      <a:r>
                        <a:rPr sz="1000" b="1">
                          <a:latin typeface="Calibri"/>
                          <a:cs typeface="Calibri"/>
                        </a:rPr>
                        <a:t>Artifacts</a:t>
                      </a:r>
                      <a:r>
                        <a:rPr sz="1000" b="1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>
                          <a:latin typeface="Calibri"/>
                          <a:cs typeface="Calibri"/>
                        </a:rPr>
                        <a:t>available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825"/>
                        </a:lnSpc>
                      </a:pPr>
                      <a:r>
                        <a:rPr lang="en-US" sz="1000" b="1">
                          <a:latin typeface="Calibri"/>
                          <a:cs typeface="Calibri"/>
                        </a:rPr>
                        <a:t>Artifacts</a:t>
                      </a:r>
                      <a:r>
                        <a:rPr lang="en-US" sz="1000" b="1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spc="-10">
                          <a:latin typeface="Calibri"/>
                          <a:cs typeface="Calibri"/>
                        </a:rPr>
                        <a:t>available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317">
                <a:tc>
                  <a:txBody>
                    <a:bodyPr/>
                    <a:lstStyle/>
                    <a:p>
                      <a:pPr marL="88900">
                        <a:lnSpc>
                          <a:spcPts val="1290"/>
                        </a:lnSpc>
                      </a:pPr>
                      <a:endParaRPr lang="en-US" sz="1400" b="0" spc="-2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>
                        <a:lnSpc>
                          <a:spcPts val="1290"/>
                        </a:lnSpc>
                      </a:pPr>
                      <a:r>
                        <a:rPr sz="1400" b="0" spc="-2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r>
                        <a:rPr lang="en-US" sz="1400" b="0" spc="-2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Orton Gillingham and HMH Trainings over the summer. </a:t>
                      </a:r>
                      <a:endParaRPr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88900">
                        <a:lnSpc>
                          <a:spcPts val="1290"/>
                        </a:lnSpc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>
                        <a:lnSpc>
                          <a:spcPts val="1290"/>
                        </a:lnSpc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Funding Source; Attendance Check In</a:t>
                      </a:r>
                      <a:endParaRPr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263">
                <a:tc>
                  <a:txBody>
                    <a:bodyPr/>
                    <a:lstStyle/>
                    <a:p>
                      <a:pPr marL="88900">
                        <a:lnSpc>
                          <a:spcPts val="1830"/>
                        </a:lnSpc>
                      </a:pPr>
                      <a:r>
                        <a:rPr sz="1400" b="0" spc="-2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r>
                        <a:rPr lang="en-US" sz="1400" b="0" spc="-2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District Led ESOL – Team Teacher Training</a:t>
                      </a:r>
                      <a:endParaRPr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88900">
                        <a:lnSpc>
                          <a:spcPts val="1830"/>
                        </a:lnSpc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Sign-In</a:t>
                      </a:r>
                      <a:endParaRPr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828">
                <a:tc>
                  <a:txBody>
                    <a:bodyPr/>
                    <a:lstStyle/>
                    <a:p>
                      <a:pPr marL="88900">
                        <a:lnSpc>
                          <a:spcPts val="1835"/>
                        </a:lnSpc>
                      </a:pPr>
                      <a:endParaRPr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88900">
                        <a:lnSpc>
                          <a:spcPts val="1835"/>
                        </a:lnSpc>
                      </a:pPr>
                      <a:endParaRPr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516">
                <a:tc gridSpan="5">
                  <a:txBody>
                    <a:bodyPr/>
                    <a:lstStyle/>
                    <a:p>
                      <a:pPr marL="88900">
                        <a:lnSpc>
                          <a:spcPts val="1839"/>
                        </a:lnSpc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Summary</a:t>
                      </a:r>
                      <a:r>
                        <a:rPr sz="1400" spc="7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spc="7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next</a:t>
                      </a:r>
                      <a:r>
                        <a:rPr sz="1400" spc="1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steps</a:t>
                      </a:r>
                      <a:r>
                        <a:rPr sz="1400" spc="8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400" spc="1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district</a:t>
                      </a:r>
                      <a:r>
                        <a:rPr sz="1400" spc="3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support</a:t>
                      </a:r>
                      <a:r>
                        <a:rPr sz="1400" spc="18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needed</a:t>
                      </a:r>
                      <a:r>
                        <a:rPr sz="1400" spc="17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400" spc="1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continue</a:t>
                      </a:r>
                      <a:r>
                        <a:rPr sz="1400" spc="7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progress: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88900">
                        <a:lnSpc>
                          <a:spcPts val="1839"/>
                        </a:lnSpc>
                      </a:pP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0648">
                <a:tc>
                  <a:txBody>
                    <a:bodyPr/>
                    <a:lstStyle/>
                    <a:p>
                      <a:pPr marL="88900">
                        <a:lnSpc>
                          <a:spcPts val="1839"/>
                        </a:lnSpc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Action</a:t>
                      </a:r>
                      <a:r>
                        <a:rPr sz="1400" b="1" spc="8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Steps</a:t>
                      </a:r>
                      <a:r>
                        <a:rPr sz="1400" b="1" spc="7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400" b="1" spc="8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Progress</a:t>
                      </a:r>
                      <a:endParaRPr sz="14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8900">
                        <a:lnSpc>
                          <a:spcPts val="1839"/>
                        </a:lnSpc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Anticipated</a:t>
                      </a:r>
                      <a:r>
                        <a:rPr lang="en-US" sz="1400" b="1" spc="114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r>
                        <a:rPr lang="en-US" sz="1400" b="1" spc="10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lang="en-US" sz="1400" b="1" spc="3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1" spc="-1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Completion</a:t>
                      </a:r>
                      <a:endParaRPr sz="14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3345">
                        <a:lnSpc>
                          <a:spcPts val="1839"/>
                        </a:lnSpc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Anticipated</a:t>
                      </a:r>
                      <a:r>
                        <a:rPr sz="1400" b="1" spc="114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r>
                        <a:rPr sz="1400" b="1" spc="10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b="1" spc="3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Completion</a:t>
                      </a:r>
                      <a:endParaRPr sz="14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5885">
                        <a:lnSpc>
                          <a:spcPts val="1839"/>
                        </a:lnSpc>
                      </a:pPr>
                      <a:r>
                        <a:rPr sz="1000" b="1">
                          <a:latin typeface="Calibri"/>
                          <a:cs typeface="Calibri"/>
                        </a:rPr>
                        <a:t>Necessary</a:t>
                      </a:r>
                      <a:r>
                        <a:rPr sz="1000" b="1" spc="95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>
                          <a:latin typeface="Calibri"/>
                          <a:cs typeface="Calibri"/>
                        </a:rPr>
                        <a:t>Resources</a:t>
                      </a:r>
                      <a:r>
                        <a:rPr sz="1000" b="1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>
                          <a:latin typeface="Calibri"/>
                          <a:cs typeface="Calibri"/>
                        </a:rPr>
                        <a:t>to</a:t>
                      </a:r>
                      <a:r>
                        <a:rPr sz="1000" b="1" spc="7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>
                          <a:latin typeface="Calibri"/>
                          <a:cs typeface="Calibri"/>
                        </a:rPr>
                        <a:t>Complete</a:t>
                      </a:r>
                      <a:r>
                        <a:rPr sz="1000" b="1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20">
                          <a:latin typeface="Calibri"/>
                          <a:cs typeface="Calibri"/>
                        </a:rPr>
                        <a:t>Step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839"/>
                        </a:lnSpc>
                      </a:pPr>
                      <a:r>
                        <a:rPr lang="en-US" sz="1000" b="1" dirty="0">
                          <a:latin typeface="Calibri"/>
                          <a:cs typeface="Calibri"/>
                        </a:rPr>
                        <a:t>Necessary</a:t>
                      </a:r>
                      <a:r>
                        <a:rPr lang="en-US" sz="1000" b="1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>
                          <a:latin typeface="Calibri"/>
                          <a:cs typeface="Calibri"/>
                        </a:rPr>
                        <a:t>Resources</a:t>
                      </a:r>
                      <a:r>
                        <a:rPr lang="en-US" sz="1000" b="1" spc="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lang="en-US" sz="1000" b="1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dirty="0">
                          <a:latin typeface="Calibri"/>
                          <a:cs typeface="Calibri"/>
                        </a:rPr>
                        <a:t>Complete</a:t>
                      </a:r>
                      <a:r>
                        <a:rPr lang="en-US" sz="1000" b="1" spc="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spc="-20" dirty="0">
                          <a:latin typeface="Calibri"/>
                          <a:cs typeface="Calibri"/>
                        </a:rPr>
                        <a:t>Step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6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1.PLC meetings on a weekly basis with grade levels for Reading.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PLC Plans; Schedule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6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 SPARK Plug Enrichment &amp; Intervention; Training on 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Aimsweb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Schedule; Class Rosters; HMH Data Trackers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41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3.  Personalized Learning; Differentiated Small Group; Cohort 3 with district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Based Learning; Data Talks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64">
                <a:tc gridSpan="5">
                  <a:txBody>
                    <a:bodyPr/>
                    <a:lstStyle/>
                    <a:p>
                      <a:pPr marL="88900">
                        <a:lnSpc>
                          <a:spcPts val="1860"/>
                        </a:lnSpc>
                      </a:pP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Summary</a:t>
                      </a:r>
                      <a:r>
                        <a:rPr sz="1400" spc="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400" spc="6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</a:t>
                      </a:r>
                      <a:r>
                        <a:rPr sz="1400" spc="10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r>
                        <a:rPr sz="1400" spc="8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400" spc="9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</a:t>
                      </a:r>
                      <a:r>
                        <a:rPr sz="14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sz="1400" spc="17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needed</a:t>
                      </a:r>
                      <a:r>
                        <a:rPr sz="1400" spc="1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sz="1400" spc="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</a:t>
                      </a:r>
                      <a:r>
                        <a:rPr sz="1400" spc="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r>
                        <a:rPr sz="1400" spc="9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r>
                        <a:rPr sz="1400" spc="8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currently</a:t>
                      </a:r>
                      <a:r>
                        <a:rPr sz="1400" spc="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4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progress: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88900">
                        <a:lnSpc>
                          <a:spcPts val="1860"/>
                        </a:lnSpc>
                      </a:pP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568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Pending</a:t>
                      </a:r>
                      <a:r>
                        <a:rPr sz="1400" b="1" spc="16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r>
                        <a:rPr sz="1400" b="1" spc="6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2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2D75B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Anticipated</a:t>
                      </a:r>
                      <a:r>
                        <a:rPr lang="en-US" sz="1400" b="1" spc="11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r>
                        <a:rPr lang="en-US" sz="1400" b="1" spc="12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spc="-2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2D75B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Anticipated</a:t>
                      </a:r>
                      <a:r>
                        <a:rPr sz="1400" b="1" spc="11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Start</a:t>
                      </a:r>
                      <a:r>
                        <a:rPr sz="1400" b="1" spc="1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endParaRPr sz="14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2D75B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1000" b="1">
                          <a:latin typeface="Calibri"/>
                          <a:cs typeface="Calibri"/>
                        </a:rPr>
                        <a:t>Necessary</a:t>
                      </a:r>
                      <a:r>
                        <a:rPr sz="1000" b="1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>
                          <a:latin typeface="Calibri"/>
                          <a:cs typeface="Calibri"/>
                        </a:rPr>
                        <a:t>Resources</a:t>
                      </a:r>
                      <a:r>
                        <a:rPr sz="1000" b="1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>
                          <a:latin typeface="Calibri"/>
                          <a:cs typeface="Calibri"/>
                        </a:rPr>
                        <a:t>to</a:t>
                      </a:r>
                      <a:r>
                        <a:rPr sz="1000" b="1" spc="7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>
                          <a:latin typeface="Calibri"/>
                          <a:cs typeface="Calibri"/>
                        </a:rPr>
                        <a:t>Begin/Complete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958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b="1" spc="-20">
                          <a:latin typeface="Calibri"/>
                          <a:cs typeface="Calibri"/>
                        </a:rPr>
                        <a:t>Step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lang="en-US" sz="1000" b="1">
                          <a:latin typeface="Calibri"/>
                          <a:cs typeface="Calibri"/>
                        </a:rPr>
                        <a:t>Necessary</a:t>
                      </a:r>
                      <a:r>
                        <a:rPr lang="en-US" sz="1000" b="1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>
                          <a:latin typeface="Calibri"/>
                          <a:cs typeface="Calibri"/>
                        </a:rPr>
                        <a:t>Resources</a:t>
                      </a:r>
                      <a:r>
                        <a:rPr lang="en-US" sz="1000" b="1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>
                          <a:latin typeface="Calibri"/>
                          <a:cs typeface="Calibri"/>
                        </a:rPr>
                        <a:t>to</a:t>
                      </a:r>
                      <a:r>
                        <a:rPr lang="en-US" sz="1000" b="1" spc="7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spc="-10">
                          <a:latin typeface="Calibri"/>
                          <a:cs typeface="Calibri"/>
                        </a:rPr>
                        <a:t>Begin/Complete</a:t>
                      </a:r>
                      <a:endParaRPr lang="en-US" sz="1000">
                        <a:latin typeface="Calibri"/>
                        <a:cs typeface="Calibri"/>
                      </a:endParaRPr>
                    </a:p>
                    <a:p>
                      <a:pPr marL="958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lang="en-US" sz="1000" b="1" spc="-20">
                          <a:latin typeface="Calibri"/>
                          <a:cs typeface="Calibri"/>
                        </a:rPr>
                        <a:t>Step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06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PLC Meetings on a weekly basis with IRR, SPED and EIP.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Principal Led Data Talks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December 2023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0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0373">
                <a:tc gridSpan="5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Summary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0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next</a:t>
                      </a:r>
                      <a:r>
                        <a:rPr sz="10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steps</a:t>
                      </a:r>
                      <a:r>
                        <a:rPr sz="10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0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district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support</a:t>
                      </a:r>
                      <a:r>
                        <a:rPr sz="1000" spc="1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needed</a:t>
                      </a:r>
                      <a:r>
                        <a:rPr sz="1000" spc="1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0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start</a:t>
                      </a:r>
                      <a:r>
                        <a:rPr sz="10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action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steps: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1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1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75BCAC-8870-F7C9-F578-E2677623DE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4A7B9A-DFB4-8588-35E2-C24189A1F69A}"/>
              </a:ext>
            </a:extLst>
          </p:cNvPr>
          <p:cNvSpPr txBox="1"/>
          <p:nvPr/>
        </p:nvSpPr>
        <p:spPr>
          <a:xfrm>
            <a:off x="1" y="-48141"/>
            <a:ext cx="12191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Springdale Park Elementary</a:t>
            </a:r>
          </a:p>
        </p:txBody>
      </p:sp>
    </p:spTree>
    <p:extLst>
      <p:ext uri="{BB962C8B-B14F-4D97-AF65-F5344CB8AC3E}">
        <p14:creationId xmlns:p14="http://schemas.microsoft.com/office/powerpoint/2010/main" val="606800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0AB4F9BD-45E3-5D80-2AA3-7B14311A2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821683"/>
              </p:ext>
            </p:extLst>
          </p:nvPr>
        </p:nvGraphicFramePr>
        <p:xfrm>
          <a:off x="2" y="12703"/>
          <a:ext cx="12191998" cy="7188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2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58">
                  <a:extLst>
                    <a:ext uri="{9D8B030D-6E8A-4147-A177-3AD203B41FA5}">
                      <a16:colId xmlns:a16="http://schemas.microsoft.com/office/drawing/2014/main" val="2019900898"/>
                    </a:ext>
                  </a:extLst>
                </a:gridCol>
                <a:gridCol w="3047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0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">
                  <a:extLst>
                    <a:ext uri="{9D8B030D-6E8A-4147-A177-3AD203B41FA5}">
                      <a16:colId xmlns:a16="http://schemas.microsoft.com/office/drawing/2014/main" val="1793555043"/>
                    </a:ext>
                  </a:extLst>
                </a:gridCol>
                <a:gridCol w="676274">
                  <a:extLst>
                    <a:ext uri="{9D8B030D-6E8A-4147-A177-3AD203B41FA5}">
                      <a16:colId xmlns:a16="http://schemas.microsoft.com/office/drawing/2014/main" val="3225112555"/>
                    </a:ext>
                  </a:extLst>
                </a:gridCol>
              </a:tblGrid>
              <a:tr h="280690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33338" marB="0">
                    <a:solidFill>
                      <a:srgbClr val="2D75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33338" marB="0">
                    <a:solidFill>
                      <a:srgbClr val="2D75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357">
                <a:tc gridSpan="2">
                  <a:txBody>
                    <a:bodyPr/>
                    <a:lstStyle/>
                    <a:p>
                      <a:pPr marL="90170">
                        <a:lnSpc>
                          <a:spcPts val="1185"/>
                        </a:lnSpc>
                      </a:pP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0170">
                        <a:lnSpc>
                          <a:spcPts val="1185"/>
                        </a:lnSpc>
                      </a:pP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85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Associate</a:t>
                      </a:r>
                      <a:r>
                        <a:rPr sz="1400" b="1" spc="1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Superintendent: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025">
                <a:tc gridSpan="6">
                  <a:txBody>
                    <a:bodyPr/>
                    <a:lstStyle/>
                    <a:p>
                      <a:pPr rtl="0" fontAlgn="base"/>
                      <a:r>
                        <a:rPr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Continuous</a:t>
                      </a:r>
                      <a:r>
                        <a:rPr sz="1400" b="1" spc="29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Improvement</a:t>
                      </a:r>
                      <a:r>
                        <a:rPr sz="1400" b="1" spc="285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  <a:r>
                        <a:rPr sz="1400" b="1" spc="165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</a:t>
                      </a:r>
                      <a:r>
                        <a:rPr sz="1400" b="1" spc="75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25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r>
                        <a:rPr lang="en-US" sz="1400" b="1" spc="-25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– Math -  </a:t>
                      </a:r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By May of 2023 for grade 3-5, SPARK will see a decrease of 3% in students scoring at the beginning/developing level. </a:t>
                      </a:r>
                      <a:r>
                        <a:rPr lang="en-US" sz="1400" b="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​ </a:t>
                      </a:r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(2022 – 4% Beginning, 13% Developing)</a:t>
                      </a:r>
                      <a:r>
                        <a:rPr lang="en-US" sz="1400" b="0" i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​</a:t>
                      </a:r>
                    </a:p>
                    <a:p>
                      <a:pPr marL="889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14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74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14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74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595">
                <a:tc>
                  <a:txBody>
                    <a:bodyPr/>
                    <a:lstStyle/>
                    <a:p>
                      <a:pPr marL="88900">
                        <a:lnSpc>
                          <a:spcPts val="1825"/>
                        </a:lnSpc>
                      </a:pP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  <a:r>
                        <a:rPr sz="1400" b="1" spc="16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r>
                        <a:rPr sz="1400" b="1" spc="8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462C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93345">
                        <a:lnSpc>
                          <a:spcPts val="1825"/>
                        </a:lnSpc>
                      </a:pP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</a:t>
                      </a:r>
                      <a:r>
                        <a:rPr lang="en-US" sz="1400" b="1" spc="1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1400" b="1" spc="4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  <a:r>
                        <a:rPr lang="en-US" sz="1400" b="1" spc="15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Actions</a:t>
                      </a:r>
                      <a:r>
                        <a:rPr lang="en-US" sz="1400" b="1" spc="14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spc="-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(Implementation</a:t>
                      </a:r>
                      <a:r>
                        <a:rPr lang="en-US" sz="1400" b="1" spc="26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n-US" sz="1400" b="1" spc="8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</a:t>
                      </a:r>
                      <a:r>
                        <a:rPr lang="en-US" sz="1400" b="1" spc="1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spc="-1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400" b="1" spc="-10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</a:t>
                      </a:r>
                      <a:r>
                        <a:rPr lang="en-US" sz="1400" b="1" spc="16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spc="-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data)</a:t>
                      </a:r>
                      <a:endParaRPr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462C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3345">
                        <a:lnSpc>
                          <a:spcPts val="1825"/>
                        </a:lnSpc>
                      </a:pP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Evidence</a:t>
                      </a:r>
                      <a:r>
                        <a:rPr sz="1400" b="1" spc="1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b="1" spc="4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Completed</a:t>
                      </a:r>
                      <a:r>
                        <a:rPr sz="1400" b="1" spc="15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Actions</a:t>
                      </a:r>
                      <a:r>
                        <a:rPr sz="1400" b="1" spc="14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Steps</a:t>
                      </a:r>
                      <a:endParaRPr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(Implementation</a:t>
                      </a:r>
                      <a:r>
                        <a:rPr sz="1400" b="1" spc="26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400" b="1" spc="8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Student</a:t>
                      </a:r>
                      <a:r>
                        <a:rPr sz="1400" b="1" spc="1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/Teacher</a:t>
                      </a:r>
                      <a:endParaRPr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progress</a:t>
                      </a:r>
                      <a:r>
                        <a:rPr sz="1400" b="1" spc="165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libri"/>
                          <a:cs typeface="Calibri"/>
                        </a:rPr>
                        <a:t>data)</a:t>
                      </a:r>
                      <a:endParaRPr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462C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5885">
                        <a:lnSpc>
                          <a:spcPts val="1825"/>
                        </a:lnSpc>
                      </a:pPr>
                      <a:r>
                        <a:rPr sz="1000" b="1">
                          <a:latin typeface="Calibri"/>
                          <a:cs typeface="Calibri"/>
                        </a:rPr>
                        <a:t>Artifacts</a:t>
                      </a:r>
                      <a:r>
                        <a:rPr sz="1000" b="1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>
                          <a:latin typeface="Calibri"/>
                          <a:cs typeface="Calibri"/>
                        </a:rPr>
                        <a:t>available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endParaRPr sz="14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62C1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825"/>
                        </a:lnSpc>
                      </a:pPr>
                      <a:r>
                        <a:rPr lang="en-US" sz="1000" b="1">
                          <a:latin typeface="Calibri"/>
                          <a:cs typeface="Calibri"/>
                        </a:rPr>
                        <a:t>Artifacts</a:t>
                      </a:r>
                      <a:r>
                        <a:rPr lang="en-US" sz="1000" b="1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spc="-10">
                          <a:latin typeface="Calibri"/>
                          <a:cs typeface="Calibri"/>
                        </a:rPr>
                        <a:t>available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156">
                <a:tc>
                  <a:txBody>
                    <a:bodyPr/>
                    <a:lstStyle/>
                    <a:p>
                      <a:pPr marL="88900">
                        <a:lnSpc>
                          <a:spcPts val="1290"/>
                        </a:lnSpc>
                      </a:pPr>
                      <a:endParaRPr lang="en-US" sz="1400" b="0" spc="-2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>
                        <a:lnSpc>
                          <a:spcPts val="1290"/>
                        </a:lnSpc>
                      </a:pPr>
                      <a:r>
                        <a:rPr sz="1400" b="0" spc="-2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r>
                        <a:rPr lang="en-US" sz="1400" b="0" spc="-2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Engineering Design Process; STEAM Ambassadors</a:t>
                      </a:r>
                      <a:endParaRPr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88900">
                        <a:lnSpc>
                          <a:spcPts val="1290"/>
                        </a:lnSpc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>
                        <a:lnSpc>
                          <a:spcPts val="1290"/>
                        </a:lnSpc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Created and Used; EDP STEM Journals</a:t>
                      </a:r>
                    </a:p>
                    <a:p>
                      <a:pPr marL="88900">
                        <a:lnSpc>
                          <a:spcPts val="1290"/>
                        </a:lnSpc>
                      </a:pPr>
                      <a:endParaRPr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8900">
                        <a:lnSpc>
                          <a:spcPts val="1290"/>
                        </a:lnSpc>
                      </a:pPr>
                      <a:endParaRPr sz="14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811">
                <a:tc>
                  <a:txBody>
                    <a:bodyPr/>
                    <a:lstStyle/>
                    <a:p>
                      <a:pPr marL="88900">
                        <a:lnSpc>
                          <a:spcPts val="1830"/>
                        </a:lnSpc>
                      </a:pPr>
                      <a:endParaRPr lang="en-US" sz="1400" b="0" spc="-2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>
                        <a:lnSpc>
                          <a:spcPts val="1830"/>
                        </a:lnSpc>
                      </a:pPr>
                      <a:r>
                        <a:rPr sz="1400" b="0" spc="-2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r>
                        <a:rPr lang="en-US" sz="1400" b="0" spc="-2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Signature Programming – STEAM</a:t>
                      </a:r>
                      <a:endParaRPr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88900">
                        <a:lnSpc>
                          <a:spcPts val="1830"/>
                        </a:lnSpc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>
                        <a:lnSpc>
                          <a:spcPts val="1830"/>
                        </a:lnSpc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Declared interest in STEM Certification through the state</a:t>
                      </a:r>
                      <a:endParaRPr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8900">
                        <a:lnSpc>
                          <a:spcPts val="1830"/>
                        </a:lnSpc>
                      </a:pPr>
                      <a:endParaRPr sz="14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811">
                <a:tc>
                  <a:txBody>
                    <a:bodyPr/>
                    <a:lstStyle/>
                    <a:p>
                      <a:pPr marL="88900">
                        <a:lnSpc>
                          <a:spcPts val="1835"/>
                        </a:lnSpc>
                      </a:pPr>
                      <a:endParaRPr lang="en-US" sz="1400" b="0" spc="-25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>
                        <a:lnSpc>
                          <a:spcPts val="1835"/>
                        </a:lnSpc>
                      </a:pPr>
                      <a:r>
                        <a:rPr sz="1400" b="0" spc="-2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r>
                        <a:rPr lang="en-US" sz="1400" b="0" spc="-2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Kennesaw State Project Based Learning</a:t>
                      </a:r>
                      <a:endParaRPr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88900">
                        <a:lnSpc>
                          <a:spcPts val="1835"/>
                        </a:lnSpc>
                      </a:pPr>
                      <a:endParaRPr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8900">
                        <a:lnSpc>
                          <a:spcPts val="1835"/>
                        </a:lnSpc>
                      </a:pPr>
                      <a:endParaRPr sz="14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277">
                <a:tc gridSpan="6">
                  <a:txBody>
                    <a:bodyPr/>
                    <a:lstStyle/>
                    <a:p>
                      <a:pPr marL="88900">
                        <a:lnSpc>
                          <a:spcPts val="1839"/>
                        </a:lnSpc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Summary</a:t>
                      </a:r>
                      <a:r>
                        <a:rPr sz="1400" spc="7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400" spc="7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</a:t>
                      </a:r>
                      <a:r>
                        <a:rPr sz="1400" spc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r>
                        <a:rPr sz="1400" spc="8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400" spc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</a:t>
                      </a:r>
                      <a:r>
                        <a:rPr sz="1400" spc="3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sz="1400" spc="18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needed</a:t>
                      </a:r>
                      <a:r>
                        <a:rPr sz="1400" spc="17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sz="1400" spc="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continue</a:t>
                      </a:r>
                      <a:r>
                        <a:rPr sz="1400" spc="7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progress:</a:t>
                      </a:r>
                      <a:endParaRPr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88900">
                        <a:lnSpc>
                          <a:spcPts val="1839"/>
                        </a:lnSpc>
                      </a:pP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5067">
                <a:tc>
                  <a:txBody>
                    <a:bodyPr/>
                    <a:lstStyle/>
                    <a:p>
                      <a:pPr marL="88900">
                        <a:lnSpc>
                          <a:spcPts val="1839"/>
                        </a:lnSpc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r>
                        <a:rPr sz="1400" b="1" spc="8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r>
                        <a:rPr sz="1400" b="1" spc="7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400" b="1" spc="8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1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</a:t>
                      </a:r>
                      <a:endParaRPr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8900">
                        <a:lnSpc>
                          <a:spcPts val="1839"/>
                        </a:lnSpc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Anticipated</a:t>
                      </a:r>
                      <a:r>
                        <a:rPr lang="en-US" sz="1400" b="1" spc="114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r>
                        <a:rPr lang="en-US" sz="1400" b="1" spc="105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1400" b="1" spc="3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spc="-1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Completion</a:t>
                      </a:r>
                      <a:endParaRPr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3345">
                        <a:lnSpc>
                          <a:spcPts val="1839"/>
                        </a:lnSpc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Anticipated</a:t>
                      </a:r>
                      <a:r>
                        <a:rPr sz="1400" b="1" spc="114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r>
                        <a:rPr sz="1400" b="1" spc="105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400" b="1" spc="3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Completion</a:t>
                      </a:r>
                      <a:endParaRPr sz="14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5885">
                        <a:lnSpc>
                          <a:spcPts val="1839"/>
                        </a:lnSpc>
                      </a:pPr>
                      <a:r>
                        <a:rPr sz="1000" b="1">
                          <a:latin typeface="Calibri"/>
                          <a:cs typeface="Calibri"/>
                        </a:rPr>
                        <a:t>Necessary</a:t>
                      </a:r>
                      <a:r>
                        <a:rPr sz="1000" b="1" spc="95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>
                          <a:latin typeface="Calibri"/>
                          <a:cs typeface="Calibri"/>
                        </a:rPr>
                        <a:t>Resources</a:t>
                      </a:r>
                      <a:r>
                        <a:rPr sz="1000" b="1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>
                          <a:latin typeface="Calibri"/>
                          <a:cs typeface="Calibri"/>
                        </a:rPr>
                        <a:t>to</a:t>
                      </a:r>
                      <a:r>
                        <a:rPr sz="1000" b="1" spc="7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>
                          <a:latin typeface="Calibri"/>
                          <a:cs typeface="Calibri"/>
                        </a:rPr>
                        <a:t>Complete</a:t>
                      </a:r>
                      <a:r>
                        <a:rPr sz="1000" b="1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20">
                          <a:latin typeface="Calibri"/>
                          <a:cs typeface="Calibri"/>
                        </a:rPr>
                        <a:t>Step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00" b="1">
                          <a:latin typeface="Calibri"/>
                          <a:cs typeface="Calibri"/>
                        </a:rPr>
                        <a:t>Necessary</a:t>
                      </a:r>
                      <a:r>
                        <a:rPr lang="en-US" sz="1000" b="1" spc="95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>
                          <a:latin typeface="Calibri"/>
                          <a:cs typeface="Calibri"/>
                        </a:rPr>
                        <a:t>Resources</a:t>
                      </a:r>
                      <a:r>
                        <a:rPr lang="en-US" sz="1000" b="1" spc="135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>
                          <a:latin typeface="Calibri"/>
                          <a:cs typeface="Calibri"/>
                        </a:rPr>
                        <a:t>to</a:t>
                      </a:r>
                      <a:r>
                        <a:rPr lang="en-US" sz="1000" b="1" spc="7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>
                          <a:latin typeface="Calibri"/>
                          <a:cs typeface="Calibri"/>
                        </a:rPr>
                        <a:t>Complete</a:t>
                      </a:r>
                      <a:r>
                        <a:rPr lang="en-US" sz="1000" b="1" spc="12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spc="-20">
                          <a:latin typeface="Calibri"/>
                          <a:cs typeface="Calibri"/>
                        </a:rPr>
                        <a:t>Step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5885">
                        <a:lnSpc>
                          <a:spcPts val="1839"/>
                        </a:lnSpc>
                      </a:pPr>
                      <a:endParaRPr lang="en-US"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3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 PLC meetings on a weekly basis with grade levels for Reading.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PLC Plans; Schedule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 STEM Student and Teacher Ambassadors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Ambassadors wall; STEM Leadership Team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53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3.  SPARK Plug Enrichment &amp; Intervention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Schedule; Class Rosters; HMH Data Trackers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549">
                <a:tc gridSpan="6">
                  <a:txBody>
                    <a:bodyPr/>
                    <a:lstStyle/>
                    <a:p>
                      <a:pPr marL="88900">
                        <a:lnSpc>
                          <a:spcPts val="1860"/>
                        </a:lnSpc>
                      </a:pP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Summary</a:t>
                      </a:r>
                      <a:r>
                        <a:rPr sz="1400" spc="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400" spc="6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</a:t>
                      </a:r>
                      <a:r>
                        <a:rPr sz="1400" spc="10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r>
                        <a:rPr sz="1400" spc="8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400" spc="9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</a:t>
                      </a:r>
                      <a:r>
                        <a:rPr sz="14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sz="1400" spc="17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needed</a:t>
                      </a:r>
                      <a:r>
                        <a:rPr sz="1400" spc="1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sz="1400" spc="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</a:t>
                      </a:r>
                      <a:r>
                        <a:rPr sz="1400" spc="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r>
                        <a:rPr sz="1400" spc="9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r>
                        <a:rPr sz="1400" spc="8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currently</a:t>
                      </a:r>
                      <a:r>
                        <a:rPr sz="1400" spc="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4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progress: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88900">
                        <a:lnSpc>
                          <a:spcPts val="1860"/>
                        </a:lnSpc>
                      </a:pP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54142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Pending</a:t>
                      </a:r>
                      <a:r>
                        <a:rPr sz="1400" b="1" spc="16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r>
                        <a:rPr sz="1400" b="1" spc="6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spc="-2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2D75B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Anticipated</a:t>
                      </a:r>
                      <a:r>
                        <a:rPr lang="en-US" sz="1400" b="1" spc="11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r>
                        <a:rPr lang="en-US" sz="1400" b="1" spc="12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spc="-2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2D75B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Anticipated</a:t>
                      </a:r>
                      <a:r>
                        <a:rPr sz="1400" b="1" spc="11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Start</a:t>
                      </a:r>
                      <a:r>
                        <a:rPr sz="1400" b="1" spc="1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endParaRPr sz="14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2D75B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sz="1000" b="1">
                          <a:latin typeface="Calibri"/>
                          <a:cs typeface="Calibri"/>
                        </a:rPr>
                        <a:t>Necessary</a:t>
                      </a:r>
                      <a:r>
                        <a:rPr sz="1000" b="1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>
                          <a:latin typeface="Calibri"/>
                          <a:cs typeface="Calibri"/>
                        </a:rPr>
                        <a:t>Resources</a:t>
                      </a:r>
                      <a:r>
                        <a:rPr sz="1000" b="1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>
                          <a:latin typeface="Calibri"/>
                          <a:cs typeface="Calibri"/>
                        </a:rPr>
                        <a:t>to</a:t>
                      </a:r>
                      <a:r>
                        <a:rPr sz="1000" b="1" spc="7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>
                          <a:latin typeface="Calibri"/>
                          <a:cs typeface="Calibri"/>
                        </a:rPr>
                        <a:t>Begin/Complete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958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b="1" spc="-20">
                          <a:latin typeface="Calibri"/>
                          <a:cs typeface="Calibri"/>
                        </a:rPr>
                        <a:t>Step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</a:pPr>
                      <a:r>
                        <a:rPr lang="en-US" sz="1000" b="1">
                          <a:latin typeface="Calibri"/>
                          <a:cs typeface="Calibri"/>
                        </a:rPr>
                        <a:t>Necessary</a:t>
                      </a:r>
                      <a:r>
                        <a:rPr lang="en-US" sz="1000" b="1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>
                          <a:latin typeface="Calibri"/>
                          <a:cs typeface="Calibri"/>
                        </a:rPr>
                        <a:t>Resources</a:t>
                      </a:r>
                      <a:r>
                        <a:rPr lang="en-US" sz="1000" b="1" spc="145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>
                          <a:latin typeface="Calibri"/>
                          <a:cs typeface="Calibri"/>
                        </a:rPr>
                        <a:t>to</a:t>
                      </a:r>
                      <a:r>
                        <a:rPr lang="en-US" sz="1000" b="1" spc="7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000" b="1" spc="-10">
                          <a:latin typeface="Calibri"/>
                          <a:cs typeface="Calibri"/>
                        </a:rPr>
                        <a:t>Begin/Complete</a:t>
                      </a:r>
                      <a:endParaRPr lang="en-US" sz="1000">
                        <a:latin typeface="Calibri"/>
                        <a:cs typeface="Calibri"/>
                      </a:endParaRPr>
                    </a:p>
                    <a:p>
                      <a:pPr marL="958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lang="en-US" sz="1000" b="1" spc="-20">
                          <a:latin typeface="Calibri"/>
                          <a:cs typeface="Calibri"/>
                        </a:rPr>
                        <a:t>Step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53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PLC Meetings on a weekly basis with IRR, SPED and EIP.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337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Principal Led Data Talks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December 2022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9515">
                <a:tc gridSpan="6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Summary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0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next</a:t>
                      </a:r>
                      <a:r>
                        <a:rPr sz="10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steps</a:t>
                      </a:r>
                      <a:r>
                        <a:rPr sz="10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0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district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support</a:t>
                      </a:r>
                      <a:r>
                        <a:rPr sz="1000" spc="1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needed</a:t>
                      </a:r>
                      <a:r>
                        <a:rPr sz="1000" spc="1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0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start</a:t>
                      </a:r>
                      <a:r>
                        <a:rPr sz="10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action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steps: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1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19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75BCAC-8870-F7C9-F578-E2677623DE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4A7B9A-DFB4-8588-35E2-C24189A1F69A}"/>
              </a:ext>
            </a:extLst>
          </p:cNvPr>
          <p:cNvSpPr txBox="1"/>
          <p:nvPr/>
        </p:nvSpPr>
        <p:spPr>
          <a:xfrm>
            <a:off x="0" y="12703"/>
            <a:ext cx="12191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Springdale Park Elementary</a:t>
            </a:r>
          </a:p>
        </p:txBody>
      </p:sp>
    </p:spTree>
    <p:extLst>
      <p:ext uri="{BB962C8B-B14F-4D97-AF65-F5344CB8AC3E}">
        <p14:creationId xmlns:p14="http://schemas.microsoft.com/office/powerpoint/2010/main" val="2254929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S 4">
      <a:dk1>
        <a:sysClr val="windowText" lastClr="000000"/>
      </a:dk1>
      <a:lt1>
        <a:sysClr val="window" lastClr="FFFFFF"/>
      </a:lt1>
      <a:dk2>
        <a:srgbClr val="0083A9"/>
      </a:dk2>
      <a:lt2>
        <a:srgbClr val="E7E6E6"/>
      </a:lt2>
      <a:accent1>
        <a:srgbClr val="F3CF45"/>
      </a:accent1>
      <a:accent2>
        <a:srgbClr val="D47B22"/>
      </a:accent2>
      <a:accent3>
        <a:srgbClr val="0083A9"/>
      </a:accent3>
      <a:accent4>
        <a:srgbClr val="A92A91"/>
      </a:accent4>
      <a:accent5>
        <a:srgbClr val="595B5D"/>
      </a:accent5>
      <a:accent6>
        <a:srgbClr val="159839"/>
      </a:accent6>
      <a:hlink>
        <a:srgbClr val="D47B22"/>
      </a:hlink>
      <a:folHlink>
        <a:srgbClr val="159839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088E750FB87F439BAD6BE3B18C0B0C" ma:contentTypeVersion="16" ma:contentTypeDescription="Create a new document." ma:contentTypeScope="" ma:versionID="e9ac72388ecc15a5401bef62bf5ea167">
  <xsd:schema xmlns:xsd="http://www.w3.org/2001/XMLSchema" xmlns:xs="http://www.w3.org/2001/XMLSchema" xmlns:p="http://schemas.microsoft.com/office/2006/metadata/properties" xmlns:ns2="d37e30bb-5f32-4411-a640-0b4044b692bf" xmlns:ns3="ffb952a0-74d9-4848-89d6-000c4b1b707a" targetNamespace="http://schemas.microsoft.com/office/2006/metadata/properties" ma:root="true" ma:fieldsID="cad030c8869138e81215bf80749ff2c0" ns2:_="" ns3:_="">
    <xsd:import namespace="d37e30bb-5f32-4411-a640-0b4044b692bf"/>
    <xsd:import namespace="ffb952a0-74d9-4848-89d6-000c4b1b70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e30bb-5f32-4411-a640-0b4044b69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67761e9-a222-483c-a923-fec0f75753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952a0-74d9-4848-89d6-000c4b1b707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84ace9-6060-48e0-9721-f33996d2e2e3}" ma:internalName="TaxCatchAll" ma:showField="CatchAllData" ma:web="ffb952a0-74d9-4848-89d6-000c4b1b70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fb952a0-74d9-4848-89d6-000c4b1b707a" xsi:nil="true"/>
    <MediaServiceKeyPoints xmlns="d37e30bb-5f32-4411-a640-0b4044b692bf" xsi:nil="true"/>
    <lcf76f155ced4ddcb4097134ff3c332f xmlns="d37e30bb-5f32-4411-a640-0b4044b692bf">
      <Terms xmlns="http://schemas.microsoft.com/office/infopath/2007/PartnerControls"/>
    </lcf76f155ced4ddcb4097134ff3c332f>
    <SharedWithUsers xmlns="ffb952a0-74d9-4848-89d6-000c4b1b707a">
      <UserInfo>
        <DisplayName>Gipson, Chaundra</DisplayName>
        <AccountId>16</AccountId>
        <AccountType/>
      </UserInfo>
      <UserInfo>
        <DisplayName>Jacobi, Diane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6679B9-CD89-47DA-A3EC-E45EF17361D9}">
  <ds:schemaRefs>
    <ds:schemaRef ds:uri="d37e30bb-5f32-4411-a640-0b4044b692bf"/>
    <ds:schemaRef ds:uri="ffb952a0-74d9-4848-89d6-000c4b1b707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D5BAB77-79E1-4739-AA51-10C9079186D6}">
  <ds:schemaRefs>
    <ds:schemaRef ds:uri="d37e30bb-5f32-4411-a640-0b4044b692bf"/>
    <ds:schemaRef ds:uri="ffb952a0-74d9-4848-89d6-000c4b1b707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Universal presentation</Template>
  <TotalTime>1562</TotalTime>
  <Words>1297</Words>
  <Application>Microsoft Office PowerPoint</Application>
  <PresentationFormat>Widescreen</PresentationFormat>
  <Paragraphs>203</Paragraphs>
  <Slides>14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Avenir Next LT Pro</vt:lpstr>
      <vt:lpstr>Calibri</vt:lpstr>
      <vt:lpstr>Tenorite</vt:lpstr>
      <vt:lpstr>Times New Roman</vt:lpstr>
      <vt:lpstr>Office Theme</vt:lpstr>
      <vt:lpstr>45 Day Check-in</vt:lpstr>
      <vt:lpstr>Agenda</vt:lpstr>
      <vt:lpstr>Timeline for GO Teams</vt:lpstr>
      <vt:lpstr>Strategic Plan Progress</vt:lpstr>
      <vt:lpstr>Our Strategic Plan</vt:lpstr>
      <vt:lpstr>Quarterly CIP Check-in</vt:lpstr>
      <vt:lpstr>PowerPoint Presentation</vt:lpstr>
      <vt:lpstr>PowerPoint Presentation</vt:lpstr>
      <vt:lpstr>PowerPoint Presentation</vt:lpstr>
      <vt:lpstr>PowerPoint Presentation</vt:lpstr>
      <vt:lpstr>Activity &amp; Discussion</vt:lpstr>
      <vt:lpstr>PowerPoint Presentation</vt:lpstr>
      <vt:lpstr>Be prepared for our next meeting: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Jacobi, Diane</dc:creator>
  <cp:lastModifiedBy>Harness, Terry</cp:lastModifiedBy>
  <cp:revision>3</cp:revision>
  <dcterms:created xsi:type="dcterms:W3CDTF">2022-10-04T15:06:30Z</dcterms:created>
  <dcterms:modified xsi:type="dcterms:W3CDTF">2022-10-19T12:04:54Z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0x0101009B088E750FB87F439BAD6BE3B18C0B0C</vt:lpwstr>
  </property>
  <property fmtid="{D5CDD505-2E9C-101B-9397-08002B2CF9AE}" pid="3" name="MediaServiceImageTags">
    <vt:lpwstr/>
  </property>
</Properties>
</file>