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64" r:id="rId7"/>
    <p:sldId id="259" r:id="rId8"/>
    <p:sldId id="276" r:id="rId9"/>
    <p:sldId id="258" r:id="rId10"/>
    <p:sldId id="282" r:id="rId11"/>
    <p:sldId id="277" r:id="rId12"/>
    <p:sldId id="283" r:id="rId13"/>
    <p:sldId id="284" r:id="rId14"/>
    <p:sldId id="279" r:id="rId15"/>
    <p:sldId id="280" r:id="rId16"/>
    <p:sldId id="281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2022</a:t>
          </a:r>
        </a:p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SY22-23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2022</a:t>
          </a:r>
        </a:p>
        <a:p>
          <a:pPr>
            <a:buNone/>
          </a:pPr>
          <a:r>
            <a:rPr lang="en-US" b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2022-2023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2022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SY23-24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3D7F99F-DE00-4D9D-90AB-D044CFAA5362}">
      <dgm:prSet phldrT="[Text]"/>
      <dgm:spPr/>
      <dgm:t>
        <a:bodyPr/>
        <a:lstStyle/>
        <a:p>
          <a:r>
            <a:rPr lang="en-US"/>
            <a:t>Are </a:t>
          </a:r>
          <a:r>
            <a:rPr lang="en-US" b="1" u="sng"/>
            <a:t>all</a:t>
          </a:r>
          <a:r>
            <a:rPr lang="en-US"/>
            <a:t> CIP Goals reflected in our Strategic Plan Priorities? If not, which CIP Goal(s) are missing and should be added to the Strategic Plan?</a:t>
          </a:r>
        </a:p>
      </dgm:t>
    </dgm:pt>
    <dgm:pt modelId="{02AF19B0-7B94-418C-865C-726F2FD7DB4B}" type="parTrans" cxnId="{2716B121-3C70-4009-8702-6DA07FE40D00}">
      <dgm:prSet/>
      <dgm:spPr/>
      <dgm:t>
        <a:bodyPr/>
        <a:lstStyle/>
        <a:p>
          <a:endParaRPr lang="en-US"/>
        </a:p>
      </dgm:t>
    </dgm:pt>
    <dgm:pt modelId="{109B403D-00F3-4207-88BF-8BD67B588BCF}" type="sibTrans" cxnId="{2716B121-3C70-4009-8702-6DA07FE40D00}">
      <dgm:prSet/>
      <dgm:spPr/>
      <dgm:t>
        <a:bodyPr/>
        <a:lstStyle/>
        <a:p>
          <a:endParaRPr lang="en-US"/>
        </a:p>
      </dgm:t>
    </dgm:pt>
    <dgm:pt modelId="{E1FFA598-3C8A-4C38-88F9-8E0DB5F4CB66}">
      <dgm:prSet phldrT="[Text]" phldr="1"/>
      <dgm:spPr/>
      <dgm:t>
        <a:bodyPr/>
        <a:lstStyle/>
        <a:p>
          <a:endParaRPr lang="en-US"/>
        </a:p>
      </dgm:t>
    </dgm:pt>
    <dgm:pt modelId="{7D19BE13-4D50-41A5-9B57-052DECD767CE}" type="parTrans" cxnId="{9E2DAAEF-3306-449A-B437-D278A2BBC9BB}">
      <dgm:prSet/>
      <dgm:spPr/>
      <dgm:t>
        <a:bodyPr/>
        <a:lstStyle/>
        <a:p>
          <a:endParaRPr lang="en-US"/>
        </a:p>
      </dgm:t>
    </dgm:pt>
    <dgm:pt modelId="{F04899F0-F766-4B54-BDB1-E1673138B301}" type="sibTrans" cxnId="{9E2DAAEF-3306-449A-B437-D278A2BBC9BB}">
      <dgm:prSet/>
      <dgm:spPr/>
      <dgm:t>
        <a:bodyPr/>
        <a:lstStyle/>
        <a:p>
          <a:endParaRPr lang="en-US"/>
        </a:p>
      </dgm:t>
    </dgm:pt>
    <dgm:pt modelId="{5FD8D9F0-5EA9-416A-BC6F-371703DCB2BB}">
      <dgm:prSet phldrT="[Text]" phldr="1"/>
      <dgm:spPr/>
      <dgm:t>
        <a:bodyPr/>
        <a:lstStyle/>
        <a:p>
          <a:endParaRPr lang="en-US"/>
        </a:p>
      </dgm:t>
    </dgm:pt>
    <dgm:pt modelId="{F04CC161-7796-4590-A4F7-0554A7980E00}" type="parTrans" cxnId="{D66810A5-B7AA-4EB9-8B01-6BBCC3A969E4}">
      <dgm:prSet/>
      <dgm:spPr/>
      <dgm:t>
        <a:bodyPr/>
        <a:lstStyle/>
        <a:p>
          <a:endParaRPr lang="en-US"/>
        </a:p>
      </dgm:t>
    </dgm:pt>
    <dgm:pt modelId="{74C54E56-029E-4673-90E3-F18B56E5C717}" type="sibTrans" cxnId="{D66810A5-B7AA-4EB9-8B01-6BBCC3A969E4}">
      <dgm:prSet/>
      <dgm:spPr/>
      <dgm:t>
        <a:bodyPr/>
        <a:lstStyle/>
        <a:p>
          <a:endParaRPr lang="en-US"/>
        </a:p>
      </dgm:t>
    </dgm:pt>
    <dgm:pt modelId="{D641FBA9-47DF-4464-AC65-D72F0DC8532B}">
      <dgm:prSet phldrT="[Text]"/>
      <dgm:spPr/>
      <dgm:t>
        <a:bodyPr/>
        <a:lstStyle/>
        <a:p>
          <a:r>
            <a:rPr lang="en-US"/>
            <a:t>What progress has been made towards the priorities identified in our Strategic Plan? What evidence/data do we have?</a:t>
          </a:r>
        </a:p>
      </dgm:t>
    </dgm:pt>
    <dgm:pt modelId="{05724365-CFDC-4D78-9BDF-505D9280E709}" type="parTrans" cxnId="{81D9F0A5-E641-4F4C-B07B-2B69854DD78A}">
      <dgm:prSet/>
      <dgm:spPr/>
      <dgm:t>
        <a:bodyPr/>
        <a:lstStyle/>
        <a:p>
          <a:endParaRPr lang="en-US"/>
        </a:p>
      </dgm:t>
    </dgm:pt>
    <dgm:pt modelId="{586AD18D-5FA4-48BE-A09F-CC1356781359}" type="sibTrans" cxnId="{81D9F0A5-E641-4F4C-B07B-2B69854DD78A}">
      <dgm:prSet/>
      <dgm:spPr/>
      <dgm:t>
        <a:bodyPr/>
        <a:lstStyle/>
        <a:p>
          <a:endParaRPr lang="en-US"/>
        </a:p>
      </dgm:t>
    </dgm:pt>
    <dgm:pt modelId="{7D8DE8F9-4037-42E2-ABA2-A8CF78EDF0C0}">
      <dgm:prSet phldrT="[Text]" phldr="1"/>
      <dgm:spPr/>
      <dgm:t>
        <a:bodyPr/>
        <a:lstStyle/>
        <a:p>
          <a:endParaRPr lang="en-US"/>
        </a:p>
      </dgm:t>
    </dgm:pt>
    <dgm:pt modelId="{C00BA478-F7EF-4ABA-92DA-E21119F821FF}" type="parTrans" cxnId="{B1AD958D-312C-4C81-BF7A-57725718AB23}">
      <dgm:prSet/>
      <dgm:spPr/>
      <dgm:t>
        <a:bodyPr/>
        <a:lstStyle/>
        <a:p>
          <a:endParaRPr lang="en-US"/>
        </a:p>
      </dgm:t>
    </dgm:pt>
    <dgm:pt modelId="{C4969F15-0CB7-4674-8729-4D79E41EFDA7}" type="sibTrans" cxnId="{B1AD958D-312C-4C81-BF7A-57725718AB23}">
      <dgm:prSet/>
      <dgm:spPr/>
      <dgm:t>
        <a:bodyPr/>
        <a:lstStyle/>
        <a:p>
          <a:endParaRPr lang="en-US"/>
        </a:p>
      </dgm:t>
    </dgm:pt>
    <dgm:pt modelId="{7B5E9A1F-117F-4191-BC8F-A7005E62DE23}">
      <dgm:prSet phldrT="[Text]" phldr="1"/>
      <dgm:spPr/>
      <dgm:t>
        <a:bodyPr/>
        <a:lstStyle/>
        <a:p>
          <a:endParaRPr lang="en-US"/>
        </a:p>
      </dgm:t>
    </dgm:pt>
    <dgm:pt modelId="{26A3B9F1-3BFE-42E9-BB1B-C5F1334B3B0C}" type="parTrans" cxnId="{3BD83EC1-6095-4A9B-B7CB-48513911C3FF}">
      <dgm:prSet/>
      <dgm:spPr/>
      <dgm:t>
        <a:bodyPr/>
        <a:lstStyle/>
        <a:p>
          <a:endParaRPr lang="en-US"/>
        </a:p>
      </dgm:t>
    </dgm:pt>
    <dgm:pt modelId="{52E22CBE-ADCE-4C91-8482-35BE96262B4F}" type="sibTrans" cxnId="{3BD83EC1-6095-4A9B-B7CB-48513911C3FF}">
      <dgm:prSet/>
      <dgm:spPr/>
      <dgm:t>
        <a:bodyPr/>
        <a:lstStyle/>
        <a:p>
          <a:endParaRPr lang="en-US"/>
        </a:p>
      </dgm:t>
    </dgm:pt>
    <dgm:pt modelId="{89F160A5-385F-435B-993D-624E928494AA}">
      <dgm:prSet phldrT="[Text]"/>
      <dgm:spPr/>
      <dgm:t>
        <a:bodyPr/>
        <a:lstStyle/>
        <a:p>
          <a:r>
            <a:rPr lang="en-US"/>
            <a:t>Based upon available data, are there any other adjustments we need to make to the Strategic Plan?</a:t>
          </a:r>
        </a:p>
      </dgm:t>
    </dgm:pt>
    <dgm:pt modelId="{4257D6F5-1CDE-4CE7-BA71-59923A62EB27}" type="parTrans" cxnId="{A7D09CA9-093A-4767-ACD6-6C5F2C39BA85}">
      <dgm:prSet/>
      <dgm:spPr/>
      <dgm:t>
        <a:bodyPr/>
        <a:lstStyle/>
        <a:p>
          <a:endParaRPr lang="en-US"/>
        </a:p>
      </dgm:t>
    </dgm:pt>
    <dgm:pt modelId="{6D7B85EA-B731-4C65-8788-8E583B5A7C57}" type="sibTrans" cxnId="{A7D09CA9-093A-4767-ACD6-6C5F2C39BA85}">
      <dgm:prSet/>
      <dgm:spPr/>
      <dgm:t>
        <a:bodyPr/>
        <a:lstStyle/>
        <a:p>
          <a:endParaRPr lang="en-US"/>
        </a:p>
      </dgm:t>
    </dgm:pt>
    <dgm:pt modelId="{6055D5BD-ADDF-409D-9855-625CDF7F9FE3}">
      <dgm:prSet phldrT="[Text]" phldr="1"/>
      <dgm:spPr/>
      <dgm:t>
        <a:bodyPr/>
        <a:lstStyle/>
        <a:p>
          <a:endParaRPr lang="en-US"/>
        </a:p>
      </dgm:t>
    </dgm:pt>
    <dgm:pt modelId="{70205FDF-E611-46A3-B5CF-D78CA2243205}" type="parTrans" cxnId="{67B64667-C65B-4BE9-9C5C-9EE61B449C90}">
      <dgm:prSet/>
      <dgm:spPr/>
      <dgm:t>
        <a:bodyPr/>
        <a:lstStyle/>
        <a:p>
          <a:endParaRPr lang="en-US"/>
        </a:p>
      </dgm:t>
    </dgm:pt>
    <dgm:pt modelId="{09C077F7-2D3C-4C62-9106-B324518973A1}" type="sibTrans" cxnId="{67B64667-C65B-4BE9-9C5C-9EE61B449C90}">
      <dgm:prSet/>
      <dgm:spPr/>
      <dgm:t>
        <a:bodyPr/>
        <a:lstStyle/>
        <a:p>
          <a:endParaRPr lang="en-US"/>
        </a:p>
      </dgm:t>
    </dgm:pt>
    <dgm:pt modelId="{925BBD62-4EC4-4B5A-9CF6-9F1D6D44F163}">
      <dgm:prSet phldrT="[Text]" phldr="1"/>
      <dgm:spPr/>
      <dgm:t>
        <a:bodyPr/>
        <a:lstStyle/>
        <a:p>
          <a:endParaRPr lang="en-US"/>
        </a:p>
      </dgm:t>
    </dgm:pt>
    <dgm:pt modelId="{A21FA739-16DB-460F-A034-F7AF72F2AF7C}" type="parTrans" cxnId="{F8E6A70D-3E52-4AC5-BE06-5406BE484943}">
      <dgm:prSet/>
      <dgm:spPr/>
      <dgm:t>
        <a:bodyPr/>
        <a:lstStyle/>
        <a:p>
          <a:endParaRPr lang="en-US"/>
        </a:p>
      </dgm:t>
    </dgm:pt>
    <dgm:pt modelId="{0C938BE3-73D1-4155-9C18-584814935D01}" type="sibTrans" cxnId="{F8E6A70D-3E52-4AC5-BE06-5406BE484943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4AA2B0AF-8066-439C-B209-8EAFA0A72D11}" type="pres">
      <dgm:prSet presAssocID="{E3D7F99F-DE00-4D9D-90AB-D044CFAA5362}" presName="linNode" presStyleCnt="0"/>
      <dgm:spPr/>
    </dgm:pt>
    <dgm:pt modelId="{4E568A9E-3939-4DDD-B165-36923469ACE6}" type="pres">
      <dgm:prSet presAssocID="{E3D7F99F-DE00-4D9D-90AB-D044CFAA5362}" presName="parentText" presStyleLbl="node1" presStyleIdx="0" presStyleCnt="3" custScaleX="90736">
        <dgm:presLayoutVars>
          <dgm:chMax val="1"/>
          <dgm:bulletEnabled val="1"/>
        </dgm:presLayoutVars>
      </dgm:prSet>
      <dgm:spPr/>
    </dgm:pt>
    <dgm:pt modelId="{9C150D04-4FFC-468A-96F7-AC663EDBD4A2}" type="pres">
      <dgm:prSet presAssocID="{E3D7F99F-DE00-4D9D-90AB-D044CFAA5362}" presName="descendantText" presStyleLbl="alignAccFollowNode1" presStyleIdx="0" presStyleCnt="3">
        <dgm:presLayoutVars>
          <dgm:bulletEnabled val="1"/>
        </dgm:presLayoutVars>
      </dgm:prSet>
      <dgm:spPr/>
    </dgm:pt>
    <dgm:pt modelId="{74AE925D-4176-4DD1-A1EC-6B03E57B0012}" type="pres">
      <dgm:prSet presAssocID="{109B403D-00F3-4207-88BF-8BD67B588BCF}" presName="sp" presStyleCnt="0"/>
      <dgm:spPr/>
    </dgm:pt>
    <dgm:pt modelId="{7C14FD00-FD04-4152-988E-96F3FCEE4A63}" type="pres">
      <dgm:prSet presAssocID="{D641FBA9-47DF-4464-AC65-D72F0DC8532B}" presName="linNode" presStyleCnt="0"/>
      <dgm:spPr/>
    </dgm:pt>
    <dgm:pt modelId="{0D765D3A-CAB2-4DA3-A9BF-D914CDA4752B}" type="pres">
      <dgm:prSet presAssocID="{D641FBA9-47DF-4464-AC65-D72F0DC8532B}" presName="parentText" presStyleLbl="node1" presStyleIdx="1" presStyleCnt="3" custScaleX="90269">
        <dgm:presLayoutVars>
          <dgm:chMax val="1"/>
          <dgm:bulletEnabled val="1"/>
        </dgm:presLayoutVars>
      </dgm:prSet>
      <dgm:spPr/>
    </dgm:pt>
    <dgm:pt modelId="{895E72A8-CBC9-4310-9F49-5FE7BA00F3BC}" type="pres">
      <dgm:prSet presAssocID="{D641FBA9-47DF-4464-AC65-D72F0DC8532B}" presName="descendantText" presStyleLbl="alignAccFollowNode1" presStyleIdx="1" presStyleCnt="3">
        <dgm:presLayoutVars>
          <dgm:bulletEnabled val="1"/>
        </dgm:presLayoutVars>
      </dgm:prSet>
      <dgm:spPr/>
    </dgm:pt>
    <dgm:pt modelId="{24B5D47C-AA30-49A5-9057-080B89B123B6}" type="pres">
      <dgm:prSet presAssocID="{586AD18D-5FA4-48BE-A09F-CC1356781359}" presName="sp" presStyleCnt="0"/>
      <dgm:spPr/>
    </dgm:pt>
    <dgm:pt modelId="{F594C48E-4CC6-4C33-A98C-2BD40404145A}" type="pres">
      <dgm:prSet presAssocID="{89F160A5-385F-435B-993D-624E928494AA}" presName="linNode" presStyleCnt="0"/>
      <dgm:spPr/>
    </dgm:pt>
    <dgm:pt modelId="{22F40BCD-7619-40A5-9219-FBE118602349}" type="pres">
      <dgm:prSet presAssocID="{89F160A5-385F-435B-993D-624E928494AA}" presName="parentText" presStyleLbl="node1" presStyleIdx="2" presStyleCnt="3" custScaleX="92607">
        <dgm:presLayoutVars>
          <dgm:chMax val="1"/>
          <dgm:bulletEnabled val="1"/>
        </dgm:presLayoutVars>
      </dgm:prSet>
      <dgm:spPr/>
    </dgm:pt>
    <dgm:pt modelId="{7ADAC373-5A13-4B25-A9B6-1C9418E0F1B6}" type="pres">
      <dgm:prSet presAssocID="{89F160A5-385F-435B-993D-624E928494AA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8E6A70D-3E52-4AC5-BE06-5406BE484943}" srcId="{89F160A5-385F-435B-993D-624E928494AA}" destId="{925BBD62-4EC4-4B5A-9CF6-9F1D6D44F163}" srcOrd="1" destOrd="0" parTransId="{A21FA739-16DB-460F-A034-F7AF72F2AF7C}" sibTransId="{0C938BE3-73D1-4155-9C18-584814935D01}"/>
    <dgm:cxn modelId="{2716B121-3C70-4009-8702-6DA07FE40D00}" srcId="{1A561721-7C2C-4A79-B878-44F3018FFCAA}" destId="{E3D7F99F-DE00-4D9D-90AB-D044CFAA5362}" srcOrd="0" destOrd="0" parTransId="{02AF19B0-7B94-418C-865C-726F2FD7DB4B}" sibTransId="{109B403D-00F3-4207-88BF-8BD67B588BCF}"/>
    <dgm:cxn modelId="{5CB8B537-E797-4605-B17F-A7CD37C3223E}" type="presOf" srcId="{7D8DE8F9-4037-42E2-ABA2-A8CF78EDF0C0}" destId="{895E72A8-CBC9-4310-9F49-5FE7BA00F3BC}" srcOrd="0" destOrd="0" presId="urn:microsoft.com/office/officeart/2005/8/layout/vList5"/>
    <dgm:cxn modelId="{5B608260-3B72-4407-88B7-C92D5569B140}" type="presOf" srcId="{7B5E9A1F-117F-4191-BC8F-A7005E62DE23}" destId="{895E72A8-CBC9-4310-9F49-5FE7BA00F3BC}" srcOrd="0" destOrd="1" presId="urn:microsoft.com/office/officeart/2005/8/layout/vList5"/>
    <dgm:cxn modelId="{67B64667-C65B-4BE9-9C5C-9EE61B449C90}" srcId="{89F160A5-385F-435B-993D-624E928494AA}" destId="{6055D5BD-ADDF-409D-9855-625CDF7F9FE3}" srcOrd="0" destOrd="0" parTransId="{70205FDF-E611-46A3-B5CF-D78CA2243205}" sibTransId="{09C077F7-2D3C-4C62-9106-B324518973A1}"/>
    <dgm:cxn modelId="{1C10CB74-D2B6-4E37-9916-CD6EDB9AB9DF}" type="presOf" srcId="{6055D5BD-ADDF-409D-9855-625CDF7F9FE3}" destId="{7ADAC373-5A13-4B25-A9B6-1C9418E0F1B6}" srcOrd="0" destOrd="0" presId="urn:microsoft.com/office/officeart/2005/8/layout/vList5"/>
    <dgm:cxn modelId="{EF18AD77-0A9D-42FE-BDD0-4243F38077E3}" type="presOf" srcId="{925BBD62-4EC4-4B5A-9CF6-9F1D6D44F163}" destId="{7ADAC373-5A13-4B25-A9B6-1C9418E0F1B6}" srcOrd="0" destOrd="1" presId="urn:microsoft.com/office/officeart/2005/8/layout/vList5"/>
    <dgm:cxn modelId="{02E4E27F-E215-46C9-BC1B-DC60CE9EEFA3}" type="presOf" srcId="{5FD8D9F0-5EA9-416A-BC6F-371703DCB2BB}" destId="{9C150D04-4FFC-468A-96F7-AC663EDBD4A2}" srcOrd="0" destOrd="1" presId="urn:microsoft.com/office/officeart/2005/8/layout/vList5"/>
    <dgm:cxn modelId="{7B81CF88-B533-49DF-A453-001A0ECA9DEE}" type="presOf" srcId="{E3D7F99F-DE00-4D9D-90AB-D044CFAA5362}" destId="{4E568A9E-3939-4DDD-B165-36923469ACE6}" srcOrd="0" destOrd="0" presId="urn:microsoft.com/office/officeart/2005/8/layout/vList5"/>
    <dgm:cxn modelId="{B1AD958D-312C-4C81-BF7A-57725718AB23}" srcId="{D641FBA9-47DF-4464-AC65-D72F0DC8532B}" destId="{7D8DE8F9-4037-42E2-ABA2-A8CF78EDF0C0}" srcOrd="0" destOrd="0" parTransId="{C00BA478-F7EF-4ABA-92DA-E21119F821FF}" sibTransId="{C4969F15-0CB7-4674-8729-4D79E41EFDA7}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D66810A5-B7AA-4EB9-8B01-6BBCC3A969E4}" srcId="{E3D7F99F-DE00-4D9D-90AB-D044CFAA5362}" destId="{5FD8D9F0-5EA9-416A-BC6F-371703DCB2BB}" srcOrd="1" destOrd="0" parTransId="{F04CC161-7796-4590-A4F7-0554A7980E00}" sibTransId="{74C54E56-029E-4673-90E3-F18B56E5C717}"/>
    <dgm:cxn modelId="{81D9F0A5-E641-4F4C-B07B-2B69854DD78A}" srcId="{1A561721-7C2C-4A79-B878-44F3018FFCAA}" destId="{D641FBA9-47DF-4464-AC65-D72F0DC8532B}" srcOrd="1" destOrd="0" parTransId="{05724365-CFDC-4D78-9BDF-505D9280E709}" sibTransId="{586AD18D-5FA4-48BE-A09F-CC1356781359}"/>
    <dgm:cxn modelId="{A7D09CA9-093A-4767-ACD6-6C5F2C39BA85}" srcId="{1A561721-7C2C-4A79-B878-44F3018FFCAA}" destId="{89F160A5-385F-435B-993D-624E928494AA}" srcOrd="2" destOrd="0" parTransId="{4257D6F5-1CDE-4CE7-BA71-59923A62EB27}" sibTransId="{6D7B85EA-B731-4C65-8788-8E583B5A7C57}"/>
    <dgm:cxn modelId="{3BD83EC1-6095-4A9B-B7CB-48513911C3FF}" srcId="{D641FBA9-47DF-4464-AC65-D72F0DC8532B}" destId="{7B5E9A1F-117F-4191-BC8F-A7005E62DE23}" srcOrd="1" destOrd="0" parTransId="{26A3B9F1-3BFE-42E9-BB1B-C5F1334B3B0C}" sibTransId="{52E22CBE-ADCE-4C91-8482-35BE96262B4F}"/>
    <dgm:cxn modelId="{29E0D6CC-8609-4886-823F-56F79F651D79}" type="presOf" srcId="{E1FFA598-3C8A-4C38-88F9-8E0DB5F4CB66}" destId="{9C150D04-4FFC-468A-96F7-AC663EDBD4A2}" srcOrd="0" destOrd="0" presId="urn:microsoft.com/office/officeart/2005/8/layout/vList5"/>
    <dgm:cxn modelId="{AE3D09E9-E75B-40C3-A500-6864AC845989}" type="presOf" srcId="{89F160A5-385F-435B-993D-624E928494AA}" destId="{22F40BCD-7619-40A5-9219-FBE118602349}" srcOrd="0" destOrd="0" presId="urn:microsoft.com/office/officeart/2005/8/layout/vList5"/>
    <dgm:cxn modelId="{9E2DAAEF-3306-449A-B437-D278A2BBC9BB}" srcId="{E3D7F99F-DE00-4D9D-90AB-D044CFAA5362}" destId="{E1FFA598-3C8A-4C38-88F9-8E0DB5F4CB66}" srcOrd="0" destOrd="0" parTransId="{7D19BE13-4D50-41A5-9B57-052DECD767CE}" sibTransId="{F04899F0-F766-4B54-BDB1-E1673138B301}"/>
    <dgm:cxn modelId="{EE5ADDF8-3BB5-443D-9A4E-F36B2CE12F70}" type="presOf" srcId="{D641FBA9-47DF-4464-AC65-D72F0DC8532B}" destId="{0D765D3A-CAB2-4DA3-A9BF-D914CDA4752B}" srcOrd="0" destOrd="0" presId="urn:microsoft.com/office/officeart/2005/8/layout/vList5"/>
    <dgm:cxn modelId="{77A6F63E-241A-42F4-9253-82C5BBBFC5C9}" type="presParOf" srcId="{3349C0E8-6BEE-45D4-98CC-EFE56019B217}" destId="{4AA2B0AF-8066-439C-B209-8EAFA0A72D11}" srcOrd="0" destOrd="0" presId="urn:microsoft.com/office/officeart/2005/8/layout/vList5"/>
    <dgm:cxn modelId="{CD7EBDA8-808A-41EC-97F1-B92AEA2B0C64}" type="presParOf" srcId="{4AA2B0AF-8066-439C-B209-8EAFA0A72D11}" destId="{4E568A9E-3939-4DDD-B165-36923469ACE6}" srcOrd="0" destOrd="0" presId="urn:microsoft.com/office/officeart/2005/8/layout/vList5"/>
    <dgm:cxn modelId="{16AEC1C4-5A10-4CE5-BE3A-9119EDFD45F5}" type="presParOf" srcId="{4AA2B0AF-8066-439C-B209-8EAFA0A72D11}" destId="{9C150D04-4FFC-468A-96F7-AC663EDBD4A2}" srcOrd="1" destOrd="0" presId="urn:microsoft.com/office/officeart/2005/8/layout/vList5"/>
    <dgm:cxn modelId="{094747F1-7BB0-4874-B499-E14415B352CB}" type="presParOf" srcId="{3349C0E8-6BEE-45D4-98CC-EFE56019B217}" destId="{74AE925D-4176-4DD1-A1EC-6B03E57B0012}" srcOrd="1" destOrd="0" presId="urn:microsoft.com/office/officeart/2005/8/layout/vList5"/>
    <dgm:cxn modelId="{214846CE-02D3-4B83-B1EA-B6ABC4C33BA1}" type="presParOf" srcId="{3349C0E8-6BEE-45D4-98CC-EFE56019B217}" destId="{7C14FD00-FD04-4152-988E-96F3FCEE4A63}" srcOrd="2" destOrd="0" presId="urn:microsoft.com/office/officeart/2005/8/layout/vList5"/>
    <dgm:cxn modelId="{D4DB8169-85C3-4535-BBA5-1C92E90E8CAE}" type="presParOf" srcId="{7C14FD00-FD04-4152-988E-96F3FCEE4A63}" destId="{0D765D3A-CAB2-4DA3-A9BF-D914CDA4752B}" srcOrd="0" destOrd="0" presId="urn:microsoft.com/office/officeart/2005/8/layout/vList5"/>
    <dgm:cxn modelId="{87519AE3-C1AB-49D3-89AF-B0E55451C126}" type="presParOf" srcId="{7C14FD00-FD04-4152-988E-96F3FCEE4A63}" destId="{895E72A8-CBC9-4310-9F49-5FE7BA00F3BC}" srcOrd="1" destOrd="0" presId="urn:microsoft.com/office/officeart/2005/8/layout/vList5"/>
    <dgm:cxn modelId="{C9A8CED0-397B-49DE-8D82-BE08C6727A72}" type="presParOf" srcId="{3349C0E8-6BEE-45D4-98CC-EFE56019B217}" destId="{24B5D47C-AA30-49A5-9057-080B89B123B6}" srcOrd="3" destOrd="0" presId="urn:microsoft.com/office/officeart/2005/8/layout/vList5"/>
    <dgm:cxn modelId="{DB09595E-E57F-4867-85BC-6B9DD33E9476}" type="presParOf" srcId="{3349C0E8-6BEE-45D4-98CC-EFE56019B217}" destId="{F594C48E-4CC6-4C33-A98C-2BD40404145A}" srcOrd="4" destOrd="0" presId="urn:microsoft.com/office/officeart/2005/8/layout/vList5"/>
    <dgm:cxn modelId="{9BA840CE-E6B6-4E35-8A2F-E79AA72C0295}" type="presParOf" srcId="{F594C48E-4CC6-4C33-A98C-2BD40404145A}" destId="{22F40BCD-7619-40A5-9219-FBE118602349}" srcOrd="0" destOrd="0" presId="urn:microsoft.com/office/officeart/2005/8/layout/vList5"/>
    <dgm:cxn modelId="{88BEC4D9-8A7E-4DCE-8A4F-7DCBFD2AC20F}" type="presParOf" srcId="{F594C48E-4CC6-4C33-A98C-2BD40404145A}" destId="{7ADAC373-5A13-4B25-A9B6-1C9418E0F1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2022</a:t>
          </a:r>
        </a:p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SY22-23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2022</a:t>
          </a:r>
        </a:p>
        <a:p>
          <a:pPr>
            <a:buNone/>
          </a:pPr>
          <a:r>
            <a:rPr lang="en-US" b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2022-2023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2022</a:t>
          </a:r>
        </a:p>
        <a:p>
          <a:pPr>
            <a:buNone/>
          </a:pPr>
          <a:r>
            <a:rPr lang="en-US" b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update the school strategic priorities and plan, as needed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SY23-24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SY22-23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2022-2023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SY23-24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50D04-4FFC-468A-96F7-AC663EDBD4A2}">
      <dsp:nvSpPr>
        <dsp:cNvPr id="0" name=""/>
        <dsp:cNvSpPr/>
      </dsp:nvSpPr>
      <dsp:spPr>
        <a:xfrm rot="5400000">
          <a:off x="6093156" y="-2488581"/>
          <a:ext cx="1211766" cy="649646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</dsp:txBody>
      <dsp:txXfrm rot="-5400000">
        <a:off x="3450808" y="212921"/>
        <a:ext cx="6437308" cy="1093458"/>
      </dsp:txXfrm>
    </dsp:sp>
    <dsp:sp modelId="{4E568A9E-3939-4DDD-B165-36923469ACE6}">
      <dsp:nvSpPr>
        <dsp:cNvPr id="0" name=""/>
        <dsp:cNvSpPr/>
      </dsp:nvSpPr>
      <dsp:spPr>
        <a:xfrm>
          <a:off x="135079" y="2295"/>
          <a:ext cx="3315729" cy="15147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Are </a:t>
          </a:r>
          <a:r>
            <a:rPr lang="en-US" sz="1800" b="1" u="sng" kern="1200"/>
            <a:t>all</a:t>
          </a:r>
          <a:r>
            <a:rPr lang="en-US" sz="1800" kern="1200"/>
            <a:t> CIP Goals reflected in our Strategic Plan Priorities? If not, which CIP Goal(s) are missing and should be added to the Strategic Plan?</a:t>
          </a:r>
        </a:p>
      </dsp:txBody>
      <dsp:txXfrm>
        <a:off x="209021" y="76237"/>
        <a:ext cx="3167845" cy="1366824"/>
      </dsp:txXfrm>
    </dsp:sp>
    <dsp:sp modelId="{895E72A8-CBC9-4310-9F49-5FE7BA00F3BC}">
      <dsp:nvSpPr>
        <dsp:cNvPr id="0" name=""/>
        <dsp:cNvSpPr/>
      </dsp:nvSpPr>
      <dsp:spPr>
        <a:xfrm rot="5400000">
          <a:off x="6076091" y="-898137"/>
          <a:ext cx="1211766" cy="649646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</dsp:txBody>
      <dsp:txXfrm rot="-5400000">
        <a:off x="3433743" y="1803365"/>
        <a:ext cx="6437308" cy="1093458"/>
      </dsp:txXfrm>
    </dsp:sp>
    <dsp:sp modelId="{0D765D3A-CAB2-4DA3-A9BF-D914CDA4752B}">
      <dsp:nvSpPr>
        <dsp:cNvPr id="0" name=""/>
        <dsp:cNvSpPr/>
      </dsp:nvSpPr>
      <dsp:spPr>
        <a:xfrm>
          <a:off x="135079" y="1592739"/>
          <a:ext cx="3298663" cy="15147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What progress has been made towards the priorities identified in our Strategic Plan? What evidence/data do we have?</a:t>
          </a:r>
        </a:p>
      </dsp:txBody>
      <dsp:txXfrm>
        <a:off x="209021" y="1666681"/>
        <a:ext cx="3150779" cy="1366824"/>
      </dsp:txXfrm>
    </dsp:sp>
    <dsp:sp modelId="{7ADAC373-5A13-4B25-A9B6-1C9418E0F1B6}">
      <dsp:nvSpPr>
        <dsp:cNvPr id="0" name=""/>
        <dsp:cNvSpPr/>
      </dsp:nvSpPr>
      <dsp:spPr>
        <a:xfrm rot="5400000">
          <a:off x="6161527" y="692306"/>
          <a:ext cx="1211766" cy="649646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/>
        </a:p>
      </dsp:txBody>
      <dsp:txXfrm rot="-5400000">
        <a:off x="3519179" y="3393808"/>
        <a:ext cx="6437308" cy="1093458"/>
      </dsp:txXfrm>
    </dsp:sp>
    <dsp:sp modelId="{22F40BCD-7619-40A5-9219-FBE118602349}">
      <dsp:nvSpPr>
        <dsp:cNvPr id="0" name=""/>
        <dsp:cNvSpPr/>
      </dsp:nvSpPr>
      <dsp:spPr>
        <a:xfrm>
          <a:off x="135079" y="3183183"/>
          <a:ext cx="3384100" cy="151470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Based upon available data, are there any other adjustments we need to make to the Strategic Plan?</a:t>
          </a:r>
        </a:p>
      </dsp:txBody>
      <dsp:txXfrm>
        <a:off x="209021" y="3257125"/>
        <a:ext cx="3236216" cy="13668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SY22-23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2022-2023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2022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update the school strategic priorities and plan, as needed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SY23-24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/>
              <a:t>45 Day Check-in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/>
              <a:t>GO Team Meeting #3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0AB4F9BD-45E3-5D80-2AA3-7B14311A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3271"/>
              </p:ext>
            </p:extLst>
          </p:nvPr>
        </p:nvGraphicFramePr>
        <p:xfrm>
          <a:off x="1" y="0"/>
          <a:ext cx="12191999" cy="68580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2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58">
                  <a:extLst>
                    <a:ext uri="{9D8B030D-6E8A-4147-A177-3AD203B41FA5}">
                      <a16:colId xmlns:a16="http://schemas.microsoft.com/office/drawing/2014/main" val="2019900898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873">
                  <a:extLst>
                    <a:ext uri="{9D8B030D-6E8A-4147-A177-3AD203B41FA5}">
                      <a16:colId xmlns:a16="http://schemas.microsoft.com/office/drawing/2014/main" val="201663555"/>
                    </a:ext>
                  </a:extLst>
                </a:gridCol>
              </a:tblGrid>
              <a:tr h="368254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90">
                <a:tc gridSpan="2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18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Associate</a:t>
                      </a:r>
                      <a:r>
                        <a:rPr sz="1400" b="1" spc="1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Superintendent: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753">
                <a:tc gridSpan="5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sz="1400" b="1" spc="29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</a:t>
                      </a:r>
                      <a:r>
                        <a:rPr sz="1400" b="1" spc="28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r>
                        <a:rPr sz="1400" b="1" spc="16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  <a:r>
                        <a:rPr sz="1400" b="1" spc="7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r>
                        <a:rPr lang="en-US" sz="1400" b="1" spc="-2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3 -  </a:t>
                      </a:r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the 2022.23 school year, Springdale Park will identify and monitor attendance of students whose attendance fell below 90% in the 2021.22 school year and increase each student attendance by a minimum of 3%.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74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60">
                <a:tc>
                  <a:txBody>
                    <a:bodyPr/>
                    <a:lstStyle/>
                    <a:p>
                      <a:pPr marL="88900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en-US"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r>
                        <a:rPr lang="en-US"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Actions</a:t>
                      </a:r>
                      <a:r>
                        <a:rPr lang="en-US"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(Implementation</a:t>
                      </a:r>
                      <a:r>
                        <a:rPr lang="en-US"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  <a:r>
                        <a:rPr lang="en-US"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/Teacher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</a:t>
                      </a:r>
                      <a:r>
                        <a:rPr lang="en-US"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/Teacher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941">
                <a:tc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29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Back to School Night, STEM Night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Calendar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823">
                <a:tc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83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Parent Tours; Parent Portal Access to All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Tours to date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823">
                <a:tc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835"/>
                        </a:lnSpc>
                      </a:pP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607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400" spc="3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sz="1400" spc="18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r>
                        <a:rPr sz="1400" spc="1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continue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progress:</a:t>
                      </a:r>
                      <a:endParaRPr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b="1" spc="7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Anticipated</a:t>
                      </a:r>
                      <a:r>
                        <a:rPr lang="en-US" sz="1400" b="1" spc="114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r>
                        <a:rPr lang="en-US" sz="1400" b="1" spc="10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400" b="1" spc="3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000" b="1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lang="en-US" sz="1000" b="1" dirty="0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Complete</a:t>
                      </a:r>
                      <a:r>
                        <a:rPr lang="en-US" sz="10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20" dirty="0">
                          <a:latin typeface="Calibri"/>
                          <a:cs typeface="Calibri"/>
                        </a:rPr>
                        <a:t>Step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 Weekly Care Team &amp; Student Attendance Committee Meetings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Agenda, Minutes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 SEL Lessons with School Counselor &amp; Social Worker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  SPARK Plug Enrichment &amp; Intervention Block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Schedule; Class Rosters; HMH Data Trackers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582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sz="1400" spc="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400" spc="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sz="1400" spc="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4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sz="1400" spc="1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r>
                        <a:rPr sz="1400" spc="1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4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r>
                        <a:rPr sz="1400" spc="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sz="1400" spc="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4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progress: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2378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r>
                        <a:rPr sz="1400" b="1" spc="1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Anticipated</a:t>
                      </a:r>
                      <a:r>
                        <a:rPr lang="en-US" sz="1400" b="1" spc="1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 spc="1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Start</a:t>
                      </a:r>
                      <a:r>
                        <a:rPr sz="1400" b="1" spc="1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lang="en-US"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PLC Meetings on a weekly basis with IRR, SPED and EIP.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87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Monitoring Parent portal usage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10/22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04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La Amistad Partnership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10/22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0662">
                <a:tc gridSpan="5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next</a:t>
                      </a:r>
                      <a:r>
                        <a:rPr sz="1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0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0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start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steps: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5BCAC-8870-F7C9-F578-E2677623D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4A7B9A-DFB4-8588-35E2-C24189A1F69A}"/>
              </a:ext>
            </a:extLst>
          </p:cNvPr>
          <p:cNvSpPr txBox="1"/>
          <p:nvPr/>
        </p:nvSpPr>
        <p:spPr>
          <a:xfrm>
            <a:off x="171449" y="41275"/>
            <a:ext cx="1202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Springdale Park Elementary</a:t>
            </a:r>
          </a:p>
        </p:txBody>
      </p:sp>
    </p:spTree>
    <p:extLst>
      <p:ext uri="{BB962C8B-B14F-4D97-AF65-F5344CB8AC3E}">
        <p14:creationId xmlns:p14="http://schemas.microsoft.com/office/powerpoint/2010/main" val="225063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7679136"/>
              </p:ext>
            </p:extLst>
          </p:nvPr>
        </p:nvGraphicFramePr>
        <p:xfrm>
          <a:off x="984448" y="1623700"/>
          <a:ext cx="10150722" cy="470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153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Updates to the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Strategic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/>
              <a:t>Enter all changes/updates to your plan – be sure to include accountability measures, as appropriate.</a:t>
            </a:r>
          </a:p>
        </p:txBody>
      </p:sp>
    </p:spTree>
    <p:extLst>
      <p:ext uri="{BB962C8B-B14F-4D97-AF65-F5344CB8AC3E}">
        <p14:creationId xmlns:p14="http://schemas.microsoft.com/office/powerpoint/2010/main" val="118228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906" y="565554"/>
            <a:ext cx="6296675" cy="1325563"/>
          </a:xfrm>
        </p:spPr>
        <p:txBody>
          <a:bodyPr anchor="ctr"/>
          <a:lstStyle/>
          <a:p>
            <a:r>
              <a:rPr lang="en-US">
                <a:solidFill>
                  <a:schemeClr val="tx2"/>
                </a:solidFill>
              </a:rPr>
              <a:t>Be prepared for our next meeting: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798837"/>
              </p:ext>
            </p:extLst>
          </p:nvPr>
        </p:nvGraphicFramePr>
        <p:xfrm>
          <a:off x="1009956" y="2081337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9889990" y="1343232"/>
            <a:ext cx="731378" cy="1230897"/>
          </a:xfrm>
          <a:prstGeom prst="downArrow">
            <a:avLst/>
          </a:prstGeom>
          <a:solidFill>
            <a:schemeClr val="accent6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8965264" y="859004"/>
            <a:ext cx="2580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Avenir Next LT Pro"/>
              </a:rPr>
              <a:t>At our </a:t>
            </a:r>
            <a:r>
              <a:rPr lang="en-US" b="1">
                <a:solidFill>
                  <a:schemeClr val="accent6"/>
                </a:solidFill>
                <a:latin typeface="Avenir Next LT Pro"/>
              </a:rPr>
              <a:t>NEXT</a:t>
            </a:r>
            <a:r>
              <a:rPr lang="en-US" b="1">
                <a:solidFill>
                  <a:prstClr val="black"/>
                </a:solidFill>
                <a:latin typeface="Avenir Next LT Pro"/>
              </a:rPr>
              <a:t> </a:t>
            </a:r>
            <a:r>
              <a:rPr lang="en-US">
                <a:solidFill>
                  <a:prstClr val="black"/>
                </a:solidFill>
                <a:latin typeface="Avenir Next LT Pro"/>
              </a:rPr>
              <a:t>meeting</a:t>
            </a:r>
            <a:endParaRPr lang="en-US" b="1">
              <a:solidFill>
                <a:srgbClr val="A92A91"/>
              </a:solidFill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2603081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0F71E7-FE07-73D1-D9FD-184B9CA7ABC2}"/>
              </a:ext>
            </a:extLst>
          </p:cNvPr>
          <p:cNvSpPr txBox="1"/>
          <p:nvPr/>
        </p:nvSpPr>
        <p:spPr>
          <a:xfrm>
            <a:off x="504202" y="523428"/>
            <a:ext cx="674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562AFE-AF86-25EC-E667-AC2A148BD316}"/>
              </a:ext>
            </a:extLst>
          </p:cNvPr>
          <p:cNvSpPr txBox="1"/>
          <p:nvPr/>
        </p:nvSpPr>
        <p:spPr>
          <a:xfrm>
            <a:off x="1853013" y="2560443"/>
            <a:ext cx="674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>
                <a:solidFill>
                  <a:schemeClr val="bg1"/>
                </a:solidFill>
              </a:rPr>
              <a:t>Wonderings?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4174713" y="4597458"/>
            <a:ext cx="674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>
                <a:solidFill>
                  <a:schemeClr val="bg1"/>
                </a:solidFill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CIP-45 Day Check-in &amp;</a:t>
            </a:r>
          </a:p>
          <a:p>
            <a:r>
              <a:rPr lang="en-US" dirty="0"/>
              <a:t>School Strategic Plan Alignment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91" y="199336"/>
            <a:ext cx="6296675" cy="1325563"/>
          </a:xfrm>
        </p:spPr>
        <p:txBody>
          <a:bodyPr anchor="ctr"/>
          <a:lstStyle/>
          <a:p>
            <a:r>
              <a:rPr lang="en-US">
                <a:solidFill>
                  <a:schemeClr val="tx2"/>
                </a:solidFill>
              </a:rPr>
              <a:t>Timeline for GO Teams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496960"/>
              </p:ext>
            </p:extLst>
          </p:nvPr>
        </p:nvGraphicFramePr>
        <p:xfrm>
          <a:off x="998220" y="1823538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7847545" y="1089488"/>
            <a:ext cx="731378" cy="1213503"/>
          </a:xfrm>
          <a:prstGeom prst="downArrow">
            <a:avLst/>
          </a:prstGeom>
          <a:solidFill>
            <a:srgbClr val="A92A91"/>
          </a:solidFill>
          <a:ln w="12700" cap="flat" cmpd="sng" algn="ctr">
            <a:solidFill>
              <a:srgbClr val="A92A9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7379919" y="677451"/>
            <a:ext cx="16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prstClr val="black"/>
                </a:solidFill>
                <a:latin typeface="Avenir Next LT Pro"/>
              </a:rPr>
              <a:t>You are </a:t>
            </a:r>
            <a:r>
              <a:rPr lang="en-US" b="1">
                <a:solidFill>
                  <a:srgbClr val="A92A91"/>
                </a:solidFill>
                <a:latin typeface="Avenir Next LT Pro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9" y="58537"/>
            <a:ext cx="5387432" cy="812483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chemeClr val="accent2"/>
                </a:solidFill>
              </a:rPr>
              <a:t>Our Strategic Plan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613283E-404F-831F-F3E3-18C9DE2B1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034" y="871020"/>
            <a:ext cx="7863840" cy="5661966"/>
          </a:xfrm>
          <a:prstGeom prst="rect">
            <a:avLst/>
          </a:prstGeom>
          <a:noFill/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F70ECF-E9D5-E3E2-0871-F1B248ACD0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515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0" y="76442"/>
            <a:ext cx="9779183" cy="814451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Quarterly CIP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386585"/>
            <a:ext cx="9779183" cy="37030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Questions to Consider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Based on our year long CIP plan, what are the actions that the school has already completed?​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What data supports the completion of an action step and success criteria (both implementation and student achievement)?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87AA7-37DD-6AF8-8076-B2578368A7B5}"/>
              </a:ext>
            </a:extLst>
          </p:cNvPr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part of the Continuous Improvement process, all APS schools are completing a quarterly check-in for the Continuous Improvement Plans.  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D24A5A-57B7-30C2-F242-A5D4866353BD}"/>
              </a:ext>
            </a:extLst>
          </p:cNvPr>
          <p:cNvSpPr/>
          <p:nvPr/>
        </p:nvSpPr>
        <p:spPr>
          <a:xfrm>
            <a:off x="0" y="2843868"/>
            <a:ext cx="3993160" cy="1048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0AB4F9BD-45E3-5D80-2AA3-7B14311A2AEF}"/>
              </a:ext>
            </a:extLst>
          </p:cNvPr>
          <p:cNvGraphicFramePr>
            <a:graphicFrameLocks noGrp="1"/>
          </p:cNvGraphicFramePr>
          <p:nvPr/>
        </p:nvGraphicFramePr>
        <p:xfrm>
          <a:off x="0" y="12701"/>
          <a:ext cx="12191999" cy="70206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2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58">
                  <a:extLst>
                    <a:ext uri="{9D8B030D-6E8A-4147-A177-3AD203B41FA5}">
                      <a16:colId xmlns:a16="http://schemas.microsoft.com/office/drawing/2014/main" val="2019900898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873">
                  <a:extLst>
                    <a:ext uri="{9D8B030D-6E8A-4147-A177-3AD203B41FA5}">
                      <a16:colId xmlns:a16="http://schemas.microsoft.com/office/drawing/2014/main" val="201663555"/>
                    </a:ext>
                  </a:extLst>
                </a:gridCol>
              </a:tblGrid>
              <a:tr h="377824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148">
                <a:tc gridSpan="2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18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Associate</a:t>
                      </a:r>
                      <a:r>
                        <a:rPr sz="1400" b="1" spc="1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Superintendent: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1">
                <a:tc gridSpan="5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Continuous</a:t>
                      </a:r>
                      <a:r>
                        <a:rPr sz="1400" b="1" spc="29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Improvement</a:t>
                      </a:r>
                      <a:r>
                        <a:rPr sz="1400" b="1" spc="28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sz="1400" b="1" spc="16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Goal</a:t>
                      </a:r>
                      <a:r>
                        <a:rPr sz="1400" b="1" spc="7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#</a:t>
                      </a:r>
                      <a:r>
                        <a:rPr lang="en-US" sz="1400" b="1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1</a:t>
                      </a: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986">
                <a:tc>
                  <a:txBody>
                    <a:bodyPr/>
                    <a:lstStyle/>
                    <a:p>
                      <a:pPr marL="88900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lang="en-US" sz="1400" b="1" spc="12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1400" b="1" spc="45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lang="en-US" sz="1400" b="1" spc="155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lang="en-US" sz="1400" b="1" spc="14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2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lang="en-US" sz="1400" b="1" spc="26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lang="en-US" sz="1400" b="1" spc="85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lang="en-US" sz="1400" b="1" spc="1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1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/Teacher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lang="en-US" sz="14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lang="en-US" sz="1400" b="1" spc="165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2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/Teacher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r>
                        <a:rPr sz="14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4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r>
                        <a:rPr sz="1400" b="1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r>
                        <a:rPr sz="1400" b="1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996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next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spc="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400" spc="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400" spc="1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needed</a:t>
                      </a:r>
                      <a:r>
                        <a:rPr sz="1400" spc="1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continue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progress: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6284">
                <a:tc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b="1" spc="7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lang="en-US"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lang="en-US"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000" b="1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lang="en-US" sz="1000" b="1" dirty="0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Complete</a:t>
                      </a:r>
                      <a:r>
                        <a:rPr lang="en-US" sz="10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20" dirty="0">
                          <a:latin typeface="Calibri"/>
                          <a:cs typeface="Calibri"/>
                        </a:rPr>
                        <a:t>Step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imes New Roman"/>
                          <a:cs typeface="Times New Roman"/>
                        </a:rPr>
                        <a:t> 1.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imes New Roman"/>
                          <a:cs typeface="Times New Roman"/>
                        </a:rPr>
                        <a:t> 2.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imes New Roman"/>
                          <a:cs typeface="Times New Roman"/>
                        </a:rPr>
                        <a:t> 3. 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996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r>
                        <a:rPr sz="140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4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next</a:t>
                      </a:r>
                      <a:r>
                        <a:rPr sz="14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and</a:t>
                      </a:r>
                      <a:r>
                        <a:rPr sz="14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40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4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4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currently</a:t>
                      </a:r>
                      <a:r>
                        <a:rPr sz="140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>
                          <a:latin typeface="Calibri"/>
                          <a:cs typeface="Calibri"/>
                        </a:rPr>
                        <a:t>progress: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7363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Pending</a:t>
                      </a:r>
                      <a:r>
                        <a:rPr sz="1400" b="1" spc="16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b="1" spc="6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lang="en-US" sz="1400" b="1" spc="11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Start</a:t>
                      </a:r>
                      <a:r>
                        <a:rPr lang="en-US" sz="1400" b="1" spc="12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2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Start</a:t>
                      </a:r>
                      <a:r>
                        <a:rPr sz="1400" b="1" spc="1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lang="en-US"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7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8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8996">
                <a:tc gridSpan="5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next</a:t>
                      </a:r>
                      <a:r>
                        <a:rPr sz="1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0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0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start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steps: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5BCAC-8870-F7C9-F578-E2677623D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4A7B9A-DFB4-8588-35E2-C24189A1F69A}"/>
              </a:ext>
            </a:extLst>
          </p:cNvPr>
          <p:cNvSpPr txBox="1"/>
          <p:nvPr/>
        </p:nvSpPr>
        <p:spPr>
          <a:xfrm>
            <a:off x="171449" y="41275"/>
            <a:ext cx="12020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Springdale Park Elementary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BA129-7881-F5B1-D6D3-BC4B6B967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8" cy="703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0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0AB4F9BD-45E3-5D80-2AA3-7B14311A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43228"/>
              </p:ext>
            </p:extLst>
          </p:nvPr>
        </p:nvGraphicFramePr>
        <p:xfrm>
          <a:off x="0" y="1"/>
          <a:ext cx="12191998" cy="68692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2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58">
                  <a:extLst>
                    <a:ext uri="{9D8B030D-6E8A-4147-A177-3AD203B41FA5}">
                      <a16:colId xmlns:a16="http://schemas.microsoft.com/office/drawing/2014/main" val="2019900898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873">
                  <a:extLst>
                    <a:ext uri="{9D8B030D-6E8A-4147-A177-3AD203B41FA5}">
                      <a16:colId xmlns:a16="http://schemas.microsoft.com/office/drawing/2014/main" val="201663555"/>
                    </a:ext>
                  </a:extLst>
                </a:gridCol>
              </a:tblGrid>
              <a:tr h="270502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767">
                <a:tc gridSpan="2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18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Associate</a:t>
                      </a:r>
                      <a:r>
                        <a:rPr sz="1400" b="1" spc="1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Superintendent: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776">
                <a:tc gridSpan="5">
                  <a:txBody>
                    <a:bodyPr/>
                    <a:lstStyle/>
                    <a:p>
                      <a:pPr rtl="0" fontAlgn="base"/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Continuous</a:t>
                      </a:r>
                      <a:r>
                        <a:rPr sz="1400" b="1" spc="29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Improvement</a:t>
                      </a:r>
                      <a:r>
                        <a:rPr sz="1400" b="1" spc="28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Plan</a:t>
                      </a:r>
                      <a:r>
                        <a:rPr sz="1400" b="1" spc="16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Goal</a:t>
                      </a:r>
                      <a:r>
                        <a:rPr sz="1400" b="1" spc="7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#</a:t>
                      </a:r>
                      <a:r>
                        <a:rPr lang="en-US" sz="1400" b="1" spc="-25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1 – Literacy  -  </a:t>
                      </a:r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May of 2023 for grades 3-5, SPARK will see a decrease of 5% in students scoring at the beginning/developing level.</a:t>
                      </a:r>
                      <a:r>
                        <a:rPr lang="en-US" sz="18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  (</a:t>
                      </a:r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 – 8% Beginning, 13% Developing)</a:t>
                      </a:r>
                      <a:endParaRPr lang="en-US" sz="18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524">
                <a:tc>
                  <a:txBody>
                    <a:bodyPr/>
                    <a:lstStyle/>
                    <a:p>
                      <a:pPr marL="88900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lang="en-US"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lang="en-US"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lang="en-US"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lang="en-US"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lang="en-US"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lang="en-US"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 Teacher</a:t>
                      </a:r>
                      <a:r>
                        <a:rPr lang="en-US" sz="1400" b="0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lang="en-US"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/Teacher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17">
                <a:tc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29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Orton Gillingham and HMH Trainings over the summer. 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29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Source; Attendance Check In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263">
                <a:tc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District Led ESOL – Team Teacher Training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Sign-In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28">
                <a:tc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16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next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spc="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400" spc="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400" spc="18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needed</a:t>
                      </a:r>
                      <a:r>
                        <a:rPr sz="1400" spc="1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continue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progress: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648">
                <a:tc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r>
                        <a:rPr sz="1400" b="1" spc="7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lang="en-US"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lang="en-US"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000" b="1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lang="en-US" sz="1000" b="1" dirty="0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dirty="0">
                          <a:latin typeface="Calibri"/>
                          <a:cs typeface="Calibri"/>
                        </a:rPr>
                        <a:t>Complete</a:t>
                      </a:r>
                      <a:r>
                        <a:rPr lang="en-US" sz="1000" b="1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20" dirty="0">
                          <a:latin typeface="Calibri"/>
                          <a:cs typeface="Calibri"/>
                        </a:rPr>
                        <a:t>Step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1.PLC meetings on a weekly basis with grade levels for Reading.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PLC Plans; Schedule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 SPARK Plug Enrichment &amp; Intervention; Training on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Aimsweb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Schedule; Class Rosters; HMH Data Trackers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  Personalized Learning; Differentiated Small Group; Cohort 3 with district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Based Learning; Data Talks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64">
                <a:tc gridSpan="5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sz="1400" spc="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400" spc="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sz="1400" spc="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4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sz="1400" spc="1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r>
                        <a:rPr sz="1400" spc="1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4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r>
                        <a:rPr sz="1400" spc="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sz="1400" spc="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4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progress: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568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r>
                        <a:rPr sz="1400" b="1" spc="1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Anticipated</a:t>
                      </a:r>
                      <a:r>
                        <a:rPr lang="en-US" sz="1400" b="1" spc="1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 spc="1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Start</a:t>
                      </a:r>
                      <a:r>
                        <a:rPr sz="1400" b="1" spc="1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lang="en-US"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0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PLC Meetings on a weekly basis with IRR, SPED and EIP.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Principal Led Data Talks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2023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373">
                <a:tc gridSpan="5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next</a:t>
                      </a:r>
                      <a:r>
                        <a:rPr sz="1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0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0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start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steps: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5BCAC-8870-F7C9-F578-E2677623D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4A7B9A-DFB4-8588-35E2-C24189A1F69A}"/>
              </a:ext>
            </a:extLst>
          </p:cNvPr>
          <p:cNvSpPr txBox="1"/>
          <p:nvPr/>
        </p:nvSpPr>
        <p:spPr>
          <a:xfrm>
            <a:off x="1" y="-48141"/>
            <a:ext cx="1219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Springdale Park Elementary</a:t>
            </a:r>
          </a:p>
        </p:txBody>
      </p:sp>
    </p:spTree>
    <p:extLst>
      <p:ext uri="{BB962C8B-B14F-4D97-AF65-F5344CB8AC3E}">
        <p14:creationId xmlns:p14="http://schemas.microsoft.com/office/powerpoint/2010/main" val="606800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0AB4F9BD-45E3-5D80-2AA3-7B14311A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821683"/>
              </p:ext>
            </p:extLst>
          </p:nvPr>
        </p:nvGraphicFramePr>
        <p:xfrm>
          <a:off x="2" y="12703"/>
          <a:ext cx="12191998" cy="7188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2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58">
                  <a:extLst>
                    <a:ext uri="{9D8B030D-6E8A-4147-A177-3AD203B41FA5}">
                      <a16:colId xmlns:a16="http://schemas.microsoft.com/office/drawing/2014/main" val="2019900898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">
                  <a:extLst>
                    <a:ext uri="{9D8B030D-6E8A-4147-A177-3AD203B41FA5}">
                      <a16:colId xmlns:a16="http://schemas.microsoft.com/office/drawing/2014/main" val="1793555043"/>
                    </a:ext>
                  </a:extLst>
                </a:gridCol>
                <a:gridCol w="676274">
                  <a:extLst>
                    <a:ext uri="{9D8B030D-6E8A-4147-A177-3AD203B41FA5}">
                      <a16:colId xmlns:a16="http://schemas.microsoft.com/office/drawing/2014/main" val="3225112555"/>
                    </a:ext>
                  </a:extLst>
                </a:gridCol>
              </a:tblGrid>
              <a:tr h="280690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33338" marB="0">
                    <a:solidFill>
                      <a:srgbClr val="2D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357">
                <a:tc gridSpan="2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>
                        <a:lnSpc>
                          <a:spcPts val="1185"/>
                        </a:lnSpc>
                      </a:pP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185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Associate</a:t>
                      </a:r>
                      <a:r>
                        <a:rPr sz="1400" b="1" spc="1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Superintendent: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025">
                <a:tc gridSpan="6">
                  <a:txBody>
                    <a:bodyPr/>
                    <a:lstStyle/>
                    <a:p>
                      <a:pPr rtl="0" fontAlgn="base"/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sz="1400" b="1" spc="29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</a:t>
                      </a:r>
                      <a:r>
                        <a:rPr sz="1400" b="1" spc="28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  <a:r>
                        <a:rPr sz="1400" b="1" spc="16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</a:t>
                      </a:r>
                      <a:r>
                        <a:rPr sz="1400" b="1" spc="7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r>
                        <a:rPr lang="en-US" sz="1400" b="1" spc="-2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– Math -  </a:t>
                      </a:r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May of 2023 for grade 3-5, SPARK will see a decrease of 3% in students scoring at the beginning/developing level. </a:t>
                      </a:r>
                      <a:r>
                        <a:rPr lang="en-US" sz="1400" b="0" i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 </a:t>
                      </a:r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(2022 – 4% Beginning, 13% Developing)</a:t>
                      </a:r>
                      <a:r>
                        <a:rPr lang="en-US" sz="1400" b="0" i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74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88900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en-US"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r>
                        <a:rPr lang="en-US"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Actions</a:t>
                      </a:r>
                      <a:r>
                        <a:rPr lang="en-US"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(Implementation</a:t>
                      </a:r>
                      <a:r>
                        <a:rPr lang="en-US"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</a:t>
                      </a:r>
                      <a:r>
                        <a:rPr lang="en-US"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400" b="1" spc="-1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</a:t>
                      </a:r>
                      <a:r>
                        <a:rPr lang="en-US"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25"/>
                        </a:lnSpc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400" b="1" spc="1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4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1400" b="1" spc="15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Actions</a:t>
                      </a:r>
                      <a:r>
                        <a:rPr sz="1400" b="1" spc="14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Steps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(Implementation</a:t>
                      </a:r>
                      <a:r>
                        <a:rPr sz="1400" b="1" spc="26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b="1" spc="8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400" b="1" spc="1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/Teacher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4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1400" b="1" spc="165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cs typeface="Calibri"/>
                        </a:rPr>
                        <a:t>data)</a:t>
                      </a: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462C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62C1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825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Artifacts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available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156">
                <a:tc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29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Design Process; STEAM Ambassadors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29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Created and Used; EDP STEM Journals</a:t>
                      </a:r>
                    </a:p>
                    <a:p>
                      <a:pPr marL="88900">
                        <a:lnSpc>
                          <a:spcPts val="1290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290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811">
                <a:tc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830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Signature Programming – STEAM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83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Declared interest in STEM Certification through the state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0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811">
                <a:tc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lang="en-US" sz="1400" b="0" spc="-2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8900">
                        <a:lnSpc>
                          <a:spcPts val="1835"/>
                        </a:lnSpc>
                      </a:pPr>
                      <a:r>
                        <a:rPr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Kennesaw State Project Based Learning</a:t>
                      </a:r>
                      <a:endParaRPr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5"/>
                        </a:lnSpc>
                      </a:pP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277">
                <a:tc gridSpan="6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400" spc="3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sz="1400" spc="18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r>
                        <a:rPr sz="1400" spc="1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400" spc="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continue</a:t>
                      </a:r>
                      <a:r>
                        <a:rPr sz="1400" spc="7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progress:</a:t>
                      </a:r>
                      <a:endParaRPr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067">
                <a:tc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b="1" spc="7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400" b="1" spc="8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ts val="1839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Anticipated</a:t>
                      </a:r>
                      <a:r>
                        <a:rPr lang="en-US" sz="1400" b="1" spc="114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r>
                        <a:rPr lang="en-US" sz="1400" b="1" spc="105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1400" b="1" spc="3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ts val="1839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4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400" b="1" spc="105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3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Completion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9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000" b="1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9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Complete</a:t>
                      </a:r>
                      <a:r>
                        <a:rPr lang="en-US" sz="1000" b="1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20">
                          <a:latin typeface="Calibri"/>
                          <a:cs typeface="Calibri"/>
                        </a:rPr>
                        <a:t>Step</a:t>
                      </a:r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ts val="1839"/>
                        </a:lnSpc>
                      </a:pPr>
                      <a:endParaRPr lang="en-US"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 PLC meetings on a weekly basis with grade levels for Reading.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PLC Plans; Schedule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 STEM Student and Teacher Ambassadors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Ambassadors wall; STEM Leadership Team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  SPARK Plug Enrichment &amp; Intervention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Schedule; Class Rosters; HMH Data Trackers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549">
                <a:tc gridSpan="6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</a:t>
                      </a:r>
                      <a:r>
                        <a:rPr sz="1400" spc="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400" spc="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sz="1400" spc="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  <a:r>
                        <a:rPr sz="14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sz="1400" spc="17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r>
                        <a:rPr sz="1400" spc="1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400" spc="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  <a:r>
                        <a:rPr sz="1400" spc="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spc="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sz="1400" spc="8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</a:t>
                      </a:r>
                      <a:r>
                        <a:rPr sz="1400" spc="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sz="14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progress: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ts val="1860"/>
                        </a:lnSpc>
                      </a:pP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54142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Pending</a:t>
                      </a:r>
                      <a:r>
                        <a:rPr sz="1400" b="1" spc="1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r>
                        <a:rPr sz="1400" b="1" spc="6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Anticipated</a:t>
                      </a:r>
                      <a:r>
                        <a:rPr lang="en-US" sz="1400" b="1" spc="11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n-US" sz="1400" b="1" spc="1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spc="-2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Anticipated</a:t>
                      </a:r>
                      <a:r>
                        <a:rPr sz="1400" b="1" spc="11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Start</a:t>
                      </a:r>
                      <a:r>
                        <a:rPr sz="1400" b="1" spc="1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b="1" spc="-20">
                          <a:latin typeface="Calibri"/>
                          <a:cs typeface="Calibri"/>
                        </a:rPr>
                        <a:t>Step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lang="en-US" sz="1000" b="1">
                          <a:latin typeface="Calibri"/>
                          <a:cs typeface="Calibri"/>
                        </a:rPr>
                        <a:t>Necessary</a:t>
                      </a:r>
                      <a:r>
                        <a:rPr lang="en-US" sz="1000" b="1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Resources</a:t>
                      </a:r>
                      <a:r>
                        <a:rPr lang="en-US" sz="1000" b="1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>
                          <a:latin typeface="Calibri"/>
                          <a:cs typeface="Calibri"/>
                        </a:rPr>
                        <a:t>to</a:t>
                      </a:r>
                      <a:r>
                        <a:rPr lang="en-US" sz="1000" b="1" spc="7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000" b="1" spc="-10">
                          <a:latin typeface="Calibri"/>
                          <a:cs typeface="Calibri"/>
                        </a:rPr>
                        <a:t>Begin/Complete</a:t>
                      </a:r>
                      <a:endParaRPr lang="en-US" sz="1000">
                        <a:latin typeface="Calibri"/>
                        <a:cs typeface="Calibri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lang="en-US" sz="1000" b="1" spc="-20">
                          <a:latin typeface="Calibri"/>
                          <a:cs typeface="Calibri"/>
                        </a:rPr>
                        <a:t>Step</a:t>
                      </a:r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5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PLC Meetings on a weekly basis with IRR, SPED and EIP.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337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Principal Led Data Talks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December 2022</a:t>
                      </a: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515">
                <a:tc gridSpan="6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Summary</a:t>
                      </a:r>
                      <a:r>
                        <a:rPr sz="1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next</a:t>
                      </a:r>
                      <a:r>
                        <a:rPr sz="10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steps</a:t>
                      </a:r>
                      <a:r>
                        <a:rPr sz="10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district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0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needed</a:t>
                      </a:r>
                      <a:r>
                        <a:rPr sz="10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start</a:t>
                      </a:r>
                      <a:r>
                        <a:rPr sz="10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steps: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1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5BCAC-8870-F7C9-F578-E2677623D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4A7B9A-DFB4-8588-35E2-C24189A1F69A}"/>
              </a:ext>
            </a:extLst>
          </p:cNvPr>
          <p:cNvSpPr txBox="1"/>
          <p:nvPr/>
        </p:nvSpPr>
        <p:spPr>
          <a:xfrm>
            <a:off x="0" y="12703"/>
            <a:ext cx="12191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Springdale Park Elementary</a:t>
            </a:r>
          </a:p>
        </p:txBody>
      </p:sp>
    </p:spTree>
    <p:extLst>
      <p:ext uri="{BB962C8B-B14F-4D97-AF65-F5344CB8AC3E}">
        <p14:creationId xmlns:p14="http://schemas.microsoft.com/office/powerpoint/2010/main" val="225492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679B9-CD89-47DA-A3EC-E45EF17361D9}">
  <ds:schemaRefs>
    <ds:schemaRef ds:uri="d37e30bb-5f32-4411-a640-0b4044b692bf"/>
    <ds:schemaRef ds:uri="ffb952a0-74d9-4848-89d6-000c4b1b70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1562</TotalTime>
  <Words>1297</Words>
  <Application>Microsoft Office PowerPoint</Application>
  <PresentationFormat>Widescreen</PresentationFormat>
  <Paragraphs>203</Paragraphs>
  <Slides>14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Calibri</vt:lpstr>
      <vt:lpstr>Tenorite</vt:lpstr>
      <vt:lpstr>Times New Roman</vt:lpstr>
      <vt:lpstr>Office Theme</vt:lpstr>
      <vt:lpstr>45 Day Check-in</vt:lpstr>
      <vt:lpstr>Agenda</vt:lpstr>
      <vt:lpstr>Timeline for GO Teams</vt:lpstr>
      <vt:lpstr>Strategic Plan Progress</vt:lpstr>
      <vt:lpstr>Our Strategic Plan</vt:lpstr>
      <vt:lpstr>Quarterly CIP Check-in</vt:lpstr>
      <vt:lpstr>PowerPoint Presentation</vt:lpstr>
      <vt:lpstr>PowerPoint Presentation</vt:lpstr>
      <vt:lpstr>PowerPoint Presentation</vt:lpstr>
      <vt:lpstr>PowerPoint Presentation</vt:lpstr>
      <vt:lpstr>Activity &amp; Discussion</vt:lpstr>
      <vt:lpstr>PowerPoint Presentation</vt:lpstr>
      <vt:lpstr>Be prepared for our next meeting: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Harness, Terry</cp:lastModifiedBy>
  <cp:revision>3</cp:revision>
  <dcterms:created xsi:type="dcterms:W3CDTF">2022-10-04T15:06:30Z</dcterms:created>
  <dcterms:modified xsi:type="dcterms:W3CDTF">2022-10-19T12:04:54Z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