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 id="2147483679" r:id="rId6"/>
    <p:sldMasterId id="2147483691" r:id="rId7"/>
    <p:sldMasterId id="2147483703" r:id="rId8"/>
    <p:sldMasterId id="2147483715" r:id="rId9"/>
    <p:sldMasterId id="2147483727" r:id="rId10"/>
    <p:sldMasterId id="2147483751" r:id="rId11"/>
    <p:sldMasterId id="2147483763" r:id="rId12"/>
  </p:sldMasterIdLst>
  <p:notesMasterIdLst>
    <p:notesMasterId r:id="rId34"/>
  </p:notesMasterIdLst>
  <p:sldIdLst>
    <p:sldId id="256" r:id="rId13"/>
    <p:sldId id="257" r:id="rId14"/>
    <p:sldId id="3851" r:id="rId15"/>
    <p:sldId id="3853" r:id="rId16"/>
    <p:sldId id="3854" r:id="rId17"/>
    <p:sldId id="258" r:id="rId18"/>
    <p:sldId id="3855" r:id="rId19"/>
    <p:sldId id="260" r:id="rId20"/>
    <p:sldId id="261" r:id="rId21"/>
    <p:sldId id="263" r:id="rId22"/>
    <p:sldId id="264" r:id="rId23"/>
    <p:sldId id="265" r:id="rId24"/>
    <p:sldId id="259" r:id="rId25"/>
    <p:sldId id="3857" r:id="rId26"/>
    <p:sldId id="3844" r:id="rId27"/>
    <p:sldId id="3849" r:id="rId28"/>
    <p:sldId id="3847" r:id="rId29"/>
    <p:sldId id="3846" r:id="rId30"/>
    <p:sldId id="3850" r:id="rId31"/>
    <p:sldId id="3852" r:id="rId32"/>
    <p:sldId id="383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 id="4" name="Ojezua, Lami" initials="OL" lastIdx="4" clrIdx="3">
    <p:extLst>
      <p:ext uri="{19B8F6BF-5375-455C-9EA6-DF929625EA0E}">
        <p15:presenceInfo xmlns:p15="http://schemas.microsoft.com/office/powerpoint/2012/main" userId="S-1-5-21-314122457-743516510-1361462980-69356" providerId="AD"/>
      </p:ext>
    </p:extLst>
  </p:cmAuthor>
  <p:cmAuthor id="5" name="Lindsey Sanborn" initials="" lastIdx="2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4660"/>
  </p:normalViewPr>
  <p:slideViewPr>
    <p:cSldViewPr snapToGrid="0">
      <p:cViewPr varScale="1">
        <p:scale>
          <a:sx n="104" d="100"/>
          <a:sy n="104" d="100"/>
        </p:scale>
        <p:origin x="474" y="1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fe4071281e_0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0" name="Google Shape;860;gfe4071281e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ce6ff5f84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g11ce6ff5f84_0_0: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9" name="Google Shape;59;g11ce6ff5f84_0_0: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145261ef677_1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ACES 2.0 School culture</a:t>
            </a:r>
            <a:endParaRPr/>
          </a:p>
          <a:p>
            <a:pPr marL="457200" lvl="0" indent="-317500" algn="l" rtl="0">
              <a:spcBef>
                <a:spcPts val="0"/>
              </a:spcBef>
              <a:spcAft>
                <a:spcPts val="0"/>
              </a:spcAft>
              <a:buSzPts val="1400"/>
              <a:buChar char="-"/>
            </a:pPr>
            <a:r>
              <a:rPr lang="en-US"/>
              <a:t>Restorative practices </a:t>
            </a:r>
            <a:endParaRPr/>
          </a:p>
          <a:p>
            <a:pPr marL="457200" lvl="0" indent="-317500" algn="l" rtl="0">
              <a:spcBef>
                <a:spcPts val="0"/>
              </a:spcBef>
              <a:spcAft>
                <a:spcPts val="0"/>
              </a:spcAft>
              <a:buSzPts val="1400"/>
              <a:buChar char="-"/>
            </a:pPr>
            <a:r>
              <a:rPr lang="en-US"/>
              <a:t>Family engagement </a:t>
            </a:r>
            <a:endParaRPr/>
          </a:p>
        </p:txBody>
      </p:sp>
      <p:sp>
        <p:nvSpPr>
          <p:cNvPr id="880" name="Google Shape;880;g145261ef677_1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1111b4ded95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9" name="Google Shape;889;g1111b4ded95_0_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112498d1480_0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8" name="Google Shape;898;g112498d1480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905" name="Google Shape;9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111718ed823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1" name="Google Shape;911;g111718ed823_0_1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145261ef677_1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2" name="Google Shape;922;g145261ef677_1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0e46f41e4a_3_2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9" name="Google Shape;929;g10e46f41e4a_3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1422d668e41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5" name="Google Shape;935;g1422d668e41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5692755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50"/>
        <p:cNvGrpSpPr/>
        <p:nvPr/>
      </p:nvGrpSpPr>
      <p:grpSpPr>
        <a:xfrm>
          <a:off x="0" y="0"/>
          <a:ext cx="0" cy="0"/>
          <a:chOff x="0" y="0"/>
          <a:chExt cx="0" cy="0"/>
        </a:xfrm>
      </p:grpSpPr>
      <p:sp>
        <p:nvSpPr>
          <p:cNvPr id="251" name="Google Shape;251;p35"/>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2" name="Google Shape;252;p35"/>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3" name="Google Shape;253;p3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4" name="Google Shape;254;p3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5" name="Google Shape;255;p3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027278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56"/>
        <p:cNvGrpSpPr/>
        <p:nvPr/>
      </p:nvGrpSpPr>
      <p:grpSpPr>
        <a:xfrm>
          <a:off x="0" y="0"/>
          <a:ext cx="0" cy="0"/>
          <a:chOff x="0" y="0"/>
          <a:chExt cx="0" cy="0"/>
        </a:xfrm>
      </p:grpSpPr>
      <p:sp>
        <p:nvSpPr>
          <p:cNvPr id="257" name="Google Shape;257;p36"/>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8" name="Google Shape;258;p36"/>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3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0" name="Google Shape;260;p3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1" name="Google Shape;261;p3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4765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4470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90"/>
        <p:cNvGrpSpPr/>
        <p:nvPr/>
      </p:nvGrpSpPr>
      <p:grpSpPr>
        <a:xfrm>
          <a:off x="0" y="0"/>
          <a:ext cx="0" cy="0"/>
          <a:chOff x="0" y="0"/>
          <a:chExt cx="0" cy="0"/>
        </a:xfrm>
      </p:grpSpPr>
      <p:sp>
        <p:nvSpPr>
          <p:cNvPr id="791" name="Google Shape;791;p110"/>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2" name="Google Shape;792;p11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1359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93"/>
        <p:cNvGrpSpPr/>
        <p:nvPr/>
      </p:nvGrpSpPr>
      <p:grpSpPr>
        <a:xfrm>
          <a:off x="0" y="0"/>
          <a:ext cx="0" cy="0"/>
          <a:chOff x="0" y="0"/>
          <a:chExt cx="0" cy="0"/>
        </a:xfrm>
      </p:grpSpPr>
      <p:sp>
        <p:nvSpPr>
          <p:cNvPr id="794" name="Google Shape;794;p11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795" name="Google Shape;795;p111"/>
          <p:cNvGrpSpPr/>
          <p:nvPr/>
        </p:nvGrpSpPr>
        <p:grpSpPr>
          <a:xfrm>
            <a:off x="62471" y="44451"/>
            <a:ext cx="5428789" cy="1513047"/>
            <a:chOff x="199253" y="-3175"/>
            <a:chExt cx="4071592" cy="1513047"/>
          </a:xfrm>
        </p:grpSpPr>
        <p:pic>
          <p:nvPicPr>
            <p:cNvPr id="796" name="Google Shape;796;p111"/>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797" name="Google Shape;797;p111"/>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798" name="Google Shape;798;p111"/>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799" name="Google Shape;799;p111"/>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800" name="Google Shape;800;p111"/>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72256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01"/>
        <p:cNvGrpSpPr/>
        <p:nvPr/>
      </p:nvGrpSpPr>
      <p:grpSpPr>
        <a:xfrm>
          <a:off x="0" y="0"/>
          <a:ext cx="0" cy="0"/>
          <a:chOff x="0" y="0"/>
          <a:chExt cx="0" cy="0"/>
        </a:xfrm>
      </p:grpSpPr>
      <p:sp>
        <p:nvSpPr>
          <p:cNvPr id="802" name="Google Shape;802;p112"/>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3" name="Google Shape;803;p112"/>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804" name="Google Shape;804;p11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5" name="Google Shape;805;p11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6" name="Google Shape;806;p11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91020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07"/>
        <p:cNvGrpSpPr/>
        <p:nvPr/>
      </p:nvGrpSpPr>
      <p:grpSpPr>
        <a:xfrm>
          <a:off x="0" y="0"/>
          <a:ext cx="0" cy="0"/>
          <a:chOff x="0" y="0"/>
          <a:chExt cx="0" cy="0"/>
        </a:xfrm>
      </p:grpSpPr>
      <p:sp>
        <p:nvSpPr>
          <p:cNvPr id="808" name="Google Shape;808;p113"/>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9" name="Google Shape;809;p11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0" name="Google Shape;810;p11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1" name="Google Shape;811;p11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2" name="Google Shape;812;p11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3" name="Google Shape;813;p11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9510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14"/>
        <p:cNvGrpSpPr/>
        <p:nvPr/>
      </p:nvGrpSpPr>
      <p:grpSpPr>
        <a:xfrm>
          <a:off x="0" y="0"/>
          <a:ext cx="0" cy="0"/>
          <a:chOff x="0" y="0"/>
          <a:chExt cx="0" cy="0"/>
        </a:xfrm>
      </p:grpSpPr>
      <p:sp>
        <p:nvSpPr>
          <p:cNvPr id="815" name="Google Shape;815;p114"/>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6" name="Google Shape;816;p114"/>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17" name="Google Shape;817;p114"/>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8" name="Google Shape;818;p114"/>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19" name="Google Shape;819;p114"/>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11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1" name="Google Shape;821;p11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2" name="Google Shape;822;p11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45143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23"/>
        <p:cNvGrpSpPr/>
        <p:nvPr/>
      </p:nvGrpSpPr>
      <p:grpSpPr>
        <a:xfrm>
          <a:off x="0" y="0"/>
          <a:ext cx="0" cy="0"/>
          <a:chOff x="0" y="0"/>
          <a:chExt cx="0" cy="0"/>
        </a:xfrm>
      </p:grpSpPr>
      <p:sp>
        <p:nvSpPr>
          <p:cNvPr id="824" name="Google Shape;824;p115"/>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5" name="Google Shape;825;p11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6" name="Google Shape;826;p11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7" name="Google Shape;827;p11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2803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2782271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8"/>
        <p:cNvGrpSpPr/>
        <p:nvPr/>
      </p:nvGrpSpPr>
      <p:grpSpPr>
        <a:xfrm>
          <a:off x="0" y="0"/>
          <a:ext cx="0" cy="0"/>
          <a:chOff x="0" y="0"/>
          <a:chExt cx="0" cy="0"/>
        </a:xfrm>
      </p:grpSpPr>
      <p:sp>
        <p:nvSpPr>
          <p:cNvPr id="829" name="Google Shape;829;p11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0" name="Google Shape;830;p11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1" name="Google Shape;831;p11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1486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32"/>
        <p:cNvGrpSpPr/>
        <p:nvPr/>
      </p:nvGrpSpPr>
      <p:grpSpPr>
        <a:xfrm>
          <a:off x="0" y="0"/>
          <a:ext cx="0" cy="0"/>
          <a:chOff x="0" y="0"/>
          <a:chExt cx="0" cy="0"/>
        </a:xfrm>
      </p:grpSpPr>
      <p:sp>
        <p:nvSpPr>
          <p:cNvPr id="833" name="Google Shape;833;p117"/>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34" name="Google Shape;834;p117"/>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5" name="Google Shape;835;p117"/>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36" name="Google Shape;836;p11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7" name="Google Shape;837;p11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8" name="Google Shape;838;p11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89175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39"/>
        <p:cNvGrpSpPr/>
        <p:nvPr/>
      </p:nvGrpSpPr>
      <p:grpSpPr>
        <a:xfrm>
          <a:off x="0" y="0"/>
          <a:ext cx="0" cy="0"/>
          <a:chOff x="0" y="0"/>
          <a:chExt cx="0" cy="0"/>
        </a:xfrm>
      </p:grpSpPr>
      <p:sp>
        <p:nvSpPr>
          <p:cNvPr id="840" name="Google Shape;840;p118"/>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41" name="Google Shape;841;p118"/>
          <p:cNvSpPr>
            <a:spLocks noGrp="1"/>
          </p:cNvSpPr>
          <p:nvPr>
            <p:ph type="pic" idx="2"/>
          </p:nvPr>
        </p:nvSpPr>
        <p:spPr>
          <a:xfrm>
            <a:off x="5183188" y="987426"/>
            <a:ext cx="6172400" cy="4873500"/>
          </a:xfrm>
          <a:prstGeom prst="rect">
            <a:avLst/>
          </a:prstGeom>
          <a:noFill/>
          <a:ln>
            <a:noFill/>
          </a:ln>
        </p:spPr>
      </p:sp>
      <p:sp>
        <p:nvSpPr>
          <p:cNvPr id="842" name="Google Shape;842;p118"/>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43" name="Google Shape;843;p11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4" name="Google Shape;844;p11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5" name="Google Shape;845;p11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71806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46"/>
        <p:cNvGrpSpPr/>
        <p:nvPr/>
      </p:nvGrpSpPr>
      <p:grpSpPr>
        <a:xfrm>
          <a:off x="0" y="0"/>
          <a:ext cx="0" cy="0"/>
          <a:chOff x="0" y="0"/>
          <a:chExt cx="0" cy="0"/>
        </a:xfrm>
      </p:grpSpPr>
      <p:sp>
        <p:nvSpPr>
          <p:cNvPr id="847" name="Google Shape;847;p119"/>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48" name="Google Shape;848;p11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9" name="Google Shape;849;p11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0" name="Google Shape;850;p11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1" name="Google Shape;851;p11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65434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2"/>
        <p:cNvGrpSpPr/>
        <p:nvPr/>
      </p:nvGrpSpPr>
      <p:grpSpPr>
        <a:xfrm>
          <a:off x="0" y="0"/>
          <a:ext cx="0" cy="0"/>
          <a:chOff x="0" y="0"/>
          <a:chExt cx="0" cy="0"/>
        </a:xfrm>
      </p:grpSpPr>
      <p:sp>
        <p:nvSpPr>
          <p:cNvPr id="853" name="Google Shape;853;p120"/>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54" name="Google Shape;854;p120"/>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5" name="Google Shape;855;p12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6" name="Google Shape;856;p12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7" name="Google Shape;857;p12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34293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0"/>
        <p:cNvGrpSpPr/>
        <p:nvPr/>
      </p:nvGrpSpPr>
      <p:grpSpPr>
        <a:xfrm>
          <a:off x="0" y="0"/>
          <a:ext cx="0" cy="0"/>
          <a:chOff x="0" y="0"/>
          <a:chExt cx="0" cy="0"/>
        </a:xfrm>
      </p:grpSpPr>
      <p:sp>
        <p:nvSpPr>
          <p:cNvPr id="701" name="Google Shape;701;p9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2" name="Google Shape;702;p9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3" name="Google Shape;703;p9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57605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04"/>
        <p:cNvGrpSpPr/>
        <p:nvPr/>
      </p:nvGrpSpPr>
      <p:grpSpPr>
        <a:xfrm>
          <a:off x="0" y="0"/>
          <a:ext cx="0" cy="0"/>
          <a:chOff x="0" y="0"/>
          <a:chExt cx="0" cy="0"/>
        </a:xfrm>
      </p:grpSpPr>
      <p:sp>
        <p:nvSpPr>
          <p:cNvPr id="705" name="Google Shape;705;p99"/>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6" name="Google Shape;706;p9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07" name="Google Shape;707;p9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8" name="Google Shape;708;p9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9" name="Google Shape;709;p9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92703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10"/>
        <p:cNvGrpSpPr/>
        <p:nvPr/>
      </p:nvGrpSpPr>
      <p:grpSpPr>
        <a:xfrm>
          <a:off x="0" y="0"/>
          <a:ext cx="0" cy="0"/>
          <a:chOff x="0" y="0"/>
          <a:chExt cx="0" cy="0"/>
        </a:xfrm>
      </p:grpSpPr>
      <p:sp>
        <p:nvSpPr>
          <p:cNvPr id="711" name="Google Shape;711;p10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712" name="Google Shape;712;p100"/>
          <p:cNvGrpSpPr/>
          <p:nvPr/>
        </p:nvGrpSpPr>
        <p:grpSpPr>
          <a:xfrm>
            <a:off x="62471" y="44451"/>
            <a:ext cx="5428789" cy="1513047"/>
            <a:chOff x="199253" y="-3175"/>
            <a:chExt cx="4071592" cy="1513047"/>
          </a:xfrm>
        </p:grpSpPr>
        <p:pic>
          <p:nvPicPr>
            <p:cNvPr id="713" name="Google Shape;713;p100"/>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714" name="Google Shape;714;p100"/>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715" name="Google Shape;715;p100"/>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716" name="Google Shape;716;p100"/>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717" name="Google Shape;717;p100"/>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39393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18"/>
        <p:cNvGrpSpPr/>
        <p:nvPr/>
      </p:nvGrpSpPr>
      <p:grpSpPr>
        <a:xfrm>
          <a:off x="0" y="0"/>
          <a:ext cx="0" cy="0"/>
          <a:chOff x="0" y="0"/>
          <a:chExt cx="0" cy="0"/>
        </a:xfrm>
      </p:grpSpPr>
      <p:sp>
        <p:nvSpPr>
          <p:cNvPr id="719" name="Google Shape;719;p101"/>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0" name="Google Shape;720;p101"/>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21" name="Google Shape;721;p10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2" name="Google Shape;722;p10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3" name="Google Shape;723;p10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50812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24"/>
        <p:cNvGrpSpPr/>
        <p:nvPr/>
      </p:nvGrpSpPr>
      <p:grpSpPr>
        <a:xfrm>
          <a:off x="0" y="0"/>
          <a:ext cx="0" cy="0"/>
          <a:chOff x="0" y="0"/>
          <a:chExt cx="0" cy="0"/>
        </a:xfrm>
      </p:grpSpPr>
      <p:sp>
        <p:nvSpPr>
          <p:cNvPr id="725" name="Google Shape;725;p102"/>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6" name="Google Shape;726;p10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10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10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9" name="Google Shape;729;p10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0" name="Google Shape;730;p10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1454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2635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31"/>
        <p:cNvGrpSpPr/>
        <p:nvPr/>
      </p:nvGrpSpPr>
      <p:grpSpPr>
        <a:xfrm>
          <a:off x="0" y="0"/>
          <a:ext cx="0" cy="0"/>
          <a:chOff x="0" y="0"/>
          <a:chExt cx="0" cy="0"/>
        </a:xfrm>
      </p:grpSpPr>
      <p:sp>
        <p:nvSpPr>
          <p:cNvPr id="732" name="Google Shape;732;p103"/>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33" name="Google Shape;733;p103"/>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34" name="Google Shape;734;p103"/>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5" name="Google Shape;735;p103"/>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36" name="Google Shape;736;p103"/>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7" name="Google Shape;737;p10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8" name="Google Shape;738;p10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9" name="Google Shape;739;p10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3063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40"/>
        <p:cNvGrpSpPr/>
        <p:nvPr/>
      </p:nvGrpSpPr>
      <p:grpSpPr>
        <a:xfrm>
          <a:off x="0" y="0"/>
          <a:ext cx="0" cy="0"/>
          <a:chOff x="0" y="0"/>
          <a:chExt cx="0" cy="0"/>
        </a:xfrm>
      </p:grpSpPr>
      <p:sp>
        <p:nvSpPr>
          <p:cNvPr id="741" name="Google Shape;741;p104"/>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42" name="Google Shape;742;p10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3" name="Google Shape;743;p10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4" name="Google Shape;744;p10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66798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45"/>
        <p:cNvGrpSpPr/>
        <p:nvPr/>
      </p:nvGrpSpPr>
      <p:grpSpPr>
        <a:xfrm>
          <a:off x="0" y="0"/>
          <a:ext cx="0" cy="0"/>
          <a:chOff x="0" y="0"/>
          <a:chExt cx="0" cy="0"/>
        </a:xfrm>
      </p:grpSpPr>
      <p:sp>
        <p:nvSpPr>
          <p:cNvPr id="746" name="Google Shape;746;p105"/>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47" name="Google Shape;747;p105"/>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8" name="Google Shape;748;p105"/>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49" name="Google Shape;749;p10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0" name="Google Shape;750;p10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1" name="Google Shape;751;p10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33107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52"/>
        <p:cNvGrpSpPr/>
        <p:nvPr/>
      </p:nvGrpSpPr>
      <p:grpSpPr>
        <a:xfrm>
          <a:off x="0" y="0"/>
          <a:ext cx="0" cy="0"/>
          <a:chOff x="0" y="0"/>
          <a:chExt cx="0" cy="0"/>
        </a:xfrm>
      </p:grpSpPr>
      <p:sp>
        <p:nvSpPr>
          <p:cNvPr id="753" name="Google Shape;753;p106"/>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54" name="Google Shape;754;p106"/>
          <p:cNvSpPr>
            <a:spLocks noGrp="1"/>
          </p:cNvSpPr>
          <p:nvPr>
            <p:ph type="pic" idx="2"/>
          </p:nvPr>
        </p:nvSpPr>
        <p:spPr>
          <a:xfrm>
            <a:off x="5183188" y="987426"/>
            <a:ext cx="6172400" cy="4873500"/>
          </a:xfrm>
          <a:prstGeom prst="rect">
            <a:avLst/>
          </a:prstGeom>
          <a:noFill/>
          <a:ln>
            <a:noFill/>
          </a:ln>
        </p:spPr>
      </p:sp>
      <p:sp>
        <p:nvSpPr>
          <p:cNvPr id="755" name="Google Shape;755;p106"/>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56" name="Google Shape;756;p10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7" name="Google Shape;757;p10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8" name="Google Shape;758;p10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7277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59"/>
        <p:cNvGrpSpPr/>
        <p:nvPr/>
      </p:nvGrpSpPr>
      <p:grpSpPr>
        <a:xfrm>
          <a:off x="0" y="0"/>
          <a:ext cx="0" cy="0"/>
          <a:chOff x="0" y="0"/>
          <a:chExt cx="0" cy="0"/>
        </a:xfrm>
      </p:grpSpPr>
      <p:sp>
        <p:nvSpPr>
          <p:cNvPr id="760" name="Google Shape;760;p107"/>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61" name="Google Shape;761;p107"/>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2" name="Google Shape;762;p10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3" name="Google Shape;763;p10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4" name="Google Shape;764;p10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98141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5"/>
        <p:cNvGrpSpPr/>
        <p:nvPr/>
      </p:nvGrpSpPr>
      <p:grpSpPr>
        <a:xfrm>
          <a:off x="0" y="0"/>
          <a:ext cx="0" cy="0"/>
          <a:chOff x="0" y="0"/>
          <a:chExt cx="0" cy="0"/>
        </a:xfrm>
      </p:grpSpPr>
      <p:sp>
        <p:nvSpPr>
          <p:cNvPr id="766" name="Google Shape;766;p108"/>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67" name="Google Shape;767;p108"/>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8" name="Google Shape;768;p10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9" name="Google Shape;769;p10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0" name="Google Shape;770;p10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00023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1"/>
        <p:cNvGrpSpPr/>
        <p:nvPr/>
      </p:nvGrpSpPr>
      <p:grpSpPr>
        <a:xfrm>
          <a:off x="0" y="0"/>
          <a:ext cx="0" cy="0"/>
          <a:chOff x="0" y="0"/>
          <a:chExt cx="0" cy="0"/>
        </a:xfrm>
      </p:grpSpPr>
      <p:sp>
        <p:nvSpPr>
          <p:cNvPr id="282" name="Google Shape;282;p3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3" name="Google Shape;283;p3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4" name="Google Shape;284;p3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pic>
        <p:nvPicPr>
          <p:cNvPr id="285" name="Google Shape;285;p38"/>
          <p:cNvPicPr preferRelativeResize="0"/>
          <p:nvPr/>
        </p:nvPicPr>
        <p:blipFill>
          <a:blip r:embed="rId2">
            <a:alphaModFix/>
          </a:blip>
          <a:stretch>
            <a:fillRect/>
          </a:stretch>
        </p:blipFill>
        <p:spPr>
          <a:xfrm>
            <a:off x="10337800" y="4744126"/>
            <a:ext cx="1854200" cy="771525"/>
          </a:xfrm>
          <a:prstGeom prst="rect">
            <a:avLst/>
          </a:prstGeom>
          <a:noFill/>
          <a:ln>
            <a:noFill/>
          </a:ln>
        </p:spPr>
      </p:pic>
    </p:spTree>
    <p:extLst>
      <p:ext uri="{BB962C8B-B14F-4D97-AF65-F5344CB8AC3E}">
        <p14:creationId xmlns:p14="http://schemas.microsoft.com/office/powerpoint/2010/main" val="3292023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86"/>
        <p:cNvGrpSpPr/>
        <p:nvPr/>
      </p:nvGrpSpPr>
      <p:grpSpPr>
        <a:xfrm>
          <a:off x="0" y="0"/>
          <a:ext cx="0" cy="0"/>
          <a:chOff x="0" y="0"/>
          <a:chExt cx="0" cy="0"/>
        </a:xfrm>
      </p:grpSpPr>
      <p:sp>
        <p:nvSpPr>
          <p:cNvPr id="287" name="Google Shape;287;p39"/>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8" name="Google Shape;288;p3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89" name="Google Shape;289;p3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0" name="Google Shape;290;p3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1" name="Google Shape;291;p3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833392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2"/>
        <p:cNvGrpSpPr/>
        <p:nvPr/>
      </p:nvGrpSpPr>
      <p:grpSpPr>
        <a:xfrm>
          <a:off x="0" y="0"/>
          <a:ext cx="0" cy="0"/>
          <a:chOff x="0" y="0"/>
          <a:chExt cx="0" cy="0"/>
        </a:xfrm>
      </p:grpSpPr>
      <p:sp>
        <p:nvSpPr>
          <p:cNvPr id="293" name="Google Shape;293;p4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294" name="Google Shape;294;p40"/>
          <p:cNvGrpSpPr/>
          <p:nvPr/>
        </p:nvGrpSpPr>
        <p:grpSpPr>
          <a:xfrm>
            <a:off x="62471" y="44451"/>
            <a:ext cx="5428789" cy="1513047"/>
            <a:chOff x="199253" y="-3175"/>
            <a:chExt cx="4071592" cy="1513047"/>
          </a:xfrm>
        </p:grpSpPr>
        <p:pic>
          <p:nvPicPr>
            <p:cNvPr id="295" name="Google Shape;295;p40"/>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296" name="Google Shape;296;p40"/>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297" name="Google Shape;297;p40"/>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98" name="Google Shape;298;p40"/>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299" name="Google Shape;299;p40"/>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68242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02" name="Google Shape;302;p41"/>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3" name="Google Shape;303;p4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4" name="Google Shape;304;p4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5" name="Google Shape;305;p4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91381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865294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6"/>
        <p:cNvGrpSpPr/>
        <p:nvPr/>
      </p:nvGrpSpPr>
      <p:grpSpPr>
        <a:xfrm>
          <a:off x="0" y="0"/>
          <a:ext cx="0" cy="0"/>
          <a:chOff x="0" y="0"/>
          <a:chExt cx="0" cy="0"/>
        </a:xfrm>
      </p:grpSpPr>
      <p:sp>
        <p:nvSpPr>
          <p:cNvPr id="307" name="Google Shape;307;p42"/>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08" name="Google Shape;308;p4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9" name="Google Shape;309;p4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0" name="Google Shape;310;p4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1" name="Google Shape;311;p4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2" name="Google Shape;312;p4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24738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3"/>
        <p:cNvGrpSpPr/>
        <p:nvPr/>
      </p:nvGrpSpPr>
      <p:grpSpPr>
        <a:xfrm>
          <a:off x="0" y="0"/>
          <a:ext cx="0" cy="0"/>
          <a:chOff x="0" y="0"/>
          <a:chExt cx="0" cy="0"/>
        </a:xfrm>
      </p:grpSpPr>
      <p:sp>
        <p:nvSpPr>
          <p:cNvPr id="314" name="Google Shape;314;p43"/>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5" name="Google Shape;315;p43"/>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16" name="Google Shape;316;p43"/>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7" name="Google Shape;317;p43"/>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18" name="Google Shape;318;p43"/>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9" name="Google Shape;319;p4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0" name="Google Shape;320;p4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1" name="Google Shape;321;p4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18682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2"/>
        <p:cNvGrpSpPr/>
        <p:nvPr/>
      </p:nvGrpSpPr>
      <p:grpSpPr>
        <a:xfrm>
          <a:off x="0" y="0"/>
          <a:ext cx="0" cy="0"/>
          <a:chOff x="0" y="0"/>
          <a:chExt cx="0" cy="0"/>
        </a:xfrm>
      </p:grpSpPr>
      <p:sp>
        <p:nvSpPr>
          <p:cNvPr id="323" name="Google Shape;323;p44"/>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4" name="Google Shape;324;p4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5" name="Google Shape;325;p4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6" name="Google Shape;326;p4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609015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27"/>
        <p:cNvGrpSpPr/>
        <p:nvPr/>
      </p:nvGrpSpPr>
      <p:grpSpPr>
        <a:xfrm>
          <a:off x="0" y="0"/>
          <a:ext cx="0" cy="0"/>
          <a:chOff x="0" y="0"/>
          <a:chExt cx="0" cy="0"/>
        </a:xfrm>
      </p:grpSpPr>
      <p:sp>
        <p:nvSpPr>
          <p:cNvPr id="328" name="Google Shape;328;p45"/>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9" name="Google Shape;329;p45"/>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0" name="Google Shape;330;p45"/>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31" name="Google Shape;331;p4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2" name="Google Shape;332;p4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3" name="Google Shape;333;p4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29902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34"/>
        <p:cNvGrpSpPr/>
        <p:nvPr/>
      </p:nvGrpSpPr>
      <p:grpSpPr>
        <a:xfrm>
          <a:off x="0" y="0"/>
          <a:ext cx="0" cy="0"/>
          <a:chOff x="0" y="0"/>
          <a:chExt cx="0" cy="0"/>
        </a:xfrm>
      </p:grpSpPr>
      <p:sp>
        <p:nvSpPr>
          <p:cNvPr id="335" name="Google Shape;335;p46"/>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36" name="Google Shape;336;p46"/>
          <p:cNvSpPr>
            <a:spLocks noGrp="1"/>
          </p:cNvSpPr>
          <p:nvPr>
            <p:ph type="pic" idx="2"/>
          </p:nvPr>
        </p:nvSpPr>
        <p:spPr>
          <a:xfrm>
            <a:off x="5183188" y="987426"/>
            <a:ext cx="6172400" cy="4873500"/>
          </a:xfrm>
          <a:prstGeom prst="rect">
            <a:avLst/>
          </a:prstGeom>
          <a:noFill/>
          <a:ln>
            <a:noFill/>
          </a:ln>
        </p:spPr>
      </p:sp>
      <p:sp>
        <p:nvSpPr>
          <p:cNvPr id="337" name="Google Shape;337;p46"/>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38" name="Google Shape;338;p4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9" name="Google Shape;339;p4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0" name="Google Shape;340;p4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02434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41"/>
        <p:cNvGrpSpPr/>
        <p:nvPr/>
      </p:nvGrpSpPr>
      <p:grpSpPr>
        <a:xfrm>
          <a:off x="0" y="0"/>
          <a:ext cx="0" cy="0"/>
          <a:chOff x="0" y="0"/>
          <a:chExt cx="0" cy="0"/>
        </a:xfrm>
      </p:grpSpPr>
      <p:sp>
        <p:nvSpPr>
          <p:cNvPr id="342" name="Google Shape;342;p47"/>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3" name="Google Shape;343;p47"/>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4" name="Google Shape;344;p4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5" name="Google Shape;345;p4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6" name="Google Shape;346;p4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164975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47"/>
        <p:cNvGrpSpPr/>
        <p:nvPr/>
      </p:nvGrpSpPr>
      <p:grpSpPr>
        <a:xfrm>
          <a:off x="0" y="0"/>
          <a:ext cx="0" cy="0"/>
          <a:chOff x="0" y="0"/>
          <a:chExt cx="0" cy="0"/>
        </a:xfrm>
      </p:grpSpPr>
      <p:sp>
        <p:nvSpPr>
          <p:cNvPr id="348" name="Google Shape;348;p48"/>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9" name="Google Shape;349;p48"/>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0" name="Google Shape;350;p4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1" name="Google Shape;351;p4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2" name="Google Shape;352;p4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431756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4"/>
        <p:cNvGrpSpPr/>
        <p:nvPr/>
      </p:nvGrpSpPr>
      <p:grpSpPr>
        <a:xfrm>
          <a:off x="0" y="0"/>
          <a:ext cx="0" cy="0"/>
          <a:chOff x="0" y="0"/>
          <a:chExt cx="0" cy="0"/>
        </a:xfrm>
      </p:grpSpPr>
      <p:sp>
        <p:nvSpPr>
          <p:cNvPr id="445" name="Google Shape;445;p6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6" name="Google Shape;446;p6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7" name="Google Shape;447;p6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016589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48"/>
        <p:cNvGrpSpPr/>
        <p:nvPr/>
      </p:nvGrpSpPr>
      <p:grpSpPr>
        <a:xfrm>
          <a:off x="0" y="0"/>
          <a:ext cx="0" cy="0"/>
          <a:chOff x="0" y="0"/>
          <a:chExt cx="0" cy="0"/>
        </a:xfrm>
      </p:grpSpPr>
      <p:sp>
        <p:nvSpPr>
          <p:cNvPr id="449" name="Google Shape;449;p63"/>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50" name="Google Shape;450;p6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51" name="Google Shape;451;p6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2" name="Google Shape;452;p6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3" name="Google Shape;453;p6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019747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54"/>
        <p:cNvGrpSpPr/>
        <p:nvPr/>
      </p:nvGrpSpPr>
      <p:grpSpPr>
        <a:xfrm>
          <a:off x="0" y="0"/>
          <a:ext cx="0" cy="0"/>
          <a:chOff x="0" y="0"/>
          <a:chExt cx="0" cy="0"/>
        </a:xfrm>
      </p:grpSpPr>
      <p:sp>
        <p:nvSpPr>
          <p:cNvPr id="455" name="Google Shape;455;p6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456" name="Google Shape;456;p64"/>
          <p:cNvGrpSpPr/>
          <p:nvPr/>
        </p:nvGrpSpPr>
        <p:grpSpPr>
          <a:xfrm>
            <a:off x="62471" y="44451"/>
            <a:ext cx="5428789" cy="1513047"/>
            <a:chOff x="199253" y="-3175"/>
            <a:chExt cx="4071592" cy="1513047"/>
          </a:xfrm>
        </p:grpSpPr>
        <p:pic>
          <p:nvPicPr>
            <p:cNvPr id="457" name="Google Shape;457;p64"/>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458" name="Google Shape;458;p64"/>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459" name="Google Shape;459;p64"/>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60" name="Google Shape;460;p64"/>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461" name="Google Shape;461;p64"/>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2200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697818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2"/>
        <p:cNvGrpSpPr/>
        <p:nvPr/>
      </p:nvGrpSpPr>
      <p:grpSpPr>
        <a:xfrm>
          <a:off x="0" y="0"/>
          <a:ext cx="0" cy="0"/>
          <a:chOff x="0" y="0"/>
          <a:chExt cx="0" cy="0"/>
        </a:xfrm>
      </p:grpSpPr>
      <p:sp>
        <p:nvSpPr>
          <p:cNvPr id="463" name="Google Shape;463;p65"/>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64" name="Google Shape;464;p65"/>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65" name="Google Shape;465;p6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6" name="Google Shape;466;p6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7" name="Google Shape;467;p6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188502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68"/>
        <p:cNvGrpSpPr/>
        <p:nvPr/>
      </p:nvGrpSpPr>
      <p:grpSpPr>
        <a:xfrm>
          <a:off x="0" y="0"/>
          <a:ext cx="0" cy="0"/>
          <a:chOff x="0" y="0"/>
          <a:chExt cx="0" cy="0"/>
        </a:xfrm>
      </p:grpSpPr>
      <p:sp>
        <p:nvSpPr>
          <p:cNvPr id="469" name="Google Shape;469;p66"/>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70" name="Google Shape;470;p6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1" name="Google Shape;471;p6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2" name="Google Shape;472;p6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3" name="Google Shape;473;p6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4" name="Google Shape;474;p6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11261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75"/>
        <p:cNvGrpSpPr/>
        <p:nvPr/>
      </p:nvGrpSpPr>
      <p:grpSpPr>
        <a:xfrm>
          <a:off x="0" y="0"/>
          <a:ext cx="0" cy="0"/>
          <a:chOff x="0" y="0"/>
          <a:chExt cx="0" cy="0"/>
        </a:xfrm>
      </p:grpSpPr>
      <p:sp>
        <p:nvSpPr>
          <p:cNvPr id="476" name="Google Shape;476;p67"/>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77" name="Google Shape;477;p67"/>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8" name="Google Shape;478;p67"/>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9" name="Google Shape;479;p67"/>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0" name="Google Shape;480;p67"/>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1" name="Google Shape;481;p6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2" name="Google Shape;482;p6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3" name="Google Shape;483;p6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021197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84"/>
        <p:cNvGrpSpPr/>
        <p:nvPr/>
      </p:nvGrpSpPr>
      <p:grpSpPr>
        <a:xfrm>
          <a:off x="0" y="0"/>
          <a:ext cx="0" cy="0"/>
          <a:chOff x="0" y="0"/>
          <a:chExt cx="0" cy="0"/>
        </a:xfrm>
      </p:grpSpPr>
      <p:sp>
        <p:nvSpPr>
          <p:cNvPr id="485" name="Google Shape;485;p68"/>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6" name="Google Shape;486;p6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7" name="Google Shape;487;p6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8" name="Google Shape;488;p6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647728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89"/>
        <p:cNvGrpSpPr/>
        <p:nvPr/>
      </p:nvGrpSpPr>
      <p:grpSpPr>
        <a:xfrm>
          <a:off x="0" y="0"/>
          <a:ext cx="0" cy="0"/>
          <a:chOff x="0" y="0"/>
          <a:chExt cx="0" cy="0"/>
        </a:xfrm>
      </p:grpSpPr>
      <p:sp>
        <p:nvSpPr>
          <p:cNvPr id="490" name="Google Shape;490;p69"/>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91" name="Google Shape;491;p69"/>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2" name="Google Shape;492;p69"/>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93" name="Google Shape;493;p6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4" name="Google Shape;494;p6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5" name="Google Shape;495;p6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906394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96"/>
        <p:cNvGrpSpPr/>
        <p:nvPr/>
      </p:nvGrpSpPr>
      <p:grpSpPr>
        <a:xfrm>
          <a:off x="0" y="0"/>
          <a:ext cx="0" cy="0"/>
          <a:chOff x="0" y="0"/>
          <a:chExt cx="0" cy="0"/>
        </a:xfrm>
      </p:grpSpPr>
      <p:sp>
        <p:nvSpPr>
          <p:cNvPr id="497" name="Google Shape;497;p70"/>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98" name="Google Shape;498;p70"/>
          <p:cNvSpPr>
            <a:spLocks noGrp="1"/>
          </p:cNvSpPr>
          <p:nvPr>
            <p:ph type="pic" idx="2"/>
          </p:nvPr>
        </p:nvSpPr>
        <p:spPr>
          <a:xfrm>
            <a:off x="5183188" y="987426"/>
            <a:ext cx="6172400" cy="4873500"/>
          </a:xfrm>
          <a:prstGeom prst="rect">
            <a:avLst/>
          </a:prstGeom>
          <a:noFill/>
          <a:ln>
            <a:noFill/>
          </a:ln>
        </p:spPr>
      </p:sp>
      <p:sp>
        <p:nvSpPr>
          <p:cNvPr id="499" name="Google Shape;499;p70"/>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0" name="Google Shape;500;p7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1" name="Google Shape;501;p7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2" name="Google Shape;502;p7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365939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03"/>
        <p:cNvGrpSpPr/>
        <p:nvPr/>
      </p:nvGrpSpPr>
      <p:grpSpPr>
        <a:xfrm>
          <a:off x="0" y="0"/>
          <a:ext cx="0" cy="0"/>
          <a:chOff x="0" y="0"/>
          <a:chExt cx="0" cy="0"/>
        </a:xfrm>
      </p:grpSpPr>
      <p:sp>
        <p:nvSpPr>
          <p:cNvPr id="504" name="Google Shape;504;p71"/>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05" name="Google Shape;505;p7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6" name="Google Shape;506;p7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7" name="Google Shape;507;p7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8" name="Google Shape;508;p7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576375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09"/>
        <p:cNvGrpSpPr/>
        <p:nvPr/>
      </p:nvGrpSpPr>
      <p:grpSpPr>
        <a:xfrm>
          <a:off x="0" y="0"/>
          <a:ext cx="0" cy="0"/>
          <a:chOff x="0" y="0"/>
          <a:chExt cx="0" cy="0"/>
        </a:xfrm>
      </p:grpSpPr>
      <p:sp>
        <p:nvSpPr>
          <p:cNvPr id="510" name="Google Shape;510;p72"/>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11" name="Google Shape;511;p72"/>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2" name="Google Shape;512;p7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3" name="Google Shape;513;p7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4" name="Google Shape;514;p7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62819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1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1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288502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4"/>
        <p:cNvGrpSpPr/>
        <p:nvPr/>
      </p:nvGrpSpPr>
      <p:grpSpPr>
        <a:xfrm>
          <a:off x="0" y="0"/>
          <a:ext cx="0" cy="0"/>
          <a:chOff x="0" y="0"/>
          <a:chExt cx="0" cy="0"/>
        </a:xfrm>
      </p:grpSpPr>
      <p:sp>
        <p:nvSpPr>
          <p:cNvPr id="115" name="Google Shape;115;p15"/>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 name="Google Shape;116;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17" name="Google Shape;117;p1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1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1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60302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909451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0"/>
        <p:cNvGrpSpPr/>
        <p:nvPr/>
      </p:nvGrpSpPr>
      <p:grpSpPr>
        <a:xfrm>
          <a:off x="0" y="0"/>
          <a:ext cx="0" cy="0"/>
          <a:chOff x="0" y="0"/>
          <a:chExt cx="0" cy="0"/>
        </a:xfrm>
      </p:grpSpPr>
      <p:sp>
        <p:nvSpPr>
          <p:cNvPr id="121" name="Google Shape;121;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122" name="Google Shape;122;p16"/>
          <p:cNvGrpSpPr/>
          <p:nvPr/>
        </p:nvGrpSpPr>
        <p:grpSpPr>
          <a:xfrm>
            <a:off x="62471" y="44451"/>
            <a:ext cx="5428791" cy="1513047"/>
            <a:chOff x="199253" y="-3175"/>
            <a:chExt cx="4071593" cy="1513047"/>
          </a:xfrm>
        </p:grpSpPr>
        <p:pic>
          <p:nvPicPr>
            <p:cNvPr id="123" name="Google Shape;123;p16"/>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124" name="Google Shape;124;p16"/>
            <p:cNvPicPr preferRelativeResize="0"/>
            <p:nvPr/>
          </p:nvPicPr>
          <p:blipFill rotWithShape="1">
            <a:blip r:embed="rId3">
              <a:alphaModFix/>
            </a:blip>
            <a:srcRect/>
            <a:stretch/>
          </p:blipFill>
          <p:spPr>
            <a:xfrm>
              <a:off x="1606549" y="212983"/>
              <a:ext cx="2664297" cy="1080729"/>
            </a:xfrm>
            <a:prstGeom prst="rect">
              <a:avLst/>
            </a:prstGeom>
            <a:noFill/>
            <a:ln>
              <a:noFill/>
            </a:ln>
          </p:spPr>
        </p:pic>
      </p:grpSp>
      <p:sp>
        <p:nvSpPr>
          <p:cNvPr id="125" name="Google Shape;125;p16"/>
          <p:cNvSpPr txBox="1"/>
          <p:nvPr/>
        </p:nvSpPr>
        <p:spPr>
          <a:xfrm>
            <a:off x="6096000" y="235208"/>
            <a:ext cx="5257800" cy="13542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26" name="Google Shape;126;p16"/>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127" name="Google Shape;127;p16"/>
          <p:cNvSpPr txBox="1">
            <a:spLocks noGrp="1"/>
          </p:cNvSpPr>
          <p:nvPr>
            <p:ph type="body" idx="1"/>
          </p:nvPr>
        </p:nvSpPr>
        <p:spPr>
          <a:xfrm>
            <a:off x="584200" y="1677432"/>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184540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p17"/>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31" name="Google Shape;131;p1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1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3" name="Google Shape;133;p1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774622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6" name="Google Shape;136;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1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266277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3" name="Google Shape;143;p1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4" name="Google Shape;144;p1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9"/>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6" name="Google Shape;146;p19"/>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9" name="Google Shape;149;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883732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2" name="Google Shape;152;p2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2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p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267592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21"/>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59" name="Google Shape;159;p2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777961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4" name="Google Shape;164;p22"/>
          <p:cNvSpPr>
            <a:spLocks noGrp="1"/>
          </p:cNvSpPr>
          <p:nvPr>
            <p:ph type="pic" idx="2"/>
          </p:nvPr>
        </p:nvSpPr>
        <p:spPr>
          <a:xfrm>
            <a:off x="5183188" y="987427"/>
            <a:ext cx="6172200" cy="4873625"/>
          </a:xfrm>
          <a:prstGeom prst="rect">
            <a:avLst/>
          </a:prstGeom>
          <a:noFill/>
          <a:ln>
            <a:noFill/>
          </a:ln>
        </p:spPr>
      </p:sp>
      <p:sp>
        <p:nvSpPr>
          <p:cNvPr id="165" name="Google Shape;165;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66" name="Google Shape;166;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 name="Google Shape;167;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08028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1" name="Google Shape;171;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3" name="Google Shape;173;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4" name="Google Shape;174;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674868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75"/>
        <p:cNvGrpSpPr/>
        <p:nvPr/>
      </p:nvGrpSpPr>
      <p:grpSpPr>
        <a:xfrm>
          <a:off x="0" y="0"/>
          <a:ext cx="0" cy="0"/>
          <a:chOff x="0" y="0"/>
          <a:chExt cx="0" cy="0"/>
        </a:xfrm>
      </p:grpSpPr>
      <p:sp>
        <p:nvSpPr>
          <p:cNvPr id="176" name="Google Shape;176;p24"/>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7" name="Google Shape;177;p24"/>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 name="Google Shape;178;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9" name="Google Shape;179;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0" name="Google Shape;180;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177951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2"/>
        <p:cNvGrpSpPr/>
        <p:nvPr/>
      </p:nvGrpSpPr>
      <p:grpSpPr>
        <a:xfrm>
          <a:off x="0" y="0"/>
          <a:ext cx="0" cy="0"/>
          <a:chOff x="0" y="0"/>
          <a:chExt cx="0" cy="0"/>
        </a:xfrm>
      </p:grpSpPr>
      <p:sp>
        <p:nvSpPr>
          <p:cNvPr id="363" name="Google Shape;363;p5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4" name="Google Shape;364;p5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5" name="Google Shape;365;p5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0087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4769475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6"/>
        <p:cNvGrpSpPr/>
        <p:nvPr/>
      </p:nvGrpSpPr>
      <p:grpSpPr>
        <a:xfrm>
          <a:off x="0" y="0"/>
          <a:ext cx="0" cy="0"/>
          <a:chOff x="0" y="0"/>
          <a:chExt cx="0" cy="0"/>
        </a:xfrm>
      </p:grpSpPr>
      <p:sp>
        <p:nvSpPr>
          <p:cNvPr id="367" name="Google Shape;367;p51"/>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8" name="Google Shape;368;p5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69" name="Google Shape;369;p5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0" name="Google Shape;370;p5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1" name="Google Shape;371;p5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809101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72"/>
        <p:cNvGrpSpPr/>
        <p:nvPr/>
      </p:nvGrpSpPr>
      <p:grpSpPr>
        <a:xfrm>
          <a:off x="0" y="0"/>
          <a:ext cx="0" cy="0"/>
          <a:chOff x="0" y="0"/>
          <a:chExt cx="0" cy="0"/>
        </a:xfrm>
      </p:grpSpPr>
      <p:sp>
        <p:nvSpPr>
          <p:cNvPr id="373" name="Google Shape;373;p5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374" name="Google Shape;374;p52"/>
          <p:cNvGrpSpPr/>
          <p:nvPr/>
        </p:nvGrpSpPr>
        <p:grpSpPr>
          <a:xfrm>
            <a:off x="62471" y="44451"/>
            <a:ext cx="5428789" cy="1513047"/>
            <a:chOff x="199253" y="-3175"/>
            <a:chExt cx="4071592" cy="1513047"/>
          </a:xfrm>
        </p:grpSpPr>
        <p:pic>
          <p:nvPicPr>
            <p:cNvPr id="375" name="Google Shape;375;p52"/>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376" name="Google Shape;376;p52"/>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377" name="Google Shape;377;p52"/>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78" name="Google Shape;378;p52"/>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379" name="Google Shape;379;p52"/>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759895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0"/>
        <p:cNvGrpSpPr/>
        <p:nvPr/>
      </p:nvGrpSpPr>
      <p:grpSpPr>
        <a:xfrm>
          <a:off x="0" y="0"/>
          <a:ext cx="0" cy="0"/>
          <a:chOff x="0" y="0"/>
          <a:chExt cx="0" cy="0"/>
        </a:xfrm>
      </p:grpSpPr>
      <p:sp>
        <p:nvSpPr>
          <p:cNvPr id="381" name="Google Shape;381;p53"/>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82" name="Google Shape;382;p53"/>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83" name="Google Shape;383;p5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4" name="Google Shape;384;p5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5" name="Google Shape;385;p5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884739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6"/>
        <p:cNvGrpSpPr/>
        <p:nvPr/>
      </p:nvGrpSpPr>
      <p:grpSpPr>
        <a:xfrm>
          <a:off x="0" y="0"/>
          <a:ext cx="0" cy="0"/>
          <a:chOff x="0" y="0"/>
          <a:chExt cx="0" cy="0"/>
        </a:xfrm>
      </p:grpSpPr>
      <p:sp>
        <p:nvSpPr>
          <p:cNvPr id="387" name="Google Shape;387;p54"/>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88" name="Google Shape;388;p5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9" name="Google Shape;389;p5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0" name="Google Shape;390;p5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1" name="Google Shape;391;p5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2" name="Google Shape;392;p5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847960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93"/>
        <p:cNvGrpSpPr/>
        <p:nvPr/>
      </p:nvGrpSpPr>
      <p:grpSpPr>
        <a:xfrm>
          <a:off x="0" y="0"/>
          <a:ext cx="0" cy="0"/>
          <a:chOff x="0" y="0"/>
          <a:chExt cx="0" cy="0"/>
        </a:xfrm>
      </p:grpSpPr>
      <p:sp>
        <p:nvSpPr>
          <p:cNvPr id="394" name="Google Shape;394;p55"/>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95" name="Google Shape;395;p55"/>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6" name="Google Shape;396;p55"/>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7" name="Google Shape;397;p55"/>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8" name="Google Shape;398;p55"/>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9" name="Google Shape;399;p5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0" name="Google Shape;400;p5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1" name="Google Shape;401;p5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251281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2"/>
        <p:cNvGrpSpPr/>
        <p:nvPr/>
      </p:nvGrpSpPr>
      <p:grpSpPr>
        <a:xfrm>
          <a:off x="0" y="0"/>
          <a:ext cx="0" cy="0"/>
          <a:chOff x="0" y="0"/>
          <a:chExt cx="0" cy="0"/>
        </a:xfrm>
      </p:grpSpPr>
      <p:sp>
        <p:nvSpPr>
          <p:cNvPr id="403" name="Google Shape;403;p56"/>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04" name="Google Shape;404;p5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5" name="Google Shape;405;p5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6" name="Google Shape;406;p5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267734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07"/>
        <p:cNvGrpSpPr/>
        <p:nvPr/>
      </p:nvGrpSpPr>
      <p:grpSpPr>
        <a:xfrm>
          <a:off x="0" y="0"/>
          <a:ext cx="0" cy="0"/>
          <a:chOff x="0" y="0"/>
          <a:chExt cx="0" cy="0"/>
        </a:xfrm>
      </p:grpSpPr>
      <p:sp>
        <p:nvSpPr>
          <p:cNvPr id="408" name="Google Shape;408;p57"/>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09" name="Google Shape;409;p57"/>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0" name="Google Shape;410;p57"/>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11" name="Google Shape;411;p5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2" name="Google Shape;412;p5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3" name="Google Shape;413;p5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861112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14"/>
        <p:cNvGrpSpPr/>
        <p:nvPr/>
      </p:nvGrpSpPr>
      <p:grpSpPr>
        <a:xfrm>
          <a:off x="0" y="0"/>
          <a:ext cx="0" cy="0"/>
          <a:chOff x="0" y="0"/>
          <a:chExt cx="0" cy="0"/>
        </a:xfrm>
      </p:grpSpPr>
      <p:sp>
        <p:nvSpPr>
          <p:cNvPr id="415" name="Google Shape;415;p58"/>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16" name="Google Shape;416;p58"/>
          <p:cNvSpPr>
            <a:spLocks noGrp="1"/>
          </p:cNvSpPr>
          <p:nvPr>
            <p:ph type="pic" idx="2"/>
          </p:nvPr>
        </p:nvSpPr>
        <p:spPr>
          <a:xfrm>
            <a:off x="5183188" y="987426"/>
            <a:ext cx="6172400" cy="4873500"/>
          </a:xfrm>
          <a:prstGeom prst="rect">
            <a:avLst/>
          </a:prstGeom>
          <a:noFill/>
          <a:ln>
            <a:noFill/>
          </a:ln>
        </p:spPr>
      </p:sp>
      <p:sp>
        <p:nvSpPr>
          <p:cNvPr id="417" name="Google Shape;417;p58"/>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18" name="Google Shape;418;p5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9" name="Google Shape;419;p5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0" name="Google Shape;420;p5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40683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21"/>
        <p:cNvGrpSpPr/>
        <p:nvPr/>
      </p:nvGrpSpPr>
      <p:grpSpPr>
        <a:xfrm>
          <a:off x="0" y="0"/>
          <a:ext cx="0" cy="0"/>
          <a:chOff x="0" y="0"/>
          <a:chExt cx="0" cy="0"/>
        </a:xfrm>
      </p:grpSpPr>
      <p:sp>
        <p:nvSpPr>
          <p:cNvPr id="422" name="Google Shape;422;p59"/>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23" name="Google Shape;423;p5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4" name="Google Shape;424;p5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5" name="Google Shape;425;p5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6" name="Google Shape;426;p5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646642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27"/>
        <p:cNvGrpSpPr/>
        <p:nvPr/>
      </p:nvGrpSpPr>
      <p:grpSpPr>
        <a:xfrm>
          <a:off x="0" y="0"/>
          <a:ext cx="0" cy="0"/>
          <a:chOff x="0" y="0"/>
          <a:chExt cx="0" cy="0"/>
        </a:xfrm>
      </p:grpSpPr>
      <p:sp>
        <p:nvSpPr>
          <p:cNvPr id="428" name="Google Shape;428;p60"/>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29" name="Google Shape;429;p60"/>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0" name="Google Shape;430;p6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1" name="Google Shape;431;p6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2" name="Google Shape;432;p6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6280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544191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8"/>
        <p:cNvGrpSpPr/>
        <p:nvPr/>
      </p:nvGrpSpPr>
      <p:grpSpPr>
        <a:xfrm>
          <a:off x="0" y="0"/>
          <a:ext cx="0" cy="0"/>
          <a:chOff x="0" y="0"/>
          <a:chExt cx="0" cy="0"/>
        </a:xfrm>
      </p:grpSpPr>
      <p:sp>
        <p:nvSpPr>
          <p:cNvPr id="609" name="Google Shape;609;p8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0" name="Google Shape;610;p8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1" name="Google Shape;611;p8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
        <p:nvSpPr>
          <p:cNvPr id="612" name="Google Shape;612;p86"/>
          <p:cNvSpPr txBox="1"/>
          <p:nvPr/>
        </p:nvSpPr>
        <p:spPr>
          <a:xfrm>
            <a:off x="62467" y="1921125"/>
            <a:ext cx="35928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solidFill>
                  <a:srgbClr val="0E6F98"/>
                </a:solidFill>
                <a:latin typeface="Calibri"/>
                <a:ea typeface="Calibri"/>
                <a:cs typeface="Calibri"/>
                <a:sym typeface="Calibri"/>
              </a:rPr>
              <a:t>Math Performance</a:t>
            </a:r>
            <a:endParaRPr sz="1800">
              <a:solidFill>
                <a:srgbClr val="0E6F98"/>
              </a:solidFill>
              <a:latin typeface="Calibri"/>
              <a:ea typeface="Calibri"/>
              <a:cs typeface="Calibri"/>
              <a:sym typeface="Calibri"/>
            </a:endParaRPr>
          </a:p>
        </p:txBody>
      </p:sp>
      <p:sp>
        <p:nvSpPr>
          <p:cNvPr id="613" name="Google Shape;613;p86"/>
          <p:cNvSpPr txBox="1"/>
          <p:nvPr/>
        </p:nvSpPr>
        <p:spPr>
          <a:xfrm>
            <a:off x="82433" y="3371600"/>
            <a:ext cx="35928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solidFill>
                  <a:srgbClr val="0E6F98"/>
                </a:solidFill>
                <a:latin typeface="Calibri"/>
                <a:ea typeface="Calibri"/>
                <a:cs typeface="Calibri"/>
                <a:sym typeface="Calibri"/>
              </a:rPr>
              <a:t>ELA Performance</a:t>
            </a:r>
            <a:endParaRPr sz="1800">
              <a:solidFill>
                <a:srgbClr val="0E6F98"/>
              </a:solidFill>
              <a:latin typeface="Calibri"/>
              <a:ea typeface="Calibri"/>
              <a:cs typeface="Calibri"/>
              <a:sym typeface="Calibri"/>
            </a:endParaRPr>
          </a:p>
        </p:txBody>
      </p:sp>
    </p:spTree>
    <p:extLst>
      <p:ext uri="{BB962C8B-B14F-4D97-AF65-F5344CB8AC3E}">
        <p14:creationId xmlns:p14="http://schemas.microsoft.com/office/powerpoint/2010/main" val="23638501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14"/>
        <p:cNvGrpSpPr/>
        <p:nvPr/>
      </p:nvGrpSpPr>
      <p:grpSpPr>
        <a:xfrm>
          <a:off x="0" y="0"/>
          <a:ext cx="0" cy="0"/>
          <a:chOff x="0" y="0"/>
          <a:chExt cx="0" cy="0"/>
        </a:xfrm>
      </p:grpSpPr>
      <p:sp>
        <p:nvSpPr>
          <p:cNvPr id="615" name="Google Shape;615;p87"/>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16" name="Google Shape;616;p8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17" name="Google Shape;617;p8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8" name="Google Shape;618;p8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9" name="Google Shape;619;p8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436664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0"/>
        <p:cNvGrpSpPr/>
        <p:nvPr/>
      </p:nvGrpSpPr>
      <p:grpSpPr>
        <a:xfrm>
          <a:off x="0" y="0"/>
          <a:ext cx="0" cy="0"/>
          <a:chOff x="0" y="0"/>
          <a:chExt cx="0" cy="0"/>
        </a:xfrm>
      </p:grpSpPr>
      <p:sp>
        <p:nvSpPr>
          <p:cNvPr id="621" name="Google Shape;621;p8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622" name="Google Shape;622;p88"/>
          <p:cNvGrpSpPr/>
          <p:nvPr/>
        </p:nvGrpSpPr>
        <p:grpSpPr>
          <a:xfrm>
            <a:off x="62471" y="44451"/>
            <a:ext cx="5428789" cy="1513047"/>
            <a:chOff x="199253" y="-3175"/>
            <a:chExt cx="4071592" cy="1513047"/>
          </a:xfrm>
        </p:grpSpPr>
        <p:pic>
          <p:nvPicPr>
            <p:cNvPr id="623" name="Google Shape;623;p88"/>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624" name="Google Shape;624;p88"/>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625" name="Google Shape;625;p88"/>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26" name="Google Shape;626;p88"/>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627" name="Google Shape;627;p88"/>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136409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28"/>
        <p:cNvGrpSpPr/>
        <p:nvPr/>
      </p:nvGrpSpPr>
      <p:grpSpPr>
        <a:xfrm>
          <a:off x="0" y="0"/>
          <a:ext cx="0" cy="0"/>
          <a:chOff x="0" y="0"/>
          <a:chExt cx="0" cy="0"/>
        </a:xfrm>
      </p:grpSpPr>
      <p:sp>
        <p:nvSpPr>
          <p:cNvPr id="629" name="Google Shape;629;p89"/>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30" name="Google Shape;630;p89"/>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631" name="Google Shape;631;p8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2" name="Google Shape;632;p8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3" name="Google Shape;633;p8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098866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34"/>
        <p:cNvGrpSpPr/>
        <p:nvPr/>
      </p:nvGrpSpPr>
      <p:grpSpPr>
        <a:xfrm>
          <a:off x="0" y="0"/>
          <a:ext cx="0" cy="0"/>
          <a:chOff x="0" y="0"/>
          <a:chExt cx="0" cy="0"/>
        </a:xfrm>
      </p:grpSpPr>
      <p:sp>
        <p:nvSpPr>
          <p:cNvPr id="635" name="Google Shape;635;p90"/>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36" name="Google Shape;636;p9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7" name="Google Shape;637;p9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8" name="Google Shape;638;p9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9" name="Google Shape;639;p9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0" name="Google Shape;640;p9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036060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41"/>
        <p:cNvGrpSpPr/>
        <p:nvPr/>
      </p:nvGrpSpPr>
      <p:grpSpPr>
        <a:xfrm>
          <a:off x="0" y="0"/>
          <a:ext cx="0" cy="0"/>
          <a:chOff x="0" y="0"/>
          <a:chExt cx="0" cy="0"/>
        </a:xfrm>
      </p:grpSpPr>
      <p:sp>
        <p:nvSpPr>
          <p:cNvPr id="642" name="Google Shape;642;p91"/>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43" name="Google Shape;643;p91"/>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44" name="Google Shape;644;p91"/>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5" name="Google Shape;645;p91"/>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46" name="Google Shape;646;p91"/>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7" name="Google Shape;647;p9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8" name="Google Shape;648;p9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9" name="Google Shape;649;p9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752046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50"/>
        <p:cNvGrpSpPr/>
        <p:nvPr/>
      </p:nvGrpSpPr>
      <p:grpSpPr>
        <a:xfrm>
          <a:off x="0" y="0"/>
          <a:ext cx="0" cy="0"/>
          <a:chOff x="0" y="0"/>
          <a:chExt cx="0" cy="0"/>
        </a:xfrm>
      </p:grpSpPr>
      <p:sp>
        <p:nvSpPr>
          <p:cNvPr id="651" name="Google Shape;651;p92"/>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52" name="Google Shape;652;p9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3" name="Google Shape;653;p9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4" name="Google Shape;654;p9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731433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5"/>
        <p:cNvGrpSpPr/>
        <p:nvPr/>
      </p:nvGrpSpPr>
      <p:grpSpPr>
        <a:xfrm>
          <a:off x="0" y="0"/>
          <a:ext cx="0" cy="0"/>
          <a:chOff x="0" y="0"/>
          <a:chExt cx="0" cy="0"/>
        </a:xfrm>
      </p:grpSpPr>
      <p:sp>
        <p:nvSpPr>
          <p:cNvPr id="656" name="Google Shape;656;p93"/>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57" name="Google Shape;657;p93"/>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8" name="Google Shape;658;p93"/>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9" name="Google Shape;659;p9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0" name="Google Shape;660;p9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1" name="Google Shape;661;p9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575998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62"/>
        <p:cNvGrpSpPr/>
        <p:nvPr/>
      </p:nvGrpSpPr>
      <p:grpSpPr>
        <a:xfrm>
          <a:off x="0" y="0"/>
          <a:ext cx="0" cy="0"/>
          <a:chOff x="0" y="0"/>
          <a:chExt cx="0" cy="0"/>
        </a:xfrm>
      </p:grpSpPr>
      <p:sp>
        <p:nvSpPr>
          <p:cNvPr id="663" name="Google Shape;663;p94"/>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4" name="Google Shape;664;p94"/>
          <p:cNvSpPr>
            <a:spLocks noGrp="1"/>
          </p:cNvSpPr>
          <p:nvPr>
            <p:ph type="pic" idx="2"/>
          </p:nvPr>
        </p:nvSpPr>
        <p:spPr>
          <a:xfrm>
            <a:off x="5183188" y="987426"/>
            <a:ext cx="6172400" cy="4873500"/>
          </a:xfrm>
          <a:prstGeom prst="rect">
            <a:avLst/>
          </a:prstGeom>
          <a:noFill/>
          <a:ln>
            <a:noFill/>
          </a:ln>
        </p:spPr>
      </p:sp>
      <p:sp>
        <p:nvSpPr>
          <p:cNvPr id="665" name="Google Shape;665;p94"/>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66" name="Google Shape;666;p9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7" name="Google Shape;667;p9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8" name="Google Shape;668;p9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028866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69"/>
        <p:cNvGrpSpPr/>
        <p:nvPr/>
      </p:nvGrpSpPr>
      <p:grpSpPr>
        <a:xfrm>
          <a:off x="0" y="0"/>
          <a:ext cx="0" cy="0"/>
          <a:chOff x="0" y="0"/>
          <a:chExt cx="0" cy="0"/>
        </a:xfrm>
      </p:grpSpPr>
      <p:sp>
        <p:nvSpPr>
          <p:cNvPr id="670" name="Google Shape;670;p95"/>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71" name="Google Shape;671;p95"/>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9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3" name="Google Shape;673;p9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4" name="Google Shape;674;p9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4404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0057219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75"/>
        <p:cNvGrpSpPr/>
        <p:nvPr/>
      </p:nvGrpSpPr>
      <p:grpSpPr>
        <a:xfrm>
          <a:off x="0" y="0"/>
          <a:ext cx="0" cy="0"/>
          <a:chOff x="0" y="0"/>
          <a:chExt cx="0" cy="0"/>
        </a:xfrm>
      </p:grpSpPr>
      <p:sp>
        <p:nvSpPr>
          <p:cNvPr id="676" name="Google Shape;676;p96"/>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77" name="Google Shape;677;p96"/>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8" name="Google Shape;678;p9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9" name="Google Shape;679;p9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0" name="Google Shape;680;p9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825175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1"/>
        <p:cNvGrpSpPr/>
        <p:nvPr/>
      </p:nvGrpSpPr>
      <p:grpSpPr>
        <a:xfrm>
          <a:off x="0" y="0"/>
          <a:ext cx="0" cy="0"/>
          <a:chOff x="0" y="0"/>
          <a:chExt cx="0" cy="0"/>
        </a:xfrm>
      </p:grpSpPr>
      <p:sp>
        <p:nvSpPr>
          <p:cNvPr id="192" name="Google Shape;192;p2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Google Shape;193;p2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4" name="Google Shape;194;p2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04019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5"/>
        <p:cNvGrpSpPr/>
        <p:nvPr/>
      </p:nvGrpSpPr>
      <p:grpSpPr>
        <a:xfrm>
          <a:off x="0" y="0"/>
          <a:ext cx="0" cy="0"/>
          <a:chOff x="0" y="0"/>
          <a:chExt cx="0" cy="0"/>
        </a:xfrm>
      </p:grpSpPr>
      <p:sp>
        <p:nvSpPr>
          <p:cNvPr id="196" name="Google Shape;196;p27"/>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97" name="Google Shape;197;p2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8" name="Google Shape;198;p2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9" name="Google Shape;199;p2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0" name="Google Shape;200;p2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728604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1"/>
        <p:cNvGrpSpPr/>
        <p:nvPr/>
      </p:nvGrpSpPr>
      <p:grpSpPr>
        <a:xfrm>
          <a:off x="0" y="0"/>
          <a:ext cx="0" cy="0"/>
          <a:chOff x="0" y="0"/>
          <a:chExt cx="0" cy="0"/>
        </a:xfrm>
      </p:grpSpPr>
      <p:sp>
        <p:nvSpPr>
          <p:cNvPr id="202" name="Google Shape;202;p2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203" name="Google Shape;203;p28"/>
          <p:cNvGrpSpPr/>
          <p:nvPr/>
        </p:nvGrpSpPr>
        <p:grpSpPr>
          <a:xfrm>
            <a:off x="62471" y="44451"/>
            <a:ext cx="5428789" cy="1513047"/>
            <a:chOff x="199253" y="-3175"/>
            <a:chExt cx="4071592" cy="1513047"/>
          </a:xfrm>
        </p:grpSpPr>
        <p:pic>
          <p:nvPicPr>
            <p:cNvPr id="204" name="Google Shape;204;p28"/>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205" name="Google Shape;205;p28"/>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206" name="Google Shape;206;p28"/>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07" name="Google Shape;207;p28"/>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208" name="Google Shape;208;p28"/>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58378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9"/>
        <p:cNvGrpSpPr/>
        <p:nvPr/>
      </p:nvGrpSpPr>
      <p:grpSpPr>
        <a:xfrm>
          <a:off x="0" y="0"/>
          <a:ext cx="0" cy="0"/>
          <a:chOff x="0" y="0"/>
          <a:chExt cx="0" cy="0"/>
        </a:xfrm>
      </p:grpSpPr>
      <p:sp>
        <p:nvSpPr>
          <p:cNvPr id="210" name="Google Shape;210;p29"/>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1" name="Google Shape;211;p29"/>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12" name="Google Shape;212;p2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3" name="Google Shape;213;p2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4" name="Google Shape;214;p2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279828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5"/>
        <p:cNvGrpSpPr/>
        <p:nvPr/>
      </p:nvGrpSpPr>
      <p:grpSpPr>
        <a:xfrm>
          <a:off x="0" y="0"/>
          <a:ext cx="0" cy="0"/>
          <a:chOff x="0" y="0"/>
          <a:chExt cx="0" cy="0"/>
        </a:xfrm>
      </p:grpSpPr>
      <p:sp>
        <p:nvSpPr>
          <p:cNvPr id="216" name="Google Shape;216;p30"/>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7" name="Google Shape;217;p3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8" name="Google Shape;218;p3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 name="Google Shape;219;p3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0" name="Google Shape;220;p3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1" name="Google Shape;221;p3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735234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22"/>
        <p:cNvGrpSpPr/>
        <p:nvPr/>
      </p:nvGrpSpPr>
      <p:grpSpPr>
        <a:xfrm>
          <a:off x="0" y="0"/>
          <a:ext cx="0" cy="0"/>
          <a:chOff x="0" y="0"/>
          <a:chExt cx="0" cy="0"/>
        </a:xfrm>
      </p:grpSpPr>
      <p:sp>
        <p:nvSpPr>
          <p:cNvPr id="223" name="Google Shape;223;p31"/>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4" name="Google Shape;224;p31"/>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5" name="Google Shape;225;p31"/>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31"/>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7" name="Google Shape;227;p31"/>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3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9" name="Google Shape;229;p3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0" name="Google Shape;230;p3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942443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1"/>
        <p:cNvGrpSpPr/>
        <p:nvPr/>
      </p:nvGrpSpPr>
      <p:grpSpPr>
        <a:xfrm>
          <a:off x="0" y="0"/>
          <a:ext cx="0" cy="0"/>
          <a:chOff x="0" y="0"/>
          <a:chExt cx="0" cy="0"/>
        </a:xfrm>
      </p:grpSpPr>
      <p:sp>
        <p:nvSpPr>
          <p:cNvPr id="232" name="Google Shape;232;p32"/>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3" name="Google Shape;233;p3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4" name="Google Shape;234;p3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3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619365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36"/>
        <p:cNvGrpSpPr/>
        <p:nvPr/>
      </p:nvGrpSpPr>
      <p:grpSpPr>
        <a:xfrm>
          <a:off x="0" y="0"/>
          <a:ext cx="0" cy="0"/>
          <a:chOff x="0" y="0"/>
          <a:chExt cx="0" cy="0"/>
        </a:xfrm>
      </p:grpSpPr>
      <p:sp>
        <p:nvSpPr>
          <p:cNvPr id="237" name="Google Shape;237;p33"/>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8" name="Google Shape;238;p33"/>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9" name="Google Shape;239;p33"/>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0" name="Google Shape;240;p3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Google Shape;241;p3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2" name="Google Shape;242;p3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910029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43"/>
        <p:cNvGrpSpPr/>
        <p:nvPr/>
      </p:nvGrpSpPr>
      <p:grpSpPr>
        <a:xfrm>
          <a:off x="0" y="0"/>
          <a:ext cx="0" cy="0"/>
          <a:chOff x="0" y="0"/>
          <a:chExt cx="0" cy="0"/>
        </a:xfrm>
      </p:grpSpPr>
      <p:sp>
        <p:nvSpPr>
          <p:cNvPr id="244" name="Google Shape;244;p34"/>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5" name="Google Shape;245;p34"/>
          <p:cNvSpPr>
            <a:spLocks noGrp="1"/>
          </p:cNvSpPr>
          <p:nvPr>
            <p:ph type="pic" idx="2"/>
          </p:nvPr>
        </p:nvSpPr>
        <p:spPr>
          <a:xfrm>
            <a:off x="5183188" y="987426"/>
            <a:ext cx="6172400" cy="4873500"/>
          </a:xfrm>
          <a:prstGeom prst="rect">
            <a:avLst/>
          </a:prstGeom>
          <a:noFill/>
          <a:ln>
            <a:noFill/>
          </a:ln>
        </p:spPr>
      </p:sp>
      <p:sp>
        <p:nvSpPr>
          <p:cNvPr id="246" name="Google Shape;246;p34"/>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7" name="Google Shape;247;p3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8" name="Google Shape;248;p3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9" name="Google Shape;249;p3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1342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7.xml"/><Relationship Id="rId16" Type="http://schemas.openxmlformats.org/officeDocument/2006/relationships/image" Target="../media/image4.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3.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6" Type="http://schemas.openxmlformats.org/officeDocument/2006/relationships/image" Target="../media/image7.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5.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17" Type="http://schemas.openxmlformats.org/officeDocument/2006/relationships/image" Target="../media/image5.png"/><Relationship Id="rId2" Type="http://schemas.openxmlformats.org/officeDocument/2006/relationships/slideLayout" Target="../slideLayouts/slideLayout59.xml"/><Relationship Id="rId16" Type="http://schemas.openxmlformats.org/officeDocument/2006/relationships/image" Target="../media/image4.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3.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5.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6" Type="http://schemas.openxmlformats.org/officeDocument/2006/relationships/image" Target="../media/image10.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5.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5.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1"/>
        <p:cNvGrpSpPr/>
        <p:nvPr/>
      </p:nvGrpSpPr>
      <p:grpSpPr>
        <a:xfrm>
          <a:off x="0" y="0"/>
          <a:ext cx="0" cy="0"/>
          <a:chOff x="0" y="0"/>
          <a:chExt cx="0" cy="0"/>
        </a:xfrm>
      </p:grpSpPr>
      <p:sp>
        <p:nvSpPr>
          <p:cNvPr id="772" name="Google Shape;772;p109"/>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73" name="Google Shape;773;p109"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774" name="Google Shape;774;p109"/>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775" name="Google Shape;775;p109"/>
          <p:cNvSpPr txBox="1"/>
          <p:nvPr/>
        </p:nvSpPr>
        <p:spPr>
          <a:xfrm>
            <a:off x="-68133" y="1642750"/>
            <a:ext cx="56432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b="1" i="0" u="none" strike="noStrike" cap="none">
                <a:solidFill>
                  <a:srgbClr val="0E6F98"/>
                </a:solidFill>
                <a:latin typeface="Calibri"/>
                <a:ea typeface="Calibri"/>
                <a:cs typeface="Calibri"/>
                <a:sym typeface="Calibri"/>
              </a:rPr>
              <a:t>Principal Information</a:t>
            </a:r>
            <a:endParaRPr sz="1800"/>
          </a:p>
          <a:p>
            <a:pPr marL="0" marR="0" lvl="0" indent="0" algn="l" rtl="0">
              <a:lnSpc>
                <a:spcPct val="90000"/>
              </a:lnSpc>
              <a:spcBef>
                <a:spcPts val="500"/>
              </a:spcBef>
              <a:spcAft>
                <a:spcPts val="0"/>
              </a:spcAft>
              <a:buNone/>
            </a:pPr>
            <a:r>
              <a:rPr lang="en-US" sz="1600" b="1" i="0" u="none" strike="noStrike" cap="none">
                <a:solidFill>
                  <a:schemeClr val="dk1"/>
                </a:solidFill>
                <a:latin typeface="Calibri"/>
                <a:ea typeface="Calibri"/>
                <a:cs typeface="Calibri"/>
                <a:sym typeface="Calibri"/>
              </a:rPr>
              <a:t>Years at School:</a:t>
            </a:r>
            <a:endParaRPr sz="1600"/>
          </a:p>
          <a:p>
            <a:pPr marL="0" marR="0" lvl="0" indent="0" algn="l" rtl="0">
              <a:lnSpc>
                <a:spcPct val="90000"/>
              </a:lnSpc>
              <a:spcBef>
                <a:spcPts val="500"/>
              </a:spcBef>
              <a:spcAft>
                <a:spcPts val="0"/>
              </a:spcAft>
              <a:buNone/>
            </a:pPr>
            <a:r>
              <a:rPr lang="en-US" sz="1600" b="1" i="0" u="none" strike="noStrike" cap="none">
                <a:solidFill>
                  <a:schemeClr val="dk1"/>
                </a:solidFill>
                <a:latin typeface="Calibri"/>
                <a:ea typeface="Calibri"/>
                <a:cs typeface="Calibri"/>
                <a:sym typeface="Calibri"/>
              </a:rPr>
              <a:t>Years as a Principal:</a:t>
            </a:r>
            <a:endParaRPr sz="1600"/>
          </a:p>
          <a:p>
            <a:pPr marL="0" marR="0" lvl="0" indent="0" algn="l" rtl="0">
              <a:lnSpc>
                <a:spcPct val="90000"/>
              </a:lnSpc>
              <a:spcBef>
                <a:spcPts val="1000"/>
              </a:spcBef>
              <a:spcAft>
                <a:spcPts val="0"/>
              </a:spcAft>
              <a:buNone/>
            </a:pPr>
            <a:r>
              <a:rPr lang="en-US" sz="1800" b="1">
                <a:solidFill>
                  <a:srgbClr val="0E6F98"/>
                </a:solidFill>
                <a:latin typeface="Calibri"/>
                <a:ea typeface="Calibri"/>
                <a:cs typeface="Calibri"/>
                <a:sym typeface="Calibri"/>
              </a:rPr>
              <a:t>Signature Program</a:t>
            </a:r>
            <a:r>
              <a:rPr lang="en-US" sz="1800" b="1" i="0" u="none" strike="noStrike" cap="none">
                <a:solidFill>
                  <a:srgbClr val="0E6F98"/>
                </a:solidFill>
                <a:latin typeface="Calibri"/>
                <a:ea typeface="Calibri"/>
                <a:cs typeface="Calibri"/>
                <a:sym typeface="Calibri"/>
              </a:rPr>
              <a:t>:</a:t>
            </a:r>
            <a:endParaRPr sz="1800"/>
          </a:p>
          <a:p>
            <a:pPr marL="0" marR="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Current Status:</a:t>
            </a:r>
            <a:endParaRPr sz="1600" b="1">
              <a:solidFill>
                <a:schemeClr val="dk1"/>
              </a:solidFill>
              <a:latin typeface="Calibri"/>
              <a:ea typeface="Calibri"/>
              <a:cs typeface="Calibri"/>
              <a:sym typeface="Calibri"/>
            </a:endParaRPr>
          </a:p>
          <a:p>
            <a:pPr marL="0" marR="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Targeted Date of Authorization/Certification or Evaluation/ Recertification:</a:t>
            </a:r>
            <a:endParaRPr sz="1600" b="1">
              <a:solidFill>
                <a:schemeClr val="dk1"/>
              </a:solidFill>
              <a:latin typeface="Calibri"/>
              <a:ea typeface="Calibri"/>
              <a:cs typeface="Calibri"/>
              <a:sym typeface="Calibri"/>
            </a:endParaRPr>
          </a:p>
          <a:p>
            <a:pPr marL="0" marR="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Two areas of focus:</a:t>
            </a:r>
            <a:r>
              <a:rPr lang="en-US" sz="1800" b="1">
                <a:solidFill>
                  <a:schemeClr val="dk1"/>
                </a:solidFill>
                <a:latin typeface="Calibri"/>
                <a:ea typeface="Calibri"/>
                <a:cs typeface="Calibri"/>
                <a:sym typeface="Calibri"/>
              </a:rPr>
              <a:t> </a:t>
            </a:r>
            <a:endParaRPr sz="1800" b="1">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E6F98"/>
                </a:solidFill>
                <a:latin typeface="Calibri"/>
                <a:ea typeface="Calibri"/>
                <a:cs typeface="Calibri"/>
                <a:sym typeface="Calibri"/>
              </a:rPr>
              <a:t>Enrollment Information</a:t>
            </a:r>
            <a:endParaRPr sz="1800">
              <a:solidFill>
                <a:schemeClr val="dk1"/>
              </a:solidFill>
            </a:endParaRPr>
          </a:p>
          <a:p>
            <a:pPr marL="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SY2023 Enrollment:</a:t>
            </a:r>
            <a:endParaRPr sz="1600" b="1">
              <a:solidFill>
                <a:schemeClr val="dk1"/>
              </a:solidFill>
              <a:latin typeface="Calibri"/>
              <a:ea typeface="Calibri"/>
              <a:cs typeface="Calibri"/>
              <a:sym typeface="Calibri"/>
            </a:endParaRPr>
          </a:p>
          <a:p>
            <a:pPr marL="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SY2022 Enrollment:</a:t>
            </a:r>
            <a:endParaRPr sz="1600">
              <a:solidFill>
                <a:schemeClr val="dk1"/>
              </a:solidFill>
            </a:endParaRPr>
          </a:p>
          <a:p>
            <a:pPr marL="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Change in Enrollment:</a:t>
            </a:r>
            <a:endParaRPr sz="1800" b="1">
              <a:solidFill>
                <a:schemeClr val="dk1"/>
              </a:solidFill>
              <a:latin typeface="Calibri"/>
              <a:ea typeface="Calibri"/>
              <a:cs typeface="Calibri"/>
              <a:sym typeface="Calibri"/>
            </a:endParaRPr>
          </a:p>
          <a:p>
            <a:pPr marL="0" marR="0" lvl="1" indent="0" algn="l" rtl="0">
              <a:lnSpc>
                <a:spcPct val="90000"/>
              </a:lnSpc>
              <a:spcBef>
                <a:spcPts val="500"/>
              </a:spcBef>
              <a:spcAft>
                <a:spcPts val="0"/>
              </a:spcAft>
              <a:buClr>
                <a:schemeClr val="dk1"/>
              </a:buClr>
              <a:buSzPts val="1800"/>
              <a:buFont typeface="Arial"/>
              <a:buNone/>
            </a:pPr>
            <a:endParaRPr sz="1800" b="1" i="0" u="none" strike="noStrike" cap="none">
              <a:solidFill>
                <a:srgbClr val="0E6F98"/>
              </a:solidFill>
              <a:latin typeface="Calibri"/>
              <a:ea typeface="Calibri"/>
              <a:cs typeface="Calibri"/>
              <a:sym typeface="Calibri"/>
            </a:endParaRPr>
          </a:p>
          <a:p>
            <a:pPr marL="0" marR="0" lvl="0" indent="0" algn="l" rtl="0">
              <a:lnSpc>
                <a:spcPct val="90000"/>
              </a:lnSpc>
              <a:spcBef>
                <a:spcPts val="1000"/>
              </a:spcBef>
              <a:spcAft>
                <a:spcPts val="0"/>
              </a:spcAft>
              <a:buNone/>
            </a:pPr>
            <a:endParaRPr sz="1800"/>
          </a:p>
        </p:txBody>
      </p:sp>
      <p:sp>
        <p:nvSpPr>
          <p:cNvPr id="776" name="Google Shape;776;p109"/>
          <p:cNvSpPr txBox="1"/>
          <p:nvPr/>
        </p:nvSpPr>
        <p:spPr>
          <a:xfrm>
            <a:off x="7526461" y="1659341"/>
            <a:ext cx="6101600" cy="507827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00" b="1">
                <a:solidFill>
                  <a:srgbClr val="0E6F98"/>
                </a:solidFill>
                <a:latin typeface="Calibri"/>
                <a:ea typeface="Calibri"/>
                <a:cs typeface="Calibri"/>
                <a:sym typeface="Calibri"/>
              </a:rPr>
              <a:t>Staffing Information</a:t>
            </a:r>
            <a:endParaRPr sz="1800">
              <a:solidFill>
                <a:schemeClr val="dk1"/>
              </a:solidFill>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Number of First Year Teachers:</a:t>
            </a:r>
            <a:endParaRPr sz="1600">
              <a:solidFill>
                <a:schemeClr val="dk1"/>
              </a:solidFill>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Number of Vacancies:</a:t>
            </a:r>
            <a:endParaRPr sz="1600" b="1">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E6F98"/>
                </a:solidFill>
                <a:latin typeface="Calibri"/>
                <a:ea typeface="Calibri"/>
                <a:cs typeface="Calibri"/>
                <a:sym typeface="Calibri"/>
              </a:rPr>
              <a:t>Personalized Learning Cohort</a:t>
            </a:r>
            <a:endParaRPr sz="1800" b="1">
              <a:solidFill>
                <a:srgbClr val="0E6F98"/>
              </a:solidFill>
              <a:latin typeface="Calibri"/>
              <a:ea typeface="Calibri"/>
              <a:cs typeface="Calibri"/>
              <a:sym typeface="Calibri"/>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Wave 1 (SY22 Implementation)</a:t>
            </a:r>
            <a:endParaRPr sz="1600" b="1">
              <a:solidFill>
                <a:schemeClr val="dk1"/>
              </a:solidFill>
              <a:latin typeface="Calibri"/>
              <a:ea typeface="Calibri"/>
              <a:cs typeface="Calibri"/>
              <a:sym typeface="Calibri"/>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Wave 2 (SY23 Implementation)</a:t>
            </a:r>
            <a:endParaRPr sz="1600" b="1">
              <a:solidFill>
                <a:schemeClr val="dk1"/>
              </a:solidFill>
              <a:latin typeface="Calibri"/>
              <a:ea typeface="Calibri"/>
              <a:cs typeface="Calibri"/>
              <a:sym typeface="Calibri"/>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Wave 3 (SY24 Implementation)</a:t>
            </a:r>
            <a:endParaRPr sz="1600" b="1">
              <a:solidFill>
                <a:srgbClr val="0E6F98"/>
              </a:solidFill>
              <a:latin typeface="Calibri"/>
              <a:ea typeface="Calibri"/>
              <a:cs typeface="Calibri"/>
              <a:sym typeface="Calibri"/>
            </a:endParaRPr>
          </a:p>
          <a:p>
            <a:pPr marL="0" lvl="0" indent="0" algn="l" rtl="0">
              <a:lnSpc>
                <a:spcPct val="90000"/>
              </a:lnSpc>
              <a:spcBef>
                <a:spcPts val="1000"/>
              </a:spcBef>
              <a:spcAft>
                <a:spcPts val="0"/>
              </a:spcAft>
              <a:buNone/>
            </a:pPr>
            <a:endParaRPr sz="1800" b="1">
              <a:solidFill>
                <a:srgbClr val="0E6F98"/>
              </a:solidFill>
              <a:latin typeface="Calibri"/>
              <a:ea typeface="Calibri"/>
              <a:cs typeface="Calibri"/>
              <a:sym typeface="Calibri"/>
            </a:endParaRPr>
          </a:p>
          <a:p>
            <a:pPr marL="0" lvl="0" indent="0" algn="l" rtl="0">
              <a:spcBef>
                <a:spcPts val="0"/>
              </a:spcBef>
              <a:spcAft>
                <a:spcPts val="0"/>
              </a:spcAft>
              <a:buNone/>
            </a:pPr>
            <a:r>
              <a:rPr lang="en-US" sz="1800" b="1">
                <a:solidFill>
                  <a:srgbClr val="0E6F98"/>
                </a:solidFill>
                <a:latin typeface="Calibri"/>
                <a:ea typeface="Calibri"/>
                <a:cs typeface="Calibri"/>
                <a:sym typeface="Calibri"/>
              </a:rPr>
              <a:t>Student Population</a:t>
            </a:r>
            <a:endParaRPr sz="1800">
              <a:solidFill>
                <a:schemeClr val="dk1"/>
              </a:solidFill>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English Learners:</a:t>
            </a:r>
            <a:endParaRPr sz="1600" b="1">
              <a:solidFill>
                <a:schemeClr val="dk1"/>
              </a:solidFill>
              <a:latin typeface="Calibri"/>
              <a:ea typeface="Calibri"/>
              <a:cs typeface="Calibri"/>
              <a:sym typeface="Calibri"/>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Students with disabilities:</a:t>
            </a:r>
            <a:endParaRPr sz="1600" b="1">
              <a:solidFill>
                <a:schemeClr val="dk1"/>
              </a:solidFill>
              <a:latin typeface="Calibri"/>
              <a:ea typeface="Calibri"/>
              <a:cs typeface="Calibri"/>
              <a:sym typeface="Calibri"/>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Gifted: </a:t>
            </a:r>
            <a:endParaRPr sz="1600" b="1">
              <a:solidFill>
                <a:schemeClr val="dk1"/>
              </a:solidFill>
              <a:latin typeface="Calibri"/>
              <a:ea typeface="Calibri"/>
              <a:cs typeface="Calibri"/>
              <a:sym typeface="Calibri"/>
            </a:endParaRPr>
          </a:p>
          <a:p>
            <a:pPr marL="457200" lvl="1" indent="0" algn="l" rtl="0">
              <a:lnSpc>
                <a:spcPct val="90000"/>
              </a:lnSpc>
              <a:spcBef>
                <a:spcPts val="500"/>
              </a:spcBef>
              <a:spcAft>
                <a:spcPts val="0"/>
              </a:spcAft>
              <a:buNone/>
            </a:pPr>
            <a:endParaRPr sz="1800" b="1">
              <a:solidFill>
                <a:schemeClr val="dk1"/>
              </a:solidFill>
              <a:latin typeface="Calibri"/>
              <a:ea typeface="Calibri"/>
              <a:cs typeface="Calibri"/>
              <a:sym typeface="Calibri"/>
            </a:endParaRPr>
          </a:p>
          <a:p>
            <a:pPr marL="0" lvl="0" indent="0" algn="l" rtl="0">
              <a:lnSpc>
                <a:spcPct val="90000"/>
              </a:lnSpc>
              <a:spcBef>
                <a:spcPts val="500"/>
              </a:spcBef>
              <a:spcAft>
                <a:spcPts val="0"/>
              </a:spcAft>
              <a:buNone/>
            </a:pPr>
            <a:endParaRPr sz="1600" b="1">
              <a:solidFill>
                <a:srgbClr val="0E6F98"/>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457200" marR="0" lvl="1" indent="0" algn="l" rtl="0">
              <a:spcBef>
                <a:spcPts val="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a:p>
            <a:pPr marL="0" marR="0" lvl="1" indent="0" algn="l" rtl="0">
              <a:spcBef>
                <a:spcPts val="0"/>
              </a:spcBef>
              <a:spcAft>
                <a:spcPts val="0"/>
              </a:spcAft>
              <a:buClr>
                <a:srgbClr val="0E6F98"/>
              </a:buClr>
              <a:buSzPts val="1600"/>
              <a:buFont typeface="Arial"/>
              <a:buNone/>
            </a:pPr>
            <a:endParaRPr sz="1800"/>
          </a:p>
          <a:p>
            <a:pPr marL="457200" marR="0" lvl="1" indent="0" algn="l" rtl="0">
              <a:spcBef>
                <a:spcPts val="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777" name="Google Shape;777;p109"/>
          <p:cNvSpPr txBox="1"/>
          <p:nvPr/>
        </p:nvSpPr>
        <p:spPr>
          <a:xfrm>
            <a:off x="5699400" y="259400"/>
            <a:ext cx="5356800" cy="1374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E6F98"/>
              </a:buClr>
              <a:buSzPts val="4400"/>
              <a:buFont typeface="Calibri"/>
              <a:buNone/>
            </a:pPr>
            <a:r>
              <a:rPr lang="en-US" sz="4400" b="1">
                <a:solidFill>
                  <a:srgbClr val="0E9820"/>
                </a:solidFill>
                <a:latin typeface="Calibri"/>
                <a:ea typeface="Calibri"/>
                <a:cs typeface="Calibri"/>
                <a:sym typeface="Calibri"/>
              </a:rPr>
              <a:t>Signature Programming</a:t>
            </a:r>
            <a:endParaRPr sz="4400" b="1">
              <a:solidFill>
                <a:srgbClr val="0E9820"/>
              </a:solidFill>
              <a:latin typeface="Calibri"/>
              <a:ea typeface="Calibri"/>
              <a:cs typeface="Calibri"/>
              <a:sym typeface="Calibri"/>
            </a:endParaRPr>
          </a:p>
        </p:txBody>
      </p:sp>
      <p:pic>
        <p:nvPicPr>
          <p:cNvPr id="778" name="Google Shape;778;p109"/>
          <p:cNvPicPr preferRelativeResize="0"/>
          <p:nvPr/>
        </p:nvPicPr>
        <p:blipFill>
          <a:blip r:embed="rId14">
            <a:alphaModFix/>
          </a:blip>
          <a:stretch>
            <a:fillRect/>
          </a:stretch>
        </p:blipFill>
        <p:spPr>
          <a:xfrm>
            <a:off x="10794501" y="621125"/>
            <a:ext cx="1004767" cy="771300"/>
          </a:xfrm>
          <a:prstGeom prst="rect">
            <a:avLst/>
          </a:prstGeom>
          <a:noFill/>
          <a:ln>
            <a:noFill/>
          </a:ln>
        </p:spPr>
      </p:pic>
      <p:grpSp>
        <p:nvGrpSpPr>
          <p:cNvPr id="779" name="Google Shape;779;p109"/>
          <p:cNvGrpSpPr/>
          <p:nvPr/>
        </p:nvGrpSpPr>
        <p:grpSpPr>
          <a:xfrm>
            <a:off x="170567" y="5425405"/>
            <a:ext cx="13520000" cy="1044637"/>
            <a:chOff x="585125" y="5273004"/>
            <a:chExt cx="10140000" cy="1044637"/>
          </a:xfrm>
        </p:grpSpPr>
        <p:sp>
          <p:nvSpPr>
            <p:cNvPr id="780" name="Google Shape;780;p109"/>
            <p:cNvSpPr txBox="1"/>
            <p:nvPr/>
          </p:nvSpPr>
          <p:spPr>
            <a:xfrm>
              <a:off x="967200" y="5348175"/>
              <a:ext cx="5172900" cy="969466"/>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latin typeface="Calibri"/>
                  <a:ea typeface="Calibri"/>
                  <a:cs typeface="Calibri"/>
                  <a:sym typeface="Calibri"/>
                </a:rPr>
                <a:t>Ensuring Equitable Funding </a:t>
              </a:r>
              <a:endParaRPr sz="1100" b="1">
                <a:latin typeface="Calibri"/>
                <a:ea typeface="Calibri"/>
                <a:cs typeface="Calibri"/>
                <a:sym typeface="Calibri"/>
              </a:endParaRPr>
            </a:p>
            <a:p>
              <a:pPr marL="0" lvl="0" indent="0" algn="l" rtl="0">
                <a:lnSpc>
                  <a:spcPct val="150000"/>
                </a:lnSpc>
                <a:spcBef>
                  <a:spcPts val="0"/>
                </a:spcBef>
                <a:spcAft>
                  <a:spcPts val="0"/>
                </a:spcAft>
                <a:buNone/>
              </a:pPr>
              <a:r>
                <a:rPr lang="en-US" sz="1100" b="1">
                  <a:latin typeface="Calibri"/>
                  <a:ea typeface="Calibri"/>
                  <a:cs typeface="Calibri"/>
                  <a:sym typeface="Calibri"/>
                </a:rPr>
                <a:t>Increasing Access to Effective Leaders and Teachers </a:t>
              </a:r>
              <a:endParaRPr sz="1100" b="1">
                <a:latin typeface="Calibri"/>
                <a:ea typeface="Calibri"/>
                <a:cs typeface="Calibri"/>
                <a:sym typeface="Calibri"/>
              </a:endParaRPr>
            </a:p>
            <a:p>
              <a:pPr marL="0" lvl="0" indent="0" algn="l" rtl="0">
                <a:spcBef>
                  <a:spcPts val="0"/>
                </a:spcBef>
                <a:spcAft>
                  <a:spcPts val="0"/>
                </a:spcAft>
                <a:buNone/>
              </a:pPr>
              <a:endParaRPr sz="1800" b="1">
                <a:latin typeface="Calibri"/>
                <a:ea typeface="Calibri"/>
                <a:cs typeface="Calibri"/>
                <a:sym typeface="Calibri"/>
              </a:endParaRPr>
            </a:p>
          </p:txBody>
        </p:sp>
        <p:pic>
          <p:nvPicPr>
            <p:cNvPr id="781" name="Google Shape;781;p109"/>
            <p:cNvPicPr preferRelativeResize="0"/>
            <p:nvPr/>
          </p:nvPicPr>
          <p:blipFill rotWithShape="1">
            <a:blip r:embed="rId15">
              <a:alphaModFix/>
            </a:blip>
            <a:srcRect t="18515" r="92180" b="72006"/>
            <a:stretch/>
          </p:blipFill>
          <p:spPr>
            <a:xfrm>
              <a:off x="585125" y="5273004"/>
              <a:ext cx="473375" cy="343571"/>
            </a:xfrm>
            <a:prstGeom prst="rect">
              <a:avLst/>
            </a:prstGeom>
            <a:noFill/>
            <a:ln>
              <a:noFill/>
            </a:ln>
          </p:spPr>
        </p:pic>
        <p:pic>
          <p:nvPicPr>
            <p:cNvPr id="782" name="Google Shape;782;p109"/>
            <p:cNvPicPr preferRelativeResize="0"/>
            <p:nvPr/>
          </p:nvPicPr>
          <p:blipFill rotWithShape="1">
            <a:blip r:embed="rId15">
              <a:alphaModFix/>
            </a:blip>
            <a:srcRect t="33414" r="92732" b="57108"/>
            <a:stretch/>
          </p:blipFill>
          <p:spPr>
            <a:xfrm>
              <a:off x="629697" y="5652187"/>
              <a:ext cx="384243" cy="300075"/>
            </a:xfrm>
            <a:prstGeom prst="rect">
              <a:avLst/>
            </a:prstGeom>
            <a:noFill/>
            <a:ln>
              <a:noFill/>
            </a:ln>
          </p:spPr>
        </p:pic>
        <p:pic>
          <p:nvPicPr>
            <p:cNvPr id="783" name="Google Shape;783;p109"/>
            <p:cNvPicPr preferRelativeResize="0"/>
            <p:nvPr/>
          </p:nvPicPr>
          <p:blipFill rotWithShape="1">
            <a:blip r:embed="rId15">
              <a:alphaModFix/>
            </a:blip>
            <a:srcRect t="65206" r="92425" b="24399"/>
            <a:stretch/>
          </p:blipFill>
          <p:spPr>
            <a:xfrm>
              <a:off x="6530949" y="5280426"/>
              <a:ext cx="384251" cy="315774"/>
            </a:xfrm>
            <a:prstGeom prst="rect">
              <a:avLst/>
            </a:prstGeom>
            <a:noFill/>
            <a:ln>
              <a:noFill/>
            </a:ln>
          </p:spPr>
        </p:pic>
        <p:pic>
          <p:nvPicPr>
            <p:cNvPr id="784" name="Google Shape;784;p109"/>
            <p:cNvPicPr preferRelativeResize="0"/>
            <p:nvPr/>
          </p:nvPicPr>
          <p:blipFill rotWithShape="1">
            <a:blip r:embed="rId15">
              <a:alphaModFix/>
            </a:blip>
            <a:srcRect t="79876" r="92732" b="7656"/>
            <a:stretch/>
          </p:blipFill>
          <p:spPr>
            <a:xfrm>
              <a:off x="6471775" y="5604866"/>
              <a:ext cx="384251" cy="394721"/>
            </a:xfrm>
            <a:prstGeom prst="rect">
              <a:avLst/>
            </a:prstGeom>
            <a:noFill/>
            <a:ln>
              <a:noFill/>
            </a:ln>
          </p:spPr>
        </p:pic>
        <p:sp>
          <p:nvSpPr>
            <p:cNvPr id="785" name="Google Shape;785;p109"/>
            <p:cNvSpPr txBox="1"/>
            <p:nvPr/>
          </p:nvSpPr>
          <p:spPr>
            <a:xfrm>
              <a:off x="6779825" y="5322000"/>
              <a:ext cx="3945300" cy="969466"/>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Supporting Special Populations</a:t>
              </a:r>
              <a:endParaRPr sz="1100" b="1">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Increasing Access to Advanced Coursework </a:t>
              </a:r>
              <a:endParaRPr sz="1100" b="1">
                <a:solidFill>
                  <a:schemeClr val="dk1"/>
                </a:solidFill>
                <a:latin typeface="Calibri"/>
                <a:ea typeface="Calibri"/>
                <a:cs typeface="Calibri"/>
                <a:sym typeface="Calibri"/>
              </a:endParaRPr>
            </a:p>
            <a:p>
              <a:pPr marL="0" lvl="0" indent="0" algn="l" rtl="0">
                <a:spcBef>
                  <a:spcPts val="0"/>
                </a:spcBef>
                <a:spcAft>
                  <a:spcPts val="0"/>
                </a:spcAft>
                <a:buNone/>
              </a:pPr>
              <a:endParaRPr sz="1800"/>
            </a:p>
          </p:txBody>
        </p:sp>
      </p:grpSp>
      <p:grpSp>
        <p:nvGrpSpPr>
          <p:cNvPr id="786" name="Google Shape;786;p109"/>
          <p:cNvGrpSpPr/>
          <p:nvPr/>
        </p:nvGrpSpPr>
        <p:grpSpPr>
          <a:xfrm>
            <a:off x="62471" y="44451"/>
            <a:ext cx="1876395" cy="1513047"/>
            <a:chOff x="199253" y="-3175"/>
            <a:chExt cx="1407296" cy="1513047"/>
          </a:xfrm>
        </p:grpSpPr>
        <p:pic>
          <p:nvPicPr>
            <p:cNvPr id="787" name="Google Shape;787;p109"/>
            <p:cNvPicPr preferRelativeResize="0"/>
            <p:nvPr/>
          </p:nvPicPr>
          <p:blipFill rotWithShape="1">
            <a:blip r:embed="rId16">
              <a:alphaModFix/>
            </a:blip>
            <a:srcRect/>
            <a:stretch/>
          </p:blipFill>
          <p:spPr>
            <a:xfrm>
              <a:off x="199253" y="-3175"/>
              <a:ext cx="1280754" cy="1513047"/>
            </a:xfrm>
            <a:prstGeom prst="rect">
              <a:avLst/>
            </a:prstGeom>
            <a:noFill/>
            <a:ln>
              <a:noFill/>
            </a:ln>
          </p:spPr>
        </p:pic>
        <p:pic>
          <p:nvPicPr>
            <p:cNvPr id="788" name="Google Shape;788;p109"/>
            <p:cNvPicPr preferRelativeResize="0"/>
            <p:nvPr/>
          </p:nvPicPr>
          <p:blipFill rotWithShape="1">
            <a:blip r:embed="rId17">
              <a:alphaModFix/>
            </a:blip>
            <a:srcRect r="104749"/>
            <a:stretch/>
          </p:blipFill>
          <p:spPr>
            <a:xfrm flipH="1">
              <a:off x="1479999" y="212975"/>
              <a:ext cx="126550" cy="1080725"/>
            </a:xfrm>
            <a:prstGeom prst="rect">
              <a:avLst/>
            </a:prstGeom>
            <a:noFill/>
            <a:ln>
              <a:noFill/>
            </a:ln>
          </p:spPr>
        </p:pic>
      </p:grpSp>
      <p:sp>
        <p:nvSpPr>
          <p:cNvPr id="789" name="Google Shape;789;p109"/>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4472C4"/>
                </a:solidFill>
              </a:rPr>
              <a:t>A</a:t>
            </a:r>
            <a:r>
              <a:rPr lang="en-US" sz="1600" b="1">
                <a:solidFill>
                  <a:srgbClr val="ED7D31"/>
                </a:solidFill>
              </a:rPr>
              <a:t>ccountability</a:t>
            </a:r>
            <a:r>
              <a:rPr lang="en-US" sz="1600" b="1"/>
              <a:t> </a:t>
            </a:r>
            <a:endParaRPr sz="1600" b="1"/>
          </a:p>
          <a:p>
            <a:pPr marL="0" lvl="0" indent="0" algn="l" rtl="0">
              <a:spcBef>
                <a:spcPts val="0"/>
              </a:spcBef>
              <a:spcAft>
                <a:spcPts val="0"/>
              </a:spcAft>
              <a:buNone/>
            </a:pPr>
            <a:r>
              <a:rPr lang="en-US" sz="1600" b="1">
                <a:solidFill>
                  <a:srgbClr val="4472C4"/>
                </a:solidFill>
              </a:rPr>
              <a:t>C</a:t>
            </a:r>
            <a:r>
              <a:rPr lang="en-US" sz="1600" b="1">
                <a:solidFill>
                  <a:srgbClr val="ED7D31"/>
                </a:solidFill>
              </a:rPr>
              <a:t>ollaboration</a:t>
            </a:r>
            <a:endParaRPr sz="1600" b="1">
              <a:solidFill>
                <a:srgbClr val="ED7D31"/>
              </a:solidFill>
            </a:endParaRPr>
          </a:p>
          <a:p>
            <a:pPr marL="0" lvl="0" indent="0" algn="l" rtl="0">
              <a:spcBef>
                <a:spcPts val="0"/>
              </a:spcBef>
              <a:spcAft>
                <a:spcPts val="0"/>
              </a:spcAft>
              <a:buNone/>
            </a:pPr>
            <a:r>
              <a:rPr lang="en-US" sz="1600" b="1">
                <a:solidFill>
                  <a:srgbClr val="4472C4"/>
                </a:solidFill>
              </a:rPr>
              <a:t>E</a:t>
            </a:r>
            <a:r>
              <a:rPr lang="en-US" sz="1600" b="1">
                <a:solidFill>
                  <a:srgbClr val="ED7D31"/>
                </a:solidFill>
              </a:rPr>
              <a:t>quity</a:t>
            </a:r>
            <a:endParaRPr sz="1600" b="1">
              <a:solidFill>
                <a:srgbClr val="ED7D31"/>
              </a:solidFill>
            </a:endParaRPr>
          </a:p>
          <a:p>
            <a:pPr marL="0" lvl="0" indent="0" algn="l" rtl="0">
              <a:spcBef>
                <a:spcPts val="0"/>
              </a:spcBef>
              <a:spcAft>
                <a:spcPts val="0"/>
              </a:spcAft>
              <a:buNone/>
            </a:pPr>
            <a:r>
              <a:rPr lang="en-US" sz="1600" b="1">
                <a:solidFill>
                  <a:srgbClr val="4472C4"/>
                </a:solidFill>
              </a:rPr>
              <a:t>S</a:t>
            </a:r>
            <a:r>
              <a:rPr lang="en-US" sz="1600" b="1">
                <a:solidFill>
                  <a:srgbClr val="ED7D31"/>
                </a:solidFill>
              </a:rPr>
              <a:t>upport </a:t>
            </a:r>
            <a:endParaRPr sz="1600" b="1">
              <a:solidFill>
                <a:srgbClr val="ED7D31"/>
              </a:solidFill>
            </a:endParaRPr>
          </a:p>
        </p:txBody>
      </p:sp>
    </p:spTree>
    <p:extLst>
      <p:ext uri="{BB962C8B-B14F-4D97-AF65-F5344CB8AC3E}">
        <p14:creationId xmlns:p14="http://schemas.microsoft.com/office/powerpoint/2010/main" val="3216796715"/>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1"/>
        <p:cNvGrpSpPr/>
        <p:nvPr/>
      </p:nvGrpSpPr>
      <p:grpSpPr>
        <a:xfrm>
          <a:off x="0" y="0"/>
          <a:ext cx="0" cy="0"/>
          <a:chOff x="0" y="0"/>
          <a:chExt cx="0" cy="0"/>
        </a:xfrm>
      </p:grpSpPr>
      <p:sp>
        <p:nvSpPr>
          <p:cNvPr id="682" name="Google Shape;682;p97"/>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83" name="Google Shape;683;p97"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684" name="Google Shape;684;p97"/>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685" name="Google Shape;685;p97"/>
          <p:cNvSpPr txBox="1"/>
          <p:nvPr/>
        </p:nvSpPr>
        <p:spPr>
          <a:xfrm>
            <a:off x="-617000" y="1606690"/>
            <a:ext cx="5158400" cy="8238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None/>
            </a:pPr>
            <a:r>
              <a:rPr lang="en-US" sz="2800">
                <a:solidFill>
                  <a:srgbClr val="0E6F98"/>
                </a:solidFill>
                <a:latin typeface="Calibri"/>
                <a:ea typeface="Calibri"/>
                <a:cs typeface="Calibri"/>
                <a:sym typeface="Calibri"/>
              </a:rPr>
              <a:t>SY23 Attendance*	</a:t>
            </a:r>
            <a:endParaRPr sz="2800">
              <a:solidFill>
                <a:srgbClr val="0E6F98"/>
              </a:solidFill>
              <a:latin typeface="Calibri"/>
              <a:ea typeface="Calibri"/>
              <a:cs typeface="Calibri"/>
              <a:sym typeface="Calibri"/>
            </a:endParaRPr>
          </a:p>
        </p:txBody>
      </p:sp>
      <p:cxnSp>
        <p:nvCxnSpPr>
          <p:cNvPr id="686" name="Google Shape;686;p97"/>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687" name="Google Shape;687;p97"/>
          <p:cNvSpPr txBox="1"/>
          <p:nvPr/>
        </p:nvSpPr>
        <p:spPr>
          <a:xfrm>
            <a:off x="5460095" y="204177"/>
            <a:ext cx="6204800" cy="1374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E6F98"/>
              </a:buClr>
              <a:buSzPts val="4400"/>
              <a:buFont typeface="Calibri"/>
              <a:buNone/>
            </a:pPr>
            <a:r>
              <a:rPr lang="en-US" sz="4400" b="1">
                <a:solidFill>
                  <a:schemeClr val="accent4"/>
                </a:solidFill>
                <a:latin typeface="Calibri"/>
                <a:ea typeface="Calibri"/>
                <a:cs typeface="Calibri"/>
                <a:sym typeface="Calibri"/>
              </a:rPr>
              <a:t>Whole Child and Intervention</a:t>
            </a:r>
            <a:endParaRPr sz="1800">
              <a:solidFill>
                <a:schemeClr val="accent4"/>
              </a:solidFill>
            </a:endParaRPr>
          </a:p>
        </p:txBody>
      </p:sp>
      <p:pic>
        <p:nvPicPr>
          <p:cNvPr id="688" name="Google Shape;688;p97"/>
          <p:cNvPicPr preferRelativeResize="0"/>
          <p:nvPr/>
        </p:nvPicPr>
        <p:blipFill>
          <a:blip r:embed="rId14">
            <a:alphaModFix/>
          </a:blip>
          <a:stretch>
            <a:fillRect/>
          </a:stretch>
        </p:blipFill>
        <p:spPr>
          <a:xfrm>
            <a:off x="11006200" y="806675"/>
            <a:ext cx="1016000" cy="742950"/>
          </a:xfrm>
          <a:prstGeom prst="rect">
            <a:avLst/>
          </a:prstGeom>
          <a:noFill/>
          <a:ln>
            <a:noFill/>
          </a:ln>
        </p:spPr>
      </p:pic>
      <p:grpSp>
        <p:nvGrpSpPr>
          <p:cNvPr id="689" name="Google Shape;689;p97"/>
          <p:cNvGrpSpPr/>
          <p:nvPr/>
        </p:nvGrpSpPr>
        <p:grpSpPr>
          <a:xfrm>
            <a:off x="285767" y="5528101"/>
            <a:ext cx="11118200" cy="1147565"/>
            <a:chOff x="55675" y="5455850"/>
            <a:chExt cx="8338650" cy="1147565"/>
          </a:xfrm>
        </p:grpSpPr>
        <p:sp>
          <p:nvSpPr>
            <p:cNvPr id="690" name="Google Shape;690;p97"/>
            <p:cNvSpPr txBox="1"/>
            <p:nvPr/>
          </p:nvSpPr>
          <p:spPr>
            <a:xfrm>
              <a:off x="409225" y="5495450"/>
              <a:ext cx="7985100" cy="1107965"/>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latin typeface="Calibri"/>
                  <a:ea typeface="Calibri"/>
                  <a:cs typeface="Calibri"/>
                  <a:sym typeface="Calibri"/>
                </a:rPr>
                <a:t>Addressing disproportionate discipline practices </a:t>
              </a:r>
              <a:endParaRPr sz="1100" b="1">
                <a:latin typeface="Calibri"/>
                <a:ea typeface="Calibri"/>
                <a:cs typeface="Calibri"/>
                <a:sym typeface="Calibri"/>
              </a:endParaRPr>
            </a:p>
            <a:p>
              <a:pPr marL="0" lvl="0" indent="0" algn="l" rtl="0">
                <a:lnSpc>
                  <a:spcPct val="150000"/>
                </a:lnSpc>
                <a:spcBef>
                  <a:spcPts val="0"/>
                </a:spcBef>
                <a:spcAft>
                  <a:spcPts val="0"/>
                </a:spcAft>
                <a:buNone/>
              </a:pPr>
              <a:r>
                <a:rPr lang="en-US" sz="1100" b="1">
                  <a:latin typeface="Calibri"/>
                  <a:ea typeface="Calibri"/>
                  <a:cs typeface="Calibri"/>
                  <a:sym typeface="Calibri"/>
                </a:rPr>
                <a:t>Integrating social, emotional and academic practices </a:t>
              </a:r>
              <a:endParaRPr sz="1100" b="1">
                <a:latin typeface="Calibri"/>
                <a:ea typeface="Calibri"/>
                <a:cs typeface="Calibri"/>
                <a:sym typeface="Calibri"/>
              </a:endParaRPr>
            </a:p>
            <a:p>
              <a:pPr marL="0" lvl="0" indent="0" algn="l" rtl="0">
                <a:lnSpc>
                  <a:spcPct val="150000"/>
                </a:lnSpc>
                <a:spcBef>
                  <a:spcPts val="0"/>
                </a:spcBef>
                <a:spcAft>
                  <a:spcPts val="0"/>
                </a:spcAft>
                <a:buNone/>
              </a:pPr>
              <a:endParaRPr sz="1800" b="1">
                <a:latin typeface="Calibri"/>
                <a:ea typeface="Calibri"/>
                <a:cs typeface="Calibri"/>
                <a:sym typeface="Calibri"/>
              </a:endParaRPr>
            </a:p>
          </p:txBody>
        </p:sp>
        <p:pic>
          <p:nvPicPr>
            <p:cNvPr id="691" name="Google Shape;691;p97"/>
            <p:cNvPicPr preferRelativeResize="0"/>
            <p:nvPr/>
          </p:nvPicPr>
          <p:blipFill rotWithShape="1">
            <a:blip r:embed="rId15">
              <a:alphaModFix/>
            </a:blip>
            <a:srcRect l="47819" r="43070" b="87824"/>
            <a:stretch/>
          </p:blipFill>
          <p:spPr>
            <a:xfrm>
              <a:off x="55675" y="5455850"/>
              <a:ext cx="353551" cy="282975"/>
            </a:xfrm>
            <a:prstGeom prst="rect">
              <a:avLst/>
            </a:prstGeom>
            <a:noFill/>
            <a:ln>
              <a:noFill/>
            </a:ln>
          </p:spPr>
        </p:pic>
      </p:grpSp>
      <p:pic>
        <p:nvPicPr>
          <p:cNvPr id="692" name="Google Shape;692;p97"/>
          <p:cNvPicPr preferRelativeResize="0"/>
          <p:nvPr/>
        </p:nvPicPr>
        <p:blipFill rotWithShape="1">
          <a:blip r:embed="rId15">
            <a:alphaModFix/>
          </a:blip>
          <a:srcRect l="47819" t="17831" r="43070" b="69292"/>
          <a:stretch/>
        </p:blipFill>
        <p:spPr>
          <a:xfrm>
            <a:off x="285767" y="5829925"/>
            <a:ext cx="471401" cy="299250"/>
          </a:xfrm>
          <a:prstGeom prst="rect">
            <a:avLst/>
          </a:prstGeom>
          <a:noFill/>
          <a:ln>
            <a:noFill/>
          </a:ln>
        </p:spPr>
      </p:pic>
      <p:grpSp>
        <p:nvGrpSpPr>
          <p:cNvPr id="693" name="Google Shape;693;p97"/>
          <p:cNvGrpSpPr/>
          <p:nvPr/>
        </p:nvGrpSpPr>
        <p:grpSpPr>
          <a:xfrm>
            <a:off x="62471" y="44451"/>
            <a:ext cx="1876395" cy="1513047"/>
            <a:chOff x="199253" y="-3175"/>
            <a:chExt cx="1407296" cy="1513047"/>
          </a:xfrm>
        </p:grpSpPr>
        <p:pic>
          <p:nvPicPr>
            <p:cNvPr id="694" name="Google Shape;694;p97"/>
            <p:cNvPicPr preferRelativeResize="0"/>
            <p:nvPr/>
          </p:nvPicPr>
          <p:blipFill rotWithShape="1">
            <a:blip r:embed="rId16">
              <a:alphaModFix/>
            </a:blip>
            <a:srcRect/>
            <a:stretch/>
          </p:blipFill>
          <p:spPr>
            <a:xfrm>
              <a:off x="199253" y="-3175"/>
              <a:ext cx="1280754" cy="1513047"/>
            </a:xfrm>
            <a:prstGeom prst="rect">
              <a:avLst/>
            </a:prstGeom>
            <a:noFill/>
            <a:ln>
              <a:noFill/>
            </a:ln>
          </p:spPr>
        </p:pic>
        <p:pic>
          <p:nvPicPr>
            <p:cNvPr id="695" name="Google Shape;695;p97"/>
            <p:cNvPicPr preferRelativeResize="0"/>
            <p:nvPr/>
          </p:nvPicPr>
          <p:blipFill rotWithShape="1">
            <a:blip r:embed="rId17">
              <a:alphaModFix/>
            </a:blip>
            <a:srcRect r="104749"/>
            <a:stretch/>
          </p:blipFill>
          <p:spPr>
            <a:xfrm flipH="1">
              <a:off x="1479999" y="212975"/>
              <a:ext cx="126550" cy="1080725"/>
            </a:xfrm>
            <a:prstGeom prst="rect">
              <a:avLst/>
            </a:prstGeom>
            <a:noFill/>
            <a:ln>
              <a:noFill/>
            </a:ln>
          </p:spPr>
        </p:pic>
      </p:grpSp>
      <p:sp>
        <p:nvSpPr>
          <p:cNvPr id="696" name="Google Shape;696;p97"/>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
        <p:nvSpPr>
          <p:cNvPr id="697" name="Google Shape;697;p97"/>
          <p:cNvSpPr txBox="1"/>
          <p:nvPr/>
        </p:nvSpPr>
        <p:spPr>
          <a:xfrm>
            <a:off x="6822843" y="2405797"/>
            <a:ext cx="5183600" cy="447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F98"/>
              </a:buClr>
              <a:buSzPts val="2000"/>
              <a:buFont typeface="Arial"/>
              <a:buNone/>
            </a:pPr>
            <a:r>
              <a:rPr lang="en-US" sz="2000">
                <a:solidFill>
                  <a:srgbClr val="0E6F98"/>
                </a:solidFill>
                <a:latin typeface="Calibri"/>
                <a:ea typeface="Calibri"/>
                <a:cs typeface="Calibri"/>
                <a:sym typeface="Calibri"/>
              </a:rPr>
              <a:t>Suspension Rate by Subgroup</a:t>
            </a:r>
            <a:endParaRPr sz="1800"/>
          </a:p>
        </p:txBody>
      </p:sp>
      <p:sp>
        <p:nvSpPr>
          <p:cNvPr id="698" name="Google Shape;698;p97"/>
          <p:cNvSpPr txBox="1"/>
          <p:nvPr/>
        </p:nvSpPr>
        <p:spPr>
          <a:xfrm>
            <a:off x="6700741" y="1608615"/>
            <a:ext cx="5183600" cy="8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a:solidFill>
                  <a:srgbClr val="0E6F98"/>
                </a:solidFill>
                <a:latin typeface="Calibri"/>
                <a:ea typeface="Calibri"/>
                <a:cs typeface="Calibri"/>
                <a:sym typeface="Calibri"/>
              </a:rPr>
              <a:t>SY23 Behavior*</a:t>
            </a:r>
            <a:endParaRPr sz="1800"/>
          </a:p>
        </p:txBody>
      </p:sp>
      <p:sp>
        <p:nvSpPr>
          <p:cNvPr id="699" name="Google Shape;699;p97"/>
          <p:cNvSpPr txBox="1"/>
          <p:nvPr/>
        </p:nvSpPr>
        <p:spPr>
          <a:xfrm>
            <a:off x="6801953" y="2084873"/>
            <a:ext cx="5183600" cy="447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b="1">
                <a:latin typeface="Calibri"/>
                <a:ea typeface="Calibri"/>
                <a:cs typeface="Calibri"/>
                <a:sym typeface="Calibri"/>
              </a:rPr>
              <a:t>OSS </a:t>
            </a:r>
            <a:r>
              <a:rPr lang="en-US" sz="1800" b="1">
                <a:solidFill>
                  <a:srgbClr val="000000"/>
                </a:solidFill>
                <a:latin typeface="Calibri"/>
                <a:ea typeface="Calibri"/>
                <a:cs typeface="Calibri"/>
                <a:sym typeface="Calibri"/>
              </a:rPr>
              <a:t>Suspension Rate =  </a:t>
            </a:r>
            <a:endParaRPr sz="1800"/>
          </a:p>
        </p:txBody>
      </p:sp>
    </p:spTree>
    <p:extLst>
      <p:ext uri="{BB962C8B-B14F-4D97-AF65-F5344CB8AC3E}">
        <p14:creationId xmlns:p14="http://schemas.microsoft.com/office/powerpoint/2010/main" val="254891190"/>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37"/>
          <p:cNvSpPr/>
          <p:nvPr/>
        </p:nvSpPr>
        <p:spPr>
          <a:xfrm>
            <a:off x="0" y="6173425"/>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4" name="Google Shape;264;p37"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265" name="Google Shape;265;p37"/>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266" name="Google Shape;266;p37"/>
          <p:cNvSpPr txBox="1"/>
          <p:nvPr/>
        </p:nvSpPr>
        <p:spPr>
          <a:xfrm>
            <a:off x="7776400" y="602047"/>
            <a:ext cx="38948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A82B1"/>
                </a:solidFill>
                <a:latin typeface="Calibri"/>
                <a:ea typeface="Calibri"/>
                <a:cs typeface="Calibri"/>
                <a:sym typeface="Calibri"/>
              </a:rPr>
              <a:t>Data </a:t>
            </a:r>
            <a:endParaRPr sz="1800">
              <a:solidFill>
                <a:srgbClr val="0A82B1"/>
              </a:solidFill>
            </a:endParaRPr>
          </a:p>
        </p:txBody>
      </p:sp>
      <p:sp>
        <p:nvSpPr>
          <p:cNvPr id="267" name="Google Shape;267;p37"/>
          <p:cNvSpPr txBox="1"/>
          <p:nvPr/>
        </p:nvSpPr>
        <p:spPr>
          <a:xfrm>
            <a:off x="62467" y="1921125"/>
            <a:ext cx="35928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solidFill>
                  <a:srgbClr val="0E6F98"/>
                </a:solidFill>
                <a:latin typeface="Calibri"/>
                <a:ea typeface="Calibri"/>
                <a:cs typeface="Calibri"/>
                <a:sym typeface="Calibri"/>
              </a:rPr>
              <a:t>Math Performance</a:t>
            </a:r>
            <a:endParaRPr sz="1800">
              <a:solidFill>
                <a:srgbClr val="0E6F98"/>
              </a:solidFill>
              <a:latin typeface="Calibri"/>
              <a:ea typeface="Calibri"/>
              <a:cs typeface="Calibri"/>
              <a:sym typeface="Calibri"/>
            </a:endParaRPr>
          </a:p>
        </p:txBody>
      </p:sp>
      <p:sp>
        <p:nvSpPr>
          <p:cNvPr id="268" name="Google Shape;268;p37"/>
          <p:cNvSpPr txBox="1"/>
          <p:nvPr/>
        </p:nvSpPr>
        <p:spPr>
          <a:xfrm>
            <a:off x="82433" y="3371600"/>
            <a:ext cx="35928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solidFill>
                  <a:srgbClr val="0E6F98"/>
                </a:solidFill>
                <a:latin typeface="Calibri"/>
                <a:ea typeface="Calibri"/>
                <a:cs typeface="Calibri"/>
                <a:sym typeface="Calibri"/>
              </a:rPr>
              <a:t>ELA Performance</a:t>
            </a:r>
            <a:endParaRPr sz="1800">
              <a:solidFill>
                <a:srgbClr val="0E6F98"/>
              </a:solidFill>
              <a:latin typeface="Calibri"/>
              <a:ea typeface="Calibri"/>
              <a:cs typeface="Calibri"/>
              <a:sym typeface="Calibri"/>
            </a:endParaRPr>
          </a:p>
        </p:txBody>
      </p:sp>
      <p:sp>
        <p:nvSpPr>
          <p:cNvPr id="269" name="Google Shape;269;p37"/>
          <p:cNvSpPr txBox="1"/>
          <p:nvPr/>
        </p:nvSpPr>
        <p:spPr>
          <a:xfrm>
            <a:off x="82433" y="1608622"/>
            <a:ext cx="9193600" cy="388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a:solidFill>
                  <a:srgbClr val="0E6F98"/>
                </a:solidFill>
                <a:latin typeface="Calibri"/>
                <a:ea typeface="Calibri"/>
                <a:cs typeface="Calibri"/>
                <a:sym typeface="Calibri"/>
              </a:rPr>
              <a:t>NWEA MAP Assessment Results</a:t>
            </a:r>
            <a:endParaRPr sz="2400">
              <a:solidFill>
                <a:srgbClr val="0E6F98"/>
              </a:solidFill>
              <a:latin typeface="Calibri"/>
              <a:ea typeface="Calibri"/>
              <a:cs typeface="Calibri"/>
              <a:sym typeface="Calibri"/>
            </a:endParaRPr>
          </a:p>
        </p:txBody>
      </p:sp>
      <p:pic>
        <p:nvPicPr>
          <p:cNvPr id="270" name="Google Shape;270;p37"/>
          <p:cNvPicPr preferRelativeResize="0"/>
          <p:nvPr/>
        </p:nvPicPr>
        <p:blipFill>
          <a:blip r:embed="rId14">
            <a:alphaModFix/>
          </a:blip>
          <a:stretch>
            <a:fillRect/>
          </a:stretch>
        </p:blipFill>
        <p:spPr>
          <a:xfrm>
            <a:off x="10616601" y="572464"/>
            <a:ext cx="1130300" cy="828675"/>
          </a:xfrm>
          <a:prstGeom prst="rect">
            <a:avLst/>
          </a:prstGeom>
          <a:noFill/>
          <a:ln>
            <a:noFill/>
          </a:ln>
        </p:spPr>
      </p:pic>
      <p:pic>
        <p:nvPicPr>
          <p:cNvPr id="271" name="Google Shape;271;p37"/>
          <p:cNvPicPr preferRelativeResize="0"/>
          <p:nvPr/>
        </p:nvPicPr>
        <p:blipFill rotWithShape="1">
          <a:blip r:embed="rId15">
            <a:alphaModFix/>
          </a:blip>
          <a:srcRect l="897" r="93502" b="89267"/>
          <a:stretch/>
        </p:blipFill>
        <p:spPr>
          <a:xfrm>
            <a:off x="7777318" y="5831775"/>
            <a:ext cx="332700" cy="286350"/>
          </a:xfrm>
          <a:prstGeom prst="rect">
            <a:avLst/>
          </a:prstGeom>
          <a:noFill/>
          <a:ln>
            <a:noFill/>
          </a:ln>
        </p:spPr>
      </p:pic>
      <p:sp>
        <p:nvSpPr>
          <p:cNvPr id="272" name="Google Shape;272;p37"/>
          <p:cNvSpPr txBox="1"/>
          <p:nvPr/>
        </p:nvSpPr>
        <p:spPr>
          <a:xfrm>
            <a:off x="8110033" y="5588425"/>
            <a:ext cx="5887600" cy="969466"/>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Ensuring Equitable Learning Environments </a:t>
            </a:r>
            <a:endParaRPr sz="1100" b="1">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Leveraging School Improvement to Advance Equity</a:t>
            </a:r>
            <a:endParaRPr sz="1100" b="1">
              <a:solidFill>
                <a:schemeClr val="dk1"/>
              </a:solidFill>
              <a:latin typeface="Calibri"/>
              <a:ea typeface="Calibri"/>
              <a:cs typeface="Calibri"/>
              <a:sym typeface="Calibri"/>
            </a:endParaRPr>
          </a:p>
          <a:p>
            <a:pPr marL="0" lvl="0" indent="0" algn="l" rtl="0">
              <a:spcBef>
                <a:spcPts val="0"/>
              </a:spcBef>
              <a:spcAft>
                <a:spcPts val="0"/>
              </a:spcAft>
              <a:buNone/>
            </a:pPr>
            <a:endParaRPr sz="1800"/>
          </a:p>
        </p:txBody>
      </p:sp>
      <p:pic>
        <p:nvPicPr>
          <p:cNvPr id="273" name="Google Shape;273;p37"/>
          <p:cNvPicPr preferRelativeResize="0"/>
          <p:nvPr/>
        </p:nvPicPr>
        <p:blipFill rotWithShape="1">
          <a:blip r:embed="rId15">
            <a:alphaModFix/>
          </a:blip>
          <a:srcRect l="47531" t="65229" r="44304" b="22755"/>
          <a:stretch/>
        </p:blipFill>
        <p:spPr>
          <a:xfrm>
            <a:off x="7727067" y="5545425"/>
            <a:ext cx="433232" cy="286350"/>
          </a:xfrm>
          <a:prstGeom prst="rect">
            <a:avLst/>
          </a:prstGeom>
          <a:noFill/>
          <a:ln>
            <a:noFill/>
          </a:ln>
        </p:spPr>
      </p:pic>
      <p:sp>
        <p:nvSpPr>
          <p:cNvPr id="274" name="Google Shape;274;p37"/>
          <p:cNvSpPr txBox="1"/>
          <p:nvPr/>
        </p:nvSpPr>
        <p:spPr>
          <a:xfrm>
            <a:off x="107067" y="2163250"/>
            <a:ext cx="4127200" cy="6278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200" b="1">
                <a:solidFill>
                  <a:schemeClr val="dk1"/>
                </a:solidFill>
                <a:latin typeface="Calibri"/>
                <a:ea typeface="Calibri"/>
                <a:cs typeface="Calibri"/>
                <a:sym typeface="Calibri"/>
              </a:rPr>
              <a:t>Fall 2021 to Fall 2022 Comparison </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800"/>
          </a:p>
        </p:txBody>
      </p:sp>
      <p:sp>
        <p:nvSpPr>
          <p:cNvPr id="275" name="Google Shape;275;p37"/>
          <p:cNvSpPr txBox="1"/>
          <p:nvPr/>
        </p:nvSpPr>
        <p:spPr>
          <a:xfrm>
            <a:off x="127600" y="3603000"/>
            <a:ext cx="4217600" cy="6278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200" b="1">
                <a:solidFill>
                  <a:schemeClr val="dk1"/>
                </a:solidFill>
                <a:latin typeface="Calibri"/>
                <a:ea typeface="Calibri"/>
                <a:cs typeface="Calibri"/>
                <a:sym typeface="Calibri"/>
              </a:rPr>
              <a:t>Fall 2021 to Fall 2022 Comparison </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800"/>
          </a:p>
        </p:txBody>
      </p:sp>
      <p:grpSp>
        <p:nvGrpSpPr>
          <p:cNvPr id="276" name="Google Shape;276;p37"/>
          <p:cNvGrpSpPr/>
          <p:nvPr/>
        </p:nvGrpSpPr>
        <p:grpSpPr>
          <a:xfrm>
            <a:off x="62471" y="44451"/>
            <a:ext cx="1876395" cy="1513047"/>
            <a:chOff x="199253" y="-3175"/>
            <a:chExt cx="1407296" cy="1513047"/>
          </a:xfrm>
        </p:grpSpPr>
        <p:pic>
          <p:nvPicPr>
            <p:cNvPr id="277" name="Google Shape;277;p37"/>
            <p:cNvPicPr preferRelativeResize="0"/>
            <p:nvPr/>
          </p:nvPicPr>
          <p:blipFill rotWithShape="1">
            <a:blip r:embed="rId16">
              <a:alphaModFix/>
            </a:blip>
            <a:srcRect/>
            <a:stretch/>
          </p:blipFill>
          <p:spPr>
            <a:xfrm>
              <a:off x="199253" y="-3175"/>
              <a:ext cx="1280754" cy="1513047"/>
            </a:xfrm>
            <a:prstGeom prst="rect">
              <a:avLst/>
            </a:prstGeom>
            <a:noFill/>
            <a:ln>
              <a:noFill/>
            </a:ln>
          </p:spPr>
        </p:pic>
        <p:pic>
          <p:nvPicPr>
            <p:cNvPr id="278" name="Google Shape;278;p37"/>
            <p:cNvPicPr preferRelativeResize="0"/>
            <p:nvPr/>
          </p:nvPicPr>
          <p:blipFill rotWithShape="1">
            <a:blip r:embed="rId17">
              <a:alphaModFix/>
            </a:blip>
            <a:srcRect r="104749"/>
            <a:stretch/>
          </p:blipFill>
          <p:spPr>
            <a:xfrm flipH="1">
              <a:off x="1479999" y="212975"/>
              <a:ext cx="126550" cy="1080725"/>
            </a:xfrm>
            <a:prstGeom prst="rect">
              <a:avLst/>
            </a:prstGeom>
            <a:noFill/>
            <a:ln>
              <a:noFill/>
            </a:ln>
          </p:spPr>
        </p:pic>
      </p:grpSp>
      <p:sp>
        <p:nvSpPr>
          <p:cNvPr id="279" name="Google Shape;279;p37"/>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
        <p:nvSpPr>
          <p:cNvPr id="280" name="Google Shape;280;p37"/>
          <p:cNvSpPr txBox="1"/>
          <p:nvPr/>
        </p:nvSpPr>
        <p:spPr>
          <a:xfrm>
            <a:off x="127600" y="4563014"/>
            <a:ext cx="6757600" cy="479075"/>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200" b="1">
                <a:solidFill>
                  <a:srgbClr val="000000"/>
                </a:solidFill>
                <a:latin typeface="Calibri"/>
                <a:ea typeface="Calibri"/>
                <a:cs typeface="Calibri"/>
                <a:sym typeface="Calibri"/>
              </a:rPr>
              <a:t>MAP </a:t>
            </a:r>
            <a:r>
              <a:rPr lang="en-US" sz="1200" b="1">
                <a:latin typeface="Calibri"/>
                <a:ea typeface="Calibri"/>
                <a:cs typeface="Calibri"/>
                <a:sym typeface="Calibri"/>
              </a:rPr>
              <a:t>Fluency Universal Screener Flag (K-1 students) </a:t>
            </a:r>
            <a:endParaRPr sz="1200" b="1">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80240092"/>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3"/>
        <p:cNvGrpSpPr/>
        <p:nvPr/>
      </p:nvGrpSpPr>
      <p:grpSpPr>
        <a:xfrm>
          <a:off x="0" y="0"/>
          <a:ext cx="0" cy="0"/>
          <a:chOff x="0" y="0"/>
          <a:chExt cx="0" cy="0"/>
        </a:xfrm>
      </p:grpSpPr>
      <p:sp>
        <p:nvSpPr>
          <p:cNvPr id="434" name="Google Shape;434;p61"/>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5" name="Google Shape;435;p61"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436" name="Google Shape;436;p61"/>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437" name="Google Shape;437;p61"/>
          <p:cNvSpPr txBox="1"/>
          <p:nvPr/>
        </p:nvSpPr>
        <p:spPr>
          <a:xfrm>
            <a:off x="62467" y="1687751"/>
            <a:ext cx="51836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a:solidFill>
                  <a:srgbClr val="0E6F98"/>
                </a:solidFill>
                <a:latin typeface="Calibri"/>
                <a:ea typeface="Calibri"/>
                <a:cs typeface="Calibri"/>
                <a:sym typeface="Calibri"/>
              </a:rPr>
              <a:t>HMH Dosage</a:t>
            </a:r>
            <a:endParaRPr sz="1800"/>
          </a:p>
        </p:txBody>
      </p:sp>
      <p:grpSp>
        <p:nvGrpSpPr>
          <p:cNvPr id="438" name="Google Shape;438;p61"/>
          <p:cNvGrpSpPr/>
          <p:nvPr/>
        </p:nvGrpSpPr>
        <p:grpSpPr>
          <a:xfrm>
            <a:off x="62471" y="44451"/>
            <a:ext cx="1876395" cy="1513047"/>
            <a:chOff x="199253" y="-3175"/>
            <a:chExt cx="1407296" cy="1513047"/>
          </a:xfrm>
        </p:grpSpPr>
        <p:pic>
          <p:nvPicPr>
            <p:cNvPr id="439" name="Google Shape;439;p61"/>
            <p:cNvPicPr preferRelativeResize="0"/>
            <p:nvPr/>
          </p:nvPicPr>
          <p:blipFill rotWithShape="1">
            <a:blip r:embed="rId14">
              <a:alphaModFix/>
            </a:blip>
            <a:srcRect/>
            <a:stretch/>
          </p:blipFill>
          <p:spPr>
            <a:xfrm>
              <a:off x="199253" y="-3175"/>
              <a:ext cx="1280754" cy="1513047"/>
            </a:xfrm>
            <a:prstGeom prst="rect">
              <a:avLst/>
            </a:prstGeom>
            <a:noFill/>
            <a:ln>
              <a:noFill/>
            </a:ln>
          </p:spPr>
        </p:pic>
        <p:pic>
          <p:nvPicPr>
            <p:cNvPr id="440" name="Google Shape;440;p61"/>
            <p:cNvPicPr preferRelativeResize="0"/>
            <p:nvPr/>
          </p:nvPicPr>
          <p:blipFill rotWithShape="1">
            <a:blip r:embed="rId15">
              <a:alphaModFix/>
            </a:blip>
            <a:srcRect r="104749"/>
            <a:stretch/>
          </p:blipFill>
          <p:spPr>
            <a:xfrm flipH="1">
              <a:off x="1479999" y="212975"/>
              <a:ext cx="126550" cy="1080725"/>
            </a:xfrm>
            <a:prstGeom prst="rect">
              <a:avLst/>
            </a:prstGeom>
            <a:noFill/>
            <a:ln>
              <a:noFill/>
            </a:ln>
          </p:spPr>
        </p:pic>
      </p:grpSp>
      <p:sp>
        <p:nvSpPr>
          <p:cNvPr id="441" name="Google Shape;441;p61"/>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
        <p:nvSpPr>
          <p:cNvPr id="442" name="Google Shape;442;p61"/>
          <p:cNvSpPr txBox="1"/>
          <p:nvPr/>
        </p:nvSpPr>
        <p:spPr>
          <a:xfrm>
            <a:off x="7776400" y="602047"/>
            <a:ext cx="38948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A82B1"/>
                </a:solidFill>
                <a:latin typeface="Calibri"/>
                <a:ea typeface="Calibri"/>
                <a:cs typeface="Calibri"/>
                <a:sym typeface="Calibri"/>
              </a:rPr>
              <a:t>Data </a:t>
            </a:r>
            <a:endParaRPr sz="1800">
              <a:solidFill>
                <a:srgbClr val="0A82B1"/>
              </a:solidFill>
            </a:endParaRPr>
          </a:p>
        </p:txBody>
      </p:sp>
      <p:pic>
        <p:nvPicPr>
          <p:cNvPr id="443" name="Google Shape;443;p61"/>
          <p:cNvPicPr preferRelativeResize="0"/>
          <p:nvPr/>
        </p:nvPicPr>
        <p:blipFill>
          <a:blip r:embed="rId16">
            <a:alphaModFix/>
          </a:blip>
          <a:stretch>
            <a:fillRect/>
          </a:stretch>
        </p:blipFill>
        <p:spPr>
          <a:xfrm>
            <a:off x="10616601" y="572464"/>
            <a:ext cx="1130300" cy="828675"/>
          </a:xfrm>
          <a:prstGeom prst="rect">
            <a:avLst/>
          </a:prstGeom>
          <a:noFill/>
          <a:ln>
            <a:noFill/>
          </a:ln>
        </p:spPr>
      </p:pic>
    </p:spTree>
    <p:extLst>
      <p:ext uri="{BB962C8B-B14F-4D97-AF65-F5344CB8AC3E}">
        <p14:creationId xmlns:p14="http://schemas.microsoft.com/office/powerpoint/2010/main" val="2842453073"/>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3"/>
          <p:cNvSpPr/>
          <p:nvPr/>
        </p:nvSpPr>
        <p:spPr>
          <a:xfrm>
            <a:off x="0" y="6175313"/>
            <a:ext cx="12192000" cy="682687"/>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7" name="Google Shape;97;p13" descr="APS_CMYK_white_horizontal.png"/>
          <p:cNvPicPr preferRelativeResize="0"/>
          <p:nvPr/>
        </p:nvPicPr>
        <p:blipFill rotWithShape="1">
          <a:blip r:embed="rId13">
            <a:alphaModFix/>
          </a:blip>
          <a:srcRect/>
          <a:stretch/>
        </p:blipFill>
        <p:spPr>
          <a:xfrm>
            <a:off x="10082298" y="6191912"/>
            <a:ext cx="1924129" cy="645818"/>
          </a:xfrm>
          <a:prstGeom prst="rect">
            <a:avLst/>
          </a:prstGeom>
          <a:noFill/>
          <a:ln>
            <a:noFill/>
          </a:ln>
        </p:spPr>
      </p:pic>
      <p:cxnSp>
        <p:nvCxnSpPr>
          <p:cNvPr id="98" name="Google Shape;98;p13"/>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99" name="Google Shape;99;p13"/>
          <p:cNvSpPr txBox="1"/>
          <p:nvPr/>
        </p:nvSpPr>
        <p:spPr>
          <a:xfrm>
            <a:off x="5699400" y="259400"/>
            <a:ext cx="5356800" cy="1374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E6F98"/>
              </a:buClr>
              <a:buSzPts val="4400"/>
              <a:buFont typeface="Calibri"/>
              <a:buNone/>
            </a:pPr>
            <a:r>
              <a:rPr lang="en-US" sz="4400" b="1">
                <a:solidFill>
                  <a:schemeClr val="accent2"/>
                </a:solidFill>
                <a:latin typeface="Calibri"/>
                <a:ea typeface="Calibri"/>
                <a:cs typeface="Calibri"/>
                <a:sym typeface="Calibri"/>
              </a:rPr>
              <a:t>Curriculum and Instruction</a:t>
            </a:r>
            <a:endParaRPr sz="4400" b="1">
              <a:solidFill>
                <a:schemeClr val="accent2"/>
              </a:solidFill>
              <a:latin typeface="Calibri"/>
              <a:ea typeface="Calibri"/>
              <a:cs typeface="Calibri"/>
              <a:sym typeface="Calibri"/>
            </a:endParaRPr>
          </a:p>
        </p:txBody>
      </p:sp>
      <p:pic>
        <p:nvPicPr>
          <p:cNvPr id="100" name="Google Shape;100;p13"/>
          <p:cNvPicPr preferRelativeResize="0"/>
          <p:nvPr/>
        </p:nvPicPr>
        <p:blipFill>
          <a:blip r:embed="rId14">
            <a:alphaModFix/>
          </a:blip>
          <a:stretch>
            <a:fillRect/>
          </a:stretch>
        </p:blipFill>
        <p:spPr>
          <a:xfrm>
            <a:off x="10909634" y="639115"/>
            <a:ext cx="1155700" cy="838200"/>
          </a:xfrm>
          <a:prstGeom prst="rect">
            <a:avLst/>
          </a:prstGeom>
          <a:noFill/>
          <a:ln>
            <a:noFill/>
          </a:ln>
        </p:spPr>
      </p:pic>
      <p:pic>
        <p:nvPicPr>
          <p:cNvPr id="101" name="Google Shape;101;p13"/>
          <p:cNvPicPr preferRelativeResize="0"/>
          <p:nvPr/>
        </p:nvPicPr>
        <p:blipFill rotWithShape="1">
          <a:blip r:embed="rId15">
            <a:alphaModFix/>
          </a:blip>
          <a:srcRect t="49038" r="92495" b="41752"/>
          <a:stretch/>
        </p:blipFill>
        <p:spPr>
          <a:xfrm>
            <a:off x="257567" y="5875284"/>
            <a:ext cx="436199" cy="240416"/>
          </a:xfrm>
          <a:prstGeom prst="rect">
            <a:avLst/>
          </a:prstGeom>
          <a:noFill/>
          <a:ln>
            <a:noFill/>
          </a:ln>
        </p:spPr>
      </p:pic>
      <p:sp>
        <p:nvSpPr>
          <p:cNvPr id="102" name="Google Shape;102;p13"/>
          <p:cNvSpPr txBox="1"/>
          <p:nvPr/>
        </p:nvSpPr>
        <p:spPr>
          <a:xfrm>
            <a:off x="571267" y="5588525"/>
            <a:ext cx="5615600" cy="969466"/>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Leveraging School Improvement to Advance Equity</a:t>
            </a:r>
            <a:endParaRPr sz="1100" b="1">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Partnering with families and communities </a:t>
            </a:r>
            <a:endParaRPr sz="1100" b="1">
              <a:solidFill>
                <a:schemeClr val="dk1"/>
              </a:solidFill>
              <a:latin typeface="Calibri"/>
              <a:ea typeface="Calibri"/>
              <a:cs typeface="Calibri"/>
              <a:sym typeface="Calibri"/>
            </a:endParaRPr>
          </a:p>
          <a:p>
            <a:pPr marL="0" lvl="0" indent="0" algn="l" rtl="0">
              <a:spcBef>
                <a:spcPts val="0"/>
              </a:spcBef>
              <a:spcAft>
                <a:spcPts val="0"/>
              </a:spcAft>
              <a:buNone/>
            </a:pPr>
            <a:endParaRPr sz="1800"/>
          </a:p>
        </p:txBody>
      </p:sp>
      <p:pic>
        <p:nvPicPr>
          <p:cNvPr id="103" name="Google Shape;103;p13"/>
          <p:cNvPicPr preferRelativeResize="0"/>
          <p:nvPr/>
        </p:nvPicPr>
        <p:blipFill rotWithShape="1">
          <a:blip r:embed="rId15">
            <a:alphaModFix/>
          </a:blip>
          <a:srcRect l="48573" t="30359" r="44165" b="55128"/>
          <a:stretch/>
        </p:blipFill>
        <p:spPr>
          <a:xfrm>
            <a:off x="5877901" y="5588527"/>
            <a:ext cx="436199" cy="391499"/>
          </a:xfrm>
          <a:prstGeom prst="rect">
            <a:avLst/>
          </a:prstGeom>
          <a:noFill/>
          <a:ln>
            <a:noFill/>
          </a:ln>
        </p:spPr>
      </p:pic>
      <p:sp>
        <p:nvSpPr>
          <p:cNvPr id="104" name="Google Shape;104;p13"/>
          <p:cNvSpPr txBox="1"/>
          <p:nvPr/>
        </p:nvSpPr>
        <p:spPr>
          <a:xfrm>
            <a:off x="6197167" y="5588525"/>
            <a:ext cx="6051600" cy="630912"/>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1100" b="1">
                <a:solidFill>
                  <a:schemeClr val="dk1"/>
                </a:solidFill>
                <a:latin typeface="Calibri"/>
                <a:ea typeface="Calibri"/>
                <a:cs typeface="Calibri"/>
                <a:sym typeface="Calibri"/>
              </a:rPr>
              <a:t>Improving Access to High-Quality Instructional Programming and Materials </a:t>
            </a:r>
            <a:endParaRPr sz="1100" b="1">
              <a:solidFill>
                <a:schemeClr val="dk1"/>
              </a:solidFill>
              <a:latin typeface="Calibri"/>
              <a:ea typeface="Calibri"/>
              <a:cs typeface="Calibri"/>
              <a:sym typeface="Calibri"/>
            </a:endParaRPr>
          </a:p>
          <a:p>
            <a:pPr marL="0" lvl="0" indent="0" algn="l" rtl="0">
              <a:spcBef>
                <a:spcPts val="0"/>
              </a:spcBef>
              <a:spcAft>
                <a:spcPts val="0"/>
              </a:spcAft>
              <a:buNone/>
            </a:pPr>
            <a:endParaRPr sz="1800"/>
          </a:p>
        </p:txBody>
      </p:sp>
      <p:pic>
        <p:nvPicPr>
          <p:cNvPr id="105" name="Google Shape;105;p13"/>
          <p:cNvPicPr preferRelativeResize="0"/>
          <p:nvPr/>
        </p:nvPicPr>
        <p:blipFill rotWithShape="1">
          <a:blip r:embed="rId15">
            <a:alphaModFix/>
          </a:blip>
          <a:srcRect l="897" r="93502" b="89267"/>
          <a:stretch/>
        </p:blipFill>
        <p:spPr>
          <a:xfrm>
            <a:off x="309318" y="5529325"/>
            <a:ext cx="332700" cy="286350"/>
          </a:xfrm>
          <a:prstGeom prst="rect">
            <a:avLst/>
          </a:prstGeom>
          <a:noFill/>
          <a:ln>
            <a:noFill/>
          </a:ln>
        </p:spPr>
      </p:pic>
      <p:grpSp>
        <p:nvGrpSpPr>
          <p:cNvPr id="106" name="Google Shape;106;p13"/>
          <p:cNvGrpSpPr/>
          <p:nvPr/>
        </p:nvGrpSpPr>
        <p:grpSpPr>
          <a:xfrm>
            <a:off x="62471" y="44451"/>
            <a:ext cx="1876395" cy="1513047"/>
            <a:chOff x="199253" y="-3175"/>
            <a:chExt cx="1407296" cy="1513047"/>
          </a:xfrm>
        </p:grpSpPr>
        <p:pic>
          <p:nvPicPr>
            <p:cNvPr id="107" name="Google Shape;107;p13"/>
            <p:cNvPicPr preferRelativeResize="0"/>
            <p:nvPr/>
          </p:nvPicPr>
          <p:blipFill rotWithShape="1">
            <a:blip r:embed="rId16">
              <a:alphaModFix/>
            </a:blip>
            <a:srcRect/>
            <a:stretch/>
          </p:blipFill>
          <p:spPr>
            <a:xfrm>
              <a:off x="199253" y="-3175"/>
              <a:ext cx="1280754" cy="1513047"/>
            </a:xfrm>
            <a:prstGeom prst="rect">
              <a:avLst/>
            </a:prstGeom>
            <a:noFill/>
            <a:ln>
              <a:noFill/>
            </a:ln>
          </p:spPr>
        </p:pic>
        <p:pic>
          <p:nvPicPr>
            <p:cNvPr id="108" name="Google Shape;108;p13"/>
            <p:cNvPicPr preferRelativeResize="0"/>
            <p:nvPr/>
          </p:nvPicPr>
          <p:blipFill rotWithShape="1">
            <a:blip r:embed="rId17">
              <a:alphaModFix/>
            </a:blip>
            <a:srcRect r="104749"/>
            <a:stretch/>
          </p:blipFill>
          <p:spPr>
            <a:xfrm flipH="1">
              <a:off x="1479999" y="212975"/>
              <a:ext cx="126550" cy="1080725"/>
            </a:xfrm>
            <a:prstGeom prst="rect">
              <a:avLst/>
            </a:prstGeom>
            <a:noFill/>
            <a:ln>
              <a:noFill/>
            </a:ln>
          </p:spPr>
        </p:pic>
      </p:grpSp>
      <p:sp>
        <p:nvSpPr>
          <p:cNvPr id="109" name="Google Shape;109;p13"/>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Tree>
    <p:extLst>
      <p:ext uri="{BB962C8B-B14F-4D97-AF65-F5344CB8AC3E}">
        <p14:creationId xmlns:p14="http://schemas.microsoft.com/office/powerpoint/2010/main" val="3466881806"/>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3"/>
        <p:cNvGrpSpPr/>
        <p:nvPr/>
      </p:nvGrpSpPr>
      <p:grpSpPr>
        <a:xfrm>
          <a:off x="0" y="0"/>
          <a:ext cx="0" cy="0"/>
          <a:chOff x="0" y="0"/>
          <a:chExt cx="0" cy="0"/>
        </a:xfrm>
      </p:grpSpPr>
      <p:sp>
        <p:nvSpPr>
          <p:cNvPr id="354" name="Google Shape;354;p49"/>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5" name="Google Shape;355;p49"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356" name="Google Shape;356;p49"/>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357" name="Google Shape;357;p49"/>
          <p:cNvSpPr txBox="1"/>
          <p:nvPr/>
        </p:nvSpPr>
        <p:spPr>
          <a:xfrm>
            <a:off x="3830400" y="2952947"/>
            <a:ext cx="38948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0E6F98"/>
                </a:solidFill>
                <a:latin typeface="Calibri"/>
                <a:ea typeface="Calibri"/>
                <a:cs typeface="Calibri"/>
                <a:sym typeface="Calibri"/>
              </a:rPr>
              <a:t>APPENDIX</a:t>
            </a:r>
            <a:endParaRPr sz="4800"/>
          </a:p>
        </p:txBody>
      </p:sp>
      <p:grpSp>
        <p:nvGrpSpPr>
          <p:cNvPr id="358" name="Google Shape;358;p49"/>
          <p:cNvGrpSpPr/>
          <p:nvPr/>
        </p:nvGrpSpPr>
        <p:grpSpPr>
          <a:xfrm>
            <a:off x="62471" y="44451"/>
            <a:ext cx="1876395" cy="1513047"/>
            <a:chOff x="199253" y="-3175"/>
            <a:chExt cx="1407296" cy="1513047"/>
          </a:xfrm>
        </p:grpSpPr>
        <p:pic>
          <p:nvPicPr>
            <p:cNvPr id="359" name="Google Shape;359;p49"/>
            <p:cNvPicPr preferRelativeResize="0"/>
            <p:nvPr/>
          </p:nvPicPr>
          <p:blipFill rotWithShape="1">
            <a:blip r:embed="rId14">
              <a:alphaModFix/>
            </a:blip>
            <a:srcRect/>
            <a:stretch/>
          </p:blipFill>
          <p:spPr>
            <a:xfrm>
              <a:off x="199253" y="-3175"/>
              <a:ext cx="1280754" cy="1513047"/>
            </a:xfrm>
            <a:prstGeom prst="rect">
              <a:avLst/>
            </a:prstGeom>
            <a:noFill/>
            <a:ln>
              <a:noFill/>
            </a:ln>
          </p:spPr>
        </p:pic>
        <p:pic>
          <p:nvPicPr>
            <p:cNvPr id="360" name="Google Shape;360;p49"/>
            <p:cNvPicPr preferRelativeResize="0"/>
            <p:nvPr/>
          </p:nvPicPr>
          <p:blipFill rotWithShape="1">
            <a:blip r:embed="rId15">
              <a:alphaModFix/>
            </a:blip>
            <a:srcRect r="104749"/>
            <a:stretch/>
          </p:blipFill>
          <p:spPr>
            <a:xfrm flipH="1">
              <a:off x="1479999" y="212975"/>
              <a:ext cx="126550" cy="1080725"/>
            </a:xfrm>
            <a:prstGeom prst="rect">
              <a:avLst/>
            </a:prstGeom>
            <a:noFill/>
            <a:ln>
              <a:noFill/>
            </a:ln>
          </p:spPr>
        </p:pic>
      </p:grpSp>
      <p:sp>
        <p:nvSpPr>
          <p:cNvPr id="361" name="Google Shape;361;p49"/>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Tree>
    <p:extLst>
      <p:ext uri="{BB962C8B-B14F-4D97-AF65-F5344CB8AC3E}">
        <p14:creationId xmlns:p14="http://schemas.microsoft.com/office/powerpoint/2010/main" val="2605958007"/>
      </p:ext>
    </p:extLst>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8"/>
        <p:cNvGrpSpPr/>
        <p:nvPr/>
      </p:nvGrpSpPr>
      <p:grpSpPr>
        <a:xfrm>
          <a:off x="0" y="0"/>
          <a:ext cx="0" cy="0"/>
          <a:chOff x="0" y="0"/>
          <a:chExt cx="0" cy="0"/>
        </a:xfrm>
      </p:grpSpPr>
      <p:sp>
        <p:nvSpPr>
          <p:cNvPr id="599" name="Google Shape;599;p85"/>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00" name="Google Shape;600;p85"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601" name="Google Shape;601;p85"/>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602" name="Google Shape;602;p85"/>
          <p:cNvSpPr txBox="1"/>
          <p:nvPr/>
        </p:nvSpPr>
        <p:spPr>
          <a:xfrm>
            <a:off x="6260800" y="181525"/>
            <a:ext cx="5745600" cy="1569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0E6F98"/>
                </a:solidFill>
                <a:latin typeface="Calibri"/>
                <a:ea typeface="Calibri"/>
                <a:cs typeface="Calibri"/>
                <a:sym typeface="Calibri"/>
              </a:rPr>
              <a:t>Milestones</a:t>
            </a:r>
            <a:endParaRPr sz="4800" b="1">
              <a:solidFill>
                <a:srgbClr val="0E6F98"/>
              </a:solidFill>
              <a:latin typeface="Calibri"/>
              <a:ea typeface="Calibri"/>
              <a:cs typeface="Calibri"/>
              <a:sym typeface="Calibri"/>
            </a:endParaRPr>
          </a:p>
          <a:p>
            <a:pPr marL="0" marR="0" lvl="0" indent="0" algn="ctr" rtl="0">
              <a:spcBef>
                <a:spcPts val="0"/>
              </a:spcBef>
              <a:spcAft>
                <a:spcPts val="0"/>
              </a:spcAft>
              <a:buNone/>
            </a:pPr>
            <a:r>
              <a:rPr lang="en-US" sz="4800" b="1">
                <a:solidFill>
                  <a:srgbClr val="0E6F98"/>
                </a:solidFill>
                <a:latin typeface="Calibri"/>
                <a:ea typeface="Calibri"/>
                <a:cs typeface="Calibri"/>
                <a:sym typeface="Calibri"/>
              </a:rPr>
              <a:t>EOG SY22</a:t>
            </a:r>
            <a:endParaRPr sz="4800" b="1">
              <a:solidFill>
                <a:srgbClr val="0E6F98"/>
              </a:solidFill>
              <a:latin typeface="Calibri"/>
              <a:ea typeface="Calibri"/>
              <a:cs typeface="Calibri"/>
              <a:sym typeface="Calibri"/>
            </a:endParaRPr>
          </a:p>
        </p:txBody>
      </p:sp>
      <p:grpSp>
        <p:nvGrpSpPr>
          <p:cNvPr id="603" name="Google Shape;603;p85"/>
          <p:cNvGrpSpPr/>
          <p:nvPr/>
        </p:nvGrpSpPr>
        <p:grpSpPr>
          <a:xfrm>
            <a:off x="62471" y="44451"/>
            <a:ext cx="1876395" cy="1513047"/>
            <a:chOff x="199253" y="-3175"/>
            <a:chExt cx="1407296" cy="1513047"/>
          </a:xfrm>
        </p:grpSpPr>
        <p:pic>
          <p:nvPicPr>
            <p:cNvPr id="604" name="Google Shape;604;p85"/>
            <p:cNvPicPr preferRelativeResize="0"/>
            <p:nvPr/>
          </p:nvPicPr>
          <p:blipFill rotWithShape="1">
            <a:blip r:embed="rId14">
              <a:alphaModFix/>
            </a:blip>
            <a:srcRect/>
            <a:stretch/>
          </p:blipFill>
          <p:spPr>
            <a:xfrm>
              <a:off x="199253" y="-3175"/>
              <a:ext cx="1280754" cy="1513047"/>
            </a:xfrm>
            <a:prstGeom prst="rect">
              <a:avLst/>
            </a:prstGeom>
            <a:noFill/>
            <a:ln>
              <a:noFill/>
            </a:ln>
          </p:spPr>
        </p:pic>
        <p:pic>
          <p:nvPicPr>
            <p:cNvPr id="605" name="Google Shape;605;p85"/>
            <p:cNvPicPr preferRelativeResize="0"/>
            <p:nvPr/>
          </p:nvPicPr>
          <p:blipFill rotWithShape="1">
            <a:blip r:embed="rId15">
              <a:alphaModFix/>
            </a:blip>
            <a:srcRect r="104749"/>
            <a:stretch/>
          </p:blipFill>
          <p:spPr>
            <a:xfrm flipH="1">
              <a:off x="1479999" y="212975"/>
              <a:ext cx="126550" cy="1080725"/>
            </a:xfrm>
            <a:prstGeom prst="rect">
              <a:avLst/>
            </a:prstGeom>
            <a:noFill/>
            <a:ln>
              <a:noFill/>
            </a:ln>
          </p:spPr>
        </p:pic>
      </p:grpSp>
      <p:sp>
        <p:nvSpPr>
          <p:cNvPr id="606" name="Google Shape;606;p85"/>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4472C4"/>
                </a:solidFill>
              </a:rPr>
              <a:t>A</a:t>
            </a:r>
            <a:r>
              <a:rPr lang="en-US" sz="1600" b="1">
                <a:solidFill>
                  <a:srgbClr val="ED7D31"/>
                </a:solidFill>
              </a:rPr>
              <a:t>ccountability</a:t>
            </a:r>
            <a:r>
              <a:rPr lang="en-US" sz="1600" b="1"/>
              <a:t> </a:t>
            </a:r>
            <a:endParaRPr sz="1600" b="1"/>
          </a:p>
          <a:p>
            <a:pPr marL="0" lvl="0" indent="0" algn="l" rtl="0">
              <a:spcBef>
                <a:spcPts val="0"/>
              </a:spcBef>
              <a:spcAft>
                <a:spcPts val="0"/>
              </a:spcAft>
              <a:buNone/>
            </a:pPr>
            <a:r>
              <a:rPr lang="en-US" sz="1600" b="1">
                <a:solidFill>
                  <a:srgbClr val="4472C4"/>
                </a:solidFill>
              </a:rPr>
              <a:t>C</a:t>
            </a:r>
            <a:r>
              <a:rPr lang="en-US" sz="1600" b="1">
                <a:solidFill>
                  <a:srgbClr val="ED7D31"/>
                </a:solidFill>
              </a:rPr>
              <a:t>ollaboration</a:t>
            </a:r>
            <a:endParaRPr sz="1600" b="1">
              <a:solidFill>
                <a:srgbClr val="ED7D31"/>
              </a:solidFill>
            </a:endParaRPr>
          </a:p>
          <a:p>
            <a:pPr marL="0" lvl="0" indent="0" algn="l" rtl="0">
              <a:spcBef>
                <a:spcPts val="0"/>
              </a:spcBef>
              <a:spcAft>
                <a:spcPts val="0"/>
              </a:spcAft>
              <a:buNone/>
            </a:pPr>
            <a:r>
              <a:rPr lang="en-US" sz="1600" b="1">
                <a:solidFill>
                  <a:srgbClr val="4472C4"/>
                </a:solidFill>
              </a:rPr>
              <a:t>E</a:t>
            </a:r>
            <a:r>
              <a:rPr lang="en-US" sz="1600" b="1">
                <a:solidFill>
                  <a:srgbClr val="ED7D31"/>
                </a:solidFill>
              </a:rPr>
              <a:t>quity</a:t>
            </a:r>
            <a:endParaRPr sz="1600" b="1">
              <a:solidFill>
                <a:srgbClr val="ED7D31"/>
              </a:solidFill>
            </a:endParaRPr>
          </a:p>
          <a:p>
            <a:pPr marL="0" lvl="0" indent="0" algn="l" rtl="0">
              <a:spcBef>
                <a:spcPts val="0"/>
              </a:spcBef>
              <a:spcAft>
                <a:spcPts val="0"/>
              </a:spcAft>
              <a:buNone/>
            </a:pPr>
            <a:r>
              <a:rPr lang="en-US" sz="1600" b="1">
                <a:solidFill>
                  <a:srgbClr val="4472C4"/>
                </a:solidFill>
              </a:rPr>
              <a:t>S</a:t>
            </a:r>
            <a:r>
              <a:rPr lang="en-US" sz="1600" b="1">
                <a:solidFill>
                  <a:srgbClr val="ED7D31"/>
                </a:solidFill>
              </a:rPr>
              <a:t>upport </a:t>
            </a:r>
            <a:endParaRPr sz="1600" b="1">
              <a:solidFill>
                <a:srgbClr val="ED7D31"/>
              </a:solidFill>
            </a:endParaRPr>
          </a:p>
        </p:txBody>
      </p:sp>
      <p:pic>
        <p:nvPicPr>
          <p:cNvPr id="607" name="Google Shape;607;p85"/>
          <p:cNvPicPr preferRelativeResize="0"/>
          <p:nvPr/>
        </p:nvPicPr>
        <p:blipFill>
          <a:blip r:embed="rId16">
            <a:alphaModFix/>
          </a:blip>
          <a:stretch>
            <a:fillRect/>
          </a:stretch>
        </p:blipFill>
        <p:spPr>
          <a:xfrm>
            <a:off x="172967" y="5838297"/>
            <a:ext cx="7315200" cy="247650"/>
          </a:xfrm>
          <a:prstGeom prst="rect">
            <a:avLst/>
          </a:prstGeom>
          <a:noFill/>
          <a:ln>
            <a:noFill/>
          </a:ln>
        </p:spPr>
      </p:pic>
    </p:spTree>
    <p:extLst>
      <p:ext uri="{BB962C8B-B14F-4D97-AF65-F5344CB8AC3E}">
        <p14:creationId xmlns:p14="http://schemas.microsoft.com/office/powerpoint/2010/main" val="618887194"/>
      </p:ext>
    </p:extLst>
  </p:cSld>
  <p:clrMap bg1="lt1" tx1="dk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25"/>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3" name="Google Shape;183;p25"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184" name="Google Shape;184;p25"/>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185" name="Google Shape;185;p25"/>
          <p:cNvSpPr txBox="1"/>
          <p:nvPr/>
        </p:nvSpPr>
        <p:spPr>
          <a:xfrm>
            <a:off x="8229200" y="77522"/>
            <a:ext cx="38948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E6F98"/>
                </a:solidFill>
                <a:latin typeface="Calibri"/>
                <a:ea typeface="Calibri"/>
                <a:cs typeface="Calibri"/>
                <a:sym typeface="Calibri"/>
              </a:rPr>
              <a:t>MAP Data </a:t>
            </a:r>
            <a:endParaRPr sz="1800"/>
          </a:p>
        </p:txBody>
      </p:sp>
      <p:sp>
        <p:nvSpPr>
          <p:cNvPr id="186" name="Google Shape;186;p25"/>
          <p:cNvSpPr txBox="1"/>
          <p:nvPr/>
        </p:nvSpPr>
        <p:spPr>
          <a:xfrm>
            <a:off x="-400" y="1595100"/>
            <a:ext cx="6757600" cy="562175"/>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800" b="1">
                <a:solidFill>
                  <a:schemeClr val="dk1"/>
                </a:solidFill>
                <a:latin typeface="Calibri"/>
                <a:ea typeface="Calibri"/>
                <a:cs typeface="Calibri"/>
                <a:sym typeface="Calibri"/>
              </a:rPr>
              <a:t>MAP Subgroup Comparison Projected Proficient and Above</a:t>
            </a:r>
            <a:endParaRPr sz="1800" b="1">
              <a:solidFill>
                <a:schemeClr val="dk1"/>
              </a:solidFill>
              <a:latin typeface="Calibri"/>
              <a:ea typeface="Calibri"/>
              <a:cs typeface="Calibri"/>
              <a:sym typeface="Calibri"/>
            </a:endParaRPr>
          </a:p>
        </p:txBody>
      </p:sp>
      <p:grpSp>
        <p:nvGrpSpPr>
          <p:cNvPr id="187" name="Google Shape;187;p25"/>
          <p:cNvGrpSpPr/>
          <p:nvPr/>
        </p:nvGrpSpPr>
        <p:grpSpPr>
          <a:xfrm>
            <a:off x="62471" y="44451"/>
            <a:ext cx="1876395" cy="1513047"/>
            <a:chOff x="199253" y="-3175"/>
            <a:chExt cx="1407296" cy="1513047"/>
          </a:xfrm>
        </p:grpSpPr>
        <p:pic>
          <p:nvPicPr>
            <p:cNvPr id="188" name="Google Shape;188;p25"/>
            <p:cNvPicPr preferRelativeResize="0"/>
            <p:nvPr/>
          </p:nvPicPr>
          <p:blipFill rotWithShape="1">
            <a:blip r:embed="rId14">
              <a:alphaModFix/>
            </a:blip>
            <a:srcRect/>
            <a:stretch/>
          </p:blipFill>
          <p:spPr>
            <a:xfrm>
              <a:off x="199253" y="-3175"/>
              <a:ext cx="1280754" cy="1513047"/>
            </a:xfrm>
            <a:prstGeom prst="rect">
              <a:avLst/>
            </a:prstGeom>
            <a:noFill/>
            <a:ln>
              <a:noFill/>
            </a:ln>
          </p:spPr>
        </p:pic>
        <p:pic>
          <p:nvPicPr>
            <p:cNvPr id="189" name="Google Shape;189;p25"/>
            <p:cNvPicPr preferRelativeResize="0"/>
            <p:nvPr/>
          </p:nvPicPr>
          <p:blipFill rotWithShape="1">
            <a:blip r:embed="rId15">
              <a:alphaModFix/>
            </a:blip>
            <a:srcRect r="104749"/>
            <a:stretch/>
          </p:blipFill>
          <p:spPr>
            <a:xfrm flipH="1">
              <a:off x="1479999" y="212975"/>
              <a:ext cx="126550" cy="1080725"/>
            </a:xfrm>
            <a:prstGeom prst="rect">
              <a:avLst/>
            </a:prstGeom>
            <a:noFill/>
            <a:ln>
              <a:noFill/>
            </a:ln>
          </p:spPr>
        </p:pic>
      </p:grpSp>
      <p:sp>
        <p:nvSpPr>
          <p:cNvPr id="190" name="Google Shape;190;p25"/>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Tree>
    <p:extLst>
      <p:ext uri="{BB962C8B-B14F-4D97-AF65-F5344CB8AC3E}">
        <p14:creationId xmlns:p14="http://schemas.microsoft.com/office/powerpoint/2010/main" val="1081362760"/>
      </p:ext>
    </p:extLst>
  </p:cSld>
  <p:clrMap bg1="lt1" tx1="dk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0.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1122363"/>
            <a:ext cx="7096933" cy="2387600"/>
          </a:xfrm>
        </p:spPr>
        <p:txBody>
          <a:bodyPr/>
          <a:lstStyle/>
          <a:p>
            <a:r>
              <a:rPr lang="en-US" dirty="0"/>
              <a:t>Preparing for Budget Development</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3602038"/>
            <a:ext cx="9500507" cy="806675"/>
          </a:xfrm>
        </p:spPr>
        <p:txBody>
          <a:bodyPr/>
          <a:lstStyle/>
          <a:p>
            <a:r>
              <a:rPr lang="en-US" dirty="0"/>
              <a:t>GO Team Meeting #4</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128"/>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10</a:t>
            </a:fld>
            <a:endParaRPr kern="0">
              <a:solidFill>
                <a:srgbClr val="000000"/>
              </a:solidFill>
            </a:endParaRPr>
          </a:p>
        </p:txBody>
      </p:sp>
      <p:pic>
        <p:nvPicPr>
          <p:cNvPr id="925" name="Google Shape;925;p128"/>
          <p:cNvPicPr preferRelativeResize="0"/>
          <p:nvPr/>
        </p:nvPicPr>
        <p:blipFill>
          <a:blip r:embed="rId3">
            <a:alphaModFix/>
          </a:blip>
          <a:stretch>
            <a:fillRect/>
          </a:stretch>
        </p:blipFill>
        <p:spPr>
          <a:xfrm>
            <a:off x="1676400" y="2518201"/>
            <a:ext cx="8839202" cy="232611"/>
          </a:xfrm>
          <a:prstGeom prst="rect">
            <a:avLst/>
          </a:prstGeom>
          <a:noFill/>
          <a:ln>
            <a:noFill/>
          </a:ln>
        </p:spPr>
      </p:pic>
      <p:pic>
        <p:nvPicPr>
          <p:cNvPr id="926" name="Google Shape;926;p128"/>
          <p:cNvPicPr preferRelativeResize="0"/>
          <p:nvPr/>
        </p:nvPicPr>
        <p:blipFill>
          <a:blip r:embed="rId4">
            <a:alphaModFix/>
          </a:blip>
          <a:stretch>
            <a:fillRect/>
          </a:stretch>
        </p:blipFill>
        <p:spPr>
          <a:xfrm>
            <a:off x="1676401" y="3945286"/>
            <a:ext cx="8839199" cy="1781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129"/>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11</a:t>
            </a:fld>
            <a:endParaRPr kern="0">
              <a:solidFill>
                <a:srgbClr val="000000"/>
              </a:solidFill>
            </a:endParaRPr>
          </a:p>
        </p:txBody>
      </p:sp>
      <p:pic>
        <p:nvPicPr>
          <p:cNvPr id="932" name="Google Shape;932;p129"/>
          <p:cNvPicPr preferRelativeResize="0"/>
          <p:nvPr/>
        </p:nvPicPr>
        <p:blipFill>
          <a:blip r:embed="rId3">
            <a:alphaModFix/>
          </a:blip>
          <a:stretch>
            <a:fillRect/>
          </a:stretch>
        </p:blipFill>
        <p:spPr>
          <a:xfrm>
            <a:off x="1608475" y="1991050"/>
            <a:ext cx="4397274" cy="3860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130"/>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12</a:t>
            </a:fld>
            <a:endParaRPr kern="0">
              <a:solidFill>
                <a:srgbClr val="000000"/>
              </a:solidFill>
            </a:endParaRPr>
          </a:p>
        </p:txBody>
      </p:sp>
      <p:pic>
        <p:nvPicPr>
          <p:cNvPr id="938" name="Google Shape;938;p130"/>
          <p:cNvPicPr preferRelativeResize="0"/>
          <p:nvPr/>
        </p:nvPicPr>
        <p:blipFill>
          <a:blip r:embed="rId3">
            <a:alphaModFix/>
          </a:blip>
          <a:stretch>
            <a:fillRect/>
          </a:stretch>
        </p:blipFill>
        <p:spPr>
          <a:xfrm>
            <a:off x="1694701" y="2066075"/>
            <a:ext cx="4401299" cy="3910050"/>
          </a:xfrm>
          <a:prstGeom prst="rect">
            <a:avLst/>
          </a:prstGeom>
          <a:noFill/>
          <a:ln>
            <a:noFill/>
          </a:ln>
        </p:spPr>
      </p:pic>
      <p:pic>
        <p:nvPicPr>
          <p:cNvPr id="939" name="Google Shape;939;p130"/>
          <p:cNvPicPr preferRelativeResize="0"/>
          <p:nvPr/>
        </p:nvPicPr>
        <p:blipFill>
          <a:blip r:embed="rId4">
            <a:alphaModFix/>
          </a:blip>
          <a:stretch>
            <a:fillRect/>
          </a:stretch>
        </p:blipFill>
        <p:spPr>
          <a:xfrm>
            <a:off x="6156551" y="2066076"/>
            <a:ext cx="4401299" cy="39446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928212" y="2235200"/>
            <a:ext cx="6245912" cy="2387600"/>
          </a:xfrm>
        </p:spPr>
        <p:txBody>
          <a:bodyPr anchor="ctr"/>
          <a:lstStyle/>
          <a:p>
            <a:r>
              <a:rPr lang="en-US"/>
              <a:t>Strategic Plan Progress</a:t>
            </a:r>
          </a:p>
        </p:txBody>
      </p:sp>
    </p:spTree>
    <p:extLst>
      <p:ext uri="{BB962C8B-B14F-4D97-AF65-F5344CB8AC3E}">
        <p14:creationId xmlns:p14="http://schemas.microsoft.com/office/powerpoint/2010/main" val="3446797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39200" y="1645267"/>
            <a:ext cx="1802800" cy="492402"/>
          </a:xfrm>
          <a:prstGeom prst="rect">
            <a:avLst/>
          </a:prstGeom>
          <a:noFill/>
          <a:ln>
            <a:noFill/>
          </a:ln>
        </p:spPr>
        <p:txBody>
          <a:bodyPr spcFirstLastPara="1" wrap="square" lIns="121900" tIns="121900" rIns="121900" bIns="121900" anchor="t" anchorCtr="0">
            <a:spAutoFit/>
          </a:bodyPr>
          <a:lstStyle/>
          <a:p>
            <a:pPr>
              <a:buClr>
                <a:srgbClr val="000000"/>
              </a:buClr>
              <a:buSzPts val="3500"/>
            </a:pPr>
            <a:r>
              <a:rPr lang="en" sz="1600" b="1" i="1">
                <a:solidFill>
                  <a:srgbClr val="151515"/>
                </a:solidFill>
                <a:latin typeface="Calibri"/>
                <a:ea typeface="Calibri"/>
                <a:cs typeface="Calibri"/>
                <a:sym typeface="Calibri"/>
              </a:rPr>
              <a:t>APS  Prior. &amp; Initi.</a:t>
            </a:r>
            <a:endParaRPr sz="267" b="1" i="1">
              <a:solidFill>
                <a:srgbClr val="151515"/>
              </a:solidFill>
              <a:latin typeface="Calibri"/>
              <a:ea typeface="Calibri"/>
              <a:cs typeface="Calibri"/>
              <a:sym typeface="Calibri"/>
            </a:endParaRPr>
          </a:p>
        </p:txBody>
      </p:sp>
      <p:sp>
        <p:nvSpPr>
          <p:cNvPr id="62" name="Google Shape;62;p14"/>
          <p:cNvSpPr/>
          <p:nvPr/>
        </p:nvSpPr>
        <p:spPr>
          <a:xfrm>
            <a:off x="5998967" y="1954833"/>
            <a:ext cx="6193200" cy="1190400"/>
          </a:xfrm>
          <a:prstGeom prst="rect">
            <a:avLst/>
          </a:prstGeom>
          <a:solidFill>
            <a:srgbClr val="F2F2F2"/>
          </a:solidFill>
          <a:ln>
            <a:noFill/>
          </a:ln>
          <a:effectLst>
            <a:outerShdw blurRad="57150" dist="19050" dir="5400000" algn="bl" rotWithShape="0">
              <a:srgbClr val="888888">
                <a:alpha val="50000"/>
              </a:srgbClr>
            </a:outerShdw>
          </a:effectLst>
        </p:spPr>
        <p:txBody>
          <a:bodyPr spcFirstLastPara="1" wrap="square" lIns="121900" tIns="60933" rIns="121900" bIns="60933" anchor="t" anchorCtr="0">
            <a:noAutofit/>
          </a:bodyPr>
          <a:lstStyle/>
          <a:p>
            <a:pPr>
              <a:buClr>
                <a:srgbClr val="000000"/>
              </a:buClr>
              <a:buSzPts val="1000"/>
            </a:pPr>
            <a:r>
              <a:rPr lang="en" sz="733" b="1">
                <a:solidFill>
                  <a:srgbClr val="000000"/>
                </a:solidFill>
              </a:rPr>
              <a:t>1A.</a:t>
            </a:r>
            <a:r>
              <a:rPr lang="en" sz="733">
                <a:solidFill>
                  <a:srgbClr val="000000"/>
                </a:solidFill>
              </a:rPr>
              <a:t> </a:t>
            </a:r>
            <a:r>
              <a:rPr lang="en" sz="733">
                <a:solidFill>
                  <a:schemeClr val="dk1"/>
                </a:solidFill>
              </a:rPr>
              <a:t>Utilizing the Cognia structure for STEM certification.</a:t>
            </a:r>
            <a:endParaRPr sz="733">
              <a:solidFill>
                <a:srgbClr val="000000"/>
              </a:solidFill>
            </a:endParaRPr>
          </a:p>
          <a:p>
            <a:pPr>
              <a:buClr>
                <a:srgbClr val="000000"/>
              </a:buClr>
              <a:buSzPts val="1000"/>
            </a:pPr>
            <a:r>
              <a:rPr lang="en" sz="733" b="1">
                <a:solidFill>
                  <a:srgbClr val="000000"/>
                </a:solidFill>
              </a:rPr>
              <a:t>1B.</a:t>
            </a:r>
            <a:r>
              <a:rPr lang="en" sz="733">
                <a:solidFill>
                  <a:schemeClr val="dk1"/>
                </a:solidFill>
              </a:rPr>
              <a:t> Incorporate school wide writing block for all teachers at all grade levels with a gradual implementation.</a:t>
            </a:r>
            <a:endParaRPr sz="733">
              <a:solidFill>
                <a:srgbClr val="000000"/>
              </a:solidFill>
            </a:endParaRPr>
          </a:p>
          <a:p>
            <a:pPr>
              <a:buClr>
                <a:srgbClr val="000000"/>
              </a:buClr>
              <a:buSzPts val="1000"/>
            </a:pPr>
            <a:r>
              <a:rPr lang="en" sz="733" b="1">
                <a:solidFill>
                  <a:srgbClr val="000000"/>
                </a:solidFill>
              </a:rPr>
              <a:t>1C. </a:t>
            </a:r>
            <a:r>
              <a:rPr lang="en" sz="733">
                <a:solidFill>
                  <a:schemeClr val="dk1"/>
                </a:solidFill>
              </a:rPr>
              <a:t>Professional Learning Communities where teachers focus on what students need to learn, determine a pathway for how to show students have learned it, assess what to do if students do not learn it and how to respond if they already know it.</a:t>
            </a:r>
            <a:endParaRPr sz="733">
              <a:solidFill>
                <a:schemeClr val="dk1"/>
              </a:solidFill>
            </a:endParaRPr>
          </a:p>
          <a:p>
            <a:pPr>
              <a:buClr>
                <a:srgbClr val="000000"/>
              </a:buClr>
              <a:buSzPts val="1000"/>
            </a:pPr>
            <a:r>
              <a:rPr lang="en" sz="733" b="1">
                <a:solidFill>
                  <a:schemeClr val="dk1"/>
                </a:solidFill>
              </a:rPr>
              <a:t>2A.</a:t>
            </a:r>
            <a:r>
              <a:rPr lang="en" sz="733">
                <a:solidFill>
                  <a:schemeClr val="dk1"/>
                </a:solidFill>
              </a:rPr>
              <a:t> Integrating content areas into the writing block. (Two units for Interdisciplinary writing)</a:t>
            </a:r>
            <a:endParaRPr sz="733">
              <a:solidFill>
                <a:schemeClr val="dk1"/>
              </a:solidFill>
            </a:endParaRPr>
          </a:p>
          <a:p>
            <a:pPr>
              <a:buClr>
                <a:srgbClr val="000000"/>
              </a:buClr>
              <a:buSzPts val="1000"/>
            </a:pPr>
            <a:r>
              <a:rPr lang="en" sz="733" b="1">
                <a:solidFill>
                  <a:schemeClr val="dk1"/>
                </a:solidFill>
              </a:rPr>
              <a:t>3A.</a:t>
            </a:r>
            <a:r>
              <a:rPr lang="en" sz="733">
                <a:solidFill>
                  <a:schemeClr val="dk1"/>
                </a:solidFill>
              </a:rPr>
              <a:t> Create and Utilize the SPARK engineering design process in all content areas.</a:t>
            </a:r>
            <a:endParaRPr sz="733">
              <a:solidFill>
                <a:schemeClr val="dk1"/>
              </a:solidFill>
            </a:endParaRPr>
          </a:p>
          <a:p>
            <a:pPr>
              <a:buClr>
                <a:srgbClr val="000000"/>
              </a:buClr>
              <a:buSzPts val="1000"/>
            </a:pPr>
            <a:r>
              <a:rPr lang="en" sz="733" b="1">
                <a:solidFill>
                  <a:schemeClr val="dk1"/>
                </a:solidFill>
              </a:rPr>
              <a:t>3B</a:t>
            </a:r>
            <a:r>
              <a:rPr lang="en" sz="733">
                <a:solidFill>
                  <a:schemeClr val="dk1"/>
                </a:solidFill>
              </a:rPr>
              <a:t>. Further our work regarding teacher clarity: developing learning targets, identifying focus standards, defining student success criteria, creating/modifying common assessments, and specifying remediation activities.</a:t>
            </a:r>
            <a:endParaRPr sz="733">
              <a:solidFill>
                <a:schemeClr val="dk1"/>
              </a:solidFill>
            </a:endParaRPr>
          </a:p>
          <a:p>
            <a:pPr>
              <a:buClr>
                <a:srgbClr val="000000"/>
              </a:buClr>
              <a:buSzPts val="1000"/>
            </a:pPr>
            <a:r>
              <a:rPr lang="en" sz="733" b="1">
                <a:solidFill>
                  <a:schemeClr val="dk1"/>
                </a:solidFill>
              </a:rPr>
              <a:t>3C</a:t>
            </a:r>
            <a:r>
              <a:rPr lang="en" sz="733">
                <a:solidFill>
                  <a:schemeClr val="dk1"/>
                </a:solidFill>
              </a:rPr>
              <a:t>. All teachers keep Infinite Campus up to date (minimum of one grade per week); Continue the SPARK Plug Enrichment &amp; Intervention block to allow for better personalization</a:t>
            </a:r>
            <a:endParaRPr sz="733">
              <a:solidFill>
                <a:schemeClr val="dk1"/>
              </a:solidFill>
            </a:endParaRPr>
          </a:p>
          <a:p>
            <a:pPr>
              <a:buClr>
                <a:schemeClr val="dk1"/>
              </a:buClr>
            </a:pPr>
            <a:endParaRPr sz="667">
              <a:solidFill>
                <a:schemeClr val="dk1"/>
              </a:solidFill>
            </a:endParaRPr>
          </a:p>
        </p:txBody>
      </p:sp>
      <p:sp>
        <p:nvSpPr>
          <p:cNvPr id="63" name="Google Shape;63;p14"/>
          <p:cNvSpPr/>
          <p:nvPr/>
        </p:nvSpPr>
        <p:spPr>
          <a:xfrm>
            <a:off x="5998967" y="3193467"/>
            <a:ext cx="6193200" cy="1402000"/>
          </a:xfrm>
          <a:prstGeom prst="rect">
            <a:avLst/>
          </a:prstGeom>
          <a:solidFill>
            <a:srgbClr val="DDEAF6"/>
          </a:solidFill>
          <a:ln>
            <a:noFill/>
          </a:ln>
          <a:effectLst>
            <a:outerShdw blurRad="57150" dist="19050" dir="5400000" algn="bl" rotWithShape="0">
              <a:srgbClr val="6D9EEB">
                <a:alpha val="50000"/>
              </a:srgbClr>
            </a:outerShdw>
          </a:effectLst>
        </p:spPr>
        <p:txBody>
          <a:bodyPr spcFirstLastPara="1" wrap="square" lIns="121900" tIns="60933" rIns="121900" bIns="60933" anchor="t" anchorCtr="0">
            <a:noAutofit/>
          </a:bodyPr>
          <a:lstStyle/>
          <a:p>
            <a:pPr>
              <a:buClr>
                <a:srgbClr val="000000"/>
              </a:buClr>
              <a:buSzPts val="1000"/>
            </a:pPr>
            <a:r>
              <a:rPr lang="en" sz="733" b="1"/>
              <a:t>4A. </a:t>
            </a:r>
            <a:r>
              <a:rPr lang="en" sz="733">
                <a:solidFill>
                  <a:schemeClr val="dk1"/>
                </a:solidFill>
              </a:rPr>
              <a:t>Ongoing data talks with teachers and students throughout the school year. </a:t>
            </a:r>
            <a:endParaRPr sz="733">
              <a:solidFill>
                <a:schemeClr val="dk1"/>
              </a:solidFill>
            </a:endParaRPr>
          </a:p>
          <a:p>
            <a:pPr>
              <a:buClr>
                <a:srgbClr val="000000"/>
              </a:buClr>
              <a:buSzPts val="1000"/>
            </a:pPr>
            <a:r>
              <a:rPr lang="en" sz="733" b="1">
                <a:solidFill>
                  <a:schemeClr val="dk1"/>
                </a:solidFill>
              </a:rPr>
              <a:t>4B. </a:t>
            </a:r>
            <a:r>
              <a:rPr lang="en" sz="733">
                <a:solidFill>
                  <a:schemeClr val="dk1"/>
                </a:solidFill>
              </a:rPr>
              <a:t>Use of frequent common formative assessments to gauge student mastery and personalize instruction while developing standardized rubrics and exemplars.</a:t>
            </a:r>
            <a:endParaRPr sz="733">
              <a:solidFill>
                <a:schemeClr val="lt1"/>
              </a:solidFill>
            </a:endParaRPr>
          </a:p>
          <a:p>
            <a:pPr>
              <a:buClr>
                <a:srgbClr val="000000"/>
              </a:buClr>
              <a:buSzPts val="1000"/>
            </a:pPr>
            <a:r>
              <a:rPr lang="en" sz="733" b="1">
                <a:solidFill>
                  <a:schemeClr val="dk1"/>
                </a:solidFill>
              </a:rPr>
              <a:t>4C.</a:t>
            </a:r>
            <a:r>
              <a:rPr lang="en" sz="733">
                <a:solidFill>
                  <a:schemeClr val="dk1"/>
                </a:solidFill>
              </a:rPr>
              <a:t> Offer a broad selection of clubs and organizations that appeal to the wide range of interests of our diverse student body.</a:t>
            </a:r>
            <a:endParaRPr sz="733">
              <a:solidFill>
                <a:schemeClr val="dk1"/>
              </a:solidFill>
            </a:endParaRPr>
          </a:p>
          <a:p>
            <a:pPr>
              <a:buClr>
                <a:srgbClr val="000000"/>
              </a:buClr>
              <a:buSzPts val="1000"/>
            </a:pPr>
            <a:r>
              <a:rPr lang="en" sz="733" b="1">
                <a:solidFill>
                  <a:schemeClr val="dk1"/>
                </a:solidFill>
              </a:rPr>
              <a:t>4D.</a:t>
            </a:r>
            <a:r>
              <a:rPr lang="en" sz="733">
                <a:solidFill>
                  <a:schemeClr val="dk1"/>
                </a:solidFill>
              </a:rPr>
              <a:t> Build a robust co-teaching program throughout the curriculum. Offer ongoing parent learning sessions focused on issues pertaining to students with disabilities, the SST/504 process and supports, etc., to equip our students and their families with the skills to be successful here and beyond.</a:t>
            </a:r>
            <a:endParaRPr sz="733">
              <a:solidFill>
                <a:schemeClr val="dk1"/>
              </a:solidFill>
            </a:endParaRPr>
          </a:p>
          <a:p>
            <a:pPr>
              <a:buClr>
                <a:srgbClr val="000000"/>
              </a:buClr>
              <a:buSzPts val="1000"/>
            </a:pPr>
            <a:r>
              <a:rPr lang="en" sz="733" b="1">
                <a:solidFill>
                  <a:schemeClr val="dk1"/>
                </a:solidFill>
              </a:rPr>
              <a:t>4E.</a:t>
            </a:r>
            <a:r>
              <a:rPr lang="en" sz="733">
                <a:solidFill>
                  <a:schemeClr val="dk1"/>
                </a:solidFill>
              </a:rPr>
              <a:t> Increased student supports which include bilingual parent liaison, parent engagement liaison, school social worker and full time school counselor.</a:t>
            </a:r>
            <a:endParaRPr sz="733">
              <a:solidFill>
                <a:schemeClr val="dk1"/>
              </a:solidFill>
            </a:endParaRPr>
          </a:p>
          <a:p>
            <a:pPr>
              <a:buClr>
                <a:srgbClr val="000000"/>
              </a:buClr>
              <a:buSzPts val="1000"/>
            </a:pPr>
            <a:r>
              <a:rPr lang="en" sz="733" b="1">
                <a:solidFill>
                  <a:schemeClr val="dk1"/>
                </a:solidFill>
              </a:rPr>
              <a:t>5A</a:t>
            </a:r>
            <a:r>
              <a:rPr lang="en" sz="733">
                <a:solidFill>
                  <a:schemeClr val="dk1"/>
                </a:solidFill>
              </a:rPr>
              <a:t>. Create and implement a school wide behavior plan where a purpose is clearly defined, expectations are identified and monitored, positive behaviors are acknowledged, consistent strategies are used when responding to unwanted behaviors, structure and supervision are increased and data is analyzed and utilized to determine next steps.</a:t>
            </a:r>
            <a:endParaRPr sz="733" b="1">
              <a:solidFill>
                <a:schemeClr val="dk1"/>
              </a:solidFill>
            </a:endParaRPr>
          </a:p>
          <a:p>
            <a:pPr>
              <a:buClr>
                <a:srgbClr val="000000"/>
              </a:buClr>
              <a:buSzPts val="1000"/>
            </a:pPr>
            <a:endParaRPr sz="800">
              <a:solidFill>
                <a:schemeClr val="dk1"/>
              </a:solidFill>
            </a:endParaRPr>
          </a:p>
          <a:p>
            <a:pPr>
              <a:buClr>
                <a:srgbClr val="000000"/>
              </a:buClr>
              <a:buSzPts val="1000"/>
            </a:pPr>
            <a:endParaRPr sz="800" b="1">
              <a:latin typeface="Calibri"/>
              <a:ea typeface="Calibri"/>
              <a:cs typeface="Calibri"/>
              <a:sym typeface="Calibri"/>
            </a:endParaRPr>
          </a:p>
        </p:txBody>
      </p:sp>
      <p:sp>
        <p:nvSpPr>
          <p:cNvPr id="64" name="Google Shape;64;p14"/>
          <p:cNvSpPr/>
          <p:nvPr/>
        </p:nvSpPr>
        <p:spPr>
          <a:xfrm>
            <a:off x="5998967" y="4643667"/>
            <a:ext cx="6193200" cy="852000"/>
          </a:xfrm>
          <a:prstGeom prst="rect">
            <a:avLst/>
          </a:prstGeom>
          <a:solidFill>
            <a:srgbClr val="FBE4D4"/>
          </a:solidFill>
          <a:ln>
            <a:noFill/>
          </a:ln>
          <a:effectLst>
            <a:outerShdw blurRad="57150" dist="19050" dir="5400000" algn="bl" rotWithShape="0">
              <a:srgbClr val="F9CB9C">
                <a:alpha val="50000"/>
              </a:srgbClr>
            </a:outerShdw>
          </a:effectLst>
        </p:spPr>
        <p:txBody>
          <a:bodyPr spcFirstLastPara="1" wrap="square" lIns="121900" tIns="60933" rIns="121900" bIns="60933" anchor="t" anchorCtr="0">
            <a:noAutofit/>
          </a:bodyPr>
          <a:lstStyle/>
          <a:p>
            <a:pPr>
              <a:buClr>
                <a:srgbClr val="000000"/>
              </a:buClr>
              <a:buSzPts val="1000"/>
            </a:pPr>
            <a:r>
              <a:rPr lang="en" sz="733" b="1"/>
              <a:t>6A. </a:t>
            </a:r>
            <a:r>
              <a:rPr lang="en" sz="733">
                <a:solidFill>
                  <a:schemeClr val="dk1"/>
                </a:solidFill>
              </a:rPr>
              <a:t>Administrative team and SELT will conduct frequent observations and provide constructive feedback to all teachers. Teachers will have opportunities to share exemplary strategies.</a:t>
            </a:r>
            <a:endParaRPr sz="733">
              <a:solidFill>
                <a:schemeClr val="dk1"/>
              </a:solidFill>
            </a:endParaRPr>
          </a:p>
          <a:p>
            <a:pPr>
              <a:buClr>
                <a:srgbClr val="000000"/>
              </a:buClr>
              <a:buSzPts val="1000"/>
            </a:pPr>
            <a:r>
              <a:rPr lang="en" sz="733" b="1"/>
              <a:t>6B. </a:t>
            </a:r>
            <a:r>
              <a:rPr lang="en" sz="733">
                <a:solidFill>
                  <a:schemeClr val="dk1"/>
                </a:solidFill>
              </a:rPr>
              <a:t>Continue to build the team by incorporating SEL moments among the staff </a:t>
            </a:r>
            <a:endParaRPr sz="733">
              <a:solidFill>
                <a:schemeClr val="dk1"/>
              </a:solidFill>
            </a:endParaRPr>
          </a:p>
          <a:p>
            <a:pPr>
              <a:buClr>
                <a:srgbClr val="000000"/>
              </a:buClr>
              <a:buSzPts val="1000"/>
            </a:pPr>
            <a:r>
              <a:rPr lang="en" sz="733" b="1">
                <a:solidFill>
                  <a:schemeClr val="dk1"/>
                </a:solidFill>
              </a:rPr>
              <a:t>7A.</a:t>
            </a:r>
            <a:r>
              <a:rPr lang="en" sz="733">
                <a:solidFill>
                  <a:schemeClr val="dk1"/>
                </a:solidFill>
              </a:rPr>
              <a:t> Provide the infrastructure and staffing necessary to support teachers in a variety of ways (Academically, Socially, Emotionally, Mentally)</a:t>
            </a:r>
            <a:endParaRPr sz="733">
              <a:solidFill>
                <a:schemeClr val="dk1"/>
              </a:solidFill>
            </a:endParaRPr>
          </a:p>
          <a:p>
            <a:pPr>
              <a:buClr>
                <a:srgbClr val="000000"/>
              </a:buClr>
              <a:buSzPts val="1000"/>
            </a:pPr>
            <a:r>
              <a:rPr lang="en" sz="733" b="1">
                <a:solidFill>
                  <a:schemeClr val="dk1"/>
                </a:solidFill>
              </a:rPr>
              <a:t>7B</a:t>
            </a:r>
            <a:r>
              <a:rPr lang="en" sz="733">
                <a:solidFill>
                  <a:schemeClr val="dk1"/>
                </a:solidFill>
              </a:rPr>
              <a:t>. Provide Opportunities for teachers to participate in district-wide, statewide and national opportunities for professional development. (Gifted, ESOL, Reading, Math Endorsements)</a:t>
            </a:r>
            <a:endParaRPr sz="733">
              <a:solidFill>
                <a:schemeClr val="dk1"/>
              </a:solidFill>
            </a:endParaRPr>
          </a:p>
          <a:p>
            <a:pPr>
              <a:buClr>
                <a:srgbClr val="000000"/>
              </a:buClr>
              <a:buSzPts val="1000"/>
            </a:pPr>
            <a:r>
              <a:rPr lang="en" sz="733" b="1">
                <a:solidFill>
                  <a:schemeClr val="dk1"/>
                </a:solidFill>
              </a:rPr>
              <a:t>7C</a:t>
            </a:r>
            <a:r>
              <a:rPr lang="en" sz="733">
                <a:solidFill>
                  <a:schemeClr val="dk1"/>
                </a:solidFill>
              </a:rPr>
              <a:t>. Provide instructional materials, manipulatives and resources needed to enhance the classroom environment.</a:t>
            </a:r>
            <a:endParaRPr sz="733">
              <a:solidFill>
                <a:schemeClr val="dk1"/>
              </a:solidFill>
            </a:endParaRPr>
          </a:p>
          <a:p>
            <a:pPr>
              <a:buClr>
                <a:schemeClr val="dk1"/>
              </a:buClr>
              <a:buSzPts val="1000"/>
            </a:pPr>
            <a:endParaRPr sz="800">
              <a:solidFill>
                <a:srgbClr val="000000"/>
              </a:solidFill>
              <a:latin typeface="Calibri"/>
              <a:ea typeface="Calibri"/>
              <a:cs typeface="Calibri"/>
              <a:sym typeface="Calibri"/>
            </a:endParaRPr>
          </a:p>
          <a:p>
            <a:pPr>
              <a:buClr>
                <a:schemeClr val="dk1"/>
              </a:buClr>
              <a:buSzPts val="1000"/>
            </a:pPr>
            <a:endParaRPr sz="800">
              <a:solidFill>
                <a:srgbClr val="000000"/>
              </a:solidFill>
              <a:latin typeface="Calibri"/>
              <a:ea typeface="Calibri"/>
              <a:cs typeface="Calibri"/>
              <a:sym typeface="Calibri"/>
            </a:endParaRPr>
          </a:p>
        </p:txBody>
      </p:sp>
      <p:sp>
        <p:nvSpPr>
          <p:cNvPr id="65" name="Google Shape;65;p14"/>
          <p:cNvSpPr/>
          <p:nvPr/>
        </p:nvSpPr>
        <p:spPr>
          <a:xfrm>
            <a:off x="5999000" y="5572833"/>
            <a:ext cx="6193200" cy="1222400"/>
          </a:xfrm>
          <a:prstGeom prst="rect">
            <a:avLst/>
          </a:prstGeom>
          <a:solidFill>
            <a:srgbClr val="FFF2CC"/>
          </a:solidFill>
          <a:ln>
            <a:noFill/>
          </a:ln>
          <a:effectLst>
            <a:outerShdw blurRad="57150" dist="19050" dir="5400000" algn="bl" rotWithShape="0">
              <a:srgbClr val="FFE599">
                <a:alpha val="50000"/>
              </a:srgbClr>
            </a:outerShdw>
          </a:effectLst>
        </p:spPr>
        <p:txBody>
          <a:bodyPr spcFirstLastPara="1" wrap="square" lIns="121900" tIns="60933" rIns="121900" bIns="60933" anchor="t" anchorCtr="0">
            <a:noAutofit/>
          </a:bodyPr>
          <a:lstStyle/>
          <a:p>
            <a:pPr>
              <a:buClr>
                <a:srgbClr val="000000"/>
              </a:buClr>
              <a:buSzPts val="1000"/>
            </a:pPr>
            <a:r>
              <a:rPr lang="en" sz="800" b="1"/>
              <a:t>8A. </a:t>
            </a:r>
            <a:r>
              <a:rPr lang="en" sz="800">
                <a:solidFill>
                  <a:schemeClr val="dk1"/>
                </a:solidFill>
              </a:rPr>
              <a:t>Increase the number of teachers with credentials or certifications for advanced learning (e.g. gifted, reading, math, ESOL, SPED)</a:t>
            </a:r>
            <a:endParaRPr sz="800">
              <a:solidFill>
                <a:schemeClr val="dk1"/>
              </a:solidFill>
            </a:endParaRPr>
          </a:p>
          <a:p>
            <a:pPr>
              <a:buClr>
                <a:srgbClr val="000000"/>
              </a:buClr>
              <a:buSzPts val="1000"/>
            </a:pPr>
            <a:r>
              <a:rPr lang="en" sz="800" b="1">
                <a:solidFill>
                  <a:schemeClr val="dk1"/>
                </a:solidFill>
              </a:rPr>
              <a:t>8B.</a:t>
            </a:r>
            <a:r>
              <a:rPr lang="en" sz="800">
                <a:solidFill>
                  <a:schemeClr val="dk1"/>
                </a:solidFill>
              </a:rPr>
              <a:t> Leverage teacher knowledge by empowering them to teach other teachers while offering PD.</a:t>
            </a:r>
            <a:endParaRPr sz="800">
              <a:solidFill>
                <a:schemeClr val="dk1"/>
              </a:solidFill>
            </a:endParaRPr>
          </a:p>
          <a:p>
            <a:pPr>
              <a:buClr>
                <a:srgbClr val="000000"/>
              </a:buClr>
              <a:buSzPts val="1000"/>
            </a:pPr>
            <a:r>
              <a:rPr lang="en" sz="800" b="1">
                <a:solidFill>
                  <a:schemeClr val="dk1"/>
                </a:solidFill>
              </a:rPr>
              <a:t>9A. Form a teacher committee specifically working towards hiring highly qualified and effective teachers to join the SPARK team.</a:t>
            </a:r>
            <a:endParaRPr sz="800" b="1">
              <a:solidFill>
                <a:schemeClr val="dk1"/>
              </a:solidFill>
            </a:endParaRPr>
          </a:p>
          <a:p>
            <a:pPr>
              <a:buClr>
                <a:srgbClr val="000000"/>
              </a:buClr>
              <a:buSzPts val="1000"/>
            </a:pPr>
            <a:r>
              <a:rPr lang="en" sz="800" b="1">
                <a:solidFill>
                  <a:schemeClr val="dk1"/>
                </a:solidFill>
              </a:rPr>
              <a:t>10A.</a:t>
            </a:r>
            <a:r>
              <a:rPr lang="en" sz="800">
                <a:solidFill>
                  <a:schemeClr val="dk1"/>
                </a:solidFill>
              </a:rPr>
              <a:t>Promote parent engagement and involvement through PTO in 4 school wide PTO meetings a year.  Topics to be determined based on parent input.</a:t>
            </a:r>
            <a:endParaRPr sz="800" b="1">
              <a:solidFill>
                <a:schemeClr val="dk1"/>
              </a:solidFill>
            </a:endParaRPr>
          </a:p>
          <a:p>
            <a:pPr>
              <a:buClr>
                <a:srgbClr val="000000"/>
              </a:buClr>
              <a:buSzPts val="1000"/>
            </a:pPr>
            <a:r>
              <a:rPr lang="en" sz="800" b="1">
                <a:solidFill>
                  <a:schemeClr val="dk1"/>
                </a:solidFill>
              </a:rPr>
              <a:t>10B.</a:t>
            </a:r>
            <a:r>
              <a:rPr lang="en" sz="800">
                <a:solidFill>
                  <a:schemeClr val="dk1"/>
                </a:solidFill>
              </a:rPr>
              <a:t> Translation services and opportunities for parents who speak other languages to engage with teachers and the community.</a:t>
            </a:r>
            <a:endParaRPr sz="800">
              <a:solidFill>
                <a:schemeClr val="dk1"/>
              </a:solidFill>
            </a:endParaRPr>
          </a:p>
          <a:p>
            <a:pPr>
              <a:spcBef>
                <a:spcPts val="800"/>
              </a:spcBef>
              <a:buClr>
                <a:schemeClr val="dk1"/>
              </a:buClr>
              <a:buSzPts val="1000"/>
            </a:pPr>
            <a:endParaRPr sz="800">
              <a:solidFill>
                <a:srgbClr val="000000"/>
              </a:solidFill>
              <a:latin typeface="Calibri"/>
              <a:ea typeface="Calibri"/>
              <a:cs typeface="Calibri"/>
              <a:sym typeface="Calibri"/>
            </a:endParaRPr>
          </a:p>
          <a:p>
            <a:pPr>
              <a:spcBef>
                <a:spcPts val="800"/>
              </a:spcBef>
              <a:buClr>
                <a:schemeClr val="dk1"/>
              </a:buClr>
              <a:buSzPts val="1000"/>
            </a:pPr>
            <a:endParaRPr sz="800">
              <a:solidFill>
                <a:srgbClr val="000000"/>
              </a:solidFill>
              <a:latin typeface="Calibri"/>
              <a:ea typeface="Calibri"/>
              <a:cs typeface="Calibri"/>
              <a:sym typeface="Calibri"/>
            </a:endParaRPr>
          </a:p>
        </p:txBody>
      </p:sp>
      <p:sp>
        <p:nvSpPr>
          <p:cNvPr id="66" name="Google Shape;66;p14"/>
          <p:cNvSpPr txBox="1"/>
          <p:nvPr/>
        </p:nvSpPr>
        <p:spPr>
          <a:xfrm>
            <a:off x="4559805" y="-49668"/>
            <a:ext cx="2450400" cy="287282"/>
          </a:xfrm>
          <a:prstGeom prst="rect">
            <a:avLst/>
          </a:prstGeom>
          <a:noFill/>
          <a:ln>
            <a:noFill/>
          </a:ln>
        </p:spPr>
        <p:txBody>
          <a:bodyPr spcFirstLastPara="1" wrap="square" lIns="121900" tIns="121900" rIns="121900" bIns="121900" anchor="t" anchorCtr="0">
            <a:spAutoFit/>
          </a:bodyPr>
          <a:lstStyle/>
          <a:p>
            <a:pPr algn="ctr">
              <a:buClr>
                <a:srgbClr val="000000"/>
              </a:buClr>
              <a:buSzPts val="3500"/>
            </a:pPr>
            <a:endParaRPr sz="267">
              <a:solidFill>
                <a:srgbClr val="151515"/>
              </a:solidFill>
              <a:latin typeface="Calibri"/>
              <a:ea typeface="Calibri"/>
              <a:cs typeface="Calibri"/>
              <a:sym typeface="Calibri"/>
            </a:endParaRPr>
          </a:p>
        </p:txBody>
      </p:sp>
      <p:sp>
        <p:nvSpPr>
          <p:cNvPr id="67" name="Google Shape;67;p14"/>
          <p:cNvSpPr txBox="1"/>
          <p:nvPr/>
        </p:nvSpPr>
        <p:spPr>
          <a:xfrm>
            <a:off x="65" y="658371"/>
            <a:ext cx="2450400" cy="287282"/>
          </a:xfrm>
          <a:prstGeom prst="rect">
            <a:avLst/>
          </a:prstGeom>
          <a:noFill/>
          <a:ln>
            <a:noFill/>
          </a:ln>
        </p:spPr>
        <p:txBody>
          <a:bodyPr spcFirstLastPara="1" wrap="square" lIns="121900" tIns="121900" rIns="121900" bIns="121900" anchor="t" anchorCtr="0">
            <a:spAutoFit/>
          </a:bodyPr>
          <a:lstStyle/>
          <a:p>
            <a:pPr>
              <a:buClr>
                <a:srgbClr val="000000"/>
              </a:buClr>
              <a:buSzPts val="3500"/>
            </a:pPr>
            <a:endParaRPr sz="267" b="1" i="1">
              <a:solidFill>
                <a:srgbClr val="151515"/>
              </a:solidFill>
              <a:latin typeface="Calibri"/>
              <a:ea typeface="Calibri"/>
              <a:cs typeface="Calibri"/>
              <a:sym typeface="Calibri"/>
            </a:endParaRPr>
          </a:p>
        </p:txBody>
      </p:sp>
      <p:sp>
        <p:nvSpPr>
          <p:cNvPr id="68" name="Google Shape;68;p14"/>
          <p:cNvSpPr txBox="1"/>
          <p:nvPr/>
        </p:nvSpPr>
        <p:spPr>
          <a:xfrm>
            <a:off x="8105871" y="1607157"/>
            <a:ext cx="2450400" cy="492402"/>
          </a:xfrm>
          <a:prstGeom prst="rect">
            <a:avLst/>
          </a:prstGeom>
          <a:noFill/>
          <a:ln>
            <a:noFill/>
          </a:ln>
        </p:spPr>
        <p:txBody>
          <a:bodyPr spcFirstLastPara="1" wrap="square" lIns="121900" tIns="121900" rIns="121900" bIns="121900" anchor="t" anchorCtr="0">
            <a:spAutoFit/>
          </a:bodyPr>
          <a:lstStyle/>
          <a:p>
            <a:pPr>
              <a:buClr>
                <a:srgbClr val="000000"/>
              </a:buClr>
              <a:buSzPts val="3500"/>
            </a:pPr>
            <a:r>
              <a:rPr lang="en" sz="1600" b="1" i="1">
                <a:solidFill>
                  <a:srgbClr val="151515"/>
                </a:solidFill>
                <a:latin typeface="Calibri"/>
                <a:ea typeface="Calibri"/>
                <a:cs typeface="Calibri"/>
                <a:sym typeface="Calibri"/>
              </a:rPr>
              <a:t>School Strategies</a:t>
            </a:r>
            <a:endParaRPr sz="267" b="1" i="1">
              <a:solidFill>
                <a:srgbClr val="151515"/>
              </a:solidFill>
              <a:latin typeface="Calibri"/>
              <a:ea typeface="Calibri"/>
              <a:cs typeface="Calibri"/>
              <a:sym typeface="Calibri"/>
            </a:endParaRPr>
          </a:p>
        </p:txBody>
      </p:sp>
      <p:sp>
        <p:nvSpPr>
          <p:cNvPr id="69" name="Google Shape;69;p14"/>
          <p:cNvSpPr/>
          <p:nvPr/>
        </p:nvSpPr>
        <p:spPr>
          <a:xfrm>
            <a:off x="0" y="656633"/>
            <a:ext cx="2904000" cy="938800"/>
          </a:xfrm>
          <a:prstGeom prst="rect">
            <a:avLst/>
          </a:prstGeom>
          <a:solidFill>
            <a:schemeClr val="lt1"/>
          </a:solidFill>
          <a:ln w="12700" cap="flat" cmpd="sng">
            <a:solidFill>
              <a:srgbClr val="A5A5A5"/>
            </a:solidFill>
            <a:prstDash val="solid"/>
            <a:miter lim="800000"/>
            <a:headEnd type="none" w="sm" len="sm"/>
            <a:tailEnd type="none" w="sm" len="sm"/>
          </a:ln>
          <a:effectLst>
            <a:outerShdw blurRad="57150" dist="19050" dir="5400000" algn="bl" rotWithShape="0">
              <a:schemeClr val="accent6">
                <a:alpha val="50000"/>
              </a:schemeClr>
            </a:outerShdw>
          </a:effectLst>
        </p:spPr>
        <p:txBody>
          <a:bodyPr spcFirstLastPara="1" wrap="square" lIns="121900" tIns="60933" rIns="121900" bIns="60933" anchor="ctr" anchorCtr="0">
            <a:noAutofit/>
          </a:bodyPr>
          <a:lstStyle/>
          <a:p>
            <a:pPr>
              <a:buClr>
                <a:schemeClr val="dk1"/>
              </a:buClr>
              <a:buSzPts val="3500"/>
            </a:pPr>
            <a:r>
              <a:rPr lang="en" sz="1600" b="1" i="1">
                <a:solidFill>
                  <a:srgbClr val="151515"/>
                </a:solidFill>
                <a:latin typeface="Calibri"/>
                <a:ea typeface="Calibri"/>
                <a:cs typeface="Calibri"/>
                <a:sym typeface="Calibri"/>
              </a:rPr>
              <a:t>SMART Goal #1 -</a:t>
            </a:r>
            <a:r>
              <a:rPr lang="en" sz="1200" b="1" i="1">
                <a:solidFill>
                  <a:srgbClr val="151515"/>
                </a:solidFill>
                <a:latin typeface="Calibri"/>
                <a:ea typeface="Calibri"/>
                <a:cs typeface="Calibri"/>
                <a:sym typeface="Calibri"/>
              </a:rPr>
              <a:t> </a:t>
            </a:r>
            <a:r>
              <a:rPr lang="en" sz="1333" i="1">
                <a:solidFill>
                  <a:srgbClr val="151515"/>
                </a:solidFill>
                <a:latin typeface="Calibri"/>
                <a:ea typeface="Calibri"/>
                <a:cs typeface="Calibri"/>
                <a:sym typeface="Calibri"/>
              </a:rPr>
              <a:t>Increase cohesion in instructional approaches and curriculum both horizontally and vertically.</a:t>
            </a:r>
            <a:endParaRPr sz="1600">
              <a:solidFill>
                <a:srgbClr val="000000"/>
              </a:solidFill>
              <a:latin typeface="Calibri"/>
              <a:ea typeface="Calibri"/>
              <a:cs typeface="Calibri"/>
              <a:sym typeface="Calibri"/>
            </a:endParaRPr>
          </a:p>
        </p:txBody>
      </p:sp>
      <p:sp>
        <p:nvSpPr>
          <p:cNvPr id="70" name="Google Shape;70;p14"/>
          <p:cNvSpPr/>
          <p:nvPr/>
        </p:nvSpPr>
        <p:spPr>
          <a:xfrm>
            <a:off x="2999467" y="656617"/>
            <a:ext cx="2904000" cy="938800"/>
          </a:xfrm>
          <a:prstGeom prst="rect">
            <a:avLst/>
          </a:prstGeom>
          <a:solidFill>
            <a:schemeClr val="lt1"/>
          </a:solidFill>
          <a:ln w="12700" cap="flat" cmpd="sng">
            <a:solidFill>
              <a:srgbClr val="A5A5A5"/>
            </a:solidFill>
            <a:prstDash val="solid"/>
            <a:miter lim="800000"/>
            <a:headEnd type="none" w="sm" len="sm"/>
            <a:tailEnd type="none" w="sm" len="sm"/>
          </a:ln>
          <a:effectLst>
            <a:outerShdw blurRad="57150" dist="19050" dir="5400000" algn="bl" rotWithShape="0">
              <a:schemeClr val="accent6">
                <a:alpha val="50000"/>
              </a:schemeClr>
            </a:outerShdw>
          </a:effectLst>
        </p:spPr>
        <p:txBody>
          <a:bodyPr spcFirstLastPara="1" wrap="square" lIns="121900" tIns="60933" rIns="121900" bIns="60933" anchor="ctr" anchorCtr="0">
            <a:noAutofit/>
          </a:bodyPr>
          <a:lstStyle/>
          <a:p>
            <a:pPr>
              <a:buClr>
                <a:schemeClr val="dk1"/>
              </a:buClr>
              <a:buSzPts val="3500"/>
            </a:pPr>
            <a:r>
              <a:rPr lang="en" sz="1600" b="1" i="1">
                <a:solidFill>
                  <a:srgbClr val="151515"/>
                </a:solidFill>
                <a:latin typeface="Calibri"/>
                <a:ea typeface="Calibri"/>
                <a:cs typeface="Calibri"/>
                <a:sym typeface="Calibri"/>
              </a:rPr>
              <a:t>SMART Goal #2 - </a:t>
            </a:r>
            <a:r>
              <a:rPr lang="en" sz="1333" i="1">
                <a:solidFill>
                  <a:srgbClr val="151515"/>
                </a:solidFill>
                <a:latin typeface="Calibri"/>
                <a:ea typeface="Calibri"/>
                <a:cs typeface="Calibri"/>
                <a:sym typeface="Calibri"/>
              </a:rPr>
              <a:t>Increase overall attendance rates in all grade levels.</a:t>
            </a:r>
            <a:endParaRPr sz="800">
              <a:solidFill>
                <a:srgbClr val="000000"/>
              </a:solidFill>
              <a:latin typeface="Calibri"/>
              <a:ea typeface="Calibri"/>
              <a:cs typeface="Calibri"/>
              <a:sym typeface="Calibri"/>
            </a:endParaRPr>
          </a:p>
        </p:txBody>
      </p:sp>
      <p:sp>
        <p:nvSpPr>
          <p:cNvPr id="71" name="Google Shape;71;p14"/>
          <p:cNvSpPr txBox="1">
            <a:spLocks noGrp="1"/>
          </p:cNvSpPr>
          <p:nvPr>
            <p:ph type="sldNum" idx="12"/>
          </p:nvPr>
        </p:nvSpPr>
        <p:spPr>
          <a:xfrm>
            <a:off x="6457951" y="4767264"/>
            <a:ext cx="2057400" cy="2739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r">
              <a:buClr>
                <a:srgbClr val="000000"/>
              </a:buClr>
              <a:buSzPts val="1200"/>
            </a:pPr>
            <a:fld id="{00000000-1234-1234-1234-123412341234}" type="slidenum">
              <a:rPr lang="en" smtClean="0"/>
              <a:pPr algn="r">
                <a:buClr>
                  <a:srgbClr val="000000"/>
                </a:buClr>
                <a:buSzPts val="1200"/>
              </a:pPr>
              <a:t>14</a:t>
            </a:fld>
            <a:endParaRPr sz="1333">
              <a:solidFill>
                <a:srgbClr val="000000"/>
              </a:solidFill>
              <a:latin typeface="Verdana"/>
              <a:ea typeface="Verdana"/>
              <a:cs typeface="Verdana"/>
              <a:sym typeface="Verdana"/>
            </a:endParaRPr>
          </a:p>
        </p:txBody>
      </p:sp>
      <p:sp>
        <p:nvSpPr>
          <p:cNvPr id="72" name="Google Shape;72;p14"/>
          <p:cNvSpPr/>
          <p:nvPr/>
        </p:nvSpPr>
        <p:spPr>
          <a:xfrm>
            <a:off x="9194900" y="792367"/>
            <a:ext cx="2916800" cy="938800"/>
          </a:xfrm>
          <a:prstGeom prst="rect">
            <a:avLst/>
          </a:prstGeom>
          <a:solidFill>
            <a:schemeClr val="lt1"/>
          </a:solidFill>
          <a:ln w="12700" cap="flat" cmpd="sng">
            <a:solidFill>
              <a:srgbClr val="A5A5A5"/>
            </a:solidFill>
            <a:prstDash val="solid"/>
            <a:miter lim="800000"/>
            <a:headEnd type="none" w="sm" len="sm"/>
            <a:tailEnd type="none" w="sm" len="sm"/>
          </a:ln>
          <a:effectLst>
            <a:outerShdw blurRad="57150" dist="19050" dir="5400000" algn="bl" rotWithShape="0">
              <a:schemeClr val="accent6">
                <a:alpha val="50000"/>
              </a:schemeClr>
            </a:outerShdw>
          </a:effectLst>
        </p:spPr>
        <p:txBody>
          <a:bodyPr spcFirstLastPara="1" wrap="square" lIns="121900" tIns="60933" rIns="121900" bIns="60933" anchor="ctr" anchorCtr="0">
            <a:noAutofit/>
          </a:bodyPr>
          <a:lstStyle/>
          <a:p>
            <a:pPr algn="ctr">
              <a:buClr>
                <a:srgbClr val="000000"/>
              </a:buClr>
              <a:buSzPts val="1200"/>
            </a:pPr>
            <a:r>
              <a:rPr lang="en" sz="1600" b="1" i="1">
                <a:highlight>
                  <a:schemeClr val="lt1"/>
                </a:highlight>
                <a:latin typeface="Calibri"/>
                <a:ea typeface="Calibri"/>
                <a:cs typeface="Calibri"/>
                <a:sym typeface="Calibri"/>
              </a:rPr>
              <a:t>SMART Goal #4 - </a:t>
            </a:r>
            <a:r>
              <a:rPr lang="en" sz="1333" i="1">
                <a:highlight>
                  <a:schemeClr val="lt1"/>
                </a:highlight>
                <a:latin typeface="Calibri"/>
                <a:ea typeface="Calibri"/>
                <a:cs typeface="Calibri"/>
                <a:sym typeface="Calibri"/>
              </a:rPr>
              <a:t>Full Implementation of SPARK Plug Enrichment &amp; Intervention Block</a:t>
            </a:r>
            <a:endParaRPr sz="1333" i="1">
              <a:solidFill>
                <a:srgbClr val="000000"/>
              </a:solidFill>
              <a:highlight>
                <a:schemeClr val="lt1"/>
              </a:highlight>
              <a:latin typeface="Calibri"/>
              <a:ea typeface="Calibri"/>
              <a:cs typeface="Calibri"/>
              <a:sym typeface="Calibri"/>
            </a:endParaRPr>
          </a:p>
        </p:txBody>
      </p:sp>
      <p:sp>
        <p:nvSpPr>
          <p:cNvPr id="73" name="Google Shape;73;p14"/>
          <p:cNvSpPr txBox="1"/>
          <p:nvPr/>
        </p:nvSpPr>
        <p:spPr>
          <a:xfrm>
            <a:off x="2787297" y="1490231"/>
            <a:ext cx="2450400" cy="492402"/>
          </a:xfrm>
          <a:prstGeom prst="rect">
            <a:avLst/>
          </a:prstGeom>
          <a:noFill/>
          <a:ln>
            <a:noFill/>
          </a:ln>
        </p:spPr>
        <p:txBody>
          <a:bodyPr spcFirstLastPara="1" wrap="square" lIns="121900" tIns="121900" rIns="121900" bIns="121900" anchor="t" anchorCtr="0">
            <a:spAutoFit/>
          </a:bodyPr>
          <a:lstStyle/>
          <a:p>
            <a:pPr>
              <a:buClr>
                <a:srgbClr val="000000"/>
              </a:buClr>
              <a:buSzPts val="3500"/>
            </a:pPr>
            <a:r>
              <a:rPr lang="en" sz="1600" b="1" i="1">
                <a:solidFill>
                  <a:srgbClr val="151515"/>
                </a:solidFill>
                <a:latin typeface="Calibri"/>
                <a:ea typeface="Calibri"/>
                <a:cs typeface="Calibri"/>
                <a:sym typeface="Calibri"/>
              </a:rPr>
              <a:t>School Strategic Priorities</a:t>
            </a:r>
            <a:endParaRPr sz="267" b="1" i="1">
              <a:solidFill>
                <a:srgbClr val="151515"/>
              </a:solidFill>
              <a:latin typeface="Calibri"/>
              <a:ea typeface="Calibri"/>
              <a:cs typeface="Calibri"/>
              <a:sym typeface="Calibri"/>
            </a:endParaRPr>
          </a:p>
        </p:txBody>
      </p:sp>
      <p:sp>
        <p:nvSpPr>
          <p:cNvPr id="74" name="Google Shape;74;p14"/>
          <p:cNvSpPr/>
          <p:nvPr/>
        </p:nvSpPr>
        <p:spPr>
          <a:xfrm>
            <a:off x="2659481" y="2302444"/>
            <a:ext cx="3225200" cy="938800"/>
          </a:xfrm>
          <a:prstGeom prst="rect">
            <a:avLst/>
          </a:prstGeom>
          <a:noFill/>
          <a:ln>
            <a:noFill/>
          </a:ln>
        </p:spPr>
        <p:txBody>
          <a:bodyPr spcFirstLastPara="1" wrap="square" lIns="121900" tIns="60933" rIns="121900" bIns="60933" anchor="t" anchorCtr="0">
            <a:noAutofit/>
          </a:bodyPr>
          <a:lstStyle/>
          <a:p>
            <a:pPr marL="304792" indent="-220128">
              <a:spcBef>
                <a:spcPts val="800"/>
              </a:spcBef>
              <a:buClr>
                <a:srgbClr val="000000"/>
              </a:buClr>
              <a:buSzPts val="1000"/>
            </a:pPr>
            <a:endParaRPr sz="1333" b="1">
              <a:solidFill>
                <a:srgbClr val="000000"/>
              </a:solidFill>
              <a:latin typeface="Calibri"/>
              <a:ea typeface="Calibri"/>
              <a:cs typeface="Calibri"/>
              <a:sym typeface="Calibri"/>
            </a:endParaRPr>
          </a:p>
          <a:p>
            <a:pPr marL="304792" indent="-220128">
              <a:spcBef>
                <a:spcPts val="800"/>
              </a:spcBef>
              <a:buClr>
                <a:srgbClr val="000000"/>
              </a:buClr>
              <a:buSzPts val="1000"/>
            </a:pPr>
            <a:endParaRPr sz="1333" b="1">
              <a:solidFill>
                <a:srgbClr val="000000"/>
              </a:solidFill>
              <a:latin typeface="Calibri"/>
              <a:ea typeface="Calibri"/>
              <a:cs typeface="Calibri"/>
              <a:sym typeface="Calibri"/>
            </a:endParaRPr>
          </a:p>
          <a:p>
            <a:pPr>
              <a:spcBef>
                <a:spcPts val="800"/>
              </a:spcBef>
              <a:buClr>
                <a:schemeClr val="dk1"/>
              </a:buClr>
              <a:buSzPts val="1000"/>
            </a:pPr>
            <a:endParaRPr sz="1333" b="1">
              <a:solidFill>
                <a:srgbClr val="000000"/>
              </a:solidFill>
              <a:latin typeface="Calibri"/>
              <a:ea typeface="Calibri"/>
              <a:cs typeface="Calibri"/>
              <a:sym typeface="Calibri"/>
            </a:endParaRPr>
          </a:p>
        </p:txBody>
      </p:sp>
      <p:sp>
        <p:nvSpPr>
          <p:cNvPr id="75" name="Google Shape;75;p14"/>
          <p:cNvSpPr txBox="1"/>
          <p:nvPr/>
        </p:nvSpPr>
        <p:spPr>
          <a:xfrm>
            <a:off x="15133" y="-163267"/>
            <a:ext cx="5391200" cy="923289"/>
          </a:xfrm>
          <a:prstGeom prst="rect">
            <a:avLst/>
          </a:prstGeom>
          <a:noFill/>
          <a:ln>
            <a:noFill/>
          </a:ln>
        </p:spPr>
        <p:txBody>
          <a:bodyPr spcFirstLastPara="1" wrap="square" lIns="121900" tIns="121900" rIns="121900" bIns="121900" anchor="t" anchorCtr="0">
            <a:spAutoFit/>
          </a:bodyPr>
          <a:lstStyle/>
          <a:p>
            <a:pPr>
              <a:buClr>
                <a:srgbClr val="000000"/>
              </a:buClr>
              <a:buSzPts val="3500"/>
            </a:pPr>
            <a:r>
              <a:rPr lang="en" sz="1600" b="1" i="1">
                <a:solidFill>
                  <a:srgbClr val="151515"/>
                </a:solidFill>
                <a:latin typeface="Calibri"/>
                <a:ea typeface="Calibri"/>
                <a:cs typeface="Calibri"/>
                <a:sym typeface="Calibri"/>
              </a:rPr>
              <a:t>Mission: </a:t>
            </a:r>
            <a:r>
              <a:rPr lang="en" sz="1200">
                <a:solidFill>
                  <a:srgbClr val="333333"/>
                </a:solidFill>
              </a:rPr>
              <a:t>We are committed to developing the whole child and empowering students to achieve excellence by engaging them in their learning.</a:t>
            </a:r>
            <a:endParaRPr sz="1200">
              <a:solidFill>
                <a:schemeClr val="dk1"/>
              </a:solidFill>
            </a:endParaRPr>
          </a:p>
          <a:p>
            <a:pPr>
              <a:buClr>
                <a:srgbClr val="000000"/>
              </a:buClr>
              <a:buSzPts val="3500"/>
            </a:pPr>
            <a:endParaRPr sz="1600" b="1" i="1">
              <a:solidFill>
                <a:srgbClr val="151515"/>
              </a:solidFill>
              <a:latin typeface="Calibri"/>
              <a:ea typeface="Calibri"/>
              <a:cs typeface="Calibri"/>
              <a:sym typeface="Calibri"/>
            </a:endParaRPr>
          </a:p>
        </p:txBody>
      </p:sp>
      <p:sp>
        <p:nvSpPr>
          <p:cNvPr id="76" name="Google Shape;76;p14"/>
          <p:cNvSpPr txBox="1"/>
          <p:nvPr/>
        </p:nvSpPr>
        <p:spPr>
          <a:xfrm>
            <a:off x="6286667" y="-119200"/>
            <a:ext cx="6088800" cy="1107955"/>
          </a:xfrm>
          <a:prstGeom prst="rect">
            <a:avLst/>
          </a:prstGeom>
          <a:noFill/>
          <a:ln>
            <a:noFill/>
          </a:ln>
        </p:spPr>
        <p:txBody>
          <a:bodyPr spcFirstLastPara="1" wrap="square" lIns="121900" tIns="121900" rIns="121900" bIns="121900" anchor="t" anchorCtr="0">
            <a:spAutoFit/>
          </a:bodyPr>
          <a:lstStyle/>
          <a:p>
            <a:pPr>
              <a:buClr>
                <a:srgbClr val="000000"/>
              </a:buClr>
              <a:buSzPts val="3500"/>
            </a:pPr>
            <a:r>
              <a:rPr lang="en" sz="1600" b="1" i="1">
                <a:solidFill>
                  <a:srgbClr val="151515"/>
                </a:solidFill>
                <a:latin typeface="Calibri"/>
                <a:ea typeface="Calibri"/>
                <a:cs typeface="Calibri"/>
                <a:sym typeface="Calibri"/>
              </a:rPr>
              <a:t>Vision: </a:t>
            </a:r>
            <a:r>
              <a:rPr lang="en" sz="1200">
                <a:solidFill>
                  <a:srgbClr val="202124"/>
                </a:solidFill>
              </a:rPr>
              <a:t>The Vision of Springdale Park is to </a:t>
            </a:r>
            <a:r>
              <a:rPr lang="en" sz="1200">
                <a:solidFill>
                  <a:srgbClr val="201F1E"/>
                </a:solidFill>
              </a:rPr>
              <a:t>create lifelong learners, critical thinkers and responsible citizens through interdisciplinary teaching who will embrace differences that make us unique while maintaining a global perspective and protecting our environment.</a:t>
            </a:r>
            <a:endParaRPr sz="933">
              <a:solidFill>
                <a:schemeClr val="dk1"/>
              </a:solidFill>
            </a:endParaRPr>
          </a:p>
          <a:p>
            <a:pPr>
              <a:buClr>
                <a:srgbClr val="000000"/>
              </a:buClr>
              <a:buSzPts val="3500"/>
            </a:pPr>
            <a:endParaRPr sz="1600" b="1" i="1">
              <a:solidFill>
                <a:srgbClr val="151515"/>
              </a:solidFill>
              <a:latin typeface="Calibri"/>
              <a:ea typeface="Calibri"/>
              <a:cs typeface="Calibri"/>
              <a:sym typeface="Calibri"/>
            </a:endParaRPr>
          </a:p>
        </p:txBody>
      </p:sp>
      <p:sp>
        <p:nvSpPr>
          <p:cNvPr id="77" name="Google Shape;77;p14"/>
          <p:cNvSpPr/>
          <p:nvPr/>
        </p:nvSpPr>
        <p:spPr>
          <a:xfrm>
            <a:off x="15133" y="2027600"/>
            <a:ext cx="1986800" cy="1015600"/>
          </a:xfrm>
          <a:prstGeom prst="rect">
            <a:avLst/>
          </a:prstGeom>
          <a:solidFill>
            <a:srgbClr val="6A6A6A"/>
          </a:solidFill>
          <a:ln w="50800" cap="flat" cmpd="sng">
            <a:solidFill>
              <a:srgbClr val="FFFFFF"/>
            </a:solidFill>
            <a:prstDash val="solid"/>
            <a:miter lim="8000"/>
            <a:headEnd type="none" w="sm" len="sm"/>
            <a:tailEnd type="none" w="sm" len="sm"/>
          </a:ln>
          <a:effectLst>
            <a:outerShdw blurRad="57150" dist="19050" dir="5400000" algn="bl" rotWithShape="0">
              <a:srgbClr val="888888">
                <a:alpha val="50000"/>
              </a:srgbClr>
            </a:outerShdw>
          </a:effectLst>
        </p:spPr>
        <p:txBody>
          <a:bodyPr spcFirstLastPara="1" wrap="square" lIns="121900" tIns="121900" rIns="121900" bIns="121900" anchor="t" anchorCtr="0">
            <a:noAutofit/>
          </a:bodyPr>
          <a:lstStyle/>
          <a:p>
            <a:pPr algn="ctr">
              <a:buClr>
                <a:srgbClr val="000000"/>
              </a:buClr>
              <a:buSzPts val="1100"/>
            </a:pPr>
            <a:r>
              <a:rPr lang="en" sz="1467" b="1">
                <a:solidFill>
                  <a:schemeClr val="lt1"/>
                </a:solidFill>
                <a:latin typeface="Calibri"/>
                <a:ea typeface="Calibri"/>
                <a:cs typeface="Calibri"/>
                <a:sym typeface="Calibri"/>
              </a:rPr>
              <a:t>Fostering Academic Excellence for All</a:t>
            </a:r>
            <a:endParaRPr sz="1467" b="1">
              <a:solidFill>
                <a:schemeClr val="lt1"/>
              </a:solidFill>
              <a:latin typeface="Calibri"/>
              <a:ea typeface="Calibri"/>
              <a:cs typeface="Calibri"/>
              <a:sym typeface="Calibri"/>
            </a:endParaRPr>
          </a:p>
          <a:p>
            <a:pPr algn="ctr">
              <a:buClr>
                <a:srgbClr val="000000"/>
              </a:buClr>
              <a:buSzPts val="900"/>
            </a:pPr>
            <a:r>
              <a:rPr lang="en" sz="933">
                <a:solidFill>
                  <a:schemeClr val="lt1"/>
                </a:solidFill>
                <a:latin typeface="Calibri"/>
                <a:ea typeface="Calibri"/>
                <a:cs typeface="Calibri"/>
                <a:sym typeface="Calibri"/>
              </a:rPr>
              <a:t>Data</a:t>
            </a:r>
            <a:endParaRPr sz="933">
              <a:solidFill>
                <a:schemeClr val="lt1"/>
              </a:solidFill>
              <a:latin typeface="Calibri"/>
              <a:ea typeface="Calibri"/>
              <a:cs typeface="Calibri"/>
              <a:sym typeface="Calibri"/>
            </a:endParaRPr>
          </a:p>
          <a:p>
            <a:pPr algn="ctr">
              <a:buClr>
                <a:srgbClr val="000000"/>
              </a:buClr>
              <a:buSzPts val="900"/>
            </a:pPr>
            <a:r>
              <a:rPr lang="en" sz="933">
                <a:solidFill>
                  <a:schemeClr val="lt1"/>
                </a:solidFill>
                <a:latin typeface="Calibri"/>
                <a:ea typeface="Calibri"/>
                <a:cs typeface="Calibri"/>
                <a:sym typeface="Calibri"/>
              </a:rPr>
              <a:t>Curriculum &amp; Instruction</a:t>
            </a:r>
            <a:endParaRPr sz="933">
              <a:solidFill>
                <a:schemeClr val="lt1"/>
              </a:solidFill>
              <a:latin typeface="Calibri"/>
              <a:ea typeface="Calibri"/>
              <a:cs typeface="Calibri"/>
              <a:sym typeface="Calibri"/>
            </a:endParaRPr>
          </a:p>
          <a:p>
            <a:pPr algn="ctr">
              <a:buClr>
                <a:schemeClr val="lt1"/>
              </a:buClr>
              <a:buSzPts val="4000"/>
            </a:pPr>
            <a:r>
              <a:rPr lang="en" sz="933">
                <a:solidFill>
                  <a:schemeClr val="lt1"/>
                </a:solidFill>
                <a:latin typeface="Calibri"/>
                <a:ea typeface="Calibri"/>
                <a:cs typeface="Calibri"/>
                <a:sym typeface="Calibri"/>
              </a:rPr>
              <a:t>Signature Program</a:t>
            </a:r>
            <a:endParaRPr sz="933">
              <a:solidFill>
                <a:schemeClr val="lt1"/>
              </a:solidFill>
              <a:latin typeface="Calibri"/>
              <a:ea typeface="Calibri"/>
              <a:cs typeface="Calibri"/>
              <a:sym typeface="Calibri"/>
            </a:endParaRPr>
          </a:p>
        </p:txBody>
      </p:sp>
      <p:sp>
        <p:nvSpPr>
          <p:cNvPr id="78" name="Google Shape;78;p14"/>
          <p:cNvSpPr/>
          <p:nvPr/>
        </p:nvSpPr>
        <p:spPr>
          <a:xfrm>
            <a:off x="39233" y="3241233"/>
            <a:ext cx="1986800" cy="1015600"/>
          </a:xfrm>
          <a:prstGeom prst="rect">
            <a:avLst/>
          </a:prstGeom>
          <a:solidFill>
            <a:srgbClr val="006FA9"/>
          </a:solidFill>
          <a:ln w="50800" cap="flat" cmpd="sng">
            <a:solidFill>
              <a:srgbClr val="FFFFFF"/>
            </a:solidFill>
            <a:prstDash val="solid"/>
            <a:miter lim="8000"/>
            <a:headEnd type="none" w="sm" len="sm"/>
            <a:tailEnd type="none" w="sm" len="sm"/>
          </a:ln>
          <a:effectLst>
            <a:outerShdw blurRad="57150" dist="19050" dir="5400000" algn="bl" rotWithShape="0">
              <a:srgbClr val="006FA9">
                <a:alpha val="50000"/>
              </a:srgbClr>
            </a:outerShdw>
          </a:effectLst>
        </p:spPr>
        <p:txBody>
          <a:bodyPr spcFirstLastPara="1" wrap="square" lIns="121900" tIns="121900" rIns="121900" bIns="121900" anchor="t" anchorCtr="0">
            <a:noAutofit/>
          </a:bodyPr>
          <a:lstStyle/>
          <a:p>
            <a:pPr algn="ctr">
              <a:buClr>
                <a:srgbClr val="000000"/>
              </a:buClr>
              <a:buSzPts val="1200"/>
            </a:pPr>
            <a:r>
              <a:rPr lang="en" sz="1600" b="1">
                <a:solidFill>
                  <a:schemeClr val="lt1"/>
                </a:solidFill>
                <a:latin typeface="Calibri"/>
                <a:ea typeface="Calibri"/>
                <a:cs typeface="Calibri"/>
                <a:sym typeface="Calibri"/>
              </a:rPr>
              <a:t>Building a Culture of Student Support</a:t>
            </a:r>
            <a:endParaRPr sz="1467" b="1">
              <a:solidFill>
                <a:schemeClr val="lt1"/>
              </a:solidFill>
              <a:latin typeface="Calibri"/>
              <a:ea typeface="Calibri"/>
              <a:cs typeface="Calibri"/>
              <a:sym typeface="Calibri"/>
            </a:endParaRPr>
          </a:p>
          <a:p>
            <a:pPr algn="ctr">
              <a:buClr>
                <a:srgbClr val="000000"/>
              </a:buClr>
              <a:buSzPts val="900"/>
            </a:pPr>
            <a:r>
              <a:rPr lang="en" sz="1200">
                <a:solidFill>
                  <a:schemeClr val="lt1"/>
                </a:solidFill>
                <a:latin typeface="Calibri"/>
                <a:ea typeface="Calibri"/>
                <a:cs typeface="Calibri"/>
                <a:sym typeface="Calibri"/>
              </a:rPr>
              <a:t>Whole Child &amp; Intervention</a:t>
            </a:r>
            <a:endParaRPr sz="1200">
              <a:solidFill>
                <a:schemeClr val="lt1"/>
              </a:solidFill>
              <a:latin typeface="Calibri"/>
              <a:ea typeface="Calibri"/>
              <a:cs typeface="Calibri"/>
              <a:sym typeface="Calibri"/>
            </a:endParaRPr>
          </a:p>
          <a:p>
            <a:pPr algn="ctr">
              <a:buClr>
                <a:srgbClr val="000000"/>
              </a:buClr>
              <a:buSzPts val="900"/>
            </a:pPr>
            <a:r>
              <a:rPr lang="en" sz="1200">
                <a:solidFill>
                  <a:schemeClr val="lt1"/>
                </a:solidFill>
                <a:latin typeface="Calibri"/>
                <a:ea typeface="Calibri"/>
                <a:cs typeface="Calibri"/>
                <a:sym typeface="Calibri"/>
              </a:rPr>
              <a:t>Personalized Learning</a:t>
            </a:r>
            <a:endParaRPr sz="1200">
              <a:solidFill>
                <a:schemeClr val="lt1"/>
              </a:solidFill>
              <a:latin typeface="Calibri"/>
              <a:ea typeface="Calibri"/>
              <a:cs typeface="Calibri"/>
              <a:sym typeface="Calibri"/>
            </a:endParaRPr>
          </a:p>
        </p:txBody>
      </p:sp>
      <p:sp>
        <p:nvSpPr>
          <p:cNvPr id="79" name="Google Shape;79;p14"/>
          <p:cNvSpPr/>
          <p:nvPr/>
        </p:nvSpPr>
        <p:spPr>
          <a:xfrm>
            <a:off x="39233" y="4315400"/>
            <a:ext cx="1986800" cy="1402000"/>
          </a:xfrm>
          <a:prstGeom prst="rect">
            <a:avLst/>
          </a:prstGeom>
          <a:solidFill>
            <a:srgbClr val="DF6A35"/>
          </a:solidFill>
          <a:ln w="50800" cap="flat" cmpd="sng">
            <a:solidFill>
              <a:srgbClr val="FFFFFF"/>
            </a:solidFill>
            <a:prstDash val="solid"/>
            <a:miter lim="8000"/>
            <a:headEnd type="none" w="sm" len="sm"/>
            <a:tailEnd type="none" w="sm" len="sm"/>
          </a:ln>
          <a:effectLst>
            <a:outerShdw blurRad="57150" dist="19050" dir="5400000" algn="bl" rotWithShape="0">
              <a:schemeClr val="accent2">
                <a:alpha val="50000"/>
              </a:schemeClr>
            </a:outerShdw>
          </a:effectLst>
        </p:spPr>
        <p:txBody>
          <a:bodyPr spcFirstLastPara="1" wrap="square" lIns="121900" tIns="121900" rIns="121900" bIns="121900" anchor="t" anchorCtr="0">
            <a:noAutofit/>
          </a:bodyPr>
          <a:lstStyle/>
          <a:p>
            <a:pPr algn="ctr">
              <a:buClr>
                <a:srgbClr val="000000"/>
              </a:buClr>
              <a:buSzPts val="1200"/>
            </a:pPr>
            <a:r>
              <a:rPr lang="en" sz="1333" b="1">
                <a:solidFill>
                  <a:schemeClr val="lt1"/>
                </a:solidFill>
                <a:latin typeface="Calibri"/>
                <a:ea typeface="Calibri"/>
                <a:cs typeface="Calibri"/>
                <a:sym typeface="Calibri"/>
              </a:rPr>
              <a:t>Equipping &amp; Empowering Leaders &amp; Staff</a:t>
            </a:r>
            <a:endParaRPr sz="1333" b="1">
              <a:solidFill>
                <a:schemeClr val="lt1"/>
              </a:solidFill>
              <a:latin typeface="Calibri"/>
              <a:ea typeface="Calibri"/>
              <a:cs typeface="Calibri"/>
              <a:sym typeface="Calibri"/>
            </a:endParaRPr>
          </a:p>
          <a:p>
            <a:pPr algn="ctr">
              <a:buClr>
                <a:schemeClr val="dk1"/>
              </a:buClr>
              <a:buSzPts val="900"/>
            </a:pPr>
            <a:r>
              <a:rPr lang="en" sz="1333">
                <a:solidFill>
                  <a:schemeClr val="lt1"/>
                </a:solidFill>
                <a:latin typeface="Calibri"/>
                <a:ea typeface="Calibri"/>
                <a:cs typeface="Calibri"/>
                <a:sym typeface="Calibri"/>
              </a:rPr>
              <a:t>Strategic Staff Support</a:t>
            </a:r>
            <a:endParaRPr sz="1333">
              <a:solidFill>
                <a:schemeClr val="lt1"/>
              </a:solidFill>
              <a:latin typeface="Calibri"/>
              <a:ea typeface="Calibri"/>
              <a:cs typeface="Calibri"/>
              <a:sym typeface="Calibri"/>
            </a:endParaRPr>
          </a:p>
          <a:p>
            <a:pPr algn="ctr">
              <a:buClr>
                <a:schemeClr val="dk1"/>
              </a:buClr>
              <a:buSzPts val="900"/>
            </a:pPr>
            <a:r>
              <a:rPr lang="en" sz="1333">
                <a:solidFill>
                  <a:schemeClr val="lt1"/>
                </a:solidFill>
                <a:latin typeface="Calibri"/>
                <a:ea typeface="Calibri"/>
                <a:cs typeface="Calibri"/>
                <a:sym typeface="Calibri"/>
              </a:rPr>
              <a:t>Equitable Resource Allocation</a:t>
            </a:r>
            <a:endParaRPr sz="1333">
              <a:solidFill>
                <a:schemeClr val="lt1"/>
              </a:solidFill>
              <a:latin typeface="Calibri"/>
              <a:ea typeface="Calibri"/>
              <a:cs typeface="Calibri"/>
              <a:sym typeface="Calibri"/>
            </a:endParaRPr>
          </a:p>
        </p:txBody>
      </p:sp>
      <p:sp>
        <p:nvSpPr>
          <p:cNvPr id="80" name="Google Shape;80;p14"/>
          <p:cNvSpPr/>
          <p:nvPr/>
        </p:nvSpPr>
        <p:spPr>
          <a:xfrm>
            <a:off x="39200" y="5695167"/>
            <a:ext cx="1986800" cy="1190400"/>
          </a:xfrm>
          <a:prstGeom prst="rect">
            <a:avLst/>
          </a:prstGeom>
          <a:solidFill>
            <a:srgbClr val="BF9000"/>
          </a:solidFill>
          <a:ln w="50800" cap="flat" cmpd="sng">
            <a:solidFill>
              <a:srgbClr val="FFFFFF"/>
            </a:solidFill>
            <a:prstDash val="solid"/>
            <a:miter lim="8000"/>
            <a:headEnd type="none" w="sm" len="sm"/>
            <a:tailEnd type="none" w="sm" len="sm"/>
          </a:ln>
          <a:effectLst>
            <a:outerShdw blurRad="57150" dist="19050" dir="5400000" algn="bl" rotWithShape="0">
              <a:schemeClr val="accent4">
                <a:alpha val="50000"/>
              </a:schemeClr>
            </a:outerShdw>
          </a:effectLst>
        </p:spPr>
        <p:txBody>
          <a:bodyPr spcFirstLastPara="1" wrap="square" lIns="121900" tIns="121900" rIns="109633" bIns="121900" anchor="t" anchorCtr="0">
            <a:noAutofit/>
          </a:bodyPr>
          <a:lstStyle/>
          <a:p>
            <a:pPr algn="ctr">
              <a:buClr>
                <a:srgbClr val="000000"/>
              </a:buClr>
              <a:buSzPts val="1200"/>
            </a:pPr>
            <a:r>
              <a:rPr lang="en" sz="1600" b="1">
                <a:solidFill>
                  <a:schemeClr val="lt1"/>
                </a:solidFill>
                <a:latin typeface="Calibri"/>
                <a:ea typeface="Calibri"/>
                <a:cs typeface="Calibri"/>
                <a:sym typeface="Calibri"/>
              </a:rPr>
              <a:t>Creating a System of School Support</a:t>
            </a:r>
            <a:endParaRPr sz="1600" b="1">
              <a:solidFill>
                <a:schemeClr val="lt1"/>
              </a:solidFill>
              <a:latin typeface="Calibri"/>
              <a:ea typeface="Calibri"/>
              <a:cs typeface="Calibri"/>
              <a:sym typeface="Calibri"/>
            </a:endParaRPr>
          </a:p>
          <a:p>
            <a:pPr algn="ctr">
              <a:buClr>
                <a:srgbClr val="000000"/>
              </a:buClr>
              <a:buSzPts val="900"/>
            </a:pPr>
            <a:r>
              <a:rPr lang="en" sz="1200">
                <a:solidFill>
                  <a:schemeClr val="lt1"/>
                </a:solidFill>
                <a:latin typeface="Calibri"/>
                <a:ea typeface="Calibri"/>
                <a:cs typeface="Calibri"/>
                <a:sym typeface="Calibri"/>
              </a:rPr>
              <a:t>Collective Action, Engagement &amp; Empowerment</a:t>
            </a:r>
            <a:endParaRPr sz="1200">
              <a:solidFill>
                <a:schemeClr val="lt1"/>
              </a:solidFill>
              <a:latin typeface="Calibri"/>
              <a:ea typeface="Calibri"/>
              <a:cs typeface="Calibri"/>
              <a:sym typeface="Calibri"/>
            </a:endParaRPr>
          </a:p>
        </p:txBody>
      </p:sp>
      <p:sp>
        <p:nvSpPr>
          <p:cNvPr id="81" name="Google Shape;81;p14"/>
          <p:cNvSpPr/>
          <p:nvPr/>
        </p:nvSpPr>
        <p:spPr>
          <a:xfrm>
            <a:off x="2095700" y="1885017"/>
            <a:ext cx="3833600" cy="1330000"/>
          </a:xfrm>
          <a:prstGeom prst="rect">
            <a:avLst/>
          </a:prstGeom>
          <a:solidFill>
            <a:schemeClr val="lt1"/>
          </a:solidFill>
          <a:ln w="12700" cap="flat" cmpd="sng">
            <a:solidFill>
              <a:srgbClr val="6A6A6A"/>
            </a:solidFill>
            <a:prstDash val="solid"/>
            <a:miter lim="800000"/>
            <a:headEnd type="none" w="sm" len="sm"/>
            <a:tailEnd type="none" w="sm" len="sm"/>
          </a:ln>
        </p:spPr>
        <p:txBody>
          <a:bodyPr spcFirstLastPara="1" wrap="square" lIns="121900" tIns="60933" rIns="121900" bIns="60933" anchor="ctr" anchorCtr="0">
            <a:noAutofit/>
          </a:bodyPr>
          <a:lstStyle/>
          <a:p>
            <a:pPr>
              <a:spcBef>
                <a:spcPts val="800"/>
              </a:spcBef>
            </a:pPr>
            <a:r>
              <a:rPr lang="en" sz="1067">
                <a:solidFill>
                  <a:schemeClr val="dk1"/>
                </a:solidFill>
              </a:rPr>
              <a:t>1</a:t>
            </a:r>
            <a:r>
              <a:rPr lang="en" sz="933">
                <a:solidFill>
                  <a:schemeClr val="dk1"/>
                </a:solidFill>
              </a:rPr>
              <a:t>. Offer an academically challenging curriculum that prepares students for college, career, and citizenship.</a:t>
            </a:r>
            <a:endParaRPr sz="933">
              <a:solidFill>
                <a:schemeClr val="dk1"/>
              </a:solidFill>
            </a:endParaRPr>
          </a:p>
          <a:p>
            <a:pPr>
              <a:spcBef>
                <a:spcPts val="800"/>
              </a:spcBef>
            </a:pPr>
            <a:r>
              <a:rPr lang="en" sz="933">
                <a:solidFill>
                  <a:schemeClr val="dk1"/>
                </a:solidFill>
              </a:rPr>
              <a:t>2. Ensure that all students learn about multiple topics from a variety of different viewpoints. </a:t>
            </a:r>
            <a:endParaRPr sz="933">
              <a:solidFill>
                <a:schemeClr val="dk1"/>
              </a:solidFill>
            </a:endParaRPr>
          </a:p>
          <a:p>
            <a:pPr>
              <a:spcBef>
                <a:spcPts val="800"/>
              </a:spcBef>
            </a:pPr>
            <a:r>
              <a:rPr lang="en" sz="933">
                <a:solidFill>
                  <a:schemeClr val="dk1"/>
                </a:solidFill>
              </a:rPr>
              <a:t>3. Ensure a safe and effective learning environment that encourages the use of an engineering design process utilized across all content areas for more personalized learning opportunities. </a:t>
            </a:r>
            <a:endParaRPr sz="1733">
              <a:latin typeface="Calibri"/>
              <a:ea typeface="Calibri"/>
              <a:cs typeface="Calibri"/>
              <a:sym typeface="Calibri"/>
            </a:endParaRPr>
          </a:p>
        </p:txBody>
      </p:sp>
      <p:sp>
        <p:nvSpPr>
          <p:cNvPr id="82" name="Google Shape;82;p14"/>
          <p:cNvSpPr/>
          <p:nvPr/>
        </p:nvSpPr>
        <p:spPr>
          <a:xfrm>
            <a:off x="2095700" y="3277317"/>
            <a:ext cx="3833600" cy="1093600"/>
          </a:xfrm>
          <a:prstGeom prst="rect">
            <a:avLst/>
          </a:prstGeom>
          <a:solidFill>
            <a:schemeClr val="lt1"/>
          </a:solidFill>
          <a:ln w="12700" cap="flat" cmpd="sng">
            <a:solidFill>
              <a:srgbClr val="006FA9"/>
            </a:solidFill>
            <a:prstDash val="solid"/>
            <a:miter lim="800000"/>
            <a:headEnd type="none" w="sm" len="sm"/>
            <a:tailEnd type="none" w="sm" len="sm"/>
          </a:ln>
        </p:spPr>
        <p:txBody>
          <a:bodyPr spcFirstLastPara="1" wrap="square" lIns="121900" tIns="60933" rIns="121900" bIns="60933" anchor="ctr" anchorCtr="0">
            <a:noAutofit/>
          </a:bodyPr>
          <a:lstStyle/>
          <a:p>
            <a:pPr>
              <a:spcBef>
                <a:spcPts val="800"/>
              </a:spcBef>
            </a:pPr>
            <a:r>
              <a:rPr lang="en" sz="933">
                <a:solidFill>
                  <a:schemeClr val="dk1"/>
                </a:solidFill>
              </a:rPr>
              <a:t>4. Effectively use existing and appropriate tools to measure, analyze, and communicate student progress.</a:t>
            </a:r>
            <a:endParaRPr sz="933">
              <a:solidFill>
                <a:schemeClr val="dk1"/>
              </a:solidFill>
            </a:endParaRPr>
          </a:p>
          <a:p>
            <a:pPr>
              <a:spcBef>
                <a:spcPts val="800"/>
              </a:spcBef>
            </a:pPr>
            <a:r>
              <a:rPr lang="en" sz="933">
                <a:solidFill>
                  <a:schemeClr val="dk1"/>
                </a:solidFill>
              </a:rPr>
              <a:t>5. Create a collaborative, inclusive, and responsive school culture embracing the diverse communities that comprise the Springdale Park family.</a:t>
            </a:r>
            <a:endParaRPr sz="933">
              <a:latin typeface="Calibri"/>
              <a:ea typeface="Calibri"/>
              <a:cs typeface="Calibri"/>
              <a:sym typeface="Calibri"/>
            </a:endParaRPr>
          </a:p>
        </p:txBody>
      </p:sp>
      <p:sp>
        <p:nvSpPr>
          <p:cNvPr id="83" name="Google Shape;83;p14"/>
          <p:cNvSpPr/>
          <p:nvPr/>
        </p:nvSpPr>
        <p:spPr>
          <a:xfrm>
            <a:off x="2095700" y="4433233"/>
            <a:ext cx="3833600" cy="117200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spcBef>
                <a:spcPts val="800"/>
              </a:spcBef>
            </a:pPr>
            <a:r>
              <a:rPr lang="en" sz="933">
                <a:solidFill>
                  <a:schemeClr val="dk1"/>
                </a:solidFill>
              </a:rPr>
              <a:t>6. Build teacher capacity with the ability to meet the diverse social and academic needs of students.</a:t>
            </a:r>
            <a:endParaRPr sz="933">
              <a:solidFill>
                <a:schemeClr val="dk1"/>
              </a:solidFill>
            </a:endParaRPr>
          </a:p>
          <a:p>
            <a:pPr>
              <a:spcBef>
                <a:spcPts val="800"/>
              </a:spcBef>
            </a:pPr>
            <a:r>
              <a:rPr lang="en" sz="933">
                <a:solidFill>
                  <a:schemeClr val="dk1"/>
                </a:solidFill>
              </a:rPr>
              <a:t>7. Create an environment that motivates and retains staff members.</a:t>
            </a:r>
            <a:endParaRPr sz="1733">
              <a:latin typeface="Calibri"/>
              <a:ea typeface="Calibri"/>
              <a:cs typeface="Calibri"/>
              <a:sym typeface="Calibri"/>
            </a:endParaRPr>
          </a:p>
        </p:txBody>
      </p:sp>
      <p:sp>
        <p:nvSpPr>
          <p:cNvPr id="84" name="Google Shape;84;p14"/>
          <p:cNvSpPr/>
          <p:nvPr/>
        </p:nvSpPr>
        <p:spPr>
          <a:xfrm>
            <a:off x="2095700" y="5752567"/>
            <a:ext cx="3833600" cy="1075600"/>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121900" tIns="60933" rIns="121900" bIns="60933" anchor="ctr" anchorCtr="0">
            <a:noAutofit/>
          </a:bodyPr>
          <a:lstStyle/>
          <a:p>
            <a:pPr>
              <a:spcBef>
                <a:spcPts val="800"/>
              </a:spcBef>
            </a:pPr>
            <a:r>
              <a:rPr lang="en" sz="933">
                <a:solidFill>
                  <a:schemeClr val="dk1"/>
                </a:solidFill>
              </a:rPr>
              <a:t>8. Provide necessary and salient resources to enhance teaching and learning in all spaces.</a:t>
            </a:r>
            <a:endParaRPr sz="933" strike="sngStrike">
              <a:solidFill>
                <a:schemeClr val="dk1"/>
              </a:solidFill>
            </a:endParaRPr>
          </a:p>
          <a:p>
            <a:pPr>
              <a:spcBef>
                <a:spcPts val="800"/>
              </a:spcBef>
            </a:pPr>
            <a:r>
              <a:rPr lang="en" sz="933">
                <a:solidFill>
                  <a:schemeClr val="dk1"/>
                </a:solidFill>
              </a:rPr>
              <a:t>9. Attract and build capacity of  talented and knowledgeable staff to meet school needs.</a:t>
            </a:r>
            <a:endParaRPr sz="933">
              <a:solidFill>
                <a:schemeClr val="dk1"/>
              </a:solidFill>
            </a:endParaRPr>
          </a:p>
          <a:p>
            <a:pPr>
              <a:spcBef>
                <a:spcPts val="800"/>
              </a:spcBef>
            </a:pPr>
            <a:r>
              <a:rPr lang="en" sz="933">
                <a:solidFill>
                  <a:schemeClr val="dk1"/>
                </a:solidFill>
              </a:rPr>
              <a:t>10. Build and sustain parent engagement, community partnerships and student voice. </a:t>
            </a:r>
            <a:endParaRPr sz="933">
              <a:solidFill>
                <a:schemeClr val="dk1"/>
              </a:solidFill>
            </a:endParaRPr>
          </a:p>
        </p:txBody>
      </p:sp>
      <p:sp>
        <p:nvSpPr>
          <p:cNvPr id="85" name="Google Shape;85;p14"/>
          <p:cNvSpPr/>
          <p:nvPr/>
        </p:nvSpPr>
        <p:spPr>
          <a:xfrm>
            <a:off x="5998967" y="792367"/>
            <a:ext cx="3131200" cy="938800"/>
          </a:xfrm>
          <a:prstGeom prst="rect">
            <a:avLst/>
          </a:prstGeom>
          <a:solidFill>
            <a:schemeClr val="lt1"/>
          </a:solidFill>
          <a:ln w="12700" cap="flat" cmpd="sng">
            <a:solidFill>
              <a:srgbClr val="A5A5A5"/>
            </a:solidFill>
            <a:prstDash val="solid"/>
            <a:miter lim="800000"/>
            <a:headEnd type="none" w="sm" len="sm"/>
            <a:tailEnd type="none" w="sm" len="sm"/>
          </a:ln>
          <a:effectLst>
            <a:outerShdw blurRad="57150" dist="19050" dir="5400000" algn="bl" rotWithShape="0">
              <a:schemeClr val="accent6">
                <a:alpha val="50000"/>
              </a:schemeClr>
            </a:outerShdw>
          </a:effectLst>
        </p:spPr>
        <p:txBody>
          <a:bodyPr spcFirstLastPara="1" wrap="square" lIns="121900" tIns="60933" rIns="121900" bIns="60933" anchor="ctr" anchorCtr="0">
            <a:noAutofit/>
          </a:bodyPr>
          <a:lstStyle/>
          <a:p>
            <a:pPr algn="ctr">
              <a:buClr>
                <a:srgbClr val="000000"/>
              </a:buClr>
              <a:buSzPts val="1200"/>
            </a:pPr>
            <a:r>
              <a:rPr lang="en" sz="1600" b="1" i="1">
                <a:highlight>
                  <a:schemeClr val="lt1"/>
                </a:highlight>
                <a:latin typeface="Calibri"/>
                <a:ea typeface="Calibri"/>
                <a:cs typeface="Calibri"/>
                <a:sym typeface="Calibri"/>
              </a:rPr>
              <a:t>SMART Goal #3 - </a:t>
            </a:r>
            <a:r>
              <a:rPr lang="en" sz="1333" i="1">
                <a:solidFill>
                  <a:schemeClr val="dk1"/>
                </a:solidFill>
                <a:highlight>
                  <a:schemeClr val="lt1"/>
                </a:highlight>
                <a:latin typeface="Calibri"/>
                <a:ea typeface="Calibri"/>
                <a:cs typeface="Calibri"/>
                <a:sym typeface="Calibri"/>
              </a:rPr>
              <a:t>Implement MTSS using research-based interventions to move students toward on-grade level performance</a:t>
            </a:r>
            <a:endParaRPr sz="1333" i="1">
              <a:solidFill>
                <a:srgbClr val="000000"/>
              </a:solidFill>
              <a:highlight>
                <a:schemeClr val="lt1"/>
              </a:highlight>
              <a:latin typeface="Calibri"/>
              <a:ea typeface="Calibri"/>
              <a:cs typeface="Calibri"/>
              <a:sym typeface="Calibri"/>
            </a:endParaRPr>
          </a:p>
        </p:txBody>
      </p:sp>
      <p:pic>
        <p:nvPicPr>
          <p:cNvPr id="86" name="Google Shape;86;p14"/>
          <p:cNvPicPr preferRelativeResize="0"/>
          <p:nvPr/>
        </p:nvPicPr>
        <p:blipFill>
          <a:blip r:embed="rId3">
            <a:alphaModFix/>
          </a:blip>
          <a:stretch>
            <a:fillRect/>
          </a:stretch>
        </p:blipFill>
        <p:spPr>
          <a:xfrm>
            <a:off x="5148401" y="34401"/>
            <a:ext cx="1231900" cy="7130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1EB4-1897-A26B-CE0C-A361189FA86B}"/>
              </a:ext>
            </a:extLst>
          </p:cNvPr>
          <p:cNvSpPr>
            <a:spLocks noGrp="1"/>
          </p:cNvSpPr>
          <p:nvPr>
            <p:ph type="title"/>
          </p:nvPr>
        </p:nvSpPr>
        <p:spPr/>
        <p:txBody>
          <a:bodyPr/>
          <a:lstStyle/>
          <a:p>
            <a:r>
              <a:rPr lang="en-US" dirty="0"/>
              <a:t>Action on the Updated Strategic Plan</a:t>
            </a:r>
          </a:p>
        </p:txBody>
      </p:sp>
      <p:sp>
        <p:nvSpPr>
          <p:cNvPr id="4" name="Slide Number Placeholder 3">
            <a:extLst>
              <a:ext uri="{FF2B5EF4-FFF2-40B4-BE49-F238E27FC236}">
                <a16:creationId xmlns:a16="http://schemas.microsoft.com/office/drawing/2014/main" id="{ECB2EF17-9FAA-6AF4-95B2-7A93F7B22C02}"/>
              </a:ext>
            </a:extLst>
          </p:cNvPr>
          <p:cNvSpPr>
            <a:spLocks noGrp="1"/>
          </p:cNvSpPr>
          <p:nvPr>
            <p:ph type="sldNum" sz="quarter" idx="12"/>
          </p:nvPr>
        </p:nvSpPr>
        <p:spPr/>
        <p:txBody>
          <a:bodyPr/>
          <a:lstStyle/>
          <a:p>
            <a:fld id="{294A09A9-5501-47C1-A89A-A340965A2BE2}" type="slidenum">
              <a:rPr lang="en-US" smtClean="0"/>
              <a:pPr/>
              <a:t>15</a:t>
            </a:fld>
            <a:endParaRPr lang="en-US"/>
          </a:p>
        </p:txBody>
      </p:sp>
      <p:sp>
        <p:nvSpPr>
          <p:cNvPr id="8" name="Content Placeholder 2">
            <a:extLst>
              <a:ext uri="{FF2B5EF4-FFF2-40B4-BE49-F238E27FC236}">
                <a16:creationId xmlns:a16="http://schemas.microsoft.com/office/drawing/2014/main" id="{7AE0278B-2BD8-E6C7-0D19-291F906AEB82}"/>
              </a:ext>
            </a:extLst>
          </p:cNvPr>
          <p:cNvSpPr>
            <a:spLocks noGrp="1"/>
          </p:cNvSpPr>
          <p:nvPr>
            <p:ph type="body" idx="1"/>
          </p:nvPr>
        </p:nvSpPr>
        <p:spPr>
          <a:xfrm>
            <a:off x="1167492" y="2478025"/>
            <a:ext cx="8387988" cy="3703066"/>
          </a:xfrm>
        </p:spPr>
        <p:txBody>
          <a:bodyPr vert="horz" lIns="91440" tIns="45720" rIns="91440" bIns="45720" rtlCol="0" anchor="ctr">
            <a:normAutofit/>
          </a:bodyPr>
          <a:lstStyle/>
          <a:p>
            <a:pPr>
              <a:lnSpc>
                <a:spcPct val="100000"/>
              </a:lnSpc>
              <a:spcBef>
                <a:spcPts val="600"/>
              </a:spcBef>
            </a:pPr>
            <a:r>
              <a:rPr lang="en-US" sz="3200" dirty="0">
                <a:solidFill>
                  <a:schemeClr val="tx1">
                    <a:lumMod val="75000"/>
                    <a:lumOff val="25000"/>
                  </a:schemeClr>
                </a:solidFill>
              </a:rPr>
              <a:t>The GO Team needs to </a:t>
            </a:r>
            <a:r>
              <a:rPr lang="en-US" sz="3200" b="1" dirty="0">
                <a:solidFill>
                  <a:schemeClr val="accent3"/>
                </a:solidFill>
              </a:rPr>
              <a:t>TAKE ACTION (vote)</a:t>
            </a:r>
            <a:r>
              <a:rPr lang="en-US" sz="3200" dirty="0">
                <a:solidFill>
                  <a:schemeClr val="accent3"/>
                </a:solidFill>
              </a:rPr>
              <a:t> </a:t>
            </a:r>
            <a:r>
              <a:rPr lang="en-US" sz="3200" dirty="0">
                <a:solidFill>
                  <a:schemeClr val="tx1">
                    <a:lumMod val="75000"/>
                    <a:lumOff val="25000"/>
                  </a:schemeClr>
                </a:solidFill>
              </a:rPr>
              <a:t>on its updated Strategic Plan. After the motion and a second, the GO Team may have additional discussion. Once discussion is concluded, the GO Team will vote.</a:t>
            </a:r>
          </a:p>
        </p:txBody>
      </p:sp>
    </p:spTree>
    <p:extLst>
      <p:ext uri="{BB962C8B-B14F-4D97-AF65-F5344CB8AC3E}">
        <p14:creationId xmlns:p14="http://schemas.microsoft.com/office/powerpoint/2010/main" val="1191194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210312" y="2235200"/>
            <a:ext cx="7232904" cy="2387600"/>
          </a:xfrm>
        </p:spPr>
        <p:txBody>
          <a:bodyPr anchor="ctr"/>
          <a:lstStyle/>
          <a:p>
            <a:r>
              <a:rPr lang="en-US" dirty="0"/>
              <a:t>Preparing for</a:t>
            </a:r>
            <a:br>
              <a:rPr lang="en-US" dirty="0"/>
            </a:br>
            <a:r>
              <a:rPr lang="en-US" dirty="0"/>
              <a:t>Budget Development</a:t>
            </a:r>
          </a:p>
        </p:txBody>
      </p:sp>
    </p:spTree>
    <p:extLst>
      <p:ext uri="{BB962C8B-B14F-4D97-AF65-F5344CB8AC3E}">
        <p14:creationId xmlns:p14="http://schemas.microsoft.com/office/powerpoint/2010/main" val="2274226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12"/>
          </p:nvPr>
        </p:nvSpPr>
        <p:spPr>
          <a:xfrm>
            <a:off x="8332334" y="6356350"/>
            <a:ext cx="1167495" cy="365125"/>
          </a:xfrm>
        </p:spPr>
        <p:txBody>
          <a:bodyPr/>
          <a:lstStyle/>
          <a:p>
            <a:fld id="{294A09A9-5501-47C1-A89A-A340965A2BE2}" type="slidenum">
              <a:rPr lang="en-US" smtClean="0"/>
              <a:pPr/>
              <a:t>17</a:t>
            </a:fld>
            <a:endParaRPr lang="en-US"/>
          </a:p>
        </p:txBody>
      </p:sp>
      <p:sp>
        <p:nvSpPr>
          <p:cNvPr id="32" name="TextBox 31">
            <a:extLst>
              <a:ext uri="{FF2B5EF4-FFF2-40B4-BE49-F238E27FC236}">
                <a16:creationId xmlns:a16="http://schemas.microsoft.com/office/drawing/2014/main" id="{3CA97C8F-6255-CEE2-7FC8-74823B4FD90E}"/>
              </a:ext>
            </a:extLst>
          </p:cNvPr>
          <p:cNvSpPr txBox="1"/>
          <p:nvPr/>
        </p:nvSpPr>
        <p:spPr>
          <a:xfrm>
            <a:off x="207304" y="37924"/>
            <a:ext cx="7854695" cy="1200329"/>
          </a:xfrm>
          <a:prstGeom prst="rect">
            <a:avLst/>
          </a:prstGeom>
          <a:noFill/>
        </p:spPr>
        <p:txBody>
          <a:bodyPr wrap="square" rtlCol="0">
            <a:spAutoFit/>
          </a:bodyPr>
          <a:lstStyle/>
          <a:p>
            <a:r>
              <a:rPr lang="en-US" sz="7200" b="1" u="sng" dirty="0">
                <a:solidFill>
                  <a:schemeClr val="bg1"/>
                </a:solidFill>
              </a:rPr>
              <a:t>Discussion</a:t>
            </a:r>
          </a:p>
        </p:txBody>
      </p:sp>
      <p:sp>
        <p:nvSpPr>
          <p:cNvPr id="6" name="TextBox 5">
            <a:extLst>
              <a:ext uri="{FF2B5EF4-FFF2-40B4-BE49-F238E27FC236}">
                <a16:creationId xmlns:a16="http://schemas.microsoft.com/office/drawing/2014/main" id="{397172DC-CB6E-9DB3-7722-07605C16EB74}"/>
              </a:ext>
            </a:extLst>
          </p:cNvPr>
          <p:cNvSpPr txBox="1"/>
          <p:nvPr/>
        </p:nvSpPr>
        <p:spPr>
          <a:xfrm>
            <a:off x="960120" y="1474619"/>
            <a:ext cx="7854696" cy="4401205"/>
          </a:xfrm>
          <a:prstGeom prst="rect">
            <a:avLst/>
          </a:prstGeom>
          <a:noFill/>
        </p:spPr>
        <p:txBody>
          <a:bodyPr wrap="square" rtlCol="0">
            <a:spAutoFit/>
          </a:bodyPr>
          <a:lstStyle/>
          <a:p>
            <a:r>
              <a:rPr lang="en-US" sz="4400" b="1" dirty="0">
                <a:solidFill>
                  <a:schemeClr val="bg1"/>
                </a:solidFill>
              </a:rPr>
              <a:t>Strategic Plan Priority Ranking</a:t>
            </a:r>
          </a:p>
          <a:p>
            <a:endParaRPr lang="en-US" sz="4400" b="1" dirty="0">
              <a:solidFill>
                <a:schemeClr val="bg1"/>
              </a:solidFill>
            </a:endParaRPr>
          </a:p>
          <a:p>
            <a:r>
              <a:rPr lang="en-US" sz="3200" dirty="0">
                <a:solidFill>
                  <a:schemeClr val="tx1">
                    <a:lumMod val="75000"/>
                    <a:lumOff val="25000"/>
                  </a:schemeClr>
                </a:solidFill>
              </a:rPr>
              <a:t>In preparation for the 2023-2024 Budget Development (January–March 2023), the GO Team needs to rank its Strategic Plan Priorities. Use the next slide to capture the priority ranking.</a:t>
            </a:r>
          </a:p>
          <a:p>
            <a:endParaRPr lang="en-US" sz="3200" dirty="0"/>
          </a:p>
        </p:txBody>
      </p:sp>
    </p:spTree>
    <p:extLst>
      <p:ext uri="{BB962C8B-B14F-4D97-AF65-F5344CB8AC3E}">
        <p14:creationId xmlns:p14="http://schemas.microsoft.com/office/powerpoint/2010/main" val="1767214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68365" y="76912"/>
            <a:ext cx="8289421" cy="170061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dirty="0">
                <a:solidFill>
                  <a:schemeClr val="accent2"/>
                </a:solidFill>
              </a:rPr>
              <a:t>Strategic Plan</a:t>
            </a:r>
          </a:p>
          <a:p>
            <a:pPr algn="ctr"/>
            <a:r>
              <a:rPr lang="en-US" dirty="0">
                <a:solidFill>
                  <a:schemeClr val="accent2"/>
                </a:solidFill>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470017" y="2144995"/>
            <a:ext cx="7486115" cy="369332"/>
          </a:xfrm>
          <a:prstGeom prst="rect">
            <a:avLst/>
          </a:prstGeom>
          <a:noFill/>
        </p:spPr>
        <p:txBody>
          <a:bodyPr wrap="square" rtlCol="0">
            <a:spAutoFit/>
          </a:bodyPr>
          <a:lstStyle/>
          <a:p>
            <a:pPr marL="342900" indent="-342900">
              <a:buFont typeface="+mj-lt"/>
              <a:buAutoNum type="arabicPeriod"/>
            </a:pPr>
            <a:endParaRPr lang="en-US" b="1" dirty="0"/>
          </a:p>
        </p:txBody>
      </p:sp>
      <p:sp>
        <p:nvSpPr>
          <p:cNvPr id="2" name="TextBox 1">
            <a:extLst>
              <a:ext uri="{FF2B5EF4-FFF2-40B4-BE49-F238E27FC236}">
                <a16:creationId xmlns:a16="http://schemas.microsoft.com/office/drawing/2014/main" id="{CC0C8B02-3910-1291-098C-2B2D7DFD639C}"/>
              </a:ext>
            </a:extLst>
          </p:cNvPr>
          <p:cNvSpPr txBox="1"/>
          <p:nvPr/>
        </p:nvSpPr>
        <p:spPr>
          <a:xfrm>
            <a:off x="1351901" y="1775663"/>
            <a:ext cx="6062472" cy="369332"/>
          </a:xfrm>
          <a:prstGeom prst="rect">
            <a:avLst/>
          </a:prstGeom>
          <a:noFill/>
        </p:spPr>
        <p:txBody>
          <a:bodyPr wrap="square" rtlCol="0">
            <a:spAutoFit/>
          </a:bodyPr>
          <a:lstStyle/>
          <a:p>
            <a:pPr algn="ctr"/>
            <a:r>
              <a:rPr lang="en-US" dirty="0"/>
              <a:t>SPARK’s priorities from Higher to Lower</a:t>
            </a:r>
          </a:p>
        </p:txBody>
      </p:sp>
      <p:sp>
        <p:nvSpPr>
          <p:cNvPr id="3" name="TextBox 2">
            <a:extLst>
              <a:ext uri="{FF2B5EF4-FFF2-40B4-BE49-F238E27FC236}">
                <a16:creationId xmlns:a16="http://schemas.microsoft.com/office/drawing/2014/main" id="{4952E0AB-8808-4E3B-A7F0-F54619698A17}"/>
              </a:ext>
            </a:extLst>
          </p:cNvPr>
          <p:cNvSpPr txBox="1"/>
          <p:nvPr/>
        </p:nvSpPr>
        <p:spPr>
          <a:xfrm>
            <a:off x="1143649" y="2512465"/>
            <a:ext cx="6992339" cy="369332"/>
          </a:xfrm>
          <a:prstGeom prst="rect">
            <a:avLst/>
          </a:prstGeom>
          <a:noFill/>
        </p:spPr>
        <p:txBody>
          <a:bodyPr wrap="square" rtlCol="0">
            <a:spAutoFit/>
          </a:bodyPr>
          <a:lstStyle/>
          <a:p>
            <a:pPr marL="342900" indent="-342900">
              <a:buFont typeface="+mj-lt"/>
              <a:buAutoNum type="arabicPeriod"/>
            </a:pPr>
            <a:r>
              <a:rPr lang="en-US" dirty="0"/>
              <a:t> </a:t>
            </a:r>
          </a:p>
        </p:txBody>
      </p:sp>
      <p:sp>
        <p:nvSpPr>
          <p:cNvPr id="4" name="Arrow: Down 3">
            <a:extLst>
              <a:ext uri="{FF2B5EF4-FFF2-40B4-BE49-F238E27FC236}">
                <a16:creationId xmlns:a16="http://schemas.microsoft.com/office/drawing/2014/main" id="{6A78CE96-E5BA-EF3A-7B27-C48C2EC93A32}"/>
              </a:ext>
            </a:extLst>
          </p:cNvPr>
          <p:cNvSpPr/>
          <p:nvPr/>
        </p:nvSpPr>
        <p:spPr>
          <a:xfrm>
            <a:off x="392649" y="2587752"/>
            <a:ext cx="502920" cy="3538728"/>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F5BC8D2-E0D2-48A1-071D-45B80C433627}"/>
              </a:ext>
            </a:extLst>
          </p:cNvPr>
          <p:cNvSpPr txBox="1"/>
          <p:nvPr/>
        </p:nvSpPr>
        <p:spPr>
          <a:xfrm>
            <a:off x="260029" y="2263641"/>
            <a:ext cx="768159" cy="338554"/>
          </a:xfrm>
          <a:prstGeom prst="rect">
            <a:avLst/>
          </a:prstGeom>
          <a:noFill/>
        </p:spPr>
        <p:txBody>
          <a:bodyPr wrap="none" rtlCol="0">
            <a:spAutoFit/>
          </a:bodyPr>
          <a:lstStyle/>
          <a:p>
            <a:r>
              <a:rPr lang="en-US" sz="1600" dirty="0">
                <a:solidFill>
                  <a:schemeClr val="accent3"/>
                </a:solidFill>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285003" y="6126480"/>
            <a:ext cx="718210" cy="338554"/>
          </a:xfrm>
          <a:prstGeom prst="rect">
            <a:avLst/>
          </a:prstGeom>
          <a:noFill/>
        </p:spPr>
        <p:txBody>
          <a:bodyPr wrap="none" rtlCol="0">
            <a:spAutoFit/>
          </a:bodyPr>
          <a:lstStyle/>
          <a:p>
            <a:r>
              <a:rPr lang="en-US" sz="1600" dirty="0">
                <a:solidFill>
                  <a:schemeClr val="accent3"/>
                </a:solidFill>
              </a:rPr>
              <a:t>Lower</a:t>
            </a:r>
          </a:p>
        </p:txBody>
      </p:sp>
    </p:spTree>
    <p:extLst>
      <p:ext uri="{BB962C8B-B14F-4D97-AF65-F5344CB8AC3E}">
        <p14:creationId xmlns:p14="http://schemas.microsoft.com/office/powerpoint/2010/main" val="3916734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1EB4-1897-A26B-CE0C-A361189FA86B}"/>
              </a:ext>
            </a:extLst>
          </p:cNvPr>
          <p:cNvSpPr>
            <a:spLocks noGrp="1"/>
          </p:cNvSpPr>
          <p:nvPr>
            <p:ph type="title"/>
          </p:nvPr>
        </p:nvSpPr>
        <p:spPr/>
        <p:txBody>
          <a:bodyPr/>
          <a:lstStyle/>
          <a:p>
            <a:r>
              <a:rPr lang="en-US" dirty="0"/>
              <a:t>Action on the</a:t>
            </a:r>
            <a:br>
              <a:rPr lang="en-US" dirty="0"/>
            </a:br>
            <a:r>
              <a:rPr lang="en-US" dirty="0"/>
              <a:t>Strategic Plan Priorities</a:t>
            </a:r>
          </a:p>
        </p:txBody>
      </p:sp>
      <p:sp>
        <p:nvSpPr>
          <p:cNvPr id="4" name="Slide Number Placeholder 3">
            <a:extLst>
              <a:ext uri="{FF2B5EF4-FFF2-40B4-BE49-F238E27FC236}">
                <a16:creationId xmlns:a16="http://schemas.microsoft.com/office/drawing/2014/main" id="{ECB2EF17-9FAA-6AF4-95B2-7A93F7B22C02}"/>
              </a:ext>
            </a:extLst>
          </p:cNvPr>
          <p:cNvSpPr>
            <a:spLocks noGrp="1"/>
          </p:cNvSpPr>
          <p:nvPr>
            <p:ph type="sldNum" sz="quarter" idx="12"/>
          </p:nvPr>
        </p:nvSpPr>
        <p:spPr/>
        <p:txBody>
          <a:bodyPr/>
          <a:lstStyle/>
          <a:p>
            <a:fld id="{294A09A9-5501-47C1-A89A-A340965A2BE2}" type="slidenum">
              <a:rPr lang="en-US" smtClean="0"/>
              <a:pPr/>
              <a:t>19</a:t>
            </a:fld>
            <a:endParaRPr lang="en-US"/>
          </a:p>
        </p:txBody>
      </p:sp>
      <p:sp>
        <p:nvSpPr>
          <p:cNvPr id="8" name="Content Placeholder 2">
            <a:extLst>
              <a:ext uri="{FF2B5EF4-FFF2-40B4-BE49-F238E27FC236}">
                <a16:creationId xmlns:a16="http://schemas.microsoft.com/office/drawing/2014/main" id="{7AE0278B-2BD8-E6C7-0D19-291F906AEB82}"/>
              </a:ext>
            </a:extLst>
          </p:cNvPr>
          <p:cNvSpPr>
            <a:spLocks noGrp="1"/>
          </p:cNvSpPr>
          <p:nvPr>
            <p:ph type="body" idx="1"/>
          </p:nvPr>
        </p:nvSpPr>
        <p:spPr>
          <a:xfrm>
            <a:off x="1167492" y="2478025"/>
            <a:ext cx="8387988" cy="3703066"/>
          </a:xfrm>
        </p:spPr>
        <p:txBody>
          <a:bodyPr vert="horz" lIns="91440" tIns="45720" rIns="91440" bIns="45720" rtlCol="0" anchor="ctr">
            <a:normAutofit/>
          </a:bodyPr>
          <a:lstStyle/>
          <a:p>
            <a:pPr>
              <a:lnSpc>
                <a:spcPct val="100000"/>
              </a:lnSpc>
              <a:spcBef>
                <a:spcPts val="600"/>
              </a:spcBef>
            </a:pPr>
            <a:r>
              <a:rPr lang="en-US" sz="3200" dirty="0">
                <a:solidFill>
                  <a:schemeClr val="tx1">
                    <a:lumMod val="75000"/>
                    <a:lumOff val="25000"/>
                  </a:schemeClr>
                </a:solidFill>
              </a:rPr>
              <a:t>The GO Team needs to </a:t>
            </a:r>
            <a:r>
              <a:rPr lang="en-US" sz="3200" b="1" dirty="0">
                <a:solidFill>
                  <a:schemeClr val="accent3"/>
                </a:solidFill>
              </a:rPr>
              <a:t>TAKE ACTION (vote)</a:t>
            </a:r>
            <a:r>
              <a:rPr lang="en-US" sz="3200" dirty="0">
                <a:solidFill>
                  <a:schemeClr val="accent3"/>
                </a:solidFill>
              </a:rPr>
              <a:t> </a:t>
            </a:r>
            <a:r>
              <a:rPr lang="en-US" sz="3200" dirty="0">
                <a:solidFill>
                  <a:schemeClr val="tx1">
                    <a:lumMod val="75000"/>
                    <a:lumOff val="25000"/>
                  </a:schemeClr>
                </a:solidFill>
              </a:rPr>
              <a:t>on its ranked Strategic Plan Priorities. After the motion and a second, the GO Team may have additional discussion. Once discussion is concluded, the GO Team will vote.</a:t>
            </a:r>
          </a:p>
        </p:txBody>
      </p:sp>
    </p:spTree>
    <p:extLst>
      <p:ext uri="{BB962C8B-B14F-4D97-AF65-F5344CB8AC3E}">
        <p14:creationId xmlns:p14="http://schemas.microsoft.com/office/powerpoint/2010/main" val="2741100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lstStyle/>
          <a:p>
            <a:r>
              <a:rPr lang="en-US"/>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17467"/>
            <a:ext cx="9779182" cy="3366815"/>
          </a:xfrm>
        </p:spPr>
        <p:txBody>
          <a:bodyPr vert="horz" lIns="91440" tIns="45720" rIns="91440" bIns="45720" rtlCol="0" anchor="t">
            <a:normAutofit/>
          </a:bodyPr>
          <a:lstStyle/>
          <a:p>
            <a:r>
              <a:rPr lang="en-US" dirty="0"/>
              <a:t>Fall ACES Presentation</a:t>
            </a:r>
          </a:p>
          <a:p>
            <a:r>
              <a:rPr lang="en-US" dirty="0"/>
              <a:t>Review of Strategic Plan and priorities progress</a:t>
            </a:r>
          </a:p>
          <a:p>
            <a:r>
              <a:rPr lang="en-US" dirty="0"/>
              <a:t>Preparing for the Budget Development</a:t>
            </a:r>
          </a:p>
          <a:p>
            <a:r>
              <a:rPr lang="en-US" dirty="0"/>
              <a:t>	</a:t>
            </a:r>
            <a:r>
              <a:rPr lang="en-US" sz="2400" i="1" dirty="0"/>
              <a:t>Rank Strategic Priorities</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294967295"/>
          </p:nvPr>
        </p:nvSpPr>
        <p:spPr>
          <a:xfrm>
            <a:off x="10153276" y="6356350"/>
            <a:ext cx="1657723" cy="365125"/>
          </a:xfrm>
        </p:spPr>
        <p:txBody>
          <a:bodyPr/>
          <a:lstStyle/>
          <a:p>
            <a:fld id="{294A09A9-5501-47C1-A89A-A340965A2BE2}" type="slidenum">
              <a:rPr lang="en-US" smtClean="0"/>
              <a:pPr/>
              <a:t>2</a:t>
            </a:fld>
            <a:endParaRPr lang="en-US"/>
          </a:p>
        </p:txBody>
      </p:sp>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B281EC0-02EA-9AD2-DC9E-AD3BD9692AAD}"/>
              </a:ext>
            </a:extLst>
          </p:cNvPr>
          <p:cNvSpPr>
            <a:spLocks noGrp="1"/>
          </p:cNvSpPr>
          <p:nvPr>
            <p:ph type="ctrTitle"/>
          </p:nvPr>
        </p:nvSpPr>
        <p:spPr>
          <a:xfrm>
            <a:off x="1087864" y="444281"/>
            <a:ext cx="7261525" cy="1176210"/>
          </a:xfrm>
        </p:spPr>
        <p:txBody>
          <a:bodyPr vert="horz" lIns="91440" tIns="45720" rIns="91440" bIns="45720" rtlCol="0" anchor="ctr">
            <a:normAutofit/>
          </a:bodyPr>
          <a:lstStyle/>
          <a:p>
            <a:r>
              <a:rPr lang="en-US" b="1" kern="1200" dirty="0">
                <a:solidFill>
                  <a:schemeClr val="accent2"/>
                </a:solidFill>
              </a:rPr>
              <a:t>Where we’re going</a:t>
            </a:r>
          </a:p>
        </p:txBody>
      </p:sp>
      <p:sp>
        <p:nvSpPr>
          <p:cNvPr id="10" name="Content Placeholder 4">
            <a:extLst>
              <a:ext uri="{FF2B5EF4-FFF2-40B4-BE49-F238E27FC236}">
                <a16:creationId xmlns:a16="http://schemas.microsoft.com/office/drawing/2014/main" id="{C5DF341F-E3B8-7BDA-DFF8-2F93D088B954}"/>
              </a:ext>
            </a:extLst>
          </p:cNvPr>
          <p:cNvSpPr>
            <a:spLocks noGrp="1"/>
          </p:cNvSpPr>
          <p:nvPr>
            <p:ph type="subTitle" idx="1"/>
          </p:nvPr>
        </p:nvSpPr>
        <p:spPr>
          <a:xfrm>
            <a:off x="1087865" y="1961198"/>
            <a:ext cx="6318776" cy="2254186"/>
          </a:xfrm>
        </p:spPr>
        <p:txBody>
          <a:bodyPr vert="horz" lIns="91440" tIns="45720" rIns="91440" bIns="45720" rtlCol="0">
            <a:noAutofit/>
          </a:bodyPr>
          <a:lstStyle/>
          <a:p>
            <a:pPr>
              <a:lnSpc>
                <a:spcPct val="100000"/>
              </a:lnSpc>
              <a:spcBef>
                <a:spcPts val="0"/>
              </a:spcBef>
            </a:pPr>
            <a:r>
              <a:rPr lang="en-US" sz="2400" dirty="0"/>
              <a:t>At our next meeting we will begin the discussion of the 2023-2024 budget. </a:t>
            </a:r>
          </a:p>
          <a:p>
            <a:pPr>
              <a:lnSpc>
                <a:spcPct val="100000"/>
              </a:lnSpc>
              <a:spcBef>
                <a:spcPts val="0"/>
              </a:spcBef>
            </a:pPr>
            <a:endParaRPr lang="en-US" sz="2400" dirty="0"/>
          </a:p>
          <a:p>
            <a:pPr>
              <a:lnSpc>
                <a:spcPct val="100000"/>
              </a:lnSpc>
              <a:spcBef>
                <a:spcPts val="0"/>
              </a:spcBef>
            </a:pPr>
            <a:r>
              <a:rPr lang="en-US" sz="2400" dirty="0"/>
              <a:t>Let me or the Chair know of any additional information you need for our future discussion.</a:t>
            </a:r>
          </a:p>
        </p:txBody>
      </p:sp>
      <p:sp>
        <p:nvSpPr>
          <p:cNvPr id="15" name="Slide Number Placeholder 3">
            <a:extLst>
              <a:ext uri="{FF2B5EF4-FFF2-40B4-BE49-F238E27FC236}">
                <a16:creationId xmlns:a16="http://schemas.microsoft.com/office/drawing/2014/main" id="{53F71CAA-F32D-4F48-0E12-F8055A933F38}"/>
              </a:ext>
            </a:extLst>
          </p:cNvPr>
          <p:cNvSpPr>
            <a:spLocks noGrp="1"/>
          </p:cNvSpPr>
          <p:nvPr>
            <p:ph type="sldNum" sz="quarter" idx="10"/>
          </p:nvPr>
        </p:nvSpPr>
        <p:spPr>
          <a:xfrm>
            <a:off x="9067800" y="6356350"/>
            <a:ext cx="2743200" cy="365125"/>
          </a:xfrm>
        </p:spPr>
        <p:txBody>
          <a:bodyPr/>
          <a:lstStyle/>
          <a:p>
            <a:pPr>
              <a:spcAft>
                <a:spcPts val="600"/>
              </a:spcAft>
            </a:pPr>
            <a:fld id="{294A09A9-5501-47C1-A89A-A340965A2BE2}" type="slidenum">
              <a:rPr lang="en-US" smtClean="0"/>
              <a:pPr>
                <a:spcAft>
                  <a:spcPts val="600"/>
                </a:spcAft>
              </a:pPr>
              <a:t>20</a:t>
            </a:fld>
            <a:endParaRPr lang="en-US"/>
          </a:p>
        </p:txBody>
      </p:sp>
    </p:spTree>
    <p:extLst>
      <p:ext uri="{BB962C8B-B14F-4D97-AF65-F5344CB8AC3E}">
        <p14:creationId xmlns:p14="http://schemas.microsoft.com/office/powerpoint/2010/main" val="788913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ctrTitle"/>
          </p:nvPr>
        </p:nvSpPr>
        <p:spPr/>
        <p:txBody>
          <a:bodyPr/>
          <a:lstStyle/>
          <a:p>
            <a:r>
              <a:rPr lang="en-US"/>
              <a:t>Thank you</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4294967295"/>
          </p:nvPr>
        </p:nvSpPr>
        <p:spPr>
          <a:xfrm>
            <a:off x="11341100" y="6356350"/>
            <a:ext cx="850900" cy="365125"/>
          </a:xfrm>
        </p:spPr>
        <p:txBody>
          <a:bodyPr/>
          <a:lstStyle/>
          <a:p>
            <a:pPr lvl="0"/>
            <a:fld id="{D76B855D-E9CC-4FF8-AD85-6CDC7B89A0DE}" type="slidenum">
              <a:rPr lang="en-US" noProof="0" smtClean="0"/>
              <a:pPr lvl="0"/>
              <a:t>21</a:t>
            </a:fld>
            <a:endParaRPr lang="en-US" noProof="0"/>
          </a:p>
        </p:txBody>
      </p:sp>
    </p:spTree>
    <p:extLst>
      <p:ext uri="{BB962C8B-B14F-4D97-AF65-F5344CB8AC3E}">
        <p14:creationId xmlns:p14="http://schemas.microsoft.com/office/powerpoint/2010/main" val="96225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33;p26">
            <a:extLst>
              <a:ext uri="{FF2B5EF4-FFF2-40B4-BE49-F238E27FC236}">
                <a16:creationId xmlns:a16="http://schemas.microsoft.com/office/drawing/2014/main" id="{E4B41B92-402F-5766-E8FF-63ABF8920E9C}"/>
              </a:ext>
            </a:extLst>
          </p:cNvPr>
          <p:cNvSpPr txBox="1"/>
          <p:nvPr/>
        </p:nvSpPr>
        <p:spPr>
          <a:xfrm>
            <a:off x="2233945" y="320116"/>
            <a:ext cx="4472555" cy="215440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3200" b="1" dirty="0">
                <a:solidFill>
                  <a:srgbClr val="4472C4"/>
                </a:solidFill>
              </a:rPr>
              <a:t>A</a:t>
            </a:r>
            <a:r>
              <a:rPr lang="en" sz="3200" b="1" dirty="0">
                <a:solidFill>
                  <a:srgbClr val="ED7D31"/>
                </a:solidFill>
              </a:rPr>
              <a:t>ccountability</a:t>
            </a:r>
            <a:r>
              <a:rPr lang="en" sz="3200" b="1" dirty="0"/>
              <a:t> </a:t>
            </a:r>
            <a:endParaRPr sz="3200" b="1" dirty="0"/>
          </a:p>
          <a:p>
            <a:pPr marL="0" lvl="0" indent="0" algn="l" rtl="0">
              <a:spcBef>
                <a:spcPts val="0"/>
              </a:spcBef>
              <a:spcAft>
                <a:spcPts val="0"/>
              </a:spcAft>
              <a:buNone/>
            </a:pPr>
            <a:r>
              <a:rPr lang="en" sz="3200" b="1" dirty="0">
                <a:solidFill>
                  <a:srgbClr val="4472C4"/>
                </a:solidFill>
              </a:rPr>
              <a:t>C</a:t>
            </a:r>
            <a:r>
              <a:rPr lang="en" sz="3200" b="1" dirty="0">
                <a:solidFill>
                  <a:srgbClr val="ED7D31"/>
                </a:solidFill>
              </a:rPr>
              <a:t>ollaboration</a:t>
            </a:r>
            <a:endParaRPr sz="3200" b="1" dirty="0">
              <a:solidFill>
                <a:srgbClr val="ED7D31"/>
              </a:solidFill>
            </a:endParaRPr>
          </a:p>
          <a:p>
            <a:pPr marL="0" lvl="0" indent="0" algn="l" rtl="0">
              <a:spcBef>
                <a:spcPts val="0"/>
              </a:spcBef>
              <a:spcAft>
                <a:spcPts val="0"/>
              </a:spcAft>
              <a:buNone/>
            </a:pPr>
            <a:r>
              <a:rPr lang="en" sz="3200" b="1" dirty="0">
                <a:solidFill>
                  <a:srgbClr val="4472C4"/>
                </a:solidFill>
              </a:rPr>
              <a:t>E</a:t>
            </a:r>
            <a:r>
              <a:rPr lang="en" sz="3200" b="1" dirty="0">
                <a:solidFill>
                  <a:srgbClr val="ED7D31"/>
                </a:solidFill>
              </a:rPr>
              <a:t>quity</a:t>
            </a:r>
            <a:endParaRPr sz="3200" b="1" dirty="0">
              <a:solidFill>
                <a:srgbClr val="ED7D31"/>
              </a:solidFill>
            </a:endParaRPr>
          </a:p>
          <a:p>
            <a:pPr marL="0" lvl="0" indent="0" algn="l" rtl="0">
              <a:spcBef>
                <a:spcPts val="0"/>
              </a:spcBef>
              <a:spcAft>
                <a:spcPts val="0"/>
              </a:spcAft>
              <a:buNone/>
            </a:pPr>
            <a:r>
              <a:rPr lang="en" sz="3200" b="1" dirty="0">
                <a:solidFill>
                  <a:srgbClr val="4472C4"/>
                </a:solidFill>
              </a:rPr>
              <a:t>S</a:t>
            </a:r>
            <a:r>
              <a:rPr lang="en" sz="3200" b="1" dirty="0">
                <a:solidFill>
                  <a:srgbClr val="ED7D31"/>
                </a:solidFill>
              </a:rPr>
              <a:t>upport </a:t>
            </a:r>
            <a:endParaRPr sz="3200" b="1" dirty="0">
              <a:solidFill>
                <a:srgbClr val="ED7D31"/>
              </a:solidFill>
            </a:endParaRPr>
          </a:p>
        </p:txBody>
      </p:sp>
      <p:pic>
        <p:nvPicPr>
          <p:cNvPr id="12" name="Google Shape;135;p26" descr="Graphical user interface, application&#10;&#10;Description automatically generated">
            <a:extLst>
              <a:ext uri="{FF2B5EF4-FFF2-40B4-BE49-F238E27FC236}">
                <a16:creationId xmlns:a16="http://schemas.microsoft.com/office/drawing/2014/main" id="{9D27199E-BBEB-3390-FFC0-4F8E9F00AF2E}"/>
              </a:ext>
            </a:extLst>
          </p:cNvPr>
          <p:cNvPicPr preferRelativeResize="0"/>
          <p:nvPr/>
        </p:nvPicPr>
        <p:blipFill rotWithShape="1">
          <a:blip r:embed="rId2">
            <a:alphaModFix/>
          </a:blip>
          <a:srcRect/>
          <a:stretch/>
        </p:blipFill>
        <p:spPr>
          <a:xfrm rot="20682179">
            <a:off x="646667" y="362828"/>
            <a:ext cx="1351583" cy="1968271"/>
          </a:xfrm>
          <a:prstGeom prst="rect">
            <a:avLst/>
          </a:prstGeom>
          <a:noFill/>
          <a:ln>
            <a:noFill/>
          </a:ln>
        </p:spPr>
      </p:pic>
      <p:sp>
        <p:nvSpPr>
          <p:cNvPr id="13" name="TextBox 12">
            <a:extLst>
              <a:ext uri="{FF2B5EF4-FFF2-40B4-BE49-F238E27FC236}">
                <a16:creationId xmlns:a16="http://schemas.microsoft.com/office/drawing/2014/main" id="{C1195DF1-B5CF-8EA3-676E-BC50B786E45F}"/>
              </a:ext>
            </a:extLst>
          </p:cNvPr>
          <p:cNvSpPr txBox="1"/>
          <p:nvPr/>
        </p:nvSpPr>
        <p:spPr>
          <a:xfrm>
            <a:off x="1636294" y="3157086"/>
            <a:ext cx="9567512" cy="1015663"/>
          </a:xfrm>
          <a:prstGeom prst="rect">
            <a:avLst/>
          </a:prstGeom>
          <a:noFill/>
        </p:spPr>
        <p:txBody>
          <a:bodyPr wrap="square" rtlCol="0">
            <a:spAutoFit/>
          </a:bodyPr>
          <a:lstStyle/>
          <a:p>
            <a:r>
              <a:rPr lang="en-US" sz="6000" b="1" dirty="0">
                <a:solidFill>
                  <a:schemeClr val="tx1">
                    <a:lumMod val="65000"/>
                    <a:lumOff val="35000"/>
                  </a:schemeClr>
                </a:solidFill>
              </a:rPr>
              <a:t>Fall 2022 ACES Presentation</a:t>
            </a:r>
          </a:p>
        </p:txBody>
      </p:sp>
    </p:spTree>
    <p:extLst>
      <p:ext uri="{BB962C8B-B14F-4D97-AF65-F5344CB8AC3E}">
        <p14:creationId xmlns:p14="http://schemas.microsoft.com/office/powerpoint/2010/main" val="271625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121"/>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sz="1400" kern="0">
                <a:solidFill>
                  <a:srgbClr val="000000"/>
                </a:solidFill>
                <a:latin typeface="Arial"/>
                <a:cs typeface="Arial"/>
                <a:sym typeface="Arial"/>
              </a:rPr>
              <a:pPr>
                <a:buClr>
                  <a:srgbClr val="000000"/>
                </a:buClr>
              </a:pPr>
              <a:t>4</a:t>
            </a:fld>
            <a:endParaRPr sz="1400" kern="0">
              <a:solidFill>
                <a:srgbClr val="000000"/>
              </a:solidFill>
              <a:latin typeface="Arial"/>
              <a:cs typeface="Arial"/>
              <a:sym typeface="Arial"/>
            </a:endParaRPr>
          </a:p>
        </p:txBody>
      </p:sp>
      <p:sp>
        <p:nvSpPr>
          <p:cNvPr id="863" name="Google Shape;863;p121"/>
          <p:cNvSpPr txBox="1"/>
          <p:nvPr/>
        </p:nvSpPr>
        <p:spPr>
          <a:xfrm>
            <a:off x="2857500" y="1914361"/>
            <a:ext cx="12192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7 years</a:t>
            </a:r>
            <a:endParaRPr sz="1400" kern="0">
              <a:solidFill>
                <a:srgbClr val="000000"/>
              </a:solidFill>
              <a:latin typeface="Arial"/>
              <a:cs typeface="Arial"/>
              <a:sym typeface="Arial"/>
            </a:endParaRPr>
          </a:p>
        </p:txBody>
      </p:sp>
      <p:sp>
        <p:nvSpPr>
          <p:cNvPr id="864" name="Google Shape;864;p121"/>
          <p:cNvSpPr txBox="1"/>
          <p:nvPr/>
        </p:nvSpPr>
        <p:spPr>
          <a:xfrm>
            <a:off x="3173125" y="2152074"/>
            <a:ext cx="12192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7 years</a:t>
            </a:r>
            <a:endParaRPr sz="1400" kern="0">
              <a:solidFill>
                <a:srgbClr val="000000"/>
              </a:solidFill>
              <a:latin typeface="Arial"/>
              <a:cs typeface="Arial"/>
              <a:sym typeface="Arial"/>
            </a:endParaRPr>
          </a:p>
        </p:txBody>
      </p:sp>
      <p:sp>
        <p:nvSpPr>
          <p:cNvPr id="865" name="Google Shape;865;p121"/>
          <p:cNvSpPr txBox="1"/>
          <p:nvPr/>
        </p:nvSpPr>
        <p:spPr>
          <a:xfrm>
            <a:off x="9786047" y="1914348"/>
            <a:ext cx="12192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1</a:t>
            </a:r>
            <a:endParaRPr sz="1400" kern="0">
              <a:solidFill>
                <a:srgbClr val="000000"/>
              </a:solidFill>
              <a:latin typeface="Arial"/>
              <a:cs typeface="Arial"/>
              <a:sym typeface="Arial"/>
            </a:endParaRPr>
          </a:p>
        </p:txBody>
      </p:sp>
      <p:sp>
        <p:nvSpPr>
          <p:cNvPr id="866" name="Google Shape;866;p121"/>
          <p:cNvSpPr txBox="1"/>
          <p:nvPr/>
        </p:nvSpPr>
        <p:spPr>
          <a:xfrm>
            <a:off x="9072482" y="2152073"/>
            <a:ext cx="15048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2 Vacancies</a:t>
            </a:r>
            <a:endParaRPr sz="1400" kern="0">
              <a:solidFill>
                <a:srgbClr val="000000"/>
              </a:solidFill>
              <a:latin typeface="Arial"/>
              <a:cs typeface="Arial"/>
              <a:sym typeface="Arial"/>
            </a:endParaRPr>
          </a:p>
        </p:txBody>
      </p:sp>
      <p:sp>
        <p:nvSpPr>
          <p:cNvPr id="867" name="Google Shape;867;p121"/>
          <p:cNvSpPr txBox="1"/>
          <p:nvPr/>
        </p:nvSpPr>
        <p:spPr>
          <a:xfrm>
            <a:off x="3289225" y="2579200"/>
            <a:ext cx="2921100" cy="469832"/>
          </a:xfrm>
          <a:prstGeom prst="rect">
            <a:avLst/>
          </a:prstGeom>
          <a:noFill/>
          <a:ln>
            <a:noFill/>
          </a:ln>
        </p:spPr>
        <p:txBody>
          <a:bodyPr spcFirstLastPara="1" wrap="square" lIns="91425" tIns="45700" rIns="91425" bIns="45700" anchor="t" anchorCtr="0">
            <a:spAutoFit/>
          </a:bodyPr>
          <a:lstStyle/>
          <a:p>
            <a:pPr>
              <a:lnSpc>
                <a:spcPct val="90000"/>
              </a:lnSpc>
              <a:spcBef>
                <a:spcPts val="1000"/>
              </a:spcBef>
              <a:buClr>
                <a:srgbClr val="000000"/>
              </a:buClr>
              <a:buSzPts val="1100"/>
            </a:pPr>
            <a:r>
              <a:rPr lang="en-US" b="1" kern="0">
                <a:solidFill>
                  <a:srgbClr val="0E6F98"/>
                </a:solidFill>
                <a:latin typeface="Calibri"/>
                <a:ea typeface="Calibri"/>
                <a:cs typeface="Calibri"/>
                <a:sym typeface="Calibri"/>
              </a:rPr>
              <a:t> STEAM Signature Program</a:t>
            </a:r>
            <a:endParaRPr b="1" kern="0">
              <a:solidFill>
                <a:srgbClr val="4472C4"/>
              </a:solidFill>
              <a:latin typeface="Calibri"/>
              <a:ea typeface="Calibri"/>
              <a:cs typeface="Calibri"/>
              <a:sym typeface="Calibri"/>
            </a:endParaRPr>
          </a:p>
        </p:txBody>
      </p:sp>
      <p:sp>
        <p:nvSpPr>
          <p:cNvPr id="868" name="Google Shape;868;p121"/>
          <p:cNvSpPr txBox="1"/>
          <p:nvPr/>
        </p:nvSpPr>
        <p:spPr>
          <a:xfrm>
            <a:off x="8677974" y="4135343"/>
            <a:ext cx="16479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50 students</a:t>
            </a:r>
            <a:endParaRPr sz="1400" kern="0">
              <a:solidFill>
                <a:srgbClr val="000000"/>
              </a:solidFill>
              <a:latin typeface="Arial"/>
              <a:cs typeface="Arial"/>
              <a:sym typeface="Arial"/>
            </a:endParaRPr>
          </a:p>
        </p:txBody>
      </p:sp>
      <p:sp>
        <p:nvSpPr>
          <p:cNvPr id="869" name="Google Shape;869;p121"/>
          <p:cNvSpPr txBox="1"/>
          <p:nvPr/>
        </p:nvSpPr>
        <p:spPr>
          <a:xfrm>
            <a:off x="9351124" y="4352764"/>
            <a:ext cx="17241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38 students</a:t>
            </a:r>
            <a:endParaRPr sz="1400" kern="0">
              <a:solidFill>
                <a:srgbClr val="000000"/>
              </a:solidFill>
              <a:latin typeface="Arial"/>
              <a:cs typeface="Arial"/>
              <a:sym typeface="Arial"/>
            </a:endParaRPr>
          </a:p>
        </p:txBody>
      </p:sp>
      <p:sp>
        <p:nvSpPr>
          <p:cNvPr id="870" name="Google Shape;870;p121"/>
          <p:cNvSpPr txBox="1"/>
          <p:nvPr/>
        </p:nvSpPr>
        <p:spPr>
          <a:xfrm>
            <a:off x="7884749" y="4650585"/>
            <a:ext cx="15906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172 students</a:t>
            </a:r>
            <a:endParaRPr sz="1400" kern="0">
              <a:solidFill>
                <a:srgbClr val="000000"/>
              </a:solidFill>
              <a:latin typeface="Arial"/>
              <a:cs typeface="Arial"/>
              <a:sym typeface="Arial"/>
            </a:endParaRPr>
          </a:p>
        </p:txBody>
      </p:sp>
      <p:sp>
        <p:nvSpPr>
          <p:cNvPr id="871" name="Google Shape;871;p121"/>
          <p:cNvSpPr txBox="1"/>
          <p:nvPr/>
        </p:nvSpPr>
        <p:spPr>
          <a:xfrm>
            <a:off x="3173124" y="4281268"/>
            <a:ext cx="16479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747</a:t>
            </a:r>
            <a:endParaRPr sz="1400" kern="0">
              <a:solidFill>
                <a:srgbClr val="000000"/>
              </a:solidFill>
              <a:latin typeface="Arial"/>
              <a:cs typeface="Arial"/>
              <a:sym typeface="Arial"/>
            </a:endParaRPr>
          </a:p>
        </p:txBody>
      </p:sp>
      <p:sp>
        <p:nvSpPr>
          <p:cNvPr id="872" name="Google Shape;872;p121"/>
          <p:cNvSpPr txBox="1"/>
          <p:nvPr/>
        </p:nvSpPr>
        <p:spPr>
          <a:xfrm>
            <a:off x="3173124" y="4618843"/>
            <a:ext cx="16479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732</a:t>
            </a:r>
            <a:endParaRPr sz="1400" kern="0">
              <a:solidFill>
                <a:srgbClr val="000000"/>
              </a:solidFill>
              <a:latin typeface="Arial"/>
              <a:cs typeface="Arial"/>
              <a:sym typeface="Arial"/>
            </a:endParaRPr>
          </a:p>
        </p:txBody>
      </p:sp>
      <p:sp>
        <p:nvSpPr>
          <p:cNvPr id="873" name="Google Shape;873;p121"/>
          <p:cNvSpPr txBox="1"/>
          <p:nvPr/>
        </p:nvSpPr>
        <p:spPr>
          <a:xfrm>
            <a:off x="3366549" y="4868368"/>
            <a:ext cx="16479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15</a:t>
            </a:r>
            <a:endParaRPr sz="1400" kern="0">
              <a:solidFill>
                <a:srgbClr val="000000"/>
              </a:solidFill>
              <a:latin typeface="Arial"/>
              <a:cs typeface="Arial"/>
              <a:sym typeface="Arial"/>
            </a:endParaRPr>
          </a:p>
        </p:txBody>
      </p:sp>
      <p:sp>
        <p:nvSpPr>
          <p:cNvPr id="874" name="Google Shape;874;p121"/>
          <p:cNvSpPr txBox="1"/>
          <p:nvPr/>
        </p:nvSpPr>
        <p:spPr>
          <a:xfrm>
            <a:off x="9739075" y="2753250"/>
            <a:ext cx="586800" cy="927916"/>
          </a:xfrm>
          <a:prstGeom prst="rect">
            <a:avLst/>
          </a:prstGeom>
          <a:noFill/>
          <a:ln>
            <a:noFill/>
          </a:ln>
        </p:spPr>
        <p:txBody>
          <a:bodyPr spcFirstLastPara="1" wrap="square" lIns="91425" tIns="91425" rIns="91425" bIns="91425" anchor="t" anchorCtr="0">
            <a:spAutoFit/>
          </a:bodyPr>
          <a:lstStyle/>
          <a:p>
            <a:pPr marL="457200" indent="-317500">
              <a:lnSpc>
                <a:spcPct val="115000"/>
              </a:lnSpc>
              <a:buClr>
                <a:srgbClr val="000000"/>
              </a:buClr>
              <a:buSzPts val="1400"/>
              <a:buFont typeface="Arial"/>
              <a:buChar char="❏"/>
            </a:pPr>
            <a:r>
              <a:rPr lang="en-US" sz="1400" kern="0">
                <a:solidFill>
                  <a:srgbClr val="000000"/>
                </a:solidFill>
                <a:latin typeface="Arial"/>
                <a:cs typeface="Arial"/>
                <a:sym typeface="Arial"/>
              </a:rPr>
              <a:t> </a:t>
            </a:r>
            <a:endParaRPr sz="1400" kern="0">
              <a:solidFill>
                <a:srgbClr val="000000"/>
              </a:solidFill>
              <a:latin typeface="Arial"/>
              <a:cs typeface="Arial"/>
              <a:sym typeface="Arial"/>
            </a:endParaRPr>
          </a:p>
          <a:p>
            <a:pPr marL="457200" indent="-317500">
              <a:lnSpc>
                <a:spcPct val="115000"/>
              </a:lnSpc>
              <a:buClr>
                <a:srgbClr val="000000"/>
              </a:buClr>
              <a:buSzPts val="1400"/>
              <a:buFont typeface="Arial"/>
              <a:buChar char="❏"/>
            </a:pPr>
            <a:r>
              <a:rPr lang="en-US" sz="1400" kern="0">
                <a:solidFill>
                  <a:srgbClr val="000000"/>
                </a:solidFill>
                <a:latin typeface="Arial"/>
                <a:cs typeface="Arial"/>
                <a:sym typeface="Arial"/>
              </a:rPr>
              <a:t> </a:t>
            </a:r>
            <a:endParaRPr sz="1400" kern="0">
              <a:solidFill>
                <a:srgbClr val="000000"/>
              </a:solidFill>
              <a:latin typeface="Arial"/>
              <a:cs typeface="Arial"/>
              <a:sym typeface="Arial"/>
            </a:endParaRPr>
          </a:p>
          <a:p>
            <a:pPr marL="457200" indent="-317500">
              <a:lnSpc>
                <a:spcPct val="115000"/>
              </a:lnSpc>
              <a:buClr>
                <a:srgbClr val="000000"/>
              </a:buClr>
              <a:buSzPts val="1400"/>
              <a:buFont typeface="Arial"/>
              <a:buChar char="✓"/>
            </a:pPr>
            <a:endParaRPr sz="1400" kern="0">
              <a:solidFill>
                <a:srgbClr val="000000"/>
              </a:solidFill>
              <a:latin typeface="Arial"/>
              <a:cs typeface="Arial"/>
              <a:sym typeface="Arial"/>
            </a:endParaRPr>
          </a:p>
        </p:txBody>
      </p:sp>
      <p:sp>
        <p:nvSpPr>
          <p:cNvPr id="875" name="Google Shape;875;p121"/>
          <p:cNvSpPr txBox="1"/>
          <p:nvPr/>
        </p:nvSpPr>
        <p:spPr>
          <a:xfrm>
            <a:off x="3835149" y="3319663"/>
            <a:ext cx="11793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xxx</a:t>
            </a:r>
            <a:endParaRPr kern="0">
              <a:solidFill>
                <a:srgbClr val="000000"/>
              </a:solidFill>
              <a:latin typeface="Calibri"/>
              <a:ea typeface="Calibri"/>
              <a:cs typeface="Calibri"/>
              <a:sym typeface="Calibri"/>
            </a:endParaRPr>
          </a:p>
        </p:txBody>
      </p:sp>
      <p:sp>
        <p:nvSpPr>
          <p:cNvPr id="876" name="Google Shape;876;p121"/>
          <p:cNvSpPr txBox="1"/>
          <p:nvPr/>
        </p:nvSpPr>
        <p:spPr>
          <a:xfrm>
            <a:off x="3116874" y="3653375"/>
            <a:ext cx="11793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xxx</a:t>
            </a:r>
            <a:endParaRPr kern="0">
              <a:solidFill>
                <a:srgbClr val="000000"/>
              </a:solidFill>
              <a:latin typeface="Calibri"/>
              <a:ea typeface="Calibri"/>
              <a:cs typeface="Calibri"/>
              <a:sym typeface="Calibri"/>
            </a:endParaRPr>
          </a:p>
        </p:txBody>
      </p:sp>
      <p:sp>
        <p:nvSpPr>
          <p:cNvPr id="877" name="Google Shape;877;p121"/>
          <p:cNvSpPr txBox="1"/>
          <p:nvPr/>
        </p:nvSpPr>
        <p:spPr>
          <a:xfrm>
            <a:off x="2807349" y="2917213"/>
            <a:ext cx="44142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dirty="0">
                <a:solidFill>
                  <a:srgbClr val="000000"/>
                </a:solidFill>
                <a:latin typeface="Calibri"/>
                <a:ea typeface="Calibri"/>
                <a:cs typeface="Calibri"/>
                <a:sym typeface="Calibri"/>
              </a:rPr>
              <a:t>STEM Certified(</a:t>
            </a:r>
            <a:r>
              <a:rPr lang="en-US" kern="0" dirty="0" err="1">
                <a:solidFill>
                  <a:srgbClr val="000000"/>
                </a:solidFill>
                <a:latin typeface="Calibri"/>
                <a:ea typeface="Calibri"/>
                <a:cs typeface="Calibri"/>
                <a:sym typeface="Calibri"/>
              </a:rPr>
              <a:t>Cognia</a:t>
            </a:r>
            <a:r>
              <a:rPr lang="en-US" kern="0" dirty="0">
                <a:solidFill>
                  <a:srgbClr val="000000"/>
                </a:solidFill>
                <a:latin typeface="Calibri"/>
                <a:ea typeface="Calibri"/>
                <a:cs typeface="Calibri"/>
                <a:sym typeface="Calibri"/>
              </a:rPr>
              <a:t>); Declared for GADOE</a:t>
            </a:r>
            <a:endParaRPr kern="0" dirty="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22"/>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5</a:t>
            </a:fld>
            <a:endParaRPr kern="0">
              <a:solidFill>
                <a:srgbClr val="000000"/>
              </a:solidFill>
            </a:endParaRPr>
          </a:p>
        </p:txBody>
      </p:sp>
      <p:sp>
        <p:nvSpPr>
          <p:cNvPr id="883" name="Google Shape;883;p122"/>
          <p:cNvSpPr txBox="1"/>
          <p:nvPr/>
        </p:nvSpPr>
        <p:spPr>
          <a:xfrm>
            <a:off x="6837646" y="5894620"/>
            <a:ext cx="3305400" cy="246300"/>
          </a:xfrm>
          <a:prstGeom prst="rect">
            <a:avLst/>
          </a:prstGeom>
          <a:noFill/>
          <a:ln>
            <a:noFill/>
          </a:ln>
        </p:spPr>
        <p:txBody>
          <a:bodyPr spcFirstLastPara="1" wrap="square" lIns="91425" tIns="45700" rIns="91425" bIns="45700" anchor="t" anchorCtr="0">
            <a:spAutoFit/>
          </a:bodyPr>
          <a:lstStyle/>
          <a:p>
            <a:pPr>
              <a:buClr>
                <a:srgbClr val="000000"/>
              </a:buClr>
            </a:pPr>
            <a:r>
              <a:rPr lang="en-US" sz="1000" kern="0">
                <a:solidFill>
                  <a:srgbClr val="000000"/>
                </a:solidFill>
                <a:latin typeface="Calibri"/>
                <a:ea typeface="Calibri"/>
                <a:cs typeface="Calibri"/>
                <a:sym typeface="Calibri"/>
              </a:rPr>
              <a:t>*As of 10/12/2022</a:t>
            </a:r>
            <a:endParaRPr sz="1000" kern="0">
              <a:solidFill>
                <a:srgbClr val="000000"/>
              </a:solidFill>
              <a:latin typeface="Arial"/>
              <a:cs typeface="Arial"/>
              <a:sym typeface="Arial"/>
            </a:endParaRPr>
          </a:p>
        </p:txBody>
      </p:sp>
      <p:sp>
        <p:nvSpPr>
          <p:cNvPr id="884" name="Google Shape;884;p122"/>
          <p:cNvSpPr txBox="1"/>
          <p:nvPr/>
        </p:nvSpPr>
        <p:spPr>
          <a:xfrm>
            <a:off x="1128475" y="5011411"/>
            <a:ext cx="3305400" cy="246300"/>
          </a:xfrm>
          <a:prstGeom prst="rect">
            <a:avLst/>
          </a:prstGeom>
          <a:noFill/>
          <a:ln>
            <a:noFill/>
          </a:ln>
        </p:spPr>
        <p:txBody>
          <a:bodyPr spcFirstLastPara="1" wrap="square" lIns="91425" tIns="45700" rIns="91425" bIns="45700" anchor="t" anchorCtr="0">
            <a:spAutoFit/>
          </a:bodyPr>
          <a:lstStyle/>
          <a:p>
            <a:pPr>
              <a:buClr>
                <a:srgbClr val="000000"/>
              </a:buClr>
            </a:pPr>
            <a:r>
              <a:rPr lang="en-US" sz="1000" kern="0" dirty="0">
                <a:solidFill>
                  <a:srgbClr val="000000"/>
                </a:solidFill>
                <a:latin typeface="Calibri"/>
                <a:ea typeface="Calibri"/>
                <a:cs typeface="Calibri"/>
                <a:sym typeface="Calibri"/>
              </a:rPr>
              <a:t>*As of 09/30/2022</a:t>
            </a:r>
            <a:endParaRPr sz="1000" kern="0" dirty="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E54F6A6D-2EA8-49A6-DD15-BBB39802EE62}"/>
              </a:ext>
            </a:extLst>
          </p:cNvPr>
          <p:cNvPicPr>
            <a:picLocks noChangeAspect="1"/>
          </p:cNvPicPr>
          <p:nvPr/>
        </p:nvPicPr>
        <p:blipFill>
          <a:blip r:embed="rId3"/>
          <a:stretch>
            <a:fillRect/>
          </a:stretch>
        </p:blipFill>
        <p:spPr>
          <a:xfrm>
            <a:off x="610811" y="2066788"/>
            <a:ext cx="4340728" cy="2944623"/>
          </a:xfrm>
          <a:prstGeom prst="rect">
            <a:avLst/>
          </a:prstGeom>
        </p:spPr>
      </p:pic>
      <p:pic>
        <p:nvPicPr>
          <p:cNvPr id="3" name="Picture 2">
            <a:extLst>
              <a:ext uri="{FF2B5EF4-FFF2-40B4-BE49-F238E27FC236}">
                <a16:creationId xmlns:a16="http://schemas.microsoft.com/office/drawing/2014/main" id="{80ACA3D8-6B53-E723-F3FB-7ED3D55A00AB}"/>
              </a:ext>
            </a:extLst>
          </p:cNvPr>
          <p:cNvPicPr>
            <a:picLocks noChangeAspect="1"/>
          </p:cNvPicPr>
          <p:nvPr/>
        </p:nvPicPr>
        <p:blipFill>
          <a:blip r:embed="rId4"/>
          <a:stretch>
            <a:fillRect/>
          </a:stretch>
        </p:blipFill>
        <p:spPr>
          <a:xfrm>
            <a:off x="7081307" y="2734566"/>
            <a:ext cx="3061739" cy="294462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123"/>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6</a:t>
            </a:fld>
            <a:endParaRPr kern="0">
              <a:solidFill>
                <a:srgbClr val="000000"/>
              </a:solidFill>
            </a:endParaRPr>
          </a:p>
        </p:txBody>
      </p:sp>
      <p:pic>
        <p:nvPicPr>
          <p:cNvPr id="892" name="Google Shape;892;p123"/>
          <p:cNvPicPr preferRelativeResize="0"/>
          <p:nvPr/>
        </p:nvPicPr>
        <p:blipFill>
          <a:blip r:embed="rId3">
            <a:alphaModFix/>
          </a:blip>
          <a:stretch>
            <a:fillRect/>
          </a:stretch>
        </p:blipFill>
        <p:spPr>
          <a:xfrm>
            <a:off x="1713901" y="5021801"/>
            <a:ext cx="4752551" cy="485775"/>
          </a:xfrm>
          <a:prstGeom prst="rect">
            <a:avLst/>
          </a:prstGeom>
          <a:noFill/>
          <a:ln>
            <a:noFill/>
          </a:ln>
        </p:spPr>
      </p:pic>
      <p:pic>
        <p:nvPicPr>
          <p:cNvPr id="893" name="Google Shape;893;p123"/>
          <p:cNvPicPr preferRelativeResize="0"/>
          <p:nvPr/>
        </p:nvPicPr>
        <p:blipFill>
          <a:blip r:embed="rId4">
            <a:alphaModFix/>
          </a:blip>
          <a:stretch>
            <a:fillRect/>
          </a:stretch>
        </p:blipFill>
        <p:spPr>
          <a:xfrm>
            <a:off x="1637701" y="3871651"/>
            <a:ext cx="8391525" cy="771525"/>
          </a:xfrm>
          <a:prstGeom prst="rect">
            <a:avLst/>
          </a:prstGeom>
          <a:noFill/>
          <a:ln>
            <a:noFill/>
          </a:ln>
        </p:spPr>
      </p:pic>
      <p:pic>
        <p:nvPicPr>
          <p:cNvPr id="894" name="Google Shape;894;p123"/>
          <p:cNvPicPr preferRelativeResize="0"/>
          <p:nvPr/>
        </p:nvPicPr>
        <p:blipFill>
          <a:blip r:embed="rId5">
            <a:alphaModFix/>
          </a:blip>
          <a:stretch>
            <a:fillRect/>
          </a:stretch>
        </p:blipFill>
        <p:spPr>
          <a:xfrm>
            <a:off x="1647226" y="2506475"/>
            <a:ext cx="8372475" cy="781050"/>
          </a:xfrm>
          <a:prstGeom prst="rect">
            <a:avLst/>
          </a:prstGeom>
          <a:noFill/>
          <a:ln>
            <a:noFill/>
          </a:ln>
        </p:spPr>
      </p:pic>
      <p:pic>
        <p:nvPicPr>
          <p:cNvPr id="895" name="Google Shape;895;p123"/>
          <p:cNvPicPr preferRelativeResize="0"/>
          <p:nvPr/>
        </p:nvPicPr>
        <p:blipFill>
          <a:blip r:embed="rId6">
            <a:alphaModFix/>
          </a:blip>
          <a:stretch>
            <a:fillRect/>
          </a:stretch>
        </p:blipFill>
        <p:spPr>
          <a:xfrm>
            <a:off x="1637700" y="5498690"/>
            <a:ext cx="4752550" cy="1669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124"/>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7</a:t>
            </a:fld>
            <a:endParaRPr kern="0">
              <a:solidFill>
                <a:srgbClr val="000000"/>
              </a:solidFill>
            </a:endParaRPr>
          </a:p>
        </p:txBody>
      </p:sp>
      <p:sp>
        <p:nvSpPr>
          <p:cNvPr id="902" name="Google Shape;902;p124"/>
          <p:cNvSpPr txBox="1"/>
          <p:nvPr/>
        </p:nvSpPr>
        <p:spPr>
          <a:xfrm>
            <a:off x="1661725" y="5009300"/>
            <a:ext cx="6086700" cy="1693200"/>
          </a:xfrm>
          <a:prstGeom prst="rect">
            <a:avLst/>
          </a:prstGeom>
          <a:noFill/>
          <a:ln>
            <a:noFill/>
          </a:ln>
        </p:spPr>
        <p:txBody>
          <a:bodyPr spcFirstLastPara="1" wrap="square" lIns="91425" tIns="91425" rIns="91425" bIns="91425" anchor="t" anchorCtr="0">
            <a:spAutoFit/>
          </a:bodyPr>
          <a:lstStyle/>
          <a:p>
            <a:pPr>
              <a:buClr>
                <a:srgbClr val="000000"/>
              </a:buClr>
              <a:buSzPts val="1100"/>
            </a:pPr>
            <a:r>
              <a:rPr lang="en-US" sz="1400" kern="0">
                <a:solidFill>
                  <a:srgbClr val="000000"/>
                </a:solidFill>
                <a:latin typeface="Calibri"/>
                <a:ea typeface="Calibri"/>
                <a:cs typeface="Calibri"/>
                <a:sym typeface="Calibri"/>
              </a:rPr>
              <a:t>*Spring 2022: From the Spring ACES presentation</a:t>
            </a:r>
            <a:endParaRPr sz="1400" kern="0">
              <a:solidFill>
                <a:srgbClr val="000000"/>
              </a:solidFill>
              <a:latin typeface="Calibri"/>
              <a:ea typeface="Calibri"/>
              <a:cs typeface="Calibri"/>
              <a:sym typeface="Calibri"/>
            </a:endParaRPr>
          </a:p>
          <a:p>
            <a:pPr>
              <a:buClr>
                <a:srgbClr val="000000"/>
              </a:buClr>
              <a:buSzPts val="1100"/>
            </a:pPr>
            <a:r>
              <a:rPr lang="en-US" sz="1400" kern="0">
                <a:solidFill>
                  <a:srgbClr val="000000"/>
                </a:solidFill>
                <a:latin typeface="Calibri"/>
                <a:ea typeface="Calibri"/>
                <a:cs typeface="Calibri"/>
                <a:sym typeface="Calibri"/>
              </a:rPr>
              <a:t>**Fall 2022: As of October 13, 2022</a:t>
            </a:r>
            <a:endParaRPr sz="1400" kern="0">
              <a:solidFill>
                <a:srgbClr val="000000"/>
              </a:solidFill>
              <a:latin typeface="Calibri"/>
              <a:ea typeface="Calibri"/>
              <a:cs typeface="Calibri"/>
              <a:sym typeface="Calibri"/>
            </a:endParaRPr>
          </a:p>
          <a:p>
            <a:pPr>
              <a:buClr>
                <a:srgbClr val="000000"/>
              </a:buClr>
              <a:buSzPts val="1100"/>
            </a:pPr>
            <a:r>
              <a:rPr lang="en-US" sz="1400" kern="0">
                <a:solidFill>
                  <a:srgbClr val="000000"/>
                </a:solidFill>
                <a:latin typeface="Calibri"/>
                <a:ea typeface="Calibri"/>
                <a:cs typeface="Calibri"/>
                <a:sym typeface="Calibri"/>
              </a:rPr>
              <a:t>Please note that HMH averages might be adversely affected by Fall break week.</a:t>
            </a:r>
            <a:endParaRPr sz="1400" kern="0">
              <a:solidFill>
                <a:srgbClr val="000000"/>
              </a:solidFill>
              <a:latin typeface="Calibri"/>
              <a:ea typeface="Calibri"/>
              <a:cs typeface="Calibri"/>
              <a:sym typeface="Calibri"/>
            </a:endParaRPr>
          </a:p>
          <a:p>
            <a:pPr>
              <a:buClr>
                <a:srgbClr val="000000"/>
              </a:buClr>
              <a:buSzPts val="1100"/>
            </a:pPr>
            <a:endParaRPr sz="1400" kern="0">
              <a:solidFill>
                <a:srgbClr val="000000"/>
              </a:solidFill>
              <a:latin typeface="Calibri"/>
              <a:ea typeface="Calibri"/>
              <a:cs typeface="Calibri"/>
              <a:sym typeface="Calibri"/>
            </a:endParaRPr>
          </a:p>
          <a:p>
            <a:pPr>
              <a:buClr>
                <a:srgbClr val="000000"/>
              </a:buClr>
              <a:buSzPts val="1100"/>
            </a:pPr>
            <a:endParaRPr sz="1400" kern="0">
              <a:solidFill>
                <a:srgbClr val="000000"/>
              </a:solidFill>
              <a:latin typeface="Calibri"/>
              <a:ea typeface="Calibri"/>
              <a:cs typeface="Calibri"/>
              <a:sym typeface="Calibri"/>
            </a:endParaRPr>
          </a:p>
          <a:p>
            <a:pPr>
              <a:buClr>
                <a:srgbClr val="000000"/>
              </a:buClr>
              <a:buSzPts val="1100"/>
            </a:pPr>
            <a:endParaRPr sz="1400" kern="0">
              <a:solidFill>
                <a:srgbClr val="000000"/>
              </a:solidFill>
              <a:latin typeface="Calibri"/>
              <a:ea typeface="Calibri"/>
              <a:cs typeface="Calibri"/>
              <a:sym typeface="Calibri"/>
            </a:endParaRPr>
          </a:p>
          <a:p>
            <a:pPr>
              <a:buClr>
                <a:srgbClr val="000000"/>
              </a:buClr>
            </a:pPr>
            <a:endParaRPr sz="1400" kern="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C6CAFBF6-99CA-BFB5-A95E-E63DC9C3F270}"/>
              </a:ext>
            </a:extLst>
          </p:cNvPr>
          <p:cNvPicPr>
            <a:picLocks noChangeAspect="1"/>
          </p:cNvPicPr>
          <p:nvPr/>
        </p:nvPicPr>
        <p:blipFill>
          <a:blip r:embed="rId3"/>
          <a:stretch>
            <a:fillRect/>
          </a:stretch>
        </p:blipFill>
        <p:spPr>
          <a:xfrm>
            <a:off x="3543984" y="2212742"/>
            <a:ext cx="4858933" cy="24325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125"/>
          <p:cNvSpPr txBox="1">
            <a:spLocks noGrp="1"/>
          </p:cNvSpPr>
          <p:nvPr>
            <p:ph type="sldNum" idx="12"/>
          </p:nvPr>
        </p:nvSpPr>
        <p:spPr>
          <a:xfrm>
            <a:off x="7981950" y="6356352"/>
            <a:ext cx="2057400" cy="365125"/>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8</a:t>
            </a:fld>
            <a:endParaRPr kern="0">
              <a:solidFill>
                <a:srgbClr val="000000"/>
              </a:solidFill>
            </a:endParaRPr>
          </a:p>
        </p:txBody>
      </p:sp>
      <p:pic>
        <p:nvPicPr>
          <p:cNvPr id="2" name="Picture 1">
            <a:extLst>
              <a:ext uri="{FF2B5EF4-FFF2-40B4-BE49-F238E27FC236}">
                <a16:creationId xmlns:a16="http://schemas.microsoft.com/office/drawing/2014/main" id="{E68CC409-9B4C-EAE9-7C09-94A5003E9B00}"/>
              </a:ext>
            </a:extLst>
          </p:cNvPr>
          <p:cNvPicPr>
            <a:picLocks noChangeAspect="1"/>
          </p:cNvPicPr>
          <p:nvPr/>
        </p:nvPicPr>
        <p:blipFill>
          <a:blip r:embed="rId3"/>
          <a:stretch>
            <a:fillRect/>
          </a:stretch>
        </p:blipFill>
        <p:spPr>
          <a:xfrm>
            <a:off x="1320337" y="1654736"/>
            <a:ext cx="9004572" cy="39444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26"/>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9</a:t>
            </a:fld>
            <a:endParaRPr kern="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fb952a0-74d9-4848-89d6-000c4b1b707a" xsi:nil="true"/>
    <MediaServiceKeyPoints xmlns="d37e30bb-5f32-4411-a640-0b4044b692bf" xsi:nil="true"/>
    <lcf76f155ced4ddcb4097134ff3c332f xmlns="d37e30bb-5f32-4411-a640-0b4044b692bf">
      <Terms xmlns="http://schemas.microsoft.com/office/infopath/2007/PartnerControls"/>
    </lcf76f155ced4ddcb4097134ff3c332f>
    <SharedWithUsers xmlns="ffb952a0-74d9-4848-89d6-000c4b1b707a">
      <UserInfo>
        <DisplayName>Gipson, Chaundra</DisplayName>
        <AccountId>16</AccountId>
        <AccountType/>
      </UserInfo>
      <UserInfo>
        <DisplayName>Jacobi, Diane</DisplayName>
        <AccountId>12</AccountId>
        <AccountType/>
      </UserInfo>
    </SharedWithUsers>
  </documentManagement>
</p:properties>
</file>

<file path=customXml/itemProps1.xml><?xml version="1.0" encoding="utf-8"?>
<ds:datastoreItem xmlns:ds="http://schemas.openxmlformats.org/officeDocument/2006/customXml" ds:itemID="{6E6679B9-CD89-47DA-A3EC-E45EF17361D9}">
  <ds:schemaRefs>
    <ds:schemaRef ds:uri="d37e30bb-5f32-4411-a640-0b4044b692bf"/>
    <ds:schemaRef ds:uri="ffb952a0-74d9-4848-89d6-000c4b1b7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3.xml><?xml version="1.0" encoding="utf-8"?>
<ds:datastoreItem xmlns:ds="http://schemas.openxmlformats.org/officeDocument/2006/customXml" ds:itemID="{4D5BAB77-79E1-4739-AA51-10C9079186D6}">
  <ds:schemaRefs>
    <ds:schemaRef ds:uri="d37e30bb-5f32-4411-a640-0b4044b692bf"/>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Universal presentation</Template>
  <TotalTime>586</TotalTime>
  <Words>1279</Words>
  <Application>Microsoft Office PowerPoint</Application>
  <PresentationFormat>Widescreen</PresentationFormat>
  <Paragraphs>131</Paragraphs>
  <Slides>21</Slides>
  <Notes>10</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21</vt:i4>
      </vt:variant>
    </vt:vector>
  </HeadingPairs>
  <TitlesOfParts>
    <vt:vector size="34" baseType="lpstr">
      <vt:lpstr>Arial</vt:lpstr>
      <vt:lpstr>Calibri</vt:lpstr>
      <vt:lpstr>Tenorite</vt:lpstr>
      <vt:lpstr>Verdana</vt:lpstr>
      <vt:lpstr>Office Theme</vt:lpstr>
      <vt:lpstr>APS_powerpoint_template_2016-17</vt:lpstr>
      <vt:lpstr>1_APS_powerpoint_template_2016-17</vt:lpstr>
      <vt:lpstr>3_APS_powerpoint_template_2016-17</vt:lpstr>
      <vt:lpstr>4_APS_powerpoint_template_2016-17</vt:lpstr>
      <vt:lpstr>2_APS_powerpoint_template_2016-17</vt:lpstr>
      <vt:lpstr>5_APS_powerpoint_template_2016-17</vt:lpstr>
      <vt:lpstr>7_APS_powerpoint_template_2016-17</vt:lpstr>
      <vt:lpstr>8_APS_powerpoint_template_2016-17</vt:lpstr>
      <vt:lpstr>Preparing for Budget Development</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Strategic Plan Progress</vt:lpstr>
      <vt:lpstr>PowerPoint Presentation</vt:lpstr>
      <vt:lpstr>Action on the Updated Strategic Plan</vt:lpstr>
      <vt:lpstr>Preparing for Budget Development</vt:lpstr>
      <vt:lpstr>PowerPoint Presentation</vt:lpstr>
      <vt:lpstr>PowerPoint Presentation</vt:lpstr>
      <vt:lpstr>Action on the Strategic Plan Priorities</vt:lpstr>
      <vt:lpstr>Where we’re going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Jacobi, Diane</dc:creator>
  <cp:lastModifiedBy>Jennifer</cp:lastModifiedBy>
  <cp:revision>4</cp:revision>
  <dcterms:created xsi:type="dcterms:W3CDTF">2022-10-04T15:06:30Z</dcterms:created>
  <dcterms:modified xsi:type="dcterms:W3CDTF">2022-11-16T00:50:29Z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