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48" r:id="rId11"/>
    <p:sldMasterId id="2147483760" r:id="rId12"/>
    <p:sldMasterId id="2147483772" r:id="rId13"/>
    <p:sldMasterId id="2147483784" r:id="rId14"/>
    <p:sldMasterId id="2147483797" r:id="rId15"/>
    <p:sldMasterId id="2147483809" r:id="rId16"/>
    <p:sldMasterId id="2147483821" r:id="rId17"/>
  </p:sldMasterIdLst>
  <p:notesMasterIdLst>
    <p:notesMasterId r:id="rId40"/>
  </p:notesMasterIdLst>
  <p:handoutMasterIdLst>
    <p:handoutMasterId r:id="rId41"/>
  </p:handoutMasterIdLst>
  <p:sldIdLst>
    <p:sldId id="446" r:id="rId18"/>
    <p:sldId id="495" r:id="rId19"/>
    <p:sldId id="478" r:id="rId20"/>
    <p:sldId id="480" r:id="rId21"/>
    <p:sldId id="477" r:id="rId22"/>
    <p:sldId id="483" r:id="rId23"/>
    <p:sldId id="507" r:id="rId24"/>
    <p:sldId id="509" r:id="rId25"/>
    <p:sldId id="510" r:id="rId26"/>
    <p:sldId id="488" r:id="rId27"/>
    <p:sldId id="489" r:id="rId28"/>
    <p:sldId id="512" r:id="rId29"/>
    <p:sldId id="485" r:id="rId30"/>
    <p:sldId id="515" r:id="rId31"/>
    <p:sldId id="486" r:id="rId32"/>
    <p:sldId id="516" r:id="rId33"/>
    <p:sldId id="518" r:id="rId34"/>
    <p:sldId id="513" r:id="rId35"/>
    <p:sldId id="514" r:id="rId36"/>
    <p:sldId id="517" r:id="rId37"/>
    <p:sldId id="511" r:id="rId38"/>
    <p:sldId id="493" r:id="rId3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9" autoAdjust="0"/>
    <p:restoredTop sz="94343" autoAdjust="0"/>
  </p:normalViewPr>
  <p:slideViewPr>
    <p:cSldViewPr snapToGrid="0" snapToObjects="1">
      <p:cViewPr varScale="1">
        <p:scale>
          <a:sx n="115" d="100"/>
          <a:sy n="115" d="100"/>
        </p:scale>
        <p:origin x="1860"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3: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4: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t>
        <a:bodyPr/>
        <a:lstStyle/>
        <a:p>
          <a:endParaRPr lang="en-US"/>
        </a:p>
      </dgm:t>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Budget Parameters</a:t>
          </a:r>
          <a:endParaRPr lang="en-US" sz="3000" kern="1200" dirty="0">
            <a:latin typeface="Calibri" panose="020F0502020204030204" pitchFamily="34" charset="0"/>
            <a:cs typeface="Calibri" panose="020F0502020204030204" pitchFamily="34" charset="0"/>
          </a:endParaRP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Choices</a:t>
          </a:r>
          <a:endParaRPr lang="en-US" sz="3000" kern="1200" dirty="0">
            <a:latin typeface="Calibri" panose="020F0502020204030204" pitchFamily="34" charset="0"/>
            <a:cs typeface="Calibri" panose="020F0502020204030204" pitchFamily="34" charset="0"/>
          </a:endParaRP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4/26/2021</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4/26/2021</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a:t>
            </a:r>
            <a:r>
              <a:rPr lang="en-US" dirty="0" smtClean="0"/>
              <a:t>FY21. </a:t>
            </a:r>
            <a:r>
              <a:rPr lang="en-US" dirty="0"/>
              <a:t>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171068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857922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387301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dirty="0"/>
          </a:p>
        </p:txBody>
      </p:sp>
    </p:spTree>
    <p:extLst>
      <p:ext uri="{BB962C8B-B14F-4D97-AF65-F5344CB8AC3E}">
        <p14:creationId xmlns:p14="http://schemas.microsoft.com/office/powerpoint/2010/main" val="4198399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dirty="0"/>
          </a:p>
        </p:txBody>
      </p:sp>
    </p:spTree>
    <p:extLst>
      <p:ext uri="{BB962C8B-B14F-4D97-AF65-F5344CB8AC3E}">
        <p14:creationId xmlns:p14="http://schemas.microsoft.com/office/powerpoint/2010/main" val="155146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19</a:t>
            </a:fld>
            <a:endParaRPr lang="en-US" dirty="0"/>
          </a:p>
        </p:txBody>
      </p:sp>
    </p:spTree>
    <p:extLst>
      <p:ext uri="{BB962C8B-B14F-4D97-AF65-F5344CB8AC3E}">
        <p14:creationId xmlns:p14="http://schemas.microsoft.com/office/powerpoint/2010/main" val="369501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dirty="0"/>
          </a:p>
        </p:txBody>
      </p:sp>
    </p:spTree>
    <p:extLst>
      <p:ext uri="{BB962C8B-B14F-4D97-AF65-F5344CB8AC3E}">
        <p14:creationId xmlns:p14="http://schemas.microsoft.com/office/powerpoint/2010/main" val="341838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smtClean="0"/>
              <a:t>In</a:t>
            </a:r>
            <a:r>
              <a:rPr lang="en-US" baseline="0" dirty="0" smtClean="0"/>
              <a:t> February, we will meet again to discuss</a:t>
            </a:r>
            <a:r>
              <a:rPr lang="en-US" dirty="0" smtClean="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a:t>
            </a:r>
            <a:r>
              <a:rPr lang="en-US" dirty="0" smtClean="0"/>
              <a:t>24</a:t>
            </a:r>
            <a:r>
              <a:rPr lang="en-US" baseline="30000" dirty="0" smtClean="0"/>
              <a:t>th</a:t>
            </a:r>
            <a:r>
              <a:rPr lang="en-US" dirty="0" smtClean="0"/>
              <a:t> </a:t>
            </a:r>
            <a:r>
              <a:rPr lang="en-US" dirty="0"/>
              <a:t>-March </a:t>
            </a:r>
            <a:r>
              <a:rPr lang="en-US" dirty="0" smtClean="0"/>
              <a:t>2</a:t>
            </a:r>
            <a:r>
              <a:rPr lang="en-US" baseline="30000" dirty="0" smtClean="0"/>
              <a:t>nd</a:t>
            </a:r>
            <a:r>
              <a:rPr lang="en-US" dirty="0" smtClean="0"/>
              <a:t> </a:t>
            </a:r>
            <a:r>
              <a:rPr lang="en-US" dirty="0"/>
              <a:t>,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dirty="0"/>
          </a:p>
        </p:txBody>
      </p:sp>
    </p:spTree>
    <p:extLst>
      <p:ext uri="{BB962C8B-B14F-4D97-AF65-F5344CB8AC3E}">
        <p14:creationId xmlns:p14="http://schemas.microsoft.com/office/powerpoint/2010/main" val="397280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22</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6</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FY22,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smtClean="0"/>
              <a:t> </a:t>
            </a:r>
          </a:p>
          <a:p>
            <a:pPr lvl="0" eaLnBrk="0" hangingPunct="0"/>
            <a:r>
              <a:rPr lang="en-US" dirty="0" smtClean="0"/>
              <a:t>Grade Level –</a:t>
            </a:r>
          </a:p>
          <a:p>
            <a:pPr lvl="1" eaLnBrk="0" hangingPunct="0"/>
            <a:r>
              <a:rPr lang="en-US" dirty="0" smtClean="0"/>
              <a:t>K-12</a:t>
            </a:r>
          </a:p>
          <a:p>
            <a:pPr lvl="0" eaLnBrk="0" hangingPunct="0"/>
            <a:r>
              <a:rPr lang="en-US" dirty="0" smtClean="0"/>
              <a:t>Poverty – Weighted for all Direct Certification enrolled students.</a:t>
            </a:r>
          </a:p>
          <a:p>
            <a:pPr lvl="0" eaLnBrk="0" hangingPunct="0"/>
            <a:r>
              <a:rPr lang="en-US" dirty="0" smtClean="0"/>
              <a:t>Beginning Performance – Weighted Middle School and High School students entering with beginner’s performance on milestones.</a:t>
            </a:r>
          </a:p>
          <a:p>
            <a:pPr lvl="0" eaLnBrk="0" hangingPunct="0"/>
            <a:r>
              <a:rPr lang="en-US" dirty="0" smtClean="0"/>
              <a:t>ESOL – Weighted for all ESOL designated students in order to supplement due to ESOL staff being locked.</a:t>
            </a:r>
          </a:p>
          <a:p>
            <a:pPr lvl="0" eaLnBrk="0" hangingPunct="0"/>
            <a:r>
              <a:rPr lang="en-US" dirty="0" smtClean="0"/>
              <a:t>Special Education - Weighted for all Special Education students.</a:t>
            </a:r>
          </a:p>
          <a:p>
            <a:pPr lvl="0" eaLnBrk="0" hangingPunct="0"/>
            <a:r>
              <a:rPr lang="en-US" dirty="0" smtClean="0"/>
              <a:t>Gifted – Weighted and measured by number of students in the Gifted Program</a:t>
            </a:r>
          </a:p>
          <a:p>
            <a:pPr lvl="0" eaLnBrk="0" hangingPunct="0"/>
            <a:r>
              <a:rPr lang="en-US" dirty="0" smtClean="0"/>
              <a:t>Small School Supplement – Weighted for low enrollment schools</a:t>
            </a:r>
          </a:p>
          <a:p>
            <a:pPr lvl="1" eaLnBrk="0" hangingPunct="0"/>
            <a:r>
              <a:rPr lang="en-US" dirty="0" smtClean="0"/>
              <a:t>ES – 500</a:t>
            </a:r>
          </a:p>
          <a:p>
            <a:pPr lvl="1" eaLnBrk="0" hangingPunct="0"/>
            <a:r>
              <a:rPr lang="en-US" dirty="0" smtClean="0"/>
              <a:t>MS – 600</a:t>
            </a:r>
          </a:p>
          <a:p>
            <a:pPr lvl="1" eaLnBrk="0" hangingPunct="0"/>
            <a:r>
              <a:rPr lang="en-US" dirty="0" smtClean="0"/>
              <a:t>HS – 700</a:t>
            </a:r>
          </a:p>
          <a:p>
            <a:r>
              <a:rPr lang="en-US" dirty="0" smtClean="0"/>
              <a:t> </a:t>
            </a:r>
          </a:p>
          <a:p>
            <a:r>
              <a:rPr lang="en-US" dirty="0" smtClean="0"/>
              <a:t>As you can see, our projected enrollment for FY22 is _______, we increased/decreased by __________ from last year.</a:t>
            </a:r>
          </a:p>
          <a:p>
            <a:endParaRPr lang="en-US" dirty="0" smtClean="0"/>
          </a:p>
          <a:p>
            <a:r>
              <a:rPr lang="en-US" dirty="0" smtClean="0"/>
              <a:t>We received the following weights for our student characteristics: </a:t>
            </a:r>
            <a:r>
              <a:rPr lang="en-US" b="1" i="1" dirty="0" smtClean="0"/>
              <a:t>(Below is just for the script, principals need to insert their school’s characteristics)</a:t>
            </a:r>
            <a:endParaRPr lang="en-US" sz="1400" dirty="0" smtClean="0"/>
          </a:p>
          <a:p>
            <a:r>
              <a:rPr lang="en-US" dirty="0" smtClean="0"/>
              <a:t> </a:t>
            </a:r>
            <a:endParaRPr lang="en-US" sz="1400" dirty="0" smtClean="0"/>
          </a:p>
          <a:p>
            <a:r>
              <a:rPr lang="en-US" dirty="0" smtClean="0"/>
              <a:t>Grade Level</a:t>
            </a:r>
            <a:endParaRPr lang="en-US" sz="1400" dirty="0" smtClean="0"/>
          </a:p>
          <a:p>
            <a:r>
              <a:rPr lang="en-US" dirty="0" smtClean="0"/>
              <a:t>Poverty</a:t>
            </a:r>
            <a:endParaRPr lang="en-US" sz="1400" dirty="0" smtClean="0"/>
          </a:p>
          <a:p>
            <a:r>
              <a:rPr lang="en-US" dirty="0" smtClean="0"/>
              <a:t>Special Education</a:t>
            </a:r>
            <a:endParaRPr lang="en-US" sz="1400" dirty="0" smtClean="0"/>
          </a:p>
          <a:p>
            <a:r>
              <a:rPr lang="en-US" dirty="0" smtClean="0"/>
              <a:t>Gifted</a:t>
            </a:r>
            <a:endParaRPr lang="en-US" sz="1400" dirty="0" smtClean="0"/>
          </a:p>
          <a:p>
            <a:r>
              <a:rPr lang="en-US" dirty="0" smtClean="0"/>
              <a:t>Gifted Supplement</a:t>
            </a:r>
            <a:endParaRPr lang="en-US" sz="1400" dirty="0" smtClean="0"/>
          </a:p>
          <a:p>
            <a:r>
              <a:rPr lang="en-US" dirty="0" smtClean="0"/>
              <a:t>ELL</a:t>
            </a:r>
            <a:endParaRPr lang="en-US" sz="1400" dirty="0" smtClean="0"/>
          </a:p>
          <a:p>
            <a:r>
              <a:rPr lang="en-US" dirty="0" smtClean="0"/>
              <a:t>Small School Supplement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7</a:t>
            </a:fld>
            <a:endParaRPr lang="en-US" dirty="0"/>
          </a:p>
        </p:txBody>
      </p:sp>
    </p:spTree>
    <p:extLst>
      <p:ext uri="{BB962C8B-B14F-4D97-AF65-F5344CB8AC3E}">
        <p14:creationId xmlns:p14="http://schemas.microsoft.com/office/powerpoint/2010/main" val="1265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FY22,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smtClean="0"/>
              <a:t> </a:t>
            </a:r>
          </a:p>
          <a:p>
            <a:pPr lvl="0" eaLnBrk="0" hangingPunct="0"/>
            <a:r>
              <a:rPr lang="en-US" dirty="0" smtClean="0"/>
              <a:t>Grade Level –</a:t>
            </a:r>
          </a:p>
          <a:p>
            <a:pPr lvl="1" eaLnBrk="0" hangingPunct="0"/>
            <a:r>
              <a:rPr lang="en-US" dirty="0" smtClean="0"/>
              <a:t>K-12</a:t>
            </a:r>
          </a:p>
          <a:p>
            <a:pPr lvl="0" eaLnBrk="0" hangingPunct="0"/>
            <a:r>
              <a:rPr lang="en-US" dirty="0" smtClean="0"/>
              <a:t>Poverty – Weighted for all Direct Certification enrolled students.</a:t>
            </a:r>
          </a:p>
          <a:p>
            <a:pPr lvl="0" eaLnBrk="0" hangingPunct="0"/>
            <a:r>
              <a:rPr lang="en-US" dirty="0" smtClean="0"/>
              <a:t>Beginning Performance – Weighted Middle School and High School students entering with beginner’s performance on milestones.</a:t>
            </a:r>
          </a:p>
          <a:p>
            <a:pPr lvl="0" eaLnBrk="0" hangingPunct="0"/>
            <a:r>
              <a:rPr lang="en-US" dirty="0" smtClean="0"/>
              <a:t>ESOL – Weighted for all ESOL designated students in order to supplement due to ESOL staff being locked.</a:t>
            </a:r>
          </a:p>
          <a:p>
            <a:pPr lvl="0" eaLnBrk="0" hangingPunct="0"/>
            <a:r>
              <a:rPr lang="en-US" dirty="0" smtClean="0"/>
              <a:t>Special Education - Weighted for all Special Education students.</a:t>
            </a:r>
          </a:p>
          <a:p>
            <a:pPr lvl="0" eaLnBrk="0" hangingPunct="0"/>
            <a:r>
              <a:rPr lang="en-US" dirty="0" smtClean="0"/>
              <a:t>Gifted – Weighted and measured by number of students in the Gifted Program</a:t>
            </a:r>
          </a:p>
          <a:p>
            <a:pPr lvl="0" eaLnBrk="0" hangingPunct="0"/>
            <a:r>
              <a:rPr lang="en-US" dirty="0" smtClean="0"/>
              <a:t>Small School Supplement – Weighted for low enrollment schools</a:t>
            </a:r>
          </a:p>
          <a:p>
            <a:pPr lvl="1" eaLnBrk="0" hangingPunct="0"/>
            <a:r>
              <a:rPr lang="en-US" dirty="0" smtClean="0"/>
              <a:t>ES – 500</a:t>
            </a:r>
          </a:p>
          <a:p>
            <a:pPr lvl="1" eaLnBrk="0" hangingPunct="0"/>
            <a:r>
              <a:rPr lang="en-US" dirty="0" smtClean="0"/>
              <a:t>MS – 600</a:t>
            </a:r>
          </a:p>
          <a:p>
            <a:pPr lvl="1" eaLnBrk="0" hangingPunct="0"/>
            <a:r>
              <a:rPr lang="en-US" dirty="0" smtClean="0"/>
              <a:t>HS – 700</a:t>
            </a:r>
          </a:p>
          <a:p>
            <a:r>
              <a:rPr lang="en-US" dirty="0" smtClean="0"/>
              <a:t> </a:t>
            </a:r>
          </a:p>
          <a:p>
            <a:r>
              <a:rPr lang="en-US" dirty="0" smtClean="0"/>
              <a:t>As you can see, our projected enrollment for FY22 is _______, we increased/decreased by __________ from last year.</a:t>
            </a:r>
          </a:p>
          <a:p>
            <a:endParaRPr lang="en-US" dirty="0" smtClean="0"/>
          </a:p>
          <a:p>
            <a:r>
              <a:rPr lang="en-US" dirty="0" smtClean="0"/>
              <a:t>We received the following weights for our student characteristics: </a:t>
            </a:r>
            <a:r>
              <a:rPr lang="en-US" b="1" i="1" dirty="0" smtClean="0"/>
              <a:t>(Below is just for the script, principals need to insert their school’s characteristics)</a:t>
            </a:r>
            <a:endParaRPr lang="en-US" sz="1400" dirty="0" smtClean="0"/>
          </a:p>
          <a:p>
            <a:r>
              <a:rPr lang="en-US" dirty="0" smtClean="0"/>
              <a:t> </a:t>
            </a:r>
            <a:endParaRPr lang="en-US" sz="1400" dirty="0" smtClean="0"/>
          </a:p>
          <a:p>
            <a:r>
              <a:rPr lang="en-US" dirty="0" smtClean="0"/>
              <a:t>Grade Level</a:t>
            </a:r>
            <a:endParaRPr lang="en-US" sz="1400" dirty="0" smtClean="0"/>
          </a:p>
          <a:p>
            <a:r>
              <a:rPr lang="en-US" dirty="0" smtClean="0"/>
              <a:t>Poverty</a:t>
            </a:r>
            <a:endParaRPr lang="en-US" sz="1400" dirty="0" smtClean="0"/>
          </a:p>
          <a:p>
            <a:r>
              <a:rPr lang="en-US" dirty="0" smtClean="0"/>
              <a:t>Special Education</a:t>
            </a:r>
            <a:endParaRPr lang="en-US" sz="1400" dirty="0" smtClean="0"/>
          </a:p>
          <a:p>
            <a:r>
              <a:rPr lang="en-US" dirty="0" smtClean="0"/>
              <a:t>Gifted</a:t>
            </a:r>
            <a:endParaRPr lang="en-US" sz="1400" dirty="0" smtClean="0"/>
          </a:p>
          <a:p>
            <a:r>
              <a:rPr lang="en-US" dirty="0" smtClean="0"/>
              <a:t>Gifted Supplement</a:t>
            </a:r>
            <a:endParaRPr lang="en-US" sz="1400" dirty="0" smtClean="0"/>
          </a:p>
          <a:p>
            <a:r>
              <a:rPr lang="en-US" dirty="0" smtClean="0"/>
              <a:t>ELL</a:t>
            </a:r>
            <a:endParaRPr lang="en-US" sz="1400" dirty="0" smtClean="0"/>
          </a:p>
          <a:p>
            <a:r>
              <a:rPr lang="en-US" dirty="0" smtClean="0"/>
              <a:t>Small School Supplement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301498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FY22,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smtClean="0"/>
              <a:t> </a:t>
            </a:r>
          </a:p>
          <a:p>
            <a:pPr lvl="0" eaLnBrk="0" hangingPunct="0"/>
            <a:r>
              <a:rPr lang="en-US" dirty="0" smtClean="0"/>
              <a:t>Grade Level –</a:t>
            </a:r>
          </a:p>
          <a:p>
            <a:pPr lvl="1" eaLnBrk="0" hangingPunct="0"/>
            <a:r>
              <a:rPr lang="en-US" dirty="0" smtClean="0"/>
              <a:t>K-12</a:t>
            </a:r>
          </a:p>
          <a:p>
            <a:pPr lvl="0" eaLnBrk="0" hangingPunct="0"/>
            <a:r>
              <a:rPr lang="en-US" dirty="0" smtClean="0"/>
              <a:t>Poverty – Weighted for all Direct Certification enrolled students.</a:t>
            </a:r>
          </a:p>
          <a:p>
            <a:pPr lvl="0" eaLnBrk="0" hangingPunct="0"/>
            <a:r>
              <a:rPr lang="en-US" dirty="0" smtClean="0"/>
              <a:t>Beginning Performance – Weighted Middle School and High School students entering with beginner’s performance on milestones.</a:t>
            </a:r>
          </a:p>
          <a:p>
            <a:pPr lvl="0" eaLnBrk="0" hangingPunct="0"/>
            <a:r>
              <a:rPr lang="en-US" dirty="0" smtClean="0"/>
              <a:t>ESOL – Weighted for all ESOL designated students in order to supplement due to ESOL staff being locked.</a:t>
            </a:r>
          </a:p>
          <a:p>
            <a:pPr lvl="0" eaLnBrk="0" hangingPunct="0"/>
            <a:r>
              <a:rPr lang="en-US" dirty="0" smtClean="0"/>
              <a:t>Special Education - Weighted for all Special Education students.</a:t>
            </a:r>
          </a:p>
          <a:p>
            <a:pPr lvl="0" eaLnBrk="0" hangingPunct="0"/>
            <a:r>
              <a:rPr lang="en-US" dirty="0" smtClean="0"/>
              <a:t>Gifted – Weighted and measured by number of students in the Gifted Program</a:t>
            </a:r>
          </a:p>
          <a:p>
            <a:pPr lvl="0" eaLnBrk="0" hangingPunct="0"/>
            <a:r>
              <a:rPr lang="en-US" dirty="0" smtClean="0"/>
              <a:t>Small School Supplement – Weighted for low enrollment schools</a:t>
            </a:r>
          </a:p>
          <a:p>
            <a:pPr lvl="1" eaLnBrk="0" hangingPunct="0"/>
            <a:r>
              <a:rPr lang="en-US" dirty="0" smtClean="0"/>
              <a:t>ES – 500</a:t>
            </a:r>
          </a:p>
          <a:p>
            <a:pPr lvl="1" eaLnBrk="0" hangingPunct="0"/>
            <a:r>
              <a:rPr lang="en-US" dirty="0" smtClean="0"/>
              <a:t>MS – 600</a:t>
            </a:r>
          </a:p>
          <a:p>
            <a:pPr lvl="1" eaLnBrk="0" hangingPunct="0"/>
            <a:r>
              <a:rPr lang="en-US" dirty="0" smtClean="0"/>
              <a:t>HS – 700</a:t>
            </a:r>
          </a:p>
          <a:p>
            <a:r>
              <a:rPr lang="en-US" dirty="0" smtClean="0"/>
              <a:t> </a:t>
            </a:r>
          </a:p>
          <a:p>
            <a:r>
              <a:rPr lang="en-US" dirty="0" smtClean="0"/>
              <a:t>As you can see, our projected enrollment for FY22 is _______, we increased/decreased by __________ from last year.</a:t>
            </a:r>
          </a:p>
          <a:p>
            <a:endParaRPr lang="en-US" dirty="0" smtClean="0"/>
          </a:p>
          <a:p>
            <a:r>
              <a:rPr lang="en-US" dirty="0" smtClean="0"/>
              <a:t>We received the following weights for our student characteristics: </a:t>
            </a:r>
            <a:r>
              <a:rPr lang="en-US" b="1" i="1" dirty="0" smtClean="0"/>
              <a:t>(Below is just for the script, principals need to insert their school’s characteristics)</a:t>
            </a:r>
            <a:endParaRPr lang="en-US" sz="1400" dirty="0" smtClean="0"/>
          </a:p>
          <a:p>
            <a:r>
              <a:rPr lang="en-US" dirty="0" smtClean="0"/>
              <a:t> </a:t>
            </a:r>
            <a:endParaRPr lang="en-US" sz="1400" dirty="0" smtClean="0"/>
          </a:p>
          <a:p>
            <a:r>
              <a:rPr lang="en-US" dirty="0" smtClean="0"/>
              <a:t>Grade Level</a:t>
            </a:r>
            <a:endParaRPr lang="en-US" sz="1400" dirty="0" smtClean="0"/>
          </a:p>
          <a:p>
            <a:r>
              <a:rPr lang="en-US" dirty="0" smtClean="0"/>
              <a:t>Poverty</a:t>
            </a:r>
            <a:endParaRPr lang="en-US" sz="1400" dirty="0" smtClean="0"/>
          </a:p>
          <a:p>
            <a:r>
              <a:rPr lang="en-US" dirty="0" smtClean="0"/>
              <a:t>Special Education</a:t>
            </a:r>
            <a:endParaRPr lang="en-US" sz="1400" dirty="0" smtClean="0"/>
          </a:p>
          <a:p>
            <a:r>
              <a:rPr lang="en-US" dirty="0" smtClean="0"/>
              <a:t>Gifted</a:t>
            </a:r>
            <a:endParaRPr lang="en-US" sz="1400" dirty="0" smtClean="0"/>
          </a:p>
          <a:p>
            <a:r>
              <a:rPr lang="en-US" dirty="0" smtClean="0"/>
              <a:t>Gifted Supplement</a:t>
            </a:r>
            <a:endParaRPr lang="en-US" sz="1400" dirty="0" smtClean="0"/>
          </a:p>
          <a:p>
            <a:r>
              <a:rPr lang="en-US" dirty="0" smtClean="0"/>
              <a:t>ELL</a:t>
            </a:r>
            <a:endParaRPr lang="en-US" sz="1400" dirty="0" smtClean="0"/>
          </a:p>
          <a:p>
            <a:r>
              <a:rPr lang="en-US" dirty="0" smtClean="0"/>
              <a:t>Small School Supplement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10024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378139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F39ECA-2A3E-4710-8610-D616F1EA9991}"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4C91FF-DE04-4400-9C62-C497C820EF44}"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8EA7F9-263C-44A5-A645-619FB933AC52}"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97979F-31C3-42A6-AE09-5B894EF905B0}"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F2AEEA-6F45-45B3-94E4-43FDF3D86BD8}"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BE9182-4A65-4B4E-AA1C-30B64E26FF66}"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736363-61B4-4B12-8EF4-8AFA479ECE97}"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F5BB45-7AC6-43A7-8777-6152D2052E2E}"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BD3854-08A9-4D73-AE79-F20858CEA45F}"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E9897F-5895-4C16-9B73-819AB788F25D}"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B356D6-B292-4102-AEDA-68B5E905D385}"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E1913-9345-4E9A-9FCB-5729BA9224F7}"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5BDE8-FE5A-4FA4-AA9D-5132DC699435}"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4/26/2021</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4/26/2021</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4/26/2021</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4/26/2021</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25F51-049C-4F09-985E-88373BC58708}"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462E8-5B08-4F90-A429-1AF4E7113FA1}" type="datetime1">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EFB51-FD0A-4911-843D-29D3378DC883}" type="datetime1">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4907C-8252-455A-BC65-F61580EA8D73}"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26DA-A5B5-49D7-9B12-735498950DA3}"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D97AB3-7663-4A1B-9C19-9F1B5811B828}"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41FF69-8F05-4531-A0F0-58206E479991}"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3F3CF1-BAB5-4123-93C0-3950A70F59C2}"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8CCD95-B4BD-49C1-8463-CCF54230B32A}"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77E3F6-4E5B-4436-BA4B-334183A08FB6}"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2817D6-590B-405F-9120-6E2490F4525A}"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9CD092-36C7-42BE-BD21-5B8BC0FEDC94}"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064F1F-254C-440C-9EBC-65C279669883}"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F70530-0665-42F5-9565-89906182D492}"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01DA34-8600-468F-A563-36EAEF7C5ED6}"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6775E-8F45-4ED6-AAAB-3ECC2503A5E0}"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4/26/2021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4/26/2021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4/26/2021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4/26/2021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4/26/2021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4/26/2021</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19413-2370-44FD-806C-DA215332114B}"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4/26/2021</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4/26/2021</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4/26/2021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4/26/2021</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81EA5-612A-4005-B608-FAB1A122D58C}"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4/26/2021</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(Springdale Park)</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379626">
            <a:off x="3486149" y="2678924"/>
            <a:ext cx="3086101" cy="1015663"/>
          </a:xfrm>
          <a:prstGeom prst="rect">
            <a:avLst/>
          </a:prstGeom>
          <a:noFill/>
        </p:spPr>
        <p:txBody>
          <a:bodyPr wrap="none" rtlCol="0">
            <a:spAutoFit/>
          </a:bodyPr>
          <a:lstStyle/>
          <a:p>
            <a:r>
              <a:rPr lang="en-US" sz="6000" b="1" dirty="0" smtClean="0">
                <a:ln w="22225">
                  <a:solidFill>
                    <a:schemeClr val="accent2"/>
                  </a:solidFill>
                  <a:prstDash val="solid"/>
                </a:ln>
                <a:solidFill>
                  <a:schemeClr val="accent2">
                    <a:lumMod val="40000"/>
                    <a:lumOff val="60000"/>
                  </a:schemeClr>
                </a:solidFill>
              </a:rPr>
              <a:t>Example</a:t>
            </a:r>
            <a:endParaRPr lang="en-US" sz="6000" b="1" dirty="0">
              <a:ln w="22225">
                <a:solidFill>
                  <a:schemeClr val="accent2"/>
                </a:solidFill>
                <a:prstDash val="solid"/>
              </a:ln>
              <a:solidFill>
                <a:schemeClr val="accent2">
                  <a:lumMod val="40000"/>
                  <a:lumOff val="60000"/>
                </a:schemeClr>
              </a:solidFill>
            </a:endParaRP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6" name="Picture 5"/>
          <p:cNvPicPr>
            <a:picLocks noChangeAspect="1"/>
          </p:cNvPicPr>
          <p:nvPr/>
        </p:nvPicPr>
        <p:blipFill>
          <a:blip r:embed="rId3"/>
          <a:stretch>
            <a:fillRect/>
          </a:stretch>
        </p:blipFill>
        <p:spPr>
          <a:xfrm>
            <a:off x="1226296" y="665019"/>
            <a:ext cx="7605806" cy="5307701"/>
          </a:xfrm>
          <a:prstGeom prst="rect">
            <a:avLst/>
          </a:prstGeom>
        </p:spPr>
      </p:pic>
    </p:spTree>
    <p:extLst>
      <p:ext uri="{BB962C8B-B14F-4D97-AF65-F5344CB8AC3E}">
        <p14:creationId xmlns:p14="http://schemas.microsoft.com/office/powerpoint/2010/main" val="112915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smtClean="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pic>
        <p:nvPicPr>
          <p:cNvPr id="6" name="Picture 5"/>
          <p:cNvPicPr>
            <a:picLocks noChangeAspect="1"/>
          </p:cNvPicPr>
          <p:nvPr/>
        </p:nvPicPr>
        <p:blipFill>
          <a:blip r:embed="rId3"/>
          <a:stretch>
            <a:fillRect/>
          </a:stretch>
        </p:blipFill>
        <p:spPr>
          <a:xfrm>
            <a:off x="1342574" y="868092"/>
            <a:ext cx="7507902" cy="5104627"/>
          </a:xfrm>
          <a:prstGeom prst="rect">
            <a:avLst/>
          </a:prstGeom>
        </p:spPr>
      </p:pic>
    </p:spTree>
    <p:extLst>
      <p:ext uri="{BB962C8B-B14F-4D97-AF65-F5344CB8AC3E}">
        <p14:creationId xmlns:p14="http://schemas.microsoft.com/office/powerpoint/2010/main" val="716182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2933837"/>
          </a:xfrm>
        </p:spPr>
        <p:txBody>
          <a:bodyPr>
            <a:noAutofit/>
          </a:bodyPr>
          <a:lstStyle/>
          <a:p>
            <a:pPr algn="l"/>
            <a:r>
              <a:rPr lang="en-US" sz="2400" dirty="0" smtClean="0">
                <a:solidFill>
                  <a:schemeClr val="tx1"/>
                </a:solidFill>
              </a:rPr>
              <a:t>Focus on Class Size Reductions</a:t>
            </a:r>
          </a:p>
          <a:p>
            <a:pPr marL="800100" lvl="1" indent="-342900" algn="l">
              <a:buFont typeface="Arial" panose="020B0604020202020204" pitchFamily="34" charset="0"/>
              <a:buChar char="•"/>
            </a:pPr>
            <a:r>
              <a:rPr lang="en-US" sz="2000" dirty="0" smtClean="0">
                <a:solidFill>
                  <a:schemeClr val="tx1"/>
                </a:solidFill>
              </a:rPr>
              <a:t>K – 8 Teachers – 20 students</a:t>
            </a:r>
          </a:p>
          <a:p>
            <a:pPr marL="800100" lvl="1" indent="-342900" algn="l">
              <a:buFont typeface="Arial" panose="020B0604020202020204" pitchFamily="34" charset="0"/>
              <a:buChar char="•"/>
            </a:pPr>
            <a:r>
              <a:rPr lang="en-US" sz="2000" dirty="0" smtClean="0">
                <a:solidFill>
                  <a:schemeClr val="tx1"/>
                </a:solidFill>
              </a:rPr>
              <a:t>1</a:t>
            </a:r>
            <a:r>
              <a:rPr lang="en-US" sz="2000" baseline="30000" dirty="0" smtClean="0">
                <a:solidFill>
                  <a:schemeClr val="tx1"/>
                </a:solidFill>
              </a:rPr>
              <a:t>st</a:t>
            </a:r>
            <a:r>
              <a:rPr lang="en-US" sz="2000" dirty="0" smtClean="0">
                <a:solidFill>
                  <a:schemeClr val="tx1"/>
                </a:solidFill>
              </a:rPr>
              <a:t> – 7 Teachers – 20 students</a:t>
            </a:r>
          </a:p>
          <a:p>
            <a:pPr marL="800100" lvl="1" indent="-342900" algn="l">
              <a:buFont typeface="Arial" panose="020B0604020202020204" pitchFamily="34" charset="0"/>
              <a:buChar char="•"/>
            </a:pPr>
            <a:r>
              <a:rPr lang="en-US" sz="2000" dirty="0" smtClean="0">
                <a:solidFill>
                  <a:schemeClr val="tx1"/>
                </a:solidFill>
              </a:rPr>
              <a:t>2</a:t>
            </a:r>
            <a:r>
              <a:rPr lang="en-US" sz="2000" baseline="30000" dirty="0" smtClean="0">
                <a:solidFill>
                  <a:schemeClr val="tx1"/>
                </a:solidFill>
              </a:rPr>
              <a:t>nd</a:t>
            </a:r>
            <a:r>
              <a:rPr lang="en-US" sz="2000" dirty="0" smtClean="0">
                <a:solidFill>
                  <a:schemeClr val="tx1"/>
                </a:solidFill>
              </a:rPr>
              <a:t> – 7 Teachers – 21 students</a:t>
            </a:r>
          </a:p>
          <a:p>
            <a:pPr marL="800100" lvl="1" indent="-342900" algn="l">
              <a:buFont typeface="Arial" panose="020B0604020202020204" pitchFamily="34" charset="0"/>
              <a:buChar char="•"/>
            </a:pPr>
            <a:r>
              <a:rPr lang="en-US" sz="2000" dirty="0" smtClean="0">
                <a:solidFill>
                  <a:schemeClr val="tx1"/>
                </a:solidFill>
              </a:rPr>
              <a:t>3</a:t>
            </a:r>
            <a:r>
              <a:rPr lang="en-US" sz="2000" baseline="30000" dirty="0" smtClean="0">
                <a:solidFill>
                  <a:schemeClr val="tx1"/>
                </a:solidFill>
              </a:rPr>
              <a:t>rd</a:t>
            </a:r>
            <a:r>
              <a:rPr lang="en-US" sz="2000" dirty="0" smtClean="0">
                <a:solidFill>
                  <a:schemeClr val="tx1"/>
                </a:solidFill>
              </a:rPr>
              <a:t> – 5 Teachers + 1 </a:t>
            </a:r>
            <a:r>
              <a:rPr lang="en-US" sz="2000" dirty="0">
                <a:solidFill>
                  <a:schemeClr val="tx1"/>
                </a:solidFill>
              </a:rPr>
              <a:t>EIP Teacher =</a:t>
            </a:r>
            <a:r>
              <a:rPr lang="en-US" sz="2000" dirty="0" smtClean="0">
                <a:solidFill>
                  <a:schemeClr val="tx1"/>
                </a:solidFill>
              </a:rPr>
              <a:t> </a:t>
            </a:r>
            <a:r>
              <a:rPr lang="en-US" sz="2000" dirty="0">
                <a:solidFill>
                  <a:schemeClr val="tx1"/>
                </a:solidFill>
              </a:rPr>
              <a:t>20 students </a:t>
            </a:r>
            <a:endParaRPr lang="en-US" sz="2000" dirty="0" smtClean="0">
              <a:solidFill>
                <a:schemeClr val="tx1"/>
              </a:solidFill>
            </a:endParaRPr>
          </a:p>
          <a:p>
            <a:pPr marL="800100" lvl="1" indent="-342900" algn="l">
              <a:buFont typeface="Arial" panose="020B0604020202020204" pitchFamily="34" charset="0"/>
              <a:buChar char="•"/>
            </a:pPr>
            <a:r>
              <a:rPr lang="en-US" sz="2000" dirty="0" smtClean="0">
                <a:solidFill>
                  <a:schemeClr val="tx1"/>
                </a:solidFill>
              </a:rPr>
              <a:t>4</a:t>
            </a:r>
            <a:r>
              <a:rPr lang="en-US" sz="2000" baseline="30000" dirty="0" smtClean="0">
                <a:solidFill>
                  <a:schemeClr val="tx1"/>
                </a:solidFill>
              </a:rPr>
              <a:t>th</a:t>
            </a:r>
            <a:r>
              <a:rPr lang="en-US" sz="2000" dirty="0" smtClean="0">
                <a:solidFill>
                  <a:schemeClr val="tx1"/>
                </a:solidFill>
              </a:rPr>
              <a:t> – 5 Teachers </a:t>
            </a:r>
            <a:r>
              <a:rPr lang="en-US" sz="2000" dirty="0">
                <a:solidFill>
                  <a:schemeClr val="tx1"/>
                </a:solidFill>
              </a:rPr>
              <a:t>+ 1 EIP </a:t>
            </a:r>
            <a:r>
              <a:rPr lang="en-US" sz="2000" dirty="0" smtClean="0">
                <a:solidFill>
                  <a:schemeClr val="tx1"/>
                </a:solidFill>
              </a:rPr>
              <a:t>Teacher = 21 students </a:t>
            </a:r>
          </a:p>
          <a:p>
            <a:pPr marL="800100" lvl="1" indent="-342900" algn="l">
              <a:buFont typeface="Arial" panose="020B0604020202020204" pitchFamily="34" charset="0"/>
              <a:buChar char="•"/>
            </a:pPr>
            <a:r>
              <a:rPr lang="en-US" sz="2000" dirty="0" smtClean="0">
                <a:solidFill>
                  <a:schemeClr val="tx1"/>
                </a:solidFill>
              </a:rPr>
              <a:t>5</a:t>
            </a:r>
            <a:r>
              <a:rPr lang="en-US" sz="2000" baseline="30000" dirty="0" smtClean="0">
                <a:solidFill>
                  <a:schemeClr val="tx1"/>
                </a:solidFill>
              </a:rPr>
              <a:t>th</a:t>
            </a:r>
            <a:r>
              <a:rPr lang="en-US" sz="2000" dirty="0" smtClean="0">
                <a:solidFill>
                  <a:schemeClr val="tx1"/>
                </a:solidFill>
              </a:rPr>
              <a:t> – 5 Teachers + 1 </a:t>
            </a:r>
            <a:r>
              <a:rPr lang="en-US" sz="2000" dirty="0">
                <a:solidFill>
                  <a:schemeClr val="tx1"/>
                </a:solidFill>
              </a:rPr>
              <a:t>EIP Teacher </a:t>
            </a:r>
            <a:r>
              <a:rPr lang="en-US" sz="2000" dirty="0" smtClean="0">
                <a:solidFill>
                  <a:schemeClr val="tx1"/>
                </a:solidFill>
              </a:rPr>
              <a:t>= 19 students </a:t>
            </a:r>
          </a:p>
          <a:p>
            <a:pPr marL="800100" lvl="1" indent="-342900" algn="l">
              <a:buFont typeface="Arial" panose="020B0604020202020204" pitchFamily="34" charset="0"/>
              <a:buChar char="•"/>
            </a:pPr>
            <a:r>
              <a:rPr lang="en-US" sz="2000" dirty="0" smtClean="0">
                <a:solidFill>
                  <a:schemeClr val="tx1"/>
                </a:solidFill>
              </a:rPr>
              <a:t>1 – Art</a:t>
            </a:r>
          </a:p>
          <a:p>
            <a:pPr marL="800100" lvl="1" indent="-342900" algn="l">
              <a:buFont typeface="Arial" panose="020B0604020202020204" pitchFamily="34" charset="0"/>
              <a:buChar char="•"/>
            </a:pPr>
            <a:r>
              <a:rPr lang="en-US" sz="2000" dirty="0" smtClean="0">
                <a:solidFill>
                  <a:schemeClr val="tx1"/>
                </a:solidFill>
              </a:rPr>
              <a:t>1 – Music</a:t>
            </a:r>
          </a:p>
          <a:p>
            <a:pPr marL="800100" lvl="1" indent="-342900" algn="l">
              <a:buFont typeface="Arial" panose="020B0604020202020204" pitchFamily="34" charset="0"/>
              <a:buChar char="•"/>
            </a:pPr>
            <a:r>
              <a:rPr lang="en-US" sz="2000" dirty="0" smtClean="0">
                <a:solidFill>
                  <a:schemeClr val="tx1"/>
                </a:solidFill>
              </a:rPr>
              <a:t>2 – PE Teachers</a:t>
            </a:r>
          </a:p>
          <a:p>
            <a:pPr marL="800100" lvl="1" indent="-342900" algn="l">
              <a:buFont typeface="Arial" panose="020B0604020202020204" pitchFamily="34" charset="0"/>
              <a:buChar char="•"/>
            </a:pPr>
            <a:r>
              <a:rPr lang="en-US" sz="2000" dirty="0" smtClean="0">
                <a:solidFill>
                  <a:schemeClr val="tx1"/>
                </a:solidFill>
              </a:rPr>
              <a:t>3 – Gifted Teachers</a:t>
            </a:r>
          </a:p>
          <a:p>
            <a:pPr marL="800100" lvl="1" indent="-342900" algn="l">
              <a:buFont typeface="Arial" panose="020B0604020202020204" pitchFamily="34" charset="0"/>
              <a:buChar char="•"/>
            </a:pPr>
            <a:r>
              <a:rPr lang="en-US" sz="2000" dirty="0" smtClean="0">
                <a:solidFill>
                  <a:schemeClr val="tx1"/>
                </a:solidFill>
              </a:rPr>
              <a:t>1 – EIP Teacher</a:t>
            </a:r>
          </a:p>
          <a:p>
            <a:pPr marL="800100" lvl="1" indent="-342900" algn="l">
              <a:buFont typeface="Arial" panose="020B0604020202020204" pitchFamily="34" charset="0"/>
              <a:buChar char="•"/>
            </a:pPr>
            <a:r>
              <a:rPr lang="en-US" sz="2000" dirty="0" smtClean="0">
                <a:solidFill>
                  <a:schemeClr val="tx1"/>
                </a:solidFill>
              </a:rPr>
              <a:t>1.5 – ESOL Teachers</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Next Year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12</a:t>
            </a:fld>
            <a:endParaRPr lang="en-US" dirty="0"/>
          </a:p>
        </p:txBody>
      </p:sp>
    </p:spTree>
    <p:extLst>
      <p:ext uri="{BB962C8B-B14F-4D97-AF65-F5344CB8AC3E}">
        <p14:creationId xmlns:p14="http://schemas.microsoft.com/office/powerpoint/2010/main" val="3828155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smtClean="0">
                <a:solidFill>
                  <a:srgbClr val="000000"/>
                </a:solidFill>
                <a:latin typeface="Calibri" panose="020F0502020204030204" pitchFamily="34" charset="0"/>
              </a:rPr>
              <a:t>Are our school’s </a:t>
            </a:r>
            <a:r>
              <a:rPr lang="en-US" sz="2000" dirty="0">
                <a:solidFill>
                  <a:srgbClr val="000000"/>
                </a:solidFill>
                <a:latin typeface="Calibri" panose="020F0502020204030204" pitchFamily="34" charset="0"/>
              </a:rPr>
              <a:t>priorities </a:t>
            </a:r>
            <a:r>
              <a:rPr lang="en-US" sz="2000" dirty="0" smtClean="0">
                <a:solidFill>
                  <a:srgbClr val="000000"/>
                </a:solidFill>
                <a:latin typeface="Calibri" panose="020F0502020204030204" pitchFamily="34" charset="0"/>
              </a:rPr>
              <a:t>reflected </a:t>
            </a:r>
            <a:r>
              <a:rPr lang="en-US" sz="2000" dirty="0">
                <a:solidFill>
                  <a:srgbClr val="000000"/>
                </a:solidFill>
                <a:latin typeface="Calibri" panose="020F0502020204030204" pitchFamily="34" charset="0"/>
              </a:rPr>
              <a:t>in </a:t>
            </a:r>
            <a:r>
              <a:rPr lang="en-US" sz="2000" dirty="0" smtClean="0">
                <a:solidFill>
                  <a:srgbClr val="000000"/>
                </a:solidFill>
                <a:latin typeface="Calibri" panose="020F0502020204030204" pitchFamily="34" charset="0"/>
              </a:rPr>
              <a:t>this budget</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budget?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Cluster </a:t>
            </a:r>
            <a:r>
              <a:rPr lang="en-US" sz="2000" dirty="0">
                <a:solidFill>
                  <a:srgbClr val="000000"/>
                </a:solidFill>
                <a:latin typeface="Calibri" panose="020F0502020204030204" pitchFamily="34" charset="0"/>
              </a:rPr>
              <a:t>priorities-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cluster’s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Signature </a:t>
            </a:r>
            <a:r>
              <a:rPr lang="en-US" sz="2000" dirty="0">
                <a:solidFill>
                  <a:srgbClr val="000000"/>
                </a:solidFill>
                <a:latin typeface="Calibri" panose="020F0502020204030204" pitchFamily="34" charset="0"/>
              </a:rPr>
              <a:t>programs-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signature program?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a:t>
            </a:r>
            <a:r>
              <a:rPr lang="en-US" sz="2000" dirty="0">
                <a:solidFill>
                  <a:srgbClr val="000000"/>
                </a:solidFill>
                <a:latin typeface="Calibri" panose="020F0502020204030204" pitchFamily="34" charset="0"/>
              </a:rPr>
              <a:t>there positions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school </a:t>
            </a:r>
            <a:r>
              <a:rPr lang="en-US" sz="2000" dirty="0" smtClean="0">
                <a:solidFill>
                  <a:srgbClr val="000000"/>
                </a:solidFill>
                <a:latin typeface="Calibri" panose="020F0502020204030204" pitchFamily="34" charset="0"/>
              </a:rPr>
              <a:t>will </a:t>
            </a:r>
            <a:r>
              <a:rPr lang="en-US" sz="2000" dirty="0">
                <a:solidFill>
                  <a:srgbClr val="000000"/>
                </a:solidFill>
                <a:latin typeface="Calibri" panose="020F0502020204030204" pitchFamily="34" charset="0"/>
              </a:rPr>
              <a:t>share with another school, i.e. </a:t>
            </a:r>
            <a:r>
              <a:rPr lang="en-US" sz="2000" dirty="0" smtClean="0">
                <a:solidFill>
                  <a:srgbClr val="000000"/>
                </a:solidFill>
                <a:latin typeface="Calibri" panose="020F0502020204030204" pitchFamily="34" charset="0"/>
              </a:rPr>
              <a:t>nurse, counselor?</a:t>
            </a:r>
          </a:p>
          <a:p>
            <a:pPr marL="800100" lvl="1" indent="-342900" algn="l" defTabSz="914400">
              <a:spcBef>
                <a:spcPts val="0"/>
              </a:spcBef>
              <a:buFont typeface="+mj-lt"/>
              <a:buAutoNum type="alphaLcPeriod"/>
            </a:pPr>
            <a:endParaRPr lang="en-US" sz="2000" dirty="0" smtClean="0">
              <a:solidFill>
                <a:srgbClr val="000000"/>
              </a:solidFill>
              <a:latin typeface="Calibri" panose="020F0502020204030204" pitchFamily="34" charset="0"/>
            </a:endParaRPr>
          </a:p>
          <a:p>
            <a:pPr lvl="0" algn="l" defTabSz="914400">
              <a:spcBef>
                <a:spcPts val="0"/>
              </a:spcBef>
            </a:pPr>
            <a:endParaRPr lang="en-US" sz="2000" dirty="0" smtClean="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smtClean="0">
                <a:solidFill>
                  <a:srgbClr val="000000"/>
                </a:solidFill>
                <a:latin typeface="Calibri" panose="020F0502020204030204" pitchFamily="34" charset="0"/>
              </a:rPr>
              <a:t>Questions </a:t>
            </a:r>
            <a:r>
              <a:rPr lang="en-US" sz="2800" b="1" dirty="0">
                <a:solidFill>
                  <a:srgbClr val="000000"/>
                </a:solidFill>
                <a:latin typeface="Calibri" panose="020F0502020204030204" pitchFamily="34" charset="0"/>
              </a:rPr>
              <a:t>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13</a:t>
            </a:fld>
            <a:endParaRPr lang="en-US" dirty="0"/>
          </a:p>
        </p:txBody>
      </p:sp>
    </p:spTree>
    <p:extLst>
      <p:ext uri="{BB962C8B-B14F-4D97-AF65-F5344CB8AC3E}">
        <p14:creationId xmlns:p14="http://schemas.microsoft.com/office/powerpoint/2010/main" val="127542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071209" cy="5672156"/>
          </a:xfrm>
        </p:spPr>
        <p:txBody>
          <a:bodyPr>
            <a:noAutofit/>
          </a:bodyPr>
          <a:lstStyle/>
          <a:p>
            <a:pPr marL="800100" lvl="1" indent="-342900" defTabSz="914400">
              <a:spcBef>
                <a:spcPts val="0"/>
              </a:spcBef>
              <a:buFont typeface="Arial" panose="020B0604020202020204" pitchFamily="34" charset="0"/>
              <a:buChar char="•"/>
            </a:pPr>
            <a:r>
              <a:rPr lang="en-US" dirty="0" smtClean="0">
                <a:solidFill>
                  <a:srgbClr val="000000"/>
                </a:solidFill>
                <a:latin typeface="Calibri" panose="020F0502020204030204" pitchFamily="34" charset="0"/>
              </a:rPr>
              <a:t>Optimistic Budget not a </a:t>
            </a:r>
            <a:r>
              <a:rPr lang="en-US" dirty="0">
                <a:solidFill>
                  <a:srgbClr val="000000"/>
                </a:solidFill>
                <a:latin typeface="Calibri" panose="020F0502020204030204" pitchFamily="34" charset="0"/>
              </a:rPr>
              <a:t>C</a:t>
            </a:r>
            <a:r>
              <a:rPr lang="en-US" dirty="0" smtClean="0">
                <a:solidFill>
                  <a:srgbClr val="000000"/>
                </a:solidFill>
                <a:latin typeface="Calibri" panose="020F0502020204030204" pitchFamily="34" charset="0"/>
              </a:rPr>
              <a:t>onservative Budget (30 student difference)</a:t>
            </a:r>
          </a:p>
          <a:p>
            <a:pPr lvl="1" defTabSz="914400">
              <a:spcBef>
                <a:spcPts val="0"/>
              </a:spcBef>
            </a:pPr>
            <a:endParaRPr lang="en-US" dirty="0" smtClean="0">
              <a:solidFill>
                <a:srgbClr val="000000"/>
              </a:solidFill>
              <a:latin typeface="Calibri" panose="020F0502020204030204" pitchFamily="34" charset="0"/>
            </a:endParaRPr>
          </a:p>
          <a:p>
            <a:pPr marL="800100" lvl="1" indent="-342900" defTabSz="914400">
              <a:spcBef>
                <a:spcPts val="0"/>
              </a:spcBef>
              <a:buFont typeface="Arial" panose="020B0604020202020204" pitchFamily="34" charset="0"/>
              <a:buChar char="•"/>
            </a:pPr>
            <a:r>
              <a:rPr lang="en-US" dirty="0" smtClean="0">
                <a:solidFill>
                  <a:srgbClr val="000000"/>
                </a:solidFill>
                <a:latin typeface="Calibri" panose="020F0502020204030204" pitchFamily="34" charset="0"/>
              </a:rPr>
              <a:t>At the end of next year (2021.22) We will lose the Kindergarten Center &amp; the additional $330K – Dual Campus Supplement</a:t>
            </a:r>
          </a:p>
          <a:p>
            <a:pPr lvl="1" defTabSz="914400">
              <a:spcBef>
                <a:spcPts val="0"/>
              </a:spcBef>
            </a:pPr>
            <a:endParaRPr lang="en-US" dirty="0" smtClean="0">
              <a:solidFill>
                <a:srgbClr val="000000"/>
              </a:solidFill>
              <a:latin typeface="Calibri" panose="020F0502020204030204" pitchFamily="34" charset="0"/>
            </a:endParaRPr>
          </a:p>
          <a:p>
            <a:pPr marL="800100" lvl="1" indent="-342900" defTabSz="914400">
              <a:spcBef>
                <a:spcPts val="0"/>
              </a:spcBef>
              <a:buFont typeface="Arial" panose="020B0604020202020204" pitchFamily="34" charset="0"/>
              <a:buChar char="•"/>
            </a:pPr>
            <a:r>
              <a:rPr lang="en-US" dirty="0" smtClean="0">
                <a:solidFill>
                  <a:srgbClr val="000000"/>
                </a:solidFill>
                <a:latin typeface="Calibri" panose="020F0502020204030204" pitchFamily="34" charset="0"/>
              </a:rPr>
              <a:t>At the end of next year, the Inman Middle School Building may open as something “new” in 2022.23 – this will impact our budget.</a:t>
            </a:r>
          </a:p>
          <a:p>
            <a:pPr marL="800100" lvl="1" indent="-342900" algn="l" defTabSz="914400">
              <a:spcBef>
                <a:spcPts val="0"/>
              </a:spcBef>
              <a:buFont typeface="+mj-lt"/>
              <a:buAutoNum type="alphaLcPeriod"/>
            </a:pPr>
            <a:endParaRPr lang="en-US" sz="2000" dirty="0" smtClean="0">
              <a:solidFill>
                <a:srgbClr val="000000"/>
              </a:solidFill>
              <a:latin typeface="Calibri" panose="020F0502020204030204" pitchFamily="34" charset="0"/>
            </a:endParaRPr>
          </a:p>
          <a:p>
            <a:pPr lvl="0" algn="l" defTabSz="914400">
              <a:spcBef>
                <a:spcPts val="0"/>
              </a:spcBef>
            </a:pPr>
            <a:endParaRPr lang="en-US" sz="2000" dirty="0" smtClean="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77222"/>
            <a:ext cx="8458200" cy="707886"/>
          </a:xfrm>
          <a:prstGeom prst="rect">
            <a:avLst/>
          </a:prstGeom>
          <a:noFill/>
        </p:spPr>
        <p:txBody>
          <a:bodyPr wrap="square" rtlCol="0">
            <a:spAutoFit/>
          </a:bodyPr>
          <a:lstStyle/>
          <a:p>
            <a:r>
              <a:rPr lang="en-US" sz="4000" b="1" dirty="0" smtClean="0">
                <a:solidFill>
                  <a:srgbClr val="000000"/>
                </a:solidFill>
                <a:latin typeface="Calibri" panose="020F0502020204030204" pitchFamily="34" charset="0"/>
              </a:rPr>
              <a:t>Things </a:t>
            </a:r>
            <a:r>
              <a:rPr lang="en-US" sz="4000" b="1" dirty="0">
                <a:solidFill>
                  <a:srgbClr val="000000"/>
                </a:solidFill>
                <a:latin typeface="Calibri" panose="020F0502020204030204" pitchFamily="34" charset="0"/>
              </a:rPr>
              <a:t>to </a:t>
            </a:r>
            <a:r>
              <a:rPr lang="en-US" sz="4000" b="1" dirty="0" smtClean="0">
                <a:solidFill>
                  <a:srgbClr val="000000"/>
                </a:solidFill>
                <a:latin typeface="Calibri" panose="020F0502020204030204" pitchFamily="34" charset="0"/>
              </a:rPr>
              <a:t>Think About!</a:t>
            </a:r>
            <a:endParaRPr lang="en-US" sz="40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168873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807249"/>
            <a:ext cx="8342142" cy="2933837"/>
          </a:xfrm>
        </p:spPr>
        <p:txBody>
          <a:bodyPr>
            <a:noAutofit/>
          </a:bodyPr>
          <a:lstStyle/>
          <a:p>
            <a:pPr marL="800100" lvl="1" indent="-342900" algn="l">
              <a:buFont typeface="Arial" panose="020B0604020202020204" pitchFamily="34" charset="0"/>
              <a:buChar char="•"/>
            </a:pPr>
            <a:r>
              <a:rPr lang="en-US" sz="1800" dirty="0" smtClean="0">
                <a:solidFill>
                  <a:schemeClr val="tx1"/>
                </a:solidFill>
              </a:rPr>
              <a:t>Combining </a:t>
            </a:r>
            <a:r>
              <a:rPr lang="en-US" sz="1800" dirty="0">
                <a:solidFill>
                  <a:schemeClr val="tx1"/>
                </a:solidFill>
              </a:rPr>
              <a:t>the SELT &amp; SST Intervention </a:t>
            </a:r>
            <a:r>
              <a:rPr lang="en-US" sz="1800" dirty="0" smtClean="0">
                <a:solidFill>
                  <a:schemeClr val="tx1"/>
                </a:solidFill>
              </a:rPr>
              <a:t>Specialist</a:t>
            </a:r>
          </a:p>
          <a:p>
            <a:pPr marL="1257300" lvl="2" indent="-342900" algn="l">
              <a:buFont typeface="Arial" panose="020B0604020202020204" pitchFamily="34" charset="0"/>
              <a:buChar char="•"/>
            </a:pPr>
            <a:r>
              <a:rPr lang="en-US" sz="1800" dirty="0" smtClean="0">
                <a:solidFill>
                  <a:schemeClr val="tx1"/>
                </a:solidFill>
              </a:rPr>
              <a:t>Abolishing the .5 SST Intervention Specialist - $50K savings</a:t>
            </a:r>
          </a:p>
          <a:p>
            <a:pPr marL="800100" lvl="1" indent="-342900" algn="l">
              <a:buFont typeface="Arial" panose="020B0604020202020204" pitchFamily="34" charset="0"/>
              <a:buChar char="•"/>
            </a:pPr>
            <a:r>
              <a:rPr lang="en-US" sz="1800" dirty="0" smtClean="0">
                <a:solidFill>
                  <a:schemeClr val="tx1"/>
                </a:solidFill>
              </a:rPr>
              <a:t>Abolishing </a:t>
            </a:r>
            <a:r>
              <a:rPr lang="en-US" sz="1800" dirty="0">
                <a:solidFill>
                  <a:schemeClr val="tx1"/>
                </a:solidFill>
              </a:rPr>
              <a:t>the .5 Art </a:t>
            </a:r>
            <a:r>
              <a:rPr lang="en-US" sz="1800" dirty="0" smtClean="0">
                <a:solidFill>
                  <a:schemeClr val="tx1"/>
                </a:solidFill>
              </a:rPr>
              <a:t>Teacher</a:t>
            </a:r>
          </a:p>
          <a:p>
            <a:pPr marL="1257300" lvl="2" indent="-342900" algn="l">
              <a:buFont typeface="Arial" panose="020B0604020202020204" pitchFamily="34" charset="0"/>
              <a:buChar char="•"/>
            </a:pPr>
            <a:r>
              <a:rPr lang="en-US" sz="1800" dirty="0" smtClean="0">
                <a:solidFill>
                  <a:schemeClr val="tx1"/>
                </a:solidFill>
              </a:rPr>
              <a:t>K Center - $45K savings</a:t>
            </a:r>
          </a:p>
          <a:p>
            <a:pPr marL="800100" lvl="1" indent="-342900" algn="l">
              <a:buFont typeface="Arial" panose="020B0604020202020204" pitchFamily="34" charset="0"/>
              <a:buChar char="•"/>
            </a:pPr>
            <a:r>
              <a:rPr lang="en-US" sz="1800" dirty="0" smtClean="0">
                <a:solidFill>
                  <a:schemeClr val="tx1"/>
                </a:solidFill>
              </a:rPr>
              <a:t>Reducing </a:t>
            </a:r>
            <a:r>
              <a:rPr lang="en-US" sz="1800" dirty="0">
                <a:solidFill>
                  <a:schemeClr val="tx1"/>
                </a:solidFill>
              </a:rPr>
              <a:t>School Clerk from 211 days to 202 </a:t>
            </a:r>
            <a:r>
              <a:rPr lang="en-US" sz="1800" dirty="0" smtClean="0">
                <a:solidFill>
                  <a:schemeClr val="tx1"/>
                </a:solidFill>
              </a:rPr>
              <a:t>days</a:t>
            </a:r>
          </a:p>
          <a:p>
            <a:pPr marL="1257300" lvl="2" indent="-342900" algn="l">
              <a:buFont typeface="Arial" panose="020B0604020202020204" pitchFamily="34" charset="0"/>
              <a:buChar char="•"/>
            </a:pPr>
            <a:r>
              <a:rPr lang="en-US" sz="1800" dirty="0" smtClean="0">
                <a:solidFill>
                  <a:schemeClr val="tx1"/>
                </a:solidFill>
              </a:rPr>
              <a:t>$1500 savings</a:t>
            </a:r>
          </a:p>
          <a:p>
            <a:pPr marL="800100" lvl="1" indent="-342900" algn="l">
              <a:buFont typeface="Arial" panose="020B0604020202020204" pitchFamily="34" charset="0"/>
              <a:buChar char="•"/>
            </a:pPr>
            <a:r>
              <a:rPr lang="en-US" sz="1800" dirty="0" smtClean="0">
                <a:solidFill>
                  <a:schemeClr val="tx1"/>
                </a:solidFill>
              </a:rPr>
              <a:t>Abolishing the STEM Lab Teacher – Technology &amp; Rolling this responsibility into the Media Specialist position</a:t>
            </a:r>
          </a:p>
          <a:p>
            <a:pPr marL="1257300" lvl="2" indent="-342900" algn="l">
              <a:buFont typeface="Arial" panose="020B0604020202020204" pitchFamily="34" charset="0"/>
              <a:buChar char="•"/>
            </a:pPr>
            <a:r>
              <a:rPr lang="en-US" sz="1800" dirty="0" smtClean="0">
                <a:solidFill>
                  <a:schemeClr val="tx1"/>
                </a:solidFill>
              </a:rPr>
              <a:t>$90K savings</a:t>
            </a:r>
          </a:p>
          <a:p>
            <a:pPr marL="800100" lvl="1" indent="-342900" algn="l">
              <a:buFont typeface="Arial" panose="020B0604020202020204" pitchFamily="34" charset="0"/>
              <a:buChar char="•"/>
            </a:pPr>
            <a:r>
              <a:rPr lang="en-US" sz="1800" dirty="0" smtClean="0">
                <a:solidFill>
                  <a:schemeClr val="tx1"/>
                </a:solidFill>
              </a:rPr>
              <a:t>Abolishing .17 – College &amp; Career Program Specialist Position</a:t>
            </a:r>
          </a:p>
          <a:p>
            <a:pPr marL="1257300" lvl="2" indent="-342900" algn="l">
              <a:buFont typeface="Arial" panose="020B0604020202020204" pitchFamily="34" charset="0"/>
              <a:buChar char="•"/>
            </a:pPr>
            <a:r>
              <a:rPr lang="en-US" sz="1800" dirty="0" smtClean="0">
                <a:solidFill>
                  <a:schemeClr val="tx1"/>
                </a:solidFill>
              </a:rPr>
              <a:t>$18K savings</a:t>
            </a:r>
          </a:p>
          <a:p>
            <a:pPr marL="800100" lvl="1" indent="-342900" algn="l">
              <a:buFont typeface="Arial" panose="020B0604020202020204" pitchFamily="34" charset="0"/>
              <a:buChar char="•"/>
            </a:pPr>
            <a:r>
              <a:rPr lang="en-US" sz="1800" dirty="0" smtClean="0">
                <a:solidFill>
                  <a:schemeClr val="tx1"/>
                </a:solidFill>
              </a:rPr>
              <a:t>Earned </a:t>
            </a:r>
            <a:r>
              <a:rPr lang="en-US" sz="1800" dirty="0">
                <a:solidFill>
                  <a:schemeClr val="tx1"/>
                </a:solidFill>
              </a:rPr>
              <a:t>an additional Gifted Teacher </a:t>
            </a:r>
          </a:p>
          <a:p>
            <a:pPr marL="1257300" lvl="2" indent="-342900" algn="l">
              <a:buFont typeface="Arial" panose="020B0604020202020204" pitchFamily="34" charset="0"/>
              <a:buChar char="•"/>
            </a:pPr>
            <a:r>
              <a:rPr lang="en-US" sz="1800" dirty="0" smtClean="0">
                <a:solidFill>
                  <a:schemeClr val="tx1"/>
                </a:solidFill>
              </a:rPr>
              <a:t>Use </a:t>
            </a:r>
            <a:r>
              <a:rPr lang="en-US" sz="1800" dirty="0">
                <a:solidFill>
                  <a:schemeClr val="tx1"/>
                </a:solidFill>
              </a:rPr>
              <a:t>that FTE to add a 7th second grade </a:t>
            </a:r>
            <a:r>
              <a:rPr lang="en-US" sz="1800" dirty="0" smtClean="0">
                <a:solidFill>
                  <a:schemeClr val="tx1"/>
                </a:solidFill>
              </a:rPr>
              <a:t>teacher</a:t>
            </a:r>
          </a:p>
          <a:p>
            <a:pPr marL="800100" lvl="1" indent="-342900" algn="l">
              <a:buFont typeface="Arial" panose="020B0604020202020204" pitchFamily="34" charset="0"/>
              <a:buChar char="•"/>
            </a:pPr>
            <a:r>
              <a:rPr lang="en-US" sz="1800" dirty="0">
                <a:solidFill>
                  <a:schemeClr val="tx1"/>
                </a:solidFill>
              </a:rPr>
              <a:t>Full Time Counselor – Increase from .5 to </a:t>
            </a:r>
            <a:r>
              <a:rPr lang="en-US" sz="1800" dirty="0" smtClean="0">
                <a:solidFill>
                  <a:schemeClr val="tx1"/>
                </a:solidFill>
              </a:rPr>
              <a:t>1.0</a:t>
            </a:r>
          </a:p>
          <a:p>
            <a:pPr marL="1257300" lvl="2" indent="-342900" algn="l">
              <a:buFont typeface="Arial" panose="020B0604020202020204" pitchFamily="34" charset="0"/>
              <a:buChar char="•"/>
            </a:pPr>
            <a:r>
              <a:rPr lang="en-US" sz="1800" dirty="0" smtClean="0">
                <a:solidFill>
                  <a:schemeClr val="tx1"/>
                </a:solidFill>
              </a:rPr>
              <a:t>Reducing Social Worker to 2 days a week</a:t>
            </a:r>
            <a:endParaRPr lang="en-US" sz="1800" dirty="0">
              <a:solidFill>
                <a:schemeClr val="tx1"/>
              </a:solidFill>
            </a:endParaRPr>
          </a:p>
          <a:p>
            <a:pPr marL="800100" lvl="1" indent="-342900" algn="l">
              <a:buFont typeface="Arial" panose="020B0604020202020204" pitchFamily="34" charset="0"/>
              <a:buChar char="•"/>
            </a:pPr>
            <a:r>
              <a:rPr lang="en-US" sz="1800" dirty="0">
                <a:solidFill>
                  <a:schemeClr val="tx1"/>
                </a:solidFill>
              </a:rPr>
              <a:t>Full Time Media Specialist – Increase </a:t>
            </a:r>
            <a:r>
              <a:rPr lang="en-US" sz="1800" dirty="0" smtClean="0">
                <a:solidFill>
                  <a:schemeClr val="tx1"/>
                </a:solidFill>
              </a:rPr>
              <a:t>1.0</a:t>
            </a:r>
          </a:p>
          <a:p>
            <a:pPr marL="800100" lvl="1" indent="-342900" algn="l">
              <a:buFont typeface="Arial" panose="020B0604020202020204" pitchFamily="34" charset="0"/>
              <a:buChar char="•"/>
            </a:pPr>
            <a:r>
              <a:rPr lang="en-US" sz="1800" dirty="0" smtClean="0">
                <a:solidFill>
                  <a:schemeClr val="tx1"/>
                </a:solidFill>
              </a:rPr>
              <a:t>EIP Teacher – Adding another EIP teacher to support</a:t>
            </a:r>
            <a:r>
              <a:rPr lang="en-US" sz="2400" b="1" dirty="0" smtClean="0">
                <a:solidFill>
                  <a:schemeClr val="tx1"/>
                </a:solidFill>
              </a:rPr>
              <a:t> .8</a:t>
            </a:r>
            <a:endParaRPr lang="en-US" sz="2400" b="1" dirty="0">
              <a:solidFill>
                <a:schemeClr val="tx1"/>
              </a:solidFill>
            </a:endParaRPr>
          </a:p>
          <a:p>
            <a:pPr marL="800100" lvl="1" indent="-342900" algn="l">
              <a:buFont typeface="Arial" panose="020B0604020202020204" pitchFamily="34" charset="0"/>
              <a:buChar char="•"/>
            </a:pPr>
            <a:endParaRPr lang="en-US" sz="2400" dirty="0" smtClean="0">
              <a:solidFill>
                <a:schemeClr val="tx1"/>
              </a:solidFill>
            </a:endParaRPr>
          </a:p>
          <a:p>
            <a:pPr marL="800100" lvl="1" indent="-342900" algn="l">
              <a:buFont typeface="Arial" panose="020B0604020202020204" pitchFamily="34" charset="0"/>
              <a:buChar char="•"/>
            </a:pPr>
            <a:endParaRPr lang="en-US" sz="2400" dirty="0">
              <a:solidFill>
                <a:schemeClr val="tx1"/>
              </a:solidFill>
            </a:endParaRPr>
          </a:p>
          <a:p>
            <a:pPr lvl="1"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Next Year – Additions &amp; </a:t>
            </a:r>
            <a:r>
              <a:rPr lang="en-US" sz="2700" b="1" dirty="0" err="1" smtClean="0">
                <a:solidFill>
                  <a:prstClr val="black"/>
                </a:solidFill>
                <a:latin typeface="Century Schoolbook" panose="02040604050505020304"/>
              </a:rPr>
              <a:t>Abolishments</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425774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2933837"/>
          </a:xfrm>
        </p:spPr>
        <p:txBody>
          <a:bodyPr>
            <a:noAutofit/>
          </a:bodyPr>
          <a:lstStyle/>
          <a:p>
            <a:pPr marL="457200" lvl="0" indent="-457200" algn="l">
              <a:buFont typeface="Arial" panose="020B0604020202020204" pitchFamily="34" charset="0"/>
              <a:buChar char="•"/>
            </a:pPr>
            <a:r>
              <a:rPr lang="en-US" dirty="0" smtClean="0">
                <a:solidFill>
                  <a:schemeClr val="tx1"/>
                </a:solidFill>
              </a:rPr>
              <a:t>$13,689 </a:t>
            </a:r>
            <a:r>
              <a:rPr lang="en-US" dirty="0">
                <a:solidFill>
                  <a:schemeClr val="tx1"/>
                </a:solidFill>
              </a:rPr>
              <a:t>– Hourly Social Worker – </a:t>
            </a:r>
            <a:r>
              <a:rPr lang="en-US" dirty="0" smtClean="0">
                <a:solidFill>
                  <a:schemeClr val="tx1"/>
                </a:solidFill>
              </a:rPr>
              <a:t>2 </a:t>
            </a:r>
            <a:r>
              <a:rPr lang="en-US" dirty="0">
                <a:solidFill>
                  <a:schemeClr val="tx1"/>
                </a:solidFill>
              </a:rPr>
              <a:t>Days a </a:t>
            </a:r>
            <a:r>
              <a:rPr lang="en-US" dirty="0" smtClean="0">
                <a:solidFill>
                  <a:schemeClr val="tx1"/>
                </a:solidFill>
              </a:rPr>
              <a:t>week</a:t>
            </a:r>
            <a:endParaRPr lang="en-US" dirty="0">
              <a:solidFill>
                <a:schemeClr val="tx1"/>
              </a:solidFill>
            </a:endParaRPr>
          </a:p>
          <a:p>
            <a:pPr marL="457200" lvl="0" indent="-457200" algn="l">
              <a:buFont typeface="Arial" panose="020B0604020202020204" pitchFamily="34" charset="0"/>
              <a:buChar char="•"/>
            </a:pPr>
            <a:r>
              <a:rPr lang="en-US" dirty="0">
                <a:solidFill>
                  <a:schemeClr val="tx1"/>
                </a:solidFill>
              </a:rPr>
              <a:t>$</a:t>
            </a:r>
            <a:r>
              <a:rPr lang="en-US" dirty="0" smtClean="0">
                <a:solidFill>
                  <a:schemeClr val="tx1"/>
                </a:solidFill>
              </a:rPr>
              <a:t>18,018 </a:t>
            </a:r>
            <a:r>
              <a:rPr lang="en-US" dirty="0">
                <a:solidFill>
                  <a:schemeClr val="tx1"/>
                </a:solidFill>
              </a:rPr>
              <a:t>- .2 EIP Teacher – to make a 1.0 EIP </a:t>
            </a:r>
            <a:r>
              <a:rPr lang="en-US" dirty="0" smtClean="0">
                <a:solidFill>
                  <a:schemeClr val="tx1"/>
                </a:solidFill>
              </a:rPr>
              <a:t>teacher</a:t>
            </a:r>
            <a:endParaRPr lang="en-US" dirty="0">
              <a:solidFill>
                <a:schemeClr val="tx1"/>
              </a:solidFill>
            </a:endParaRPr>
          </a:p>
          <a:p>
            <a:pPr marL="457200" lvl="0" indent="-457200" algn="l">
              <a:buFont typeface="Arial" panose="020B0604020202020204" pitchFamily="34" charset="0"/>
              <a:buChar char="•"/>
            </a:pPr>
            <a:r>
              <a:rPr lang="en-US" dirty="0">
                <a:solidFill>
                  <a:schemeClr val="tx1"/>
                </a:solidFill>
              </a:rPr>
              <a:t>$</a:t>
            </a:r>
            <a:r>
              <a:rPr lang="en-US" dirty="0" smtClean="0">
                <a:solidFill>
                  <a:schemeClr val="tx1"/>
                </a:solidFill>
              </a:rPr>
              <a:t>90,093 </a:t>
            </a:r>
            <a:r>
              <a:rPr lang="en-US" dirty="0">
                <a:solidFill>
                  <a:schemeClr val="tx1"/>
                </a:solidFill>
              </a:rPr>
              <a:t>– 1.0 EIP Teacher – </a:t>
            </a:r>
            <a:r>
              <a:rPr lang="en-US" dirty="0" smtClean="0">
                <a:solidFill>
                  <a:schemeClr val="tx1"/>
                </a:solidFill>
              </a:rPr>
              <a:t>Additional</a:t>
            </a:r>
            <a:endParaRPr lang="en-US" dirty="0">
              <a:solidFill>
                <a:schemeClr val="tx1"/>
              </a:solidFill>
            </a:endParaRPr>
          </a:p>
          <a:p>
            <a:pPr marL="457200" lvl="0" indent="-457200" algn="l">
              <a:buFont typeface="Arial" panose="020B0604020202020204" pitchFamily="34" charset="0"/>
              <a:buChar char="•"/>
            </a:pPr>
            <a:r>
              <a:rPr lang="en-US" dirty="0">
                <a:solidFill>
                  <a:schemeClr val="tx1"/>
                </a:solidFill>
              </a:rPr>
              <a:t>$</a:t>
            </a:r>
            <a:r>
              <a:rPr lang="en-US" dirty="0" smtClean="0">
                <a:solidFill>
                  <a:schemeClr val="tx1"/>
                </a:solidFill>
              </a:rPr>
              <a:t>49,758 </a:t>
            </a:r>
            <a:r>
              <a:rPr lang="en-US" dirty="0">
                <a:solidFill>
                  <a:schemeClr val="tx1"/>
                </a:solidFill>
              </a:rPr>
              <a:t>- .5 SST Intervention Specialist – Carey </a:t>
            </a:r>
            <a:r>
              <a:rPr lang="en-US" dirty="0" smtClean="0">
                <a:solidFill>
                  <a:schemeClr val="tx1"/>
                </a:solidFill>
              </a:rPr>
              <a:t>Rogers</a:t>
            </a:r>
          </a:p>
          <a:p>
            <a:pPr marL="457200" lvl="0" indent="-457200" algn="l">
              <a:buFont typeface="Arial" panose="020B0604020202020204" pitchFamily="34" charset="0"/>
              <a:buChar char="•"/>
            </a:pPr>
            <a:endParaRPr lang="en-US" dirty="0">
              <a:solidFill>
                <a:schemeClr val="tx1"/>
              </a:solidFill>
            </a:endParaRPr>
          </a:p>
          <a:p>
            <a:pPr marL="457200" lvl="0" indent="-457200" algn="l">
              <a:buFont typeface="Arial" panose="020B0604020202020204" pitchFamily="34" charset="0"/>
              <a:buChar char="•"/>
            </a:pPr>
            <a:endParaRPr lang="en-US" dirty="0">
              <a:solidFill>
                <a:schemeClr val="tx1"/>
              </a:solidFill>
            </a:endParaRPr>
          </a:p>
          <a:p>
            <a:pPr lvl="1" algn="l"/>
            <a:r>
              <a:rPr lang="en-US" dirty="0" smtClean="0">
                <a:solidFill>
                  <a:schemeClr val="tx1"/>
                </a:solidFill>
              </a:rPr>
              <a:t>$</a:t>
            </a:r>
            <a:r>
              <a:rPr lang="en-US" dirty="0">
                <a:solidFill>
                  <a:schemeClr val="tx1"/>
                </a:solidFill>
              </a:rPr>
              <a:t>7431 – </a:t>
            </a:r>
            <a:r>
              <a:rPr lang="en-US" dirty="0" smtClean="0">
                <a:solidFill>
                  <a:schemeClr val="tx1"/>
                </a:solidFill>
              </a:rPr>
              <a:t>Remaining for Instructional Resources</a:t>
            </a:r>
            <a:endParaRPr lang="en-US" dirty="0">
              <a:solidFill>
                <a:schemeClr val="tx1"/>
              </a:solidFill>
            </a:endParaRPr>
          </a:p>
          <a:p>
            <a:pPr lvl="3" algn="l"/>
            <a:endParaRPr lang="en-US" sz="2800" dirty="0" smtClean="0">
              <a:solidFill>
                <a:schemeClr val="tx1"/>
              </a:solidFill>
            </a:endParaRPr>
          </a:p>
          <a:p>
            <a:pPr marL="2171700" lvl="4" indent="-342900" algn="l">
              <a:buFont typeface="Arial" panose="020B0604020202020204" pitchFamily="34" charset="0"/>
              <a:buChar char="•"/>
            </a:pPr>
            <a:endParaRPr lang="en-US" sz="2800" dirty="0" smtClean="0">
              <a:solidFill>
                <a:schemeClr val="tx1"/>
              </a:solidFill>
            </a:endParaRPr>
          </a:p>
          <a:p>
            <a:pPr marL="1257300" lvl="2" indent="-342900" algn="l">
              <a:buFont typeface="Arial" panose="020B0604020202020204" pitchFamily="34" charset="0"/>
              <a:buChar char="•"/>
            </a:pPr>
            <a:endParaRPr lang="en-US" sz="12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Cares Act Funds - $178,898</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16</a:t>
            </a:fld>
            <a:endParaRPr lang="en-US" dirty="0"/>
          </a:p>
        </p:txBody>
      </p:sp>
    </p:spTree>
    <p:extLst>
      <p:ext uri="{BB962C8B-B14F-4D97-AF65-F5344CB8AC3E}">
        <p14:creationId xmlns:p14="http://schemas.microsoft.com/office/powerpoint/2010/main" val="1153414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2933837"/>
          </a:xfrm>
        </p:spPr>
        <p:txBody>
          <a:bodyPr>
            <a:noAutofit/>
          </a:bodyPr>
          <a:lstStyle/>
          <a:p>
            <a:pPr marL="457200" lvl="0" indent="-457200" algn="l">
              <a:buFont typeface="Arial" panose="020B0604020202020204" pitchFamily="34" charset="0"/>
              <a:buChar char="•"/>
            </a:pPr>
            <a:r>
              <a:rPr lang="en-US" dirty="0" smtClean="0">
                <a:solidFill>
                  <a:schemeClr val="tx1"/>
                </a:solidFill>
              </a:rPr>
              <a:t>SELT &amp; Intervention Specialist </a:t>
            </a:r>
          </a:p>
          <a:p>
            <a:pPr marL="914400" lvl="1" indent="-457200" algn="l">
              <a:buFont typeface="Arial" panose="020B0604020202020204" pitchFamily="34" charset="0"/>
              <a:buChar char="•"/>
            </a:pPr>
            <a:r>
              <a:rPr lang="en-US" dirty="0" smtClean="0">
                <a:solidFill>
                  <a:schemeClr val="tx1"/>
                </a:solidFill>
              </a:rPr>
              <a:t>Intervention Block schedule</a:t>
            </a:r>
          </a:p>
          <a:p>
            <a:pPr marL="914400" lvl="1" indent="-457200" algn="l">
              <a:buFont typeface="Arial" panose="020B0604020202020204" pitchFamily="34" charset="0"/>
              <a:buChar char="•"/>
            </a:pPr>
            <a:r>
              <a:rPr lang="en-US" dirty="0" smtClean="0">
                <a:solidFill>
                  <a:schemeClr val="tx1"/>
                </a:solidFill>
              </a:rPr>
              <a:t>3 EIP teachers total to support all tier 2 &amp; tier 3 students. </a:t>
            </a:r>
          </a:p>
          <a:p>
            <a:pPr marL="1371600" lvl="2" indent="-457200" algn="l">
              <a:buFont typeface="Arial" panose="020B0604020202020204" pitchFamily="34" charset="0"/>
              <a:buChar char="•"/>
            </a:pPr>
            <a:r>
              <a:rPr lang="en-US" dirty="0" smtClean="0">
                <a:solidFill>
                  <a:schemeClr val="tx1"/>
                </a:solidFill>
              </a:rPr>
              <a:t>These teachers will be responsible for providing interventions to students as well as entering that data into Infinite Campus</a:t>
            </a:r>
          </a:p>
          <a:p>
            <a:pPr marL="1371600" lvl="2" indent="-457200" algn="l">
              <a:buFont typeface="Arial" panose="020B0604020202020204" pitchFamily="34" charset="0"/>
              <a:buChar char="•"/>
            </a:pPr>
            <a:r>
              <a:rPr lang="en-US" dirty="0" smtClean="0">
                <a:solidFill>
                  <a:schemeClr val="tx1"/>
                </a:solidFill>
              </a:rPr>
              <a:t>Students identified to receive this support will participate in Intervention Block 3-5 days a week.</a:t>
            </a:r>
          </a:p>
          <a:p>
            <a:pPr marL="457200" lvl="0" indent="-457200" algn="l">
              <a:buFont typeface="Arial" panose="020B0604020202020204" pitchFamily="34" charset="0"/>
              <a:buChar char="•"/>
            </a:pPr>
            <a:endParaRPr lang="en-US" dirty="0">
              <a:solidFill>
                <a:schemeClr val="tx1"/>
              </a:solidFill>
            </a:endParaRPr>
          </a:p>
          <a:p>
            <a:pPr marL="457200" lvl="0" indent="-457200" algn="l">
              <a:buFont typeface="Arial" panose="020B0604020202020204" pitchFamily="34" charset="0"/>
              <a:buChar char="•"/>
            </a:pPr>
            <a:endParaRPr lang="en-US" dirty="0">
              <a:solidFill>
                <a:schemeClr val="tx1"/>
              </a:solidFill>
            </a:endParaRPr>
          </a:p>
          <a:p>
            <a:pPr lvl="3" algn="l"/>
            <a:endParaRPr lang="en-US" sz="2800" dirty="0" smtClean="0">
              <a:solidFill>
                <a:schemeClr val="tx1"/>
              </a:solidFill>
            </a:endParaRPr>
          </a:p>
          <a:p>
            <a:pPr marL="2171700" lvl="4" indent="-342900" algn="l">
              <a:buFont typeface="Arial" panose="020B0604020202020204" pitchFamily="34" charset="0"/>
              <a:buChar char="•"/>
            </a:pPr>
            <a:endParaRPr lang="en-US" sz="2800" dirty="0" smtClean="0">
              <a:solidFill>
                <a:schemeClr val="tx1"/>
              </a:solidFill>
            </a:endParaRPr>
          </a:p>
          <a:p>
            <a:pPr marL="1257300" lvl="2" indent="-342900" algn="l">
              <a:buFont typeface="Arial" panose="020B0604020202020204" pitchFamily="34" charset="0"/>
              <a:buChar char="•"/>
            </a:pPr>
            <a:endParaRPr lang="en-US" sz="12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38778"/>
            <a:ext cx="8153400" cy="584775"/>
          </a:xfrm>
          <a:prstGeom prst="rect">
            <a:avLst/>
          </a:prstGeom>
          <a:noFill/>
        </p:spPr>
        <p:txBody>
          <a:bodyPr wrap="square" rtlCol="0">
            <a:spAutoFit/>
          </a:bodyPr>
          <a:lstStyle/>
          <a:p>
            <a:pPr algn="ctr"/>
            <a:r>
              <a:rPr lang="en-US" sz="3200" b="1" dirty="0" smtClean="0">
                <a:solidFill>
                  <a:prstClr val="black"/>
                </a:solidFill>
                <a:latin typeface="Century Schoolbook" panose="02040604050505020304"/>
              </a:rPr>
              <a:t>Intervention Block in 2021.22</a:t>
            </a:r>
            <a:endParaRPr lang="en-US" sz="32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3238141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5153" y="882502"/>
            <a:ext cx="6836736" cy="3443375"/>
          </a:xfrm>
        </p:spPr>
        <p:txBody>
          <a:bodyPr>
            <a:noAutofit/>
          </a:bodyPr>
          <a:lstStyle/>
          <a:p>
            <a:pPr algn="l"/>
            <a:r>
              <a:rPr lang="en-US" sz="2400" dirty="0" smtClean="0">
                <a:solidFill>
                  <a:schemeClr val="tx1"/>
                </a:solidFill>
              </a:rPr>
              <a:t>Focus on Class Size Reductions</a:t>
            </a:r>
          </a:p>
          <a:p>
            <a:pPr marL="800100" lvl="1" indent="-342900" algn="l">
              <a:buFont typeface="Arial" panose="020B0604020202020204" pitchFamily="34" charset="0"/>
              <a:buChar char="•"/>
            </a:pPr>
            <a:r>
              <a:rPr lang="en-US" sz="1400" dirty="0" smtClean="0">
                <a:solidFill>
                  <a:schemeClr val="tx1"/>
                </a:solidFill>
              </a:rPr>
              <a:t>K – 8 Teachers – 20 students</a:t>
            </a:r>
          </a:p>
          <a:p>
            <a:pPr marL="800100" lvl="1" indent="-342900" algn="l">
              <a:buFont typeface="Arial" panose="020B0604020202020204" pitchFamily="34" charset="0"/>
              <a:buChar char="•"/>
            </a:pPr>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 7 Teachers – 20 students</a:t>
            </a:r>
          </a:p>
          <a:p>
            <a:pPr marL="800100" lvl="1" indent="-342900" algn="l">
              <a:buFont typeface="Arial" panose="020B0604020202020204" pitchFamily="34" charset="0"/>
              <a:buChar char="•"/>
            </a:pPr>
            <a:r>
              <a:rPr lang="en-US" sz="1400" dirty="0" smtClean="0">
                <a:solidFill>
                  <a:schemeClr val="tx1"/>
                </a:solidFill>
              </a:rPr>
              <a:t>2</a:t>
            </a:r>
            <a:r>
              <a:rPr lang="en-US" sz="1400" baseline="30000" dirty="0" smtClean="0">
                <a:solidFill>
                  <a:schemeClr val="tx1"/>
                </a:solidFill>
              </a:rPr>
              <a:t>nd</a:t>
            </a:r>
            <a:r>
              <a:rPr lang="en-US" sz="1400" dirty="0" smtClean="0">
                <a:solidFill>
                  <a:schemeClr val="tx1"/>
                </a:solidFill>
              </a:rPr>
              <a:t> – 7 Teachers – 21 students</a:t>
            </a:r>
          </a:p>
          <a:p>
            <a:pPr marL="800100" lvl="1" indent="-342900" algn="l">
              <a:buFont typeface="Arial" panose="020B0604020202020204" pitchFamily="34" charset="0"/>
              <a:buChar char="•"/>
            </a:pPr>
            <a:r>
              <a:rPr lang="en-US" sz="1400" dirty="0" smtClean="0">
                <a:solidFill>
                  <a:schemeClr val="tx1"/>
                </a:solidFill>
              </a:rPr>
              <a:t>3</a:t>
            </a:r>
            <a:r>
              <a:rPr lang="en-US" sz="1400" baseline="30000" dirty="0" smtClean="0">
                <a:solidFill>
                  <a:schemeClr val="tx1"/>
                </a:solidFill>
              </a:rPr>
              <a:t>rd</a:t>
            </a:r>
            <a:r>
              <a:rPr lang="en-US" sz="1400" dirty="0" smtClean="0">
                <a:solidFill>
                  <a:schemeClr val="tx1"/>
                </a:solidFill>
              </a:rPr>
              <a:t> – 5 Teachers + 1 </a:t>
            </a:r>
            <a:r>
              <a:rPr lang="en-US" sz="1400" dirty="0">
                <a:solidFill>
                  <a:schemeClr val="tx1"/>
                </a:solidFill>
              </a:rPr>
              <a:t>EIP Teacher =</a:t>
            </a:r>
            <a:r>
              <a:rPr lang="en-US" sz="1400" dirty="0" smtClean="0">
                <a:solidFill>
                  <a:schemeClr val="tx1"/>
                </a:solidFill>
              </a:rPr>
              <a:t> </a:t>
            </a:r>
            <a:r>
              <a:rPr lang="en-US" sz="1400" dirty="0">
                <a:solidFill>
                  <a:schemeClr val="tx1"/>
                </a:solidFill>
              </a:rPr>
              <a:t>20 students </a:t>
            </a:r>
            <a:endParaRPr lang="en-US" sz="1400" dirty="0" smtClean="0">
              <a:solidFill>
                <a:schemeClr val="tx1"/>
              </a:solidFill>
            </a:endParaRPr>
          </a:p>
          <a:p>
            <a:pPr marL="800100" lvl="1" indent="-342900" algn="l">
              <a:buFont typeface="Arial" panose="020B0604020202020204" pitchFamily="34" charset="0"/>
              <a:buChar char="•"/>
            </a:pPr>
            <a:r>
              <a:rPr lang="en-US" sz="1400" dirty="0" smtClean="0">
                <a:solidFill>
                  <a:schemeClr val="tx1"/>
                </a:solidFill>
              </a:rPr>
              <a:t>4</a:t>
            </a:r>
            <a:r>
              <a:rPr lang="en-US" sz="1400" baseline="30000" dirty="0" smtClean="0">
                <a:solidFill>
                  <a:schemeClr val="tx1"/>
                </a:solidFill>
              </a:rPr>
              <a:t>th</a:t>
            </a:r>
            <a:r>
              <a:rPr lang="en-US" sz="1400" dirty="0" smtClean="0">
                <a:solidFill>
                  <a:schemeClr val="tx1"/>
                </a:solidFill>
              </a:rPr>
              <a:t> – 5 Teachers </a:t>
            </a:r>
            <a:r>
              <a:rPr lang="en-US" sz="1400" dirty="0">
                <a:solidFill>
                  <a:schemeClr val="tx1"/>
                </a:solidFill>
              </a:rPr>
              <a:t>+ 1 EIP </a:t>
            </a:r>
            <a:r>
              <a:rPr lang="en-US" sz="1400" dirty="0" smtClean="0">
                <a:solidFill>
                  <a:schemeClr val="tx1"/>
                </a:solidFill>
              </a:rPr>
              <a:t>Teacher = 21 students </a:t>
            </a:r>
          </a:p>
          <a:p>
            <a:pPr marL="800100" lvl="1" indent="-342900" algn="l">
              <a:buFont typeface="Arial" panose="020B0604020202020204" pitchFamily="34" charset="0"/>
              <a:buChar char="•"/>
            </a:pPr>
            <a:r>
              <a:rPr lang="en-US" sz="1400" dirty="0" smtClean="0">
                <a:solidFill>
                  <a:schemeClr val="tx1"/>
                </a:solidFill>
              </a:rPr>
              <a:t>5</a:t>
            </a:r>
            <a:r>
              <a:rPr lang="en-US" sz="1400" baseline="30000" dirty="0" smtClean="0">
                <a:solidFill>
                  <a:schemeClr val="tx1"/>
                </a:solidFill>
              </a:rPr>
              <a:t>th</a:t>
            </a:r>
            <a:r>
              <a:rPr lang="en-US" sz="1400" dirty="0" smtClean="0">
                <a:solidFill>
                  <a:schemeClr val="tx1"/>
                </a:solidFill>
              </a:rPr>
              <a:t> – 5 Teachers + 1 </a:t>
            </a:r>
            <a:r>
              <a:rPr lang="en-US" sz="1400" dirty="0">
                <a:solidFill>
                  <a:schemeClr val="tx1"/>
                </a:solidFill>
              </a:rPr>
              <a:t>EIP Teacher </a:t>
            </a:r>
            <a:r>
              <a:rPr lang="en-US" sz="1400" dirty="0" smtClean="0">
                <a:solidFill>
                  <a:schemeClr val="tx1"/>
                </a:solidFill>
              </a:rPr>
              <a:t>= 19 students </a:t>
            </a:r>
          </a:p>
          <a:p>
            <a:pPr marL="800100" lvl="1" indent="-342900" algn="l">
              <a:buFont typeface="Arial" panose="020B0604020202020204" pitchFamily="34" charset="0"/>
              <a:buChar char="•"/>
            </a:pPr>
            <a:r>
              <a:rPr lang="en-US" sz="1400" dirty="0" smtClean="0">
                <a:solidFill>
                  <a:schemeClr val="tx1"/>
                </a:solidFill>
              </a:rPr>
              <a:t>1 – Autism Unit Teacher</a:t>
            </a:r>
          </a:p>
          <a:p>
            <a:pPr marL="800100" lvl="1" indent="-342900" algn="l">
              <a:buFont typeface="Arial" panose="020B0604020202020204" pitchFamily="34" charset="0"/>
              <a:buChar char="•"/>
            </a:pPr>
            <a:r>
              <a:rPr lang="en-US" sz="1400" dirty="0" smtClean="0">
                <a:solidFill>
                  <a:schemeClr val="tx1"/>
                </a:solidFill>
              </a:rPr>
              <a:t>1 – Art</a:t>
            </a:r>
          </a:p>
          <a:p>
            <a:pPr marL="800100" lvl="1" indent="-342900" algn="l">
              <a:buFont typeface="Arial" panose="020B0604020202020204" pitchFamily="34" charset="0"/>
              <a:buChar char="•"/>
            </a:pPr>
            <a:r>
              <a:rPr lang="en-US" sz="1400" dirty="0" smtClean="0">
                <a:solidFill>
                  <a:schemeClr val="tx1"/>
                </a:solidFill>
              </a:rPr>
              <a:t>1 – Music</a:t>
            </a:r>
          </a:p>
          <a:p>
            <a:pPr marL="1257300" lvl="2" indent="-342900" algn="l">
              <a:buFont typeface="Arial" panose="020B0604020202020204" pitchFamily="34" charset="0"/>
              <a:buChar char="•"/>
            </a:pPr>
            <a:r>
              <a:rPr lang="en-US" sz="1000" dirty="0" smtClean="0">
                <a:solidFill>
                  <a:schemeClr val="tx1"/>
                </a:solidFill>
              </a:rPr>
              <a:t>.5 Band/Orchestra Teacher</a:t>
            </a:r>
          </a:p>
          <a:p>
            <a:pPr marL="800100" lvl="1" indent="-342900" algn="l">
              <a:buFont typeface="Arial" panose="020B0604020202020204" pitchFamily="34" charset="0"/>
              <a:buChar char="•"/>
            </a:pPr>
            <a:r>
              <a:rPr lang="en-US" sz="1400" dirty="0" smtClean="0">
                <a:solidFill>
                  <a:schemeClr val="tx1"/>
                </a:solidFill>
              </a:rPr>
              <a:t>2 – PE Teachers</a:t>
            </a:r>
          </a:p>
          <a:p>
            <a:pPr marL="800100" lvl="1" indent="-342900" algn="l">
              <a:buFont typeface="Arial" panose="020B0604020202020204" pitchFamily="34" charset="0"/>
              <a:buChar char="•"/>
            </a:pPr>
            <a:r>
              <a:rPr lang="en-US" sz="1400" dirty="0" smtClean="0">
                <a:solidFill>
                  <a:schemeClr val="tx1"/>
                </a:solidFill>
              </a:rPr>
              <a:t>1 -  Hourly Spanish Teacher</a:t>
            </a:r>
          </a:p>
          <a:p>
            <a:pPr marL="800100" lvl="1" indent="-342900" algn="l">
              <a:buFont typeface="Arial" panose="020B0604020202020204" pitchFamily="34" charset="0"/>
              <a:buChar char="•"/>
            </a:pPr>
            <a:r>
              <a:rPr lang="en-US" sz="1400" dirty="0" smtClean="0">
                <a:solidFill>
                  <a:schemeClr val="tx1"/>
                </a:solidFill>
              </a:rPr>
              <a:t>3 – Gifted Teachers</a:t>
            </a:r>
          </a:p>
          <a:p>
            <a:pPr marL="800100" lvl="1" indent="-342900" algn="l">
              <a:buFont typeface="Arial" panose="020B0604020202020204" pitchFamily="34" charset="0"/>
              <a:buChar char="•"/>
            </a:pPr>
            <a:r>
              <a:rPr lang="en-US" sz="1400" dirty="0">
                <a:solidFill>
                  <a:schemeClr val="tx1"/>
                </a:solidFill>
              </a:rPr>
              <a:t>3</a:t>
            </a:r>
            <a:r>
              <a:rPr lang="en-US" sz="1400" dirty="0" smtClean="0">
                <a:solidFill>
                  <a:schemeClr val="tx1"/>
                </a:solidFill>
              </a:rPr>
              <a:t> – EIP Teacher</a:t>
            </a:r>
          </a:p>
          <a:p>
            <a:pPr marL="800100" lvl="1" indent="-342900" algn="l">
              <a:buFont typeface="Arial" panose="020B0604020202020204" pitchFamily="34" charset="0"/>
              <a:buChar char="•"/>
            </a:pPr>
            <a:r>
              <a:rPr lang="en-US" sz="1400" dirty="0" smtClean="0">
                <a:solidFill>
                  <a:schemeClr val="tx1"/>
                </a:solidFill>
              </a:rPr>
              <a:t>1.5 – ESOL Teachers</a:t>
            </a:r>
          </a:p>
          <a:p>
            <a:pPr marL="800100" lvl="1" indent="-342900" algn="l">
              <a:buFont typeface="Arial" panose="020B0604020202020204" pitchFamily="34" charset="0"/>
              <a:buChar char="•"/>
            </a:pPr>
            <a:r>
              <a:rPr lang="en-US" sz="1400" dirty="0" smtClean="0">
                <a:solidFill>
                  <a:schemeClr val="tx1"/>
                </a:solidFill>
              </a:rPr>
              <a:t>1 – Media Specialist</a:t>
            </a:r>
          </a:p>
          <a:p>
            <a:pPr marL="800100" lvl="1" indent="-342900" algn="l">
              <a:buFont typeface="Arial" panose="020B0604020202020204" pitchFamily="34" charset="0"/>
              <a:buChar char="•"/>
            </a:pPr>
            <a:r>
              <a:rPr lang="en-US" sz="1400" dirty="0" smtClean="0">
                <a:solidFill>
                  <a:schemeClr val="tx1"/>
                </a:solidFill>
              </a:rPr>
              <a:t>1 – Guidance Counselor</a:t>
            </a:r>
          </a:p>
          <a:p>
            <a:pPr marL="800100" lvl="1" indent="-342900" algn="l">
              <a:buFont typeface="Arial" panose="020B0604020202020204" pitchFamily="34" charset="0"/>
              <a:buChar char="•"/>
            </a:pPr>
            <a:r>
              <a:rPr lang="en-US" sz="1400" dirty="0" smtClean="0">
                <a:solidFill>
                  <a:schemeClr val="tx1"/>
                </a:solidFill>
              </a:rPr>
              <a:t>1.5 – SELT/SST</a:t>
            </a:r>
          </a:p>
          <a:p>
            <a:pPr marL="800100" lvl="1" indent="-342900" algn="l">
              <a:buFont typeface="Arial" panose="020B0604020202020204" pitchFamily="34" charset="0"/>
              <a:buChar char="•"/>
            </a:pPr>
            <a:r>
              <a:rPr lang="en-US" sz="1400" dirty="0" smtClean="0">
                <a:solidFill>
                  <a:schemeClr val="tx1"/>
                </a:solidFill>
              </a:rPr>
              <a:t>2 – Instructional Coaches (Humanities &amp; Stem)</a:t>
            </a:r>
          </a:p>
          <a:p>
            <a:pPr marL="800100" lvl="1" indent="-342900" algn="l">
              <a:buFont typeface="Arial" panose="020B0604020202020204" pitchFamily="34" charset="0"/>
              <a:buChar char="•"/>
            </a:pPr>
            <a:r>
              <a:rPr lang="en-US" sz="1400" dirty="0" smtClean="0">
                <a:solidFill>
                  <a:schemeClr val="tx1"/>
                </a:solidFill>
              </a:rPr>
              <a:t>1 – Assistant Principal</a:t>
            </a:r>
          </a:p>
          <a:p>
            <a:pPr marL="800100" lvl="1" indent="-342900" algn="l">
              <a:buFont typeface="Arial" panose="020B0604020202020204" pitchFamily="34" charset="0"/>
              <a:buChar char="•"/>
            </a:pPr>
            <a:r>
              <a:rPr lang="en-US" sz="1400" dirty="0" smtClean="0">
                <a:solidFill>
                  <a:schemeClr val="tx1"/>
                </a:solidFill>
              </a:rPr>
              <a:t>1 – Program Administrator</a:t>
            </a:r>
          </a:p>
          <a:p>
            <a:pPr marL="800100" lvl="1" indent="-342900" algn="l">
              <a:buFont typeface="Arial" panose="020B0604020202020204" pitchFamily="34" charset="0"/>
              <a:buChar char="•"/>
            </a:pPr>
            <a:endParaRPr lang="en-US" sz="1600" dirty="0" smtClean="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Certified Staff</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18</a:t>
            </a:fld>
            <a:endParaRPr lang="en-US" dirty="0"/>
          </a:p>
        </p:txBody>
      </p:sp>
      <p:sp>
        <p:nvSpPr>
          <p:cNvPr id="6" name="5-Point Star 5"/>
          <p:cNvSpPr/>
          <p:nvPr/>
        </p:nvSpPr>
        <p:spPr>
          <a:xfrm>
            <a:off x="3540641" y="4912241"/>
            <a:ext cx="350875" cy="3438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3716078" y="5256052"/>
            <a:ext cx="350875" cy="3438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4194544" y="1743738"/>
            <a:ext cx="350875" cy="3438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3141918" y="4463071"/>
            <a:ext cx="350875" cy="3438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442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2933837"/>
          </a:xfrm>
        </p:spPr>
        <p:txBody>
          <a:bodyPr>
            <a:noAutofit/>
          </a:bodyPr>
          <a:lstStyle/>
          <a:p>
            <a:pPr marL="800100" lvl="1" indent="-342900" algn="l">
              <a:buFont typeface="Arial" panose="020B0604020202020204" pitchFamily="34" charset="0"/>
              <a:buChar char="•"/>
            </a:pPr>
            <a:r>
              <a:rPr lang="en-US" sz="2000" dirty="0">
                <a:solidFill>
                  <a:schemeClr val="tx1"/>
                </a:solidFill>
              </a:rPr>
              <a:t>1 – School Nurse</a:t>
            </a:r>
          </a:p>
          <a:p>
            <a:pPr marL="1257300" lvl="2" indent="-342900" algn="l">
              <a:buFont typeface="Arial" panose="020B0604020202020204" pitchFamily="34" charset="0"/>
              <a:buChar char="•"/>
            </a:pPr>
            <a:r>
              <a:rPr lang="en-US" sz="2000" dirty="0">
                <a:solidFill>
                  <a:schemeClr val="tx1"/>
                </a:solidFill>
              </a:rPr>
              <a:t>Hourly School Nurse at K </a:t>
            </a:r>
            <a:r>
              <a:rPr lang="en-US" sz="2000" dirty="0" smtClean="0">
                <a:solidFill>
                  <a:schemeClr val="tx1"/>
                </a:solidFill>
              </a:rPr>
              <a:t>Center</a:t>
            </a:r>
            <a:endParaRPr lang="en-US" sz="2000" dirty="0">
              <a:solidFill>
                <a:schemeClr val="tx1"/>
              </a:solidFill>
            </a:endParaRPr>
          </a:p>
          <a:p>
            <a:pPr marL="800100" lvl="1" indent="-342900" algn="l">
              <a:buFont typeface="Arial" panose="020B0604020202020204" pitchFamily="34" charset="0"/>
              <a:buChar char="•"/>
            </a:pPr>
            <a:r>
              <a:rPr lang="en-US" sz="2000" dirty="0" smtClean="0">
                <a:solidFill>
                  <a:schemeClr val="tx1"/>
                </a:solidFill>
              </a:rPr>
              <a:t>1 - School Secretary </a:t>
            </a:r>
          </a:p>
          <a:p>
            <a:pPr marL="800100" lvl="1" indent="-342900" algn="l">
              <a:buFont typeface="Arial" panose="020B0604020202020204" pitchFamily="34" charset="0"/>
              <a:buChar char="•"/>
            </a:pPr>
            <a:r>
              <a:rPr lang="de-DE" sz="2000" dirty="0">
                <a:solidFill>
                  <a:schemeClr val="tx1"/>
                </a:solidFill>
              </a:rPr>
              <a:t>Front Desk Clerk – Kindergarten Center - 7:30 – </a:t>
            </a:r>
            <a:r>
              <a:rPr lang="de-DE" sz="2000" dirty="0" smtClean="0">
                <a:solidFill>
                  <a:schemeClr val="tx1"/>
                </a:solidFill>
              </a:rPr>
              <a:t>3:30</a:t>
            </a:r>
            <a:endParaRPr lang="en-US" sz="2000" dirty="0" smtClean="0">
              <a:solidFill>
                <a:schemeClr val="tx1"/>
              </a:solidFill>
            </a:endParaRPr>
          </a:p>
          <a:p>
            <a:pPr marL="800100" lvl="1" indent="-342900" algn="l">
              <a:buFont typeface="Arial" panose="020B0604020202020204" pitchFamily="34" charset="0"/>
              <a:buChar char="•"/>
            </a:pPr>
            <a:r>
              <a:rPr lang="en-US" sz="2000" dirty="0" smtClean="0">
                <a:solidFill>
                  <a:schemeClr val="tx1"/>
                </a:solidFill>
              </a:rPr>
              <a:t>AM Front Desk Clerk(Hourly) – Main Campus – 6:30 – 11:30</a:t>
            </a:r>
          </a:p>
          <a:p>
            <a:pPr marL="800100" lvl="1" indent="-342900" algn="l">
              <a:buFont typeface="Arial" panose="020B0604020202020204" pitchFamily="34" charset="0"/>
              <a:buChar char="•"/>
            </a:pPr>
            <a:r>
              <a:rPr lang="en-US" sz="2000" dirty="0" smtClean="0">
                <a:solidFill>
                  <a:schemeClr val="tx1"/>
                </a:solidFill>
              </a:rPr>
              <a:t>PM Front Desk Clerk(Hourly) – Main Campus – 11 - 4</a:t>
            </a:r>
          </a:p>
          <a:p>
            <a:pPr marL="800100" lvl="1" indent="-342900" algn="l">
              <a:buFont typeface="Arial" panose="020B0604020202020204" pitchFamily="34" charset="0"/>
              <a:buChar char="•"/>
            </a:pPr>
            <a:r>
              <a:rPr lang="en-US" sz="2000" dirty="0" smtClean="0">
                <a:solidFill>
                  <a:schemeClr val="tx1"/>
                </a:solidFill>
              </a:rPr>
              <a:t>Kid Concierge – 15 hours per week/new student enrollment</a:t>
            </a:r>
          </a:p>
          <a:p>
            <a:pPr marL="800100" lvl="1" indent="-342900" algn="l">
              <a:buFont typeface="Arial" panose="020B0604020202020204" pitchFamily="34" charset="0"/>
              <a:buChar char="•"/>
            </a:pPr>
            <a:r>
              <a:rPr lang="en-US" sz="2000" dirty="0" smtClean="0">
                <a:solidFill>
                  <a:schemeClr val="tx1"/>
                </a:solidFill>
              </a:rPr>
              <a:t>1 Environmental Education Hourly Para</a:t>
            </a:r>
          </a:p>
          <a:p>
            <a:pPr marL="800100" lvl="1" indent="-342900" algn="l">
              <a:buFont typeface="Arial" panose="020B0604020202020204" pitchFamily="34" charset="0"/>
              <a:buChar char="•"/>
            </a:pPr>
            <a:r>
              <a:rPr lang="en-US" sz="2000" dirty="0">
                <a:solidFill>
                  <a:schemeClr val="tx1"/>
                </a:solidFill>
              </a:rPr>
              <a:t>2</a:t>
            </a:r>
            <a:r>
              <a:rPr lang="en-US" sz="2000" dirty="0" smtClean="0">
                <a:solidFill>
                  <a:schemeClr val="tx1"/>
                </a:solidFill>
              </a:rPr>
              <a:t> Full Time SPED Paras</a:t>
            </a:r>
          </a:p>
          <a:p>
            <a:pPr marL="1257300" lvl="2" indent="-342900" algn="l">
              <a:buFont typeface="Arial" panose="020B0604020202020204" pitchFamily="34" charset="0"/>
              <a:buChar char="•"/>
            </a:pPr>
            <a:r>
              <a:rPr lang="en-US" sz="2000" dirty="0" smtClean="0">
                <a:solidFill>
                  <a:schemeClr val="tx1"/>
                </a:solidFill>
              </a:rPr>
              <a:t>Autism Unit</a:t>
            </a:r>
          </a:p>
          <a:p>
            <a:pPr marL="1257300" lvl="2" indent="-342900" algn="l">
              <a:buFont typeface="Arial" panose="020B0604020202020204" pitchFamily="34" charset="0"/>
              <a:buChar char="•"/>
            </a:pPr>
            <a:r>
              <a:rPr lang="en-US" sz="2000" dirty="0" smtClean="0">
                <a:solidFill>
                  <a:schemeClr val="tx1"/>
                </a:solidFill>
              </a:rPr>
              <a:t>One to One para with student</a:t>
            </a:r>
          </a:p>
          <a:p>
            <a:pPr marL="742950" lvl="1" indent="-285750" algn="l">
              <a:buFont typeface="Arial" panose="020B0604020202020204" pitchFamily="34" charset="0"/>
              <a:buChar char="•"/>
            </a:pPr>
            <a:r>
              <a:rPr lang="en-US" sz="2000" dirty="0" smtClean="0">
                <a:solidFill>
                  <a:schemeClr val="tx1"/>
                </a:solidFill>
              </a:rPr>
              <a:t> 1 Hourly SPED Para</a:t>
            </a:r>
          </a:p>
          <a:p>
            <a:pPr marL="800100" lvl="1" indent="-342900" algn="l">
              <a:buFont typeface="Arial" panose="020B0604020202020204" pitchFamily="34" charset="0"/>
              <a:buChar char="•"/>
            </a:pPr>
            <a:r>
              <a:rPr lang="en-US" sz="2000" dirty="0" smtClean="0">
                <a:solidFill>
                  <a:schemeClr val="tx1"/>
                </a:solidFill>
              </a:rPr>
              <a:t>10 – Hourly Instructional Paraprofessionals</a:t>
            </a:r>
          </a:p>
          <a:p>
            <a:pPr marL="1257300" lvl="2" indent="-342900" algn="l">
              <a:buFont typeface="Arial" panose="020B0604020202020204" pitchFamily="34" charset="0"/>
              <a:buChar char="•"/>
            </a:pPr>
            <a:r>
              <a:rPr lang="en-US" sz="2000" dirty="0" smtClean="0">
                <a:solidFill>
                  <a:schemeClr val="tx1"/>
                </a:solidFill>
              </a:rPr>
              <a:t>7 – K Center</a:t>
            </a:r>
          </a:p>
          <a:p>
            <a:pPr marL="1257300" lvl="2" indent="-342900" algn="l">
              <a:buFont typeface="Arial" panose="020B0604020202020204" pitchFamily="34" charset="0"/>
              <a:buChar char="•"/>
            </a:pPr>
            <a:r>
              <a:rPr lang="en-US" sz="2000" dirty="0" smtClean="0">
                <a:solidFill>
                  <a:schemeClr val="tx1"/>
                </a:solidFill>
              </a:rPr>
              <a:t>3 – Main Campus</a:t>
            </a:r>
          </a:p>
          <a:p>
            <a:pPr marL="1257300" lvl="2" indent="-342900" algn="l">
              <a:buFont typeface="Arial" panose="020B0604020202020204" pitchFamily="34" charset="0"/>
              <a:buChar char="•"/>
            </a:pPr>
            <a:endParaRPr lang="en-US" sz="1200" dirty="0" smtClean="0">
              <a:solidFill>
                <a:schemeClr val="tx1"/>
              </a:solidFill>
            </a:endParaRPr>
          </a:p>
          <a:p>
            <a:pPr marL="1257300" lvl="2" indent="-342900" algn="l">
              <a:buFont typeface="Arial" panose="020B0604020202020204" pitchFamily="34" charset="0"/>
              <a:buChar char="•"/>
            </a:pPr>
            <a:endParaRPr lang="en-US" sz="12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Classified Staff</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19</a:t>
            </a:fld>
            <a:endParaRPr lang="en-US" dirty="0"/>
          </a:p>
        </p:txBody>
      </p:sp>
    </p:spTree>
    <p:extLst>
      <p:ext uri="{BB962C8B-B14F-4D97-AF65-F5344CB8AC3E}">
        <p14:creationId xmlns:p14="http://schemas.microsoft.com/office/powerpoint/2010/main" val="1715330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smtClean="0"/>
              <a:t>This </a:t>
            </a:r>
            <a:r>
              <a:rPr lang="en-US" sz="2400" dirty="0"/>
              <a:t>is a meeting of the GO Team. Only members of the team may participate in the discussion. Any members of the public present are here to quietly observe</a:t>
            </a:r>
            <a:r>
              <a:rPr lang="en-US" sz="2400" dirty="0" smtClean="0"/>
              <a:t>.</a:t>
            </a:r>
          </a:p>
          <a:p>
            <a:pPr marL="0" indent="0">
              <a:buNone/>
            </a:pPr>
            <a:endParaRPr lang="en-US" sz="2400" dirty="0"/>
          </a:p>
          <a:p>
            <a:r>
              <a:rPr lang="en-US" sz="2400" dirty="0" smtClean="0"/>
              <a:t>We </a:t>
            </a:r>
            <a:r>
              <a:rPr lang="en-US" sz="2400" dirty="0"/>
              <a:t>will follow the agenda as noticed to the public and stay on task</a:t>
            </a:r>
            <a:r>
              <a:rPr lang="en-US" sz="2400" dirty="0" smtClean="0"/>
              <a:t>.</a:t>
            </a:r>
          </a:p>
          <a:p>
            <a:endParaRPr lang="en-US" sz="2400" dirty="0"/>
          </a:p>
          <a:p>
            <a:r>
              <a:rPr lang="en-US" sz="2400" dirty="0" smtClean="0"/>
              <a:t>We </a:t>
            </a:r>
            <a:r>
              <a:rPr lang="en-US" sz="2400" dirty="0"/>
              <a:t>invite and welcome contributions of every member and listen to each other</a:t>
            </a:r>
            <a:r>
              <a:rPr lang="en-US" sz="2400" dirty="0" smtClean="0"/>
              <a:t>.</a:t>
            </a:r>
          </a:p>
          <a:p>
            <a:endParaRPr lang="en-US" sz="2400" dirty="0"/>
          </a:p>
          <a:p>
            <a:r>
              <a:rPr lang="en-US" sz="2400" dirty="0" smtClean="0"/>
              <a:t>We </a:t>
            </a:r>
            <a:r>
              <a:rPr lang="en-US" sz="2400" dirty="0"/>
              <a:t>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2933837"/>
          </a:xfrm>
        </p:spPr>
        <p:txBody>
          <a:bodyPr>
            <a:noAutofit/>
          </a:bodyPr>
          <a:lstStyle/>
          <a:p>
            <a:pPr marL="1257300" lvl="2" indent="-342900" algn="l">
              <a:buFont typeface="Arial" panose="020B0604020202020204" pitchFamily="34" charset="0"/>
              <a:buChar char="•"/>
            </a:pPr>
            <a:r>
              <a:rPr lang="en-US" sz="2800" dirty="0" smtClean="0">
                <a:solidFill>
                  <a:schemeClr val="tx1"/>
                </a:solidFill>
              </a:rPr>
              <a:t>Reserve - $105,759</a:t>
            </a:r>
          </a:p>
          <a:p>
            <a:pPr marL="1257300" lvl="2" indent="-342900" algn="l">
              <a:buFont typeface="Arial" panose="020B0604020202020204" pitchFamily="34" charset="0"/>
              <a:buChar char="•"/>
            </a:pPr>
            <a:r>
              <a:rPr lang="en-US" sz="2800" dirty="0" smtClean="0">
                <a:solidFill>
                  <a:schemeClr val="tx1"/>
                </a:solidFill>
              </a:rPr>
              <a:t>Stipends</a:t>
            </a:r>
          </a:p>
          <a:p>
            <a:pPr marL="1714500" lvl="3" indent="-342900" algn="l">
              <a:buFont typeface="Arial" panose="020B0604020202020204" pitchFamily="34" charset="0"/>
              <a:buChar char="•"/>
            </a:pPr>
            <a:r>
              <a:rPr lang="en-US" sz="2400" dirty="0" smtClean="0">
                <a:solidFill>
                  <a:schemeClr val="tx1"/>
                </a:solidFill>
              </a:rPr>
              <a:t>$10,200 for Grade Chairs</a:t>
            </a:r>
          </a:p>
          <a:p>
            <a:pPr marL="1257300" lvl="2" indent="-342900" algn="l">
              <a:buFont typeface="Arial" panose="020B0604020202020204" pitchFamily="34" charset="0"/>
              <a:buChar char="•"/>
            </a:pPr>
            <a:r>
              <a:rPr lang="en-US" sz="2800" dirty="0" smtClean="0">
                <a:solidFill>
                  <a:schemeClr val="tx1"/>
                </a:solidFill>
              </a:rPr>
              <a:t>Substitutes - $57,200 – 10 days of subs per teacher</a:t>
            </a:r>
          </a:p>
          <a:p>
            <a:pPr marL="1257300" lvl="2" indent="-342900" algn="l">
              <a:buFont typeface="Arial" panose="020B0604020202020204" pitchFamily="34" charset="0"/>
              <a:buChar char="•"/>
            </a:pPr>
            <a:r>
              <a:rPr lang="en-US" sz="2800" dirty="0" smtClean="0">
                <a:solidFill>
                  <a:schemeClr val="tx1"/>
                </a:solidFill>
              </a:rPr>
              <a:t>Teaching/Other Supplies, Resources - $25,452</a:t>
            </a:r>
          </a:p>
          <a:p>
            <a:pPr marL="1257300" lvl="2" indent="-342900" algn="l">
              <a:buFont typeface="Arial" panose="020B0604020202020204" pitchFamily="34" charset="0"/>
              <a:buChar char="•"/>
            </a:pPr>
            <a:r>
              <a:rPr lang="en-US" sz="2800" dirty="0" smtClean="0">
                <a:solidFill>
                  <a:schemeClr val="tx1"/>
                </a:solidFill>
              </a:rPr>
              <a:t>Textbooks – PTO to purchase new books </a:t>
            </a:r>
          </a:p>
          <a:p>
            <a:pPr marL="1714500" lvl="3" indent="-342900" algn="l">
              <a:buFont typeface="Arial" panose="020B0604020202020204" pitchFamily="34" charset="0"/>
              <a:buChar char="•"/>
            </a:pPr>
            <a:r>
              <a:rPr lang="en-US" sz="2800" dirty="0" smtClean="0">
                <a:solidFill>
                  <a:schemeClr val="tx1"/>
                </a:solidFill>
              </a:rPr>
              <a:t>Eureka Math &amp; Science - $57,312</a:t>
            </a:r>
          </a:p>
          <a:p>
            <a:pPr marL="1714500" lvl="3" indent="-342900" algn="l">
              <a:buFont typeface="Arial" panose="020B0604020202020204" pitchFamily="34" charset="0"/>
              <a:buChar char="•"/>
            </a:pPr>
            <a:r>
              <a:rPr lang="en-US" sz="2800" dirty="0" smtClean="0">
                <a:solidFill>
                  <a:schemeClr val="tx1"/>
                </a:solidFill>
              </a:rPr>
              <a:t>I-Ready for EIP/SPED - $42,188</a:t>
            </a:r>
          </a:p>
          <a:p>
            <a:pPr lvl="3" algn="l"/>
            <a:endParaRPr lang="en-US" sz="2800" dirty="0" smtClean="0">
              <a:solidFill>
                <a:schemeClr val="tx1"/>
              </a:solidFill>
            </a:endParaRPr>
          </a:p>
          <a:p>
            <a:pPr marL="2171700" lvl="4" indent="-342900" algn="l">
              <a:buFont typeface="Arial" panose="020B0604020202020204" pitchFamily="34" charset="0"/>
              <a:buChar char="•"/>
            </a:pPr>
            <a:endParaRPr lang="en-US" sz="2800" dirty="0" smtClean="0">
              <a:solidFill>
                <a:schemeClr val="tx1"/>
              </a:solidFill>
            </a:endParaRPr>
          </a:p>
          <a:p>
            <a:pPr marL="1257300" lvl="2" indent="-342900" algn="l">
              <a:buFont typeface="Arial" panose="020B0604020202020204" pitchFamily="34" charset="0"/>
              <a:buChar char="•"/>
            </a:pPr>
            <a:endParaRPr lang="en-US" sz="12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marL="800100" lvl="1" indent="-342900" algn="l">
              <a:buFont typeface="Arial" panose="020B0604020202020204" pitchFamily="34" charset="0"/>
              <a:buChar char="•"/>
            </a:pPr>
            <a:endParaRPr lang="en-US" sz="1600" dirty="0" smtClean="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Non-Staffing Items</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2212139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algn="l"/>
            <a:r>
              <a:rPr lang="en-US" sz="2400" dirty="0" smtClean="0">
                <a:solidFill>
                  <a:schemeClr val="tx1"/>
                </a:solidFill>
              </a:rPr>
              <a:t>•</a:t>
            </a:r>
            <a:r>
              <a:rPr lang="en-US" sz="2400" dirty="0">
                <a:solidFill>
                  <a:schemeClr val="tx1"/>
                </a:solidFill>
              </a:rPr>
              <a:t>	</a:t>
            </a:r>
            <a:r>
              <a:rPr lang="en-US" sz="2400" dirty="0" smtClean="0">
                <a:solidFill>
                  <a:schemeClr val="tx1"/>
                </a:solidFill>
              </a:rPr>
              <a:t>March:</a:t>
            </a:r>
          </a:p>
          <a:p>
            <a:pPr marL="800100" lvl="1" indent="-342900" algn="l">
              <a:buFont typeface="Arial" panose="020B0604020202020204" pitchFamily="34" charset="0"/>
              <a:buChar char="•"/>
            </a:pPr>
            <a:r>
              <a:rPr lang="en-US" sz="2400" dirty="0">
                <a:solidFill>
                  <a:schemeClr val="tx1"/>
                </a:solidFill>
              </a:rPr>
              <a:t>Final GO Team </a:t>
            </a:r>
            <a:r>
              <a:rPr lang="en-US" sz="2400" dirty="0" smtClean="0">
                <a:solidFill>
                  <a:schemeClr val="tx1"/>
                </a:solidFill>
              </a:rPr>
              <a:t>Approval</a:t>
            </a:r>
          </a:p>
          <a:p>
            <a:pPr marL="800100" lvl="1" indent="-342900" algn="l">
              <a:buFont typeface="Arial" panose="020B0604020202020204" pitchFamily="34" charset="0"/>
              <a:buChar char="•"/>
            </a:pPr>
            <a:r>
              <a:rPr lang="en-US" sz="2400" dirty="0" smtClean="0">
                <a:solidFill>
                  <a:schemeClr val="tx1"/>
                </a:solidFill>
              </a:rPr>
              <a:t>Approve Budget on March 3</a:t>
            </a:r>
            <a:r>
              <a:rPr lang="en-US" sz="2400" baseline="30000" dirty="0" smtClean="0">
                <a:solidFill>
                  <a:schemeClr val="tx1"/>
                </a:solidFill>
              </a:rPr>
              <a:t>rd</a:t>
            </a:r>
            <a:r>
              <a:rPr lang="en-US" sz="2400" dirty="0" smtClean="0">
                <a:solidFill>
                  <a:schemeClr val="tx1"/>
                </a:solidFill>
              </a:rPr>
              <a:t> @6:30pm</a:t>
            </a:r>
          </a:p>
          <a:p>
            <a:pPr lvl="1" algn="l"/>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21</a:t>
            </a:fld>
            <a:endParaRPr lang="en-US" dirty="0"/>
          </a:p>
        </p:txBody>
      </p:sp>
    </p:spTree>
    <p:extLst>
      <p:ext uri="{BB962C8B-B14F-4D97-AF65-F5344CB8AC3E}">
        <p14:creationId xmlns:p14="http://schemas.microsoft.com/office/powerpoint/2010/main" val="92642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smtClean="0"/>
              <a:t>Thank </a:t>
            </a:r>
            <a:r>
              <a:rPr lang="en-US" sz="2100" dirty="0"/>
              <a:t>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22</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YOUR </a:t>
            </a:r>
            <a:r>
              <a:rPr lang="en-US" sz="1600" b="1" dirty="0">
                <a:solidFill>
                  <a:schemeClr val="bg1"/>
                </a:solidFill>
                <a:latin typeface="Berlin Sans FB Demi" panose="020E0802020502020306" pitchFamily="34" charset="0"/>
              </a:rPr>
              <a:t>SCHOOL STRATEGIC 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smtClean="0"/>
              <a:t>FY21 Budget Development Process</a:t>
            </a:r>
            <a:endParaRPr lang="en-US" sz="3600"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smtClean="0">
                <a:latin typeface="+mj-lt"/>
              </a:rPr>
              <a:t>Discussion of Budget Summary</a:t>
            </a:r>
          </a:p>
          <a:p>
            <a:pPr algn="ctr"/>
            <a:r>
              <a:rPr lang="en-US" sz="2400" b="1" dirty="0" smtClean="0">
                <a:latin typeface="+mj-lt"/>
              </a:rPr>
              <a:t>(Step 4: Budget Considerations)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5</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$6,754,029</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FY22 accommodates a student population that is projected to be </a:t>
            </a:r>
            <a:r>
              <a:rPr lang="en-US" sz="2400" b="1" dirty="0" smtClean="0">
                <a:solidFill>
                  <a:schemeClr val="tx1"/>
                </a:solidFill>
              </a:rPr>
              <a:t>796</a:t>
            </a:r>
            <a:r>
              <a:rPr lang="en-US" sz="2400" dirty="0" smtClean="0">
                <a:solidFill>
                  <a:schemeClr val="tx1"/>
                </a:solidFill>
              </a:rPr>
              <a:t> students, which is a decrease of </a:t>
            </a:r>
            <a:r>
              <a:rPr lang="en-US" sz="2400" b="1" dirty="0" smtClean="0">
                <a:solidFill>
                  <a:schemeClr val="tx1"/>
                </a:solidFill>
              </a:rPr>
              <a:t>13</a:t>
            </a:r>
            <a:r>
              <a:rPr lang="en-US" sz="2400" dirty="0" smtClean="0">
                <a:solidFill>
                  <a:schemeClr val="tx1"/>
                </a:solidFill>
              </a:rPr>
              <a:t> students from FY21.</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1303640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7</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TextBox 4"/>
          <p:cNvSpPr txBox="1"/>
          <p:nvPr/>
        </p:nvSpPr>
        <p:spPr>
          <a:xfrm rot="20164409">
            <a:off x="1421116" y="2673179"/>
            <a:ext cx="7057394"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Emple</a:t>
            </a:r>
            <a:endPar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1042495" y="540453"/>
            <a:ext cx="7864438" cy="5674080"/>
          </a:xfrm>
          <a:prstGeom prst="rect">
            <a:avLst/>
          </a:prstGeom>
        </p:spPr>
      </p:pic>
    </p:spTree>
    <p:extLst>
      <p:ext uri="{BB962C8B-B14F-4D97-AF65-F5344CB8AC3E}">
        <p14:creationId xmlns:p14="http://schemas.microsoft.com/office/powerpoint/2010/main" val="2460890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TextBox 4"/>
          <p:cNvSpPr txBox="1"/>
          <p:nvPr/>
        </p:nvSpPr>
        <p:spPr>
          <a:xfrm rot="20164409">
            <a:off x="1421116" y="2673179"/>
            <a:ext cx="7057394"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Emple</a:t>
            </a:r>
            <a:endPar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052021" y="711199"/>
            <a:ext cx="7683992" cy="5774267"/>
          </a:xfrm>
          <a:prstGeom prst="rect">
            <a:avLst/>
          </a:prstGeom>
        </p:spPr>
      </p:pic>
    </p:spTree>
    <p:extLst>
      <p:ext uri="{BB962C8B-B14F-4D97-AF65-F5344CB8AC3E}">
        <p14:creationId xmlns:p14="http://schemas.microsoft.com/office/powerpoint/2010/main" val="3812167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School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6" name="Picture 5"/>
          <p:cNvPicPr>
            <a:picLocks noChangeAspect="1"/>
          </p:cNvPicPr>
          <p:nvPr/>
        </p:nvPicPr>
        <p:blipFill>
          <a:blip r:embed="rId3"/>
          <a:stretch>
            <a:fillRect/>
          </a:stretch>
        </p:blipFill>
        <p:spPr>
          <a:xfrm>
            <a:off x="1047258" y="540453"/>
            <a:ext cx="7944342" cy="5928080"/>
          </a:xfrm>
          <a:prstGeom prst="rect">
            <a:avLst/>
          </a:prstGeom>
        </p:spPr>
      </p:pic>
    </p:spTree>
    <p:extLst>
      <p:ext uri="{BB962C8B-B14F-4D97-AF65-F5344CB8AC3E}">
        <p14:creationId xmlns:p14="http://schemas.microsoft.com/office/powerpoint/2010/main" val="379799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60D824-1F42-4605-A966-FFCBCF63520E}">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d37e30bb-5f32-4411-a640-0b4044b692bf"/>
    <ds:schemaRef ds:uri="http://schemas.microsoft.com/office/2006/metadata/properties"/>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20766</TotalTime>
  <Words>3264</Words>
  <Application>Microsoft Office PowerPoint</Application>
  <PresentationFormat>On-screen Show (4:3)</PresentationFormat>
  <Paragraphs>385</Paragraphs>
  <Slides>22</Slides>
  <Notes>21</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22</vt:i4>
      </vt:variant>
    </vt:vector>
  </HeadingPairs>
  <TitlesOfParts>
    <vt:vector size="41"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PowerPoint Presentation</vt:lpstr>
      <vt:lpstr>Norms</vt:lpstr>
      <vt:lpstr>GO Team Budget Development Process</vt:lpstr>
      <vt:lpstr>FY21 Budget Development Process</vt:lpstr>
      <vt:lpstr>PowerPoint Presentation</vt:lpstr>
      <vt:lpstr>Executive Summary</vt:lpstr>
      <vt:lpstr>PowerPoint Presentation</vt:lpstr>
      <vt:lpstr>PowerPoint Presentation</vt:lpstr>
      <vt:lpstr>PowerPoint Presentation</vt:lpstr>
      <vt:lpstr>PowerPoint Presentation</vt:lpstr>
      <vt:lpstr>PowerPoint Presentation</vt:lpstr>
      <vt:lpstr>Next Year</vt:lpstr>
      <vt:lpstr>Questions to Consider</vt:lpstr>
      <vt:lpstr>Things to Think About!</vt:lpstr>
      <vt:lpstr>Next Year – Additions &amp; Abolishments</vt:lpstr>
      <vt:lpstr>Cares Act Funds - $178,898</vt:lpstr>
      <vt:lpstr>Intervention Block in 2021.22</vt:lpstr>
      <vt:lpstr>Certified Staff</vt:lpstr>
      <vt:lpstr>Classified Staff</vt:lpstr>
      <vt:lpstr>Non-Staffing Items</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Harness, Terry</cp:lastModifiedBy>
  <cp:revision>373</cp:revision>
  <cp:lastPrinted>2020-01-13T18:18:48Z</cp:lastPrinted>
  <dcterms:created xsi:type="dcterms:W3CDTF">2014-12-15T21:46:52Z</dcterms:created>
  <dcterms:modified xsi:type="dcterms:W3CDTF">2021-04-26T13:01:34Z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