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56" r:id="rId5"/>
    <p:sldId id="257" r:id="rId6"/>
    <p:sldId id="287" r:id="rId7"/>
    <p:sldId id="299" r:id="rId8"/>
    <p:sldId id="288" r:id="rId9"/>
    <p:sldId id="289" r:id="rId10"/>
    <p:sldId id="291" r:id="rId11"/>
    <p:sldId id="261" r:id="rId12"/>
    <p:sldId id="262" r:id="rId13"/>
    <p:sldId id="3912" r:id="rId14"/>
    <p:sldId id="3898" r:id="rId15"/>
    <p:sldId id="3902" r:id="rId16"/>
    <p:sldId id="3904" r:id="rId17"/>
    <p:sldId id="3892" r:id="rId18"/>
    <p:sldId id="3877" r:id="rId19"/>
    <p:sldId id="3913" r:id="rId20"/>
    <p:sldId id="3914" r:id="rId21"/>
    <p:sldId id="3915" r:id="rId22"/>
    <p:sldId id="3916" r:id="rId23"/>
    <p:sldId id="300" r:id="rId24"/>
    <p:sldId id="3890" r:id="rId25"/>
    <p:sldId id="3917" r:id="rId26"/>
    <p:sldId id="3918" r:id="rId27"/>
    <p:sldId id="286" r:id="rId28"/>
    <p:sldId id="297" r:id="rId29"/>
    <p:sldId id="298" r:id="rId30"/>
    <p:sldId id="301" r:id="rId31"/>
    <p:sldId id="302" r:id="rId32"/>
    <p:sldId id="303" r:id="rId33"/>
    <p:sldId id="304" r:id="rId34"/>
    <p:sldId id="281" r:id="rId35"/>
    <p:sldId id="306" r:id="rId36"/>
    <p:sldId id="305" r:id="rId37"/>
    <p:sldId id="3919" r:id="rId38"/>
    <p:sldId id="3925" r:id="rId39"/>
    <p:sldId id="3922" r:id="rId40"/>
    <p:sldId id="3923" r:id="rId41"/>
    <p:sldId id="3924" r:id="rId42"/>
    <p:sldId id="390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5EBDA-5191-443D-A0F3-2958FB2C5310}">
          <p14:sldIdLst>
            <p14:sldId id="256"/>
            <p14:sldId id="257"/>
            <p14:sldId id="287"/>
            <p14:sldId id="299"/>
            <p14:sldId id="288"/>
            <p14:sldId id="289"/>
            <p14:sldId id="291"/>
            <p14:sldId id="261"/>
            <p14:sldId id="262"/>
            <p14:sldId id="3912"/>
            <p14:sldId id="3898"/>
            <p14:sldId id="3902"/>
            <p14:sldId id="3904"/>
            <p14:sldId id="3892"/>
            <p14:sldId id="3877"/>
            <p14:sldId id="3913"/>
            <p14:sldId id="3914"/>
            <p14:sldId id="3915"/>
            <p14:sldId id="3916"/>
            <p14:sldId id="300"/>
            <p14:sldId id="3890"/>
            <p14:sldId id="3917"/>
            <p14:sldId id="3918"/>
            <p14:sldId id="286"/>
            <p14:sldId id="297"/>
            <p14:sldId id="298"/>
            <p14:sldId id="301"/>
            <p14:sldId id="302"/>
            <p14:sldId id="303"/>
            <p14:sldId id="304"/>
            <p14:sldId id="281"/>
            <p14:sldId id="306"/>
            <p14:sldId id="305"/>
            <p14:sldId id="3919"/>
            <p14:sldId id="3925"/>
            <p14:sldId id="3922"/>
            <p14:sldId id="3923"/>
            <p14:sldId id="3924"/>
          </p14:sldIdLst>
        </p14:section>
        <p14:section name="Alternative Summary Tab Slides (19-24)" id="{7C8C2E46-2E25-48BD-896E-6A5FC68E8D7F}">
          <p14:sldIdLst>
            <p14:sldId id="39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2/10/2025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15</a:t>
            </a:fld>
            <a:endParaRPr lang="en-US"/>
          </a:p>
        </p:txBody>
      </p:sp>
    </p:spTree>
    <p:extLst>
      <p:ext uri="{BB962C8B-B14F-4D97-AF65-F5344CB8AC3E}">
        <p14:creationId xmlns:p14="http://schemas.microsoft.com/office/powerpoint/2010/main" val="161154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21</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421229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961C-ECC5-CBA9-E5D3-A58884EBF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8F72-A598-487B-D94F-17CD3C95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68BD-B44E-108A-66FB-446E13384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A6E43D-2269-9104-2362-E174A239FE9B}"/>
              </a:ext>
            </a:extLst>
          </p:cNvPr>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318790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9373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815975" y="1222375"/>
            <a:ext cx="5870575" cy="33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50180" y="4707760"/>
            <a:ext cx="6001431" cy="3851802"/>
          </a:xfrm>
          <a:prstGeom prst="rect">
            <a:avLst/>
          </a:prstGeom>
          <a:noFill/>
          <a:ln>
            <a:noFill/>
          </a:ln>
        </p:spPr>
        <p:txBody>
          <a:bodyPr spcFirstLastPara="1" wrap="square" lIns="98720" tIns="49359" rIns="98720" bIns="49359" anchor="t" anchorCtr="0">
            <a:noAutofit/>
          </a:bodyPr>
          <a:lstStyle/>
          <a:p>
            <a:pPr>
              <a:buClr>
                <a:schemeClr val="dk1"/>
              </a:buClr>
              <a:buSzPts val="1200"/>
            </a:pPr>
            <a:endParaRPr/>
          </a:p>
        </p:txBody>
      </p:sp>
      <p:sp>
        <p:nvSpPr>
          <p:cNvPr id="326" name="Google Shape;326;p11:notes"/>
          <p:cNvSpPr txBox="1">
            <a:spLocks noGrp="1"/>
          </p:cNvSpPr>
          <p:nvPr>
            <p:ph type="sldNum" idx="12"/>
          </p:nvPr>
        </p:nvSpPr>
        <p:spPr>
          <a:xfrm>
            <a:off x="4249279" y="9291540"/>
            <a:ext cx="3250775" cy="490816"/>
          </a:xfrm>
          <a:prstGeom prst="rect">
            <a:avLst/>
          </a:prstGeom>
          <a:noFill/>
          <a:ln>
            <a:noFill/>
          </a:ln>
        </p:spPr>
        <p:txBody>
          <a:bodyPr spcFirstLastPara="1" wrap="square" lIns="98720" tIns="49359" rIns="98720" bIns="49359" anchor="b" anchorCtr="0">
            <a:noAutofit/>
          </a:bodyPr>
          <a:lstStyle/>
          <a:p>
            <a:pPr algn="r">
              <a:buSzPts val="1200"/>
            </a:pPr>
            <a:fld id="{00000000-1234-1234-1234-123412341234}" type="slidenum">
              <a:rPr lang="en-US">
                <a:latin typeface="Calibri"/>
                <a:ea typeface="Calibri"/>
                <a:cs typeface="Calibri"/>
                <a:sym typeface="Calibri"/>
              </a:rPr>
              <a:pPr algn="r">
                <a:buSzPts val="1200"/>
              </a:pPr>
              <a:t>8</a:t>
            </a:fld>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0218a14f65_0_0:notes"/>
          <p:cNvSpPr>
            <a:spLocks noGrp="1" noRot="1" noChangeAspect="1"/>
          </p:cNvSpPr>
          <p:nvPr>
            <p:ph type="sldImg" idx="2"/>
          </p:nvPr>
        </p:nvSpPr>
        <p:spPr>
          <a:xfrm>
            <a:off x="815975" y="1222375"/>
            <a:ext cx="5870575" cy="330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0218a14f65_0_0:notes"/>
          <p:cNvSpPr txBox="1">
            <a:spLocks noGrp="1"/>
          </p:cNvSpPr>
          <p:nvPr>
            <p:ph type="body" idx="1"/>
          </p:nvPr>
        </p:nvSpPr>
        <p:spPr>
          <a:xfrm>
            <a:off x="750180" y="4707759"/>
            <a:ext cx="6001345" cy="3851741"/>
          </a:xfrm>
          <a:prstGeom prst="rect">
            <a:avLst/>
          </a:prstGeom>
          <a:noFill/>
          <a:ln>
            <a:noFill/>
          </a:ln>
        </p:spPr>
        <p:txBody>
          <a:bodyPr spcFirstLastPara="1" wrap="square" lIns="98720" tIns="49359" rIns="98720" bIns="49359" anchor="t" anchorCtr="0">
            <a:noAutofit/>
          </a:bodyPr>
          <a:lstStyle/>
          <a:p>
            <a:pPr>
              <a:buClr>
                <a:schemeClr val="dk1"/>
              </a:buClr>
              <a:buSzPts val="1200"/>
            </a:pPr>
            <a:endParaRPr/>
          </a:p>
        </p:txBody>
      </p:sp>
      <p:sp>
        <p:nvSpPr>
          <p:cNvPr id="356" name="Google Shape;356;g10218a14f65_0_0:notes"/>
          <p:cNvSpPr txBox="1">
            <a:spLocks noGrp="1"/>
          </p:cNvSpPr>
          <p:nvPr>
            <p:ph type="sldNum" idx="12"/>
          </p:nvPr>
        </p:nvSpPr>
        <p:spPr>
          <a:xfrm>
            <a:off x="4249278" y="9291541"/>
            <a:ext cx="3250622" cy="490847"/>
          </a:xfrm>
          <a:prstGeom prst="rect">
            <a:avLst/>
          </a:prstGeom>
          <a:noFill/>
          <a:ln>
            <a:noFill/>
          </a:ln>
        </p:spPr>
        <p:txBody>
          <a:bodyPr spcFirstLastPara="1" wrap="square" lIns="98720" tIns="49359" rIns="98720" bIns="49359" anchor="b" anchorCtr="0">
            <a:noAutofit/>
          </a:bodyPr>
          <a:lstStyle/>
          <a:p>
            <a:pPr algn="r">
              <a:buSzPts val="1200"/>
            </a:pPr>
            <a:fld id="{00000000-1234-1234-1234-123412341234}" type="slidenum">
              <a:rPr lang="en-US">
                <a:latin typeface="Calibri"/>
                <a:ea typeface="Calibri"/>
                <a:cs typeface="Calibri"/>
                <a:sym typeface="Calibri"/>
              </a:rPr>
              <a:pPr algn="r">
                <a:buSzPts val="1200"/>
              </a:pPr>
              <a:t>9</a:t>
            </a:fld>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5590262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593674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2672403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1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6530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4146487" y="3329790"/>
            <a:ext cx="7731660" cy="3200400"/>
          </a:xfrm>
        </p:spPr>
        <p:txBody>
          <a:bodyPr anchor="ctr"/>
          <a:lstStyle/>
          <a:p>
            <a:r>
              <a:rPr lang="en-US" dirty="0"/>
              <a:t>Parkside Elementary school</a:t>
            </a:r>
            <a:br>
              <a:rPr lang="en-US" dirty="0"/>
            </a:br>
            <a:r>
              <a:rPr lang="en-US" dirty="0"/>
              <a:t>FY26 Budget Feedback Meeting</a:t>
            </a:r>
            <a:br>
              <a:rPr lang="en-US" dirty="0"/>
            </a:br>
            <a:r>
              <a:rPr lang="en-US" dirty="0"/>
              <a:t>Feb. 10, 2025</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1" u="none" strike="noStrike" kern="1200" cap="none" spc="0" normalizeH="0" baseline="0" noProof="0" dirty="0">
                <a:ln>
                  <a:noFill/>
                </a:ln>
                <a:solidFill>
                  <a:prstClr val="black"/>
                </a:solidFill>
                <a:effectLst/>
                <a:uLnTx/>
                <a:uFillTx/>
                <a:latin typeface="Tenorite"/>
                <a:ea typeface="+mj-ea"/>
                <a:cs typeface="+mj-cs"/>
              </a:rPr>
              <a:t>Parkside ES</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Tenorite"/>
                <a:ea typeface="+mn-ea"/>
                <a:cs typeface="+mn-cs"/>
              </a:rPr>
              <a:t>Insert the school’s priorities from High to Low</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2554545"/>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enorite"/>
                <a:ea typeface="+mn-ea"/>
                <a:cs typeface="+mn-cs"/>
              </a:rPr>
              <a:t>Enhance opportunities for student leadership in a range of intra and extra school activities.</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Tenorite"/>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enorite"/>
                <a:ea typeface="+mn-ea"/>
                <a:cs typeface="+mn-cs"/>
              </a:rPr>
              <a:t>Develop a plan to address attendance.</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Tenorite"/>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Tenorite"/>
                <a:ea typeface="+mn-ea"/>
                <a:cs typeface="+mn-cs"/>
              </a:rPr>
              <a:t>Increase access to the gifted program to make the program more diverse.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219226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77912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126430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13</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118110253"/>
              </p:ext>
            </p:extLst>
          </p:nvPr>
        </p:nvGraphicFramePr>
        <p:xfrm>
          <a:off x="4001495" y="4040337"/>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dirty="0">
                          <a:solidFill>
                            <a:schemeClr val="tx1"/>
                          </a:solidFill>
                          <a:latin typeface="Tenorite"/>
                        </a:rPr>
                        <a:t> </a:t>
                      </a:r>
                      <a:r>
                        <a:rPr lang="en-US" sz="2400" b="1" i="0" u="sng" strike="noStrike" noProof="0" dirty="0">
                          <a:solidFill>
                            <a:schemeClr val="tx1"/>
                          </a:solidFill>
                          <a:latin typeface="Tenorite"/>
                        </a:rPr>
                        <a:t>APPROVED</a:t>
                      </a:r>
                      <a:r>
                        <a:rPr lang="en-US" sz="2400" b="0" i="0" u="none" strike="noStrike" noProof="0" dirty="0">
                          <a:solidFill>
                            <a:schemeClr val="tx1"/>
                          </a:solidFill>
                          <a:latin typeface="Tenorite"/>
                        </a:rPr>
                        <a:t> Signature Program Funds: $240,000</a:t>
                      </a:r>
                      <a:endParaRPr lang="en-US" sz="2400" b="1" i="0" u="sng" strike="noStrike" noProof="0" dirty="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pPr lvl="0">
                        <a:buNone/>
                      </a:pPr>
                      <a:r>
                        <a:rPr lang="en-US" sz="1800" b="1" i="0" u="none" strike="noStrike" noProof="0" dirty="0">
                          <a:solidFill>
                            <a:srgbClr val="FF0000"/>
                          </a:solidFill>
                          <a:latin typeface="Tenorite"/>
                        </a:rPr>
                        <a:t>PRINCIPALS: Please update with the Staffing and Non-Staffing allocation of your updated Signature Program funds. </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 Coach (.5)</a:t>
                      </a:r>
                      <a:endParaRPr lang="en-US" sz="1800" b="0" i="0" u="none" strike="noStrike" noProof="0" dirty="0">
                        <a:solidFill>
                          <a:srgbClr val="000000"/>
                        </a:solidFill>
                        <a:latin typeface="Tenorite"/>
                      </a:endParaRP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Programming Annual Fees</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Programming Development/Training ( 10 staff members)</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Programming Resources (Toddle)</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extLst>
              <p:ext uri="{D42A27DB-BD31-4B8C-83A1-F6EECF244321}">
                <p14:modId xmlns:p14="http://schemas.microsoft.com/office/powerpoint/2010/main" val="4282342232"/>
              </p:ext>
            </p:extLst>
          </p:nvPr>
        </p:nvGraphicFramePr>
        <p:xfrm>
          <a:off x="4001495" y="1454155"/>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$283,000</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update with the list of what you requested to support your signature program. Example:</a:t>
                      </a:r>
                      <a:endParaRPr lang="en-US" dirty="0"/>
                    </a:p>
                    <a:p>
                      <a:pPr marL="285750" lvl="0" indent="-285750">
                        <a:buFont typeface="Calibri"/>
                        <a:buChar char="-"/>
                      </a:pPr>
                      <a:r>
                        <a:rPr lang="en-US" b="1" i="0" dirty="0">
                          <a:solidFill>
                            <a:srgbClr val="FF0000"/>
                          </a:solidFill>
                        </a:rPr>
                        <a:t>Signature Program Coach</a:t>
                      </a:r>
                    </a:p>
                    <a:p>
                      <a:pPr marL="285750" lvl="0" indent="-285750">
                        <a:buFont typeface="Calibri"/>
                        <a:buChar char="-"/>
                      </a:pPr>
                      <a:r>
                        <a:rPr lang="en-US" b="1" i="0" dirty="0">
                          <a:solidFill>
                            <a:srgbClr val="FF0000"/>
                          </a:solidFill>
                        </a:rPr>
                        <a:t>Signature Program Annual Fees</a:t>
                      </a:r>
                    </a:p>
                    <a:p>
                      <a:pPr marL="285750" lvl="0" indent="-285750">
                        <a:buFont typeface="Calibri"/>
                        <a:buChar char="-"/>
                      </a:pPr>
                      <a:r>
                        <a:rPr lang="en-US" b="1" i="0" dirty="0">
                          <a:solidFill>
                            <a:srgbClr val="FF0000"/>
                          </a:solidFill>
                        </a:rPr>
                        <a:t>Signature Program Professional Development/Training</a:t>
                      </a:r>
                    </a:p>
                    <a:p>
                      <a:pPr marL="285750" lvl="0" indent="-285750">
                        <a:buFont typeface="Calibri"/>
                        <a:buChar char="-"/>
                      </a:pPr>
                      <a:r>
                        <a:rPr lang="en-US" b="1" i="0" dirty="0">
                          <a:solidFill>
                            <a:srgbClr val="FF0000"/>
                          </a:solidFill>
                        </a:rPr>
                        <a:t>Signature Programming Supplies/Resources (Toddle) </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1861821" y="2515426"/>
            <a:ext cx="8314273" cy="1828800"/>
          </a:xfrm>
        </p:spPr>
        <p:txBody>
          <a:bodyPr/>
          <a:lstStyle/>
          <a:p>
            <a:r>
              <a:rPr lang="en-US" b="1" dirty="0">
                <a:solidFill>
                  <a:srgbClr val="FF0000"/>
                </a:solidFill>
              </a:rPr>
              <a:t>Parkside Elementary School</a:t>
            </a:r>
            <a:br>
              <a:rPr lang="en-US" dirty="0"/>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163816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558766" y="230477"/>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extLst>
              <p:ext uri="{D42A27DB-BD31-4B8C-83A1-F6EECF244321}">
                <p14:modId xmlns:p14="http://schemas.microsoft.com/office/powerpoint/2010/main" val="2363502414"/>
              </p:ext>
            </p:extLst>
          </p:nvPr>
        </p:nvGraphicFramePr>
        <p:xfrm>
          <a:off x="369024" y="1325822"/>
          <a:ext cx="5868846" cy="5132893"/>
        </p:xfrm>
        <a:graphic>
          <a:graphicData uri="http://schemas.openxmlformats.org/drawingml/2006/table">
            <a:tbl>
              <a:tblPr/>
              <a:tblGrid>
                <a:gridCol w="1975542">
                  <a:extLst>
                    <a:ext uri="{9D8B030D-6E8A-4147-A177-3AD203B41FA5}">
                      <a16:colId xmlns:a16="http://schemas.microsoft.com/office/drawing/2014/main" val="3849296698"/>
                    </a:ext>
                  </a:extLst>
                </a:gridCol>
                <a:gridCol w="477112">
                  <a:extLst>
                    <a:ext uri="{9D8B030D-6E8A-4147-A177-3AD203B41FA5}">
                      <a16:colId xmlns:a16="http://schemas.microsoft.com/office/drawing/2014/main" val="1077783019"/>
                    </a:ext>
                  </a:extLst>
                </a:gridCol>
                <a:gridCol w="499475">
                  <a:extLst>
                    <a:ext uri="{9D8B030D-6E8A-4147-A177-3AD203B41FA5}">
                      <a16:colId xmlns:a16="http://schemas.microsoft.com/office/drawing/2014/main" val="3719666683"/>
                    </a:ext>
                  </a:extLst>
                </a:gridCol>
                <a:gridCol w="670938">
                  <a:extLst>
                    <a:ext uri="{9D8B030D-6E8A-4147-A177-3AD203B41FA5}">
                      <a16:colId xmlns:a16="http://schemas.microsoft.com/office/drawing/2014/main" val="2019260614"/>
                    </a:ext>
                  </a:extLst>
                </a:gridCol>
                <a:gridCol w="687711">
                  <a:extLst>
                    <a:ext uri="{9D8B030D-6E8A-4147-A177-3AD203B41FA5}">
                      <a16:colId xmlns:a16="http://schemas.microsoft.com/office/drawing/2014/main" val="689053540"/>
                    </a:ext>
                  </a:extLst>
                </a:gridCol>
                <a:gridCol w="1558068">
                  <a:extLst>
                    <a:ext uri="{9D8B030D-6E8A-4147-A177-3AD203B41FA5}">
                      <a16:colId xmlns:a16="http://schemas.microsoft.com/office/drawing/2014/main" val="1342250569"/>
                    </a:ext>
                  </a:extLst>
                </a:gridCol>
              </a:tblGrid>
              <a:tr h="271333">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185000">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46667">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46667">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46667">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46667">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46667">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46667">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46667">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46667">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46667">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46667">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46667">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46667">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46667">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46667">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46667">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46667">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46667">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3" name="TextBox 2">
            <a:extLst>
              <a:ext uri="{FF2B5EF4-FFF2-40B4-BE49-F238E27FC236}">
                <a16:creationId xmlns:a16="http://schemas.microsoft.com/office/drawing/2014/main" id="{97098B45-32A8-674C-1602-5C2F3FCCC9F8}"/>
              </a:ext>
            </a:extLst>
          </p:cNvPr>
          <p:cNvSpPr txBox="1"/>
          <p:nvPr/>
        </p:nvSpPr>
        <p:spPr>
          <a:xfrm rot="20164409">
            <a:off x="822550" y="3808310"/>
            <a:ext cx="5178344"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7" name="Flowchart: Terminator 6">
            <a:extLst>
              <a:ext uri="{FF2B5EF4-FFF2-40B4-BE49-F238E27FC236}">
                <a16:creationId xmlns:a16="http://schemas.microsoft.com/office/drawing/2014/main" id="{A5C06F02-69DC-C693-07D4-E04D78DC589C}"/>
              </a:ext>
            </a:extLst>
          </p:cNvPr>
          <p:cNvSpPr/>
          <p:nvPr/>
        </p:nvSpPr>
        <p:spPr>
          <a:xfrm>
            <a:off x="2317927" y="1388714"/>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2840863" y="13887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3451150" y="1392067"/>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119336" y="13887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5007427" y="1388713"/>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6463855" y="960983"/>
            <a:ext cx="5638225" cy="5509200"/>
          </a:xfrm>
          <a:prstGeom prst="rect">
            <a:avLst/>
          </a:prstGeom>
          <a:noFill/>
        </p:spPr>
        <p:txBody>
          <a:bodyPr wrap="square" lIns="91440" tIns="45720" rIns="91440" bIns="45720" rtlCol="0" anchor="t">
            <a:spAutoFit/>
          </a:bodyPr>
          <a:lstStyle/>
          <a:p>
            <a:pPr>
              <a:spcAft>
                <a:spcPts val="600"/>
              </a:spcAft>
            </a:pPr>
            <a:r>
              <a:rPr lang="en-US"/>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b="1" u="sng">
                <a:solidFill>
                  <a:schemeClr val="accent4"/>
                </a:solidFill>
              </a:rPr>
              <a:t>Earned</a:t>
            </a:r>
            <a:r>
              <a:rPr lang="en-US"/>
              <a:t> – positions allocated by district departments. There is no school-level flexibility with these positions. </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Funded</a:t>
            </a:r>
            <a:r>
              <a:rPr lang="en-US"/>
              <a:t> – District’s recommended staffing for positions where there is school-level flexibility with staffing the position.</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Staffed</a:t>
            </a:r>
            <a:r>
              <a:rPr lang="en-US"/>
              <a:t> – This shows how the principal plans to staff the position for the FY26 school year.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Difference</a:t>
            </a:r>
            <a:r>
              <a:rPr lang="en-US">
                <a:cs typeface="Sabon Next LT"/>
              </a:rPr>
              <a:t>—This shows the difference between the recommendation from the District and the Principal's proposed FY26 staffing plan.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Comments:</a:t>
            </a:r>
            <a:r>
              <a:rPr lang="en-US">
                <a:cs typeface="Sabon Next LT"/>
              </a:rPr>
              <a:t> </a:t>
            </a:r>
            <a:r>
              <a:rPr lang="en-US">
                <a:solidFill>
                  <a:srgbClr val="FF0000"/>
                </a:solidFill>
                <a:cs typeface="Sabon Next LT"/>
              </a:rPr>
              <a:t>The principal must provide comments if there is a difference in what is Funded and Staffed. </a:t>
            </a:r>
            <a:r>
              <a:rPr lang="en-US" u="sng">
                <a:solidFill>
                  <a:srgbClr val="FF0000"/>
                </a:solidFill>
                <a:cs typeface="Sabon Next LT"/>
              </a:rPr>
              <a:t>Principals and GO Teams will discuss the rationale provided for the Comments section. </a:t>
            </a:r>
            <a:endParaRPr lang="en-US">
              <a:solidFill>
                <a:srgbClr val="FF0000"/>
              </a:solidFill>
            </a:endParaRPr>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227616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lang="en-US" sz="1200" kern="1200" smtClean="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16</a:t>
            </a:fld>
            <a:endParaRPr lang="en-US"/>
          </a:p>
        </p:txBody>
      </p:sp>
      <p:sp>
        <p:nvSpPr>
          <p:cNvPr id="2" name="Footer Placeholder 1">
            <a:extLst>
              <a:ext uri="{FF2B5EF4-FFF2-40B4-BE49-F238E27FC236}">
                <a16:creationId xmlns:a16="http://schemas.microsoft.com/office/drawing/2014/main" id="{4884E781-78B4-B707-E89D-3DEF3F6BF506}"/>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graphicFrame>
        <p:nvGraphicFramePr>
          <p:cNvPr id="3" name="Table 2">
            <a:extLst>
              <a:ext uri="{FF2B5EF4-FFF2-40B4-BE49-F238E27FC236}">
                <a16:creationId xmlns:a16="http://schemas.microsoft.com/office/drawing/2014/main" id="{8AE80B33-42F0-FD74-D3E6-6781F4DB5980}"/>
              </a:ext>
            </a:extLst>
          </p:cNvPr>
          <p:cNvGraphicFramePr>
            <a:graphicFrameLocks noGrp="1"/>
          </p:cNvGraphicFramePr>
          <p:nvPr/>
        </p:nvGraphicFramePr>
        <p:xfrm>
          <a:off x="1158843" y="516048"/>
          <a:ext cx="10004079" cy="5932839"/>
        </p:xfrm>
        <a:graphic>
          <a:graphicData uri="http://schemas.openxmlformats.org/drawingml/2006/table">
            <a:tbl>
              <a:tblPr/>
              <a:tblGrid>
                <a:gridCol w="3817252">
                  <a:extLst>
                    <a:ext uri="{9D8B030D-6E8A-4147-A177-3AD203B41FA5}">
                      <a16:colId xmlns:a16="http://schemas.microsoft.com/office/drawing/2014/main" val="1241722138"/>
                    </a:ext>
                  </a:extLst>
                </a:gridCol>
                <a:gridCol w="921902">
                  <a:extLst>
                    <a:ext uri="{9D8B030D-6E8A-4147-A177-3AD203B41FA5}">
                      <a16:colId xmlns:a16="http://schemas.microsoft.com/office/drawing/2014/main" val="4249859604"/>
                    </a:ext>
                  </a:extLst>
                </a:gridCol>
                <a:gridCol w="965115">
                  <a:extLst>
                    <a:ext uri="{9D8B030D-6E8A-4147-A177-3AD203B41FA5}">
                      <a16:colId xmlns:a16="http://schemas.microsoft.com/office/drawing/2014/main" val="1040356798"/>
                    </a:ext>
                  </a:extLst>
                </a:gridCol>
                <a:gridCol w="1296426">
                  <a:extLst>
                    <a:ext uri="{9D8B030D-6E8A-4147-A177-3AD203B41FA5}">
                      <a16:colId xmlns:a16="http://schemas.microsoft.com/office/drawing/2014/main" val="1116011963"/>
                    </a:ext>
                  </a:extLst>
                </a:gridCol>
                <a:gridCol w="1328835">
                  <a:extLst>
                    <a:ext uri="{9D8B030D-6E8A-4147-A177-3AD203B41FA5}">
                      <a16:colId xmlns:a16="http://schemas.microsoft.com/office/drawing/2014/main" val="2466628963"/>
                    </a:ext>
                  </a:extLst>
                </a:gridCol>
                <a:gridCol w="1674549">
                  <a:extLst>
                    <a:ext uri="{9D8B030D-6E8A-4147-A177-3AD203B41FA5}">
                      <a16:colId xmlns:a16="http://schemas.microsoft.com/office/drawing/2014/main" val="3895572415"/>
                    </a:ext>
                  </a:extLst>
                </a:gridCol>
              </a:tblGrid>
              <a:tr h="306671">
                <a:tc>
                  <a:txBody>
                    <a:bodyPr/>
                    <a:lstStyle/>
                    <a:p>
                      <a:pPr algn="l" fontAlgn="t"/>
                      <a:r>
                        <a:rPr lang="en-US" sz="1200" b="1" i="0" u="none" strike="noStrike">
                          <a:solidFill>
                            <a:srgbClr val="FFFFFF"/>
                          </a:solidFill>
                          <a:effectLst/>
                          <a:latin typeface="Calibri" panose="020F0502020204030204" pitchFamily="34" charset="0"/>
                        </a:rPr>
                        <a:t>Teachers</a:t>
                      </a:r>
                    </a:p>
                  </a:txBody>
                  <a:tcPr marL="8216" marR="8216" marT="8216" marB="39438">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200" b="1" i="0" u="none" strike="noStrike">
                        <a:solidFill>
                          <a:srgbClr val="FFFFFF"/>
                        </a:solidFill>
                        <a:effectLst/>
                        <a:latin typeface="Calibri" panose="020F0502020204030204" pitchFamily="34" charset="0"/>
                      </a:endParaRPr>
                    </a:p>
                  </a:txBody>
                  <a:tcPr marL="8216" marR="8216" marT="8216" marB="39438">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200" b="1" i="0" u="none" strike="noStrike">
                        <a:solidFill>
                          <a:srgbClr val="FFFFFF"/>
                        </a:solidFill>
                        <a:effectLst/>
                        <a:latin typeface="Calibri" panose="020F0502020204030204" pitchFamily="34" charset="0"/>
                      </a:endParaRPr>
                    </a:p>
                  </a:txBody>
                  <a:tcPr marL="8216" marR="8216" marT="8216" marB="39438">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200" b="1" i="0" u="none" strike="noStrike">
                        <a:solidFill>
                          <a:srgbClr val="FFFFFF"/>
                        </a:solidFill>
                        <a:effectLst/>
                        <a:latin typeface="Calibri" panose="020F0502020204030204" pitchFamily="34" charset="0"/>
                      </a:endParaRPr>
                    </a:p>
                  </a:txBody>
                  <a:tcPr marL="8216" marR="8216" marT="8216" marB="39438">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200" b="1" i="0" u="none" strike="noStrike">
                        <a:solidFill>
                          <a:srgbClr val="FFFFFF"/>
                        </a:solidFill>
                        <a:effectLst/>
                        <a:latin typeface="Calibri" panose="020F0502020204030204" pitchFamily="34" charset="0"/>
                      </a:endParaRPr>
                    </a:p>
                  </a:txBody>
                  <a:tcPr marL="8216" marR="8216" marT="8216" marB="39438">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200" b="1" i="0" u="none" strike="noStrike">
                        <a:solidFill>
                          <a:srgbClr val="FFFFFF"/>
                        </a:solidFill>
                        <a:effectLst/>
                        <a:latin typeface="Calibri" panose="020F0502020204030204" pitchFamily="34" charset="0"/>
                      </a:endParaRPr>
                    </a:p>
                  </a:txBody>
                  <a:tcPr marL="8216" marR="8216" marT="8216" marB="39438">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0631175"/>
                  </a:ext>
                </a:extLst>
              </a:tr>
              <a:tr h="244616">
                <a:tc>
                  <a:txBody>
                    <a:bodyPr/>
                    <a:lstStyle/>
                    <a:p>
                      <a:pPr algn="l" fontAlgn="b"/>
                      <a:r>
                        <a:rPr lang="en-US" sz="900" b="0" i="0" u="none" strike="noStrike">
                          <a:effectLst/>
                          <a:latin typeface="Arial" panose="020B0604020202020204" pitchFamily="34" charset="0"/>
                        </a:rPr>
                        <a:t>Teacher Kindergarten</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5.00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6.00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0381015"/>
                  </a:ext>
                </a:extLst>
              </a:tr>
              <a:tr h="244616">
                <a:tc>
                  <a:txBody>
                    <a:bodyPr/>
                    <a:lstStyle/>
                    <a:p>
                      <a:pPr algn="l" fontAlgn="b"/>
                      <a:r>
                        <a:rPr lang="en-US" sz="900" b="0" i="0" u="none" strike="noStrike">
                          <a:effectLst/>
                          <a:latin typeface="Arial" panose="020B0604020202020204" pitchFamily="34" charset="0"/>
                        </a:rPr>
                        <a:t>Teacher 1st Grade</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6.00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5.00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738862"/>
                  </a:ext>
                </a:extLst>
              </a:tr>
              <a:tr h="244616">
                <a:tc>
                  <a:txBody>
                    <a:bodyPr/>
                    <a:lstStyle/>
                    <a:p>
                      <a:pPr algn="l" fontAlgn="b"/>
                      <a:r>
                        <a:rPr lang="en-US" sz="900" b="0" i="0" u="none" strike="noStrike">
                          <a:effectLst/>
                          <a:latin typeface="Arial" panose="020B0604020202020204" pitchFamily="34" charset="0"/>
                        </a:rPr>
                        <a:t>Teacher 2nd Grade</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6313323"/>
                  </a:ext>
                </a:extLst>
              </a:tr>
              <a:tr h="244616">
                <a:tc>
                  <a:txBody>
                    <a:bodyPr/>
                    <a:lstStyle/>
                    <a:p>
                      <a:pPr algn="l" fontAlgn="b"/>
                      <a:r>
                        <a:rPr lang="en-US" sz="900" b="0" i="0" u="none" strike="noStrike">
                          <a:effectLst/>
                          <a:latin typeface="Arial" panose="020B0604020202020204" pitchFamily="34" charset="0"/>
                        </a:rPr>
                        <a:t>Teacher 3rd Grade</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268255"/>
                  </a:ext>
                </a:extLst>
              </a:tr>
              <a:tr h="244616">
                <a:tc>
                  <a:txBody>
                    <a:bodyPr/>
                    <a:lstStyle/>
                    <a:p>
                      <a:pPr algn="l" fontAlgn="b"/>
                      <a:r>
                        <a:rPr lang="en-US" sz="900" b="0" i="0" u="none" strike="noStrike">
                          <a:effectLst/>
                          <a:latin typeface="Arial" panose="020B0604020202020204" pitchFamily="34" charset="0"/>
                        </a:rPr>
                        <a:t>Teacher 4th Grade</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000096"/>
                  </a:ext>
                </a:extLst>
              </a:tr>
              <a:tr h="244616">
                <a:tc>
                  <a:txBody>
                    <a:bodyPr/>
                    <a:lstStyle/>
                    <a:p>
                      <a:pPr algn="l" fontAlgn="b"/>
                      <a:r>
                        <a:rPr lang="en-US" sz="900" b="0" i="0" u="none" strike="noStrike">
                          <a:effectLst/>
                          <a:latin typeface="Arial" panose="020B0604020202020204" pitchFamily="34" charset="0"/>
                        </a:rPr>
                        <a:t>Teacher 5th Grade</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effectLst/>
                          <a:latin typeface="Arial" panose="020B0604020202020204" pitchFamily="34" charset="0"/>
                        </a:rPr>
                        <a:t> </a:t>
                      </a: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 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6145063"/>
                  </a:ext>
                </a:extLst>
              </a:tr>
              <a:tr h="244616">
                <a:tc>
                  <a:txBody>
                    <a:bodyPr/>
                    <a:lstStyle/>
                    <a:p>
                      <a:pPr algn="l" fontAlgn="b"/>
                      <a:r>
                        <a:rPr lang="en-US" sz="900" b="0" i="0" u="none" strike="noStrike">
                          <a:effectLst/>
                          <a:latin typeface="Arial" panose="020B0604020202020204" pitchFamily="34" charset="0"/>
                        </a:rPr>
                        <a:t>Teacher Stem Lab</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879447"/>
                  </a:ext>
                </a:extLst>
              </a:tr>
              <a:tr h="244616">
                <a:tc>
                  <a:txBody>
                    <a:bodyPr/>
                    <a:lstStyle/>
                    <a:p>
                      <a:pPr algn="l" fontAlgn="b"/>
                      <a:r>
                        <a:rPr lang="en-US" sz="900" b="0" i="0" u="none" strike="noStrike">
                          <a:effectLst/>
                          <a:latin typeface="Arial" panose="020B0604020202020204" pitchFamily="34" charset="0"/>
                        </a:rPr>
                        <a:t>Teacher Math K-5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089637"/>
                  </a:ext>
                </a:extLst>
              </a:tr>
              <a:tr h="244616">
                <a:tc>
                  <a:txBody>
                    <a:bodyPr/>
                    <a:lstStyle/>
                    <a:p>
                      <a:pPr algn="l" fontAlgn="b"/>
                      <a:r>
                        <a:rPr lang="en-US" sz="900" b="0" i="0" u="none" strike="noStrike">
                          <a:effectLst/>
                          <a:latin typeface="Arial" panose="020B0604020202020204" pitchFamily="34" charset="0"/>
                        </a:rPr>
                        <a:t>Teacher Reading K-5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253581"/>
                  </a:ext>
                </a:extLst>
              </a:tr>
              <a:tr h="244616">
                <a:tc>
                  <a:txBody>
                    <a:bodyPr/>
                    <a:lstStyle/>
                    <a:p>
                      <a:pPr algn="l" fontAlgn="b"/>
                      <a:r>
                        <a:rPr lang="en-US" sz="900" b="0" i="0" u="none" strike="noStrike">
                          <a:effectLst/>
                          <a:latin typeface="Arial" panose="020B0604020202020204" pitchFamily="34" charset="0"/>
                        </a:rPr>
                        <a:t>Teacher Science K-5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208839"/>
                  </a:ext>
                </a:extLst>
              </a:tr>
              <a:tr h="244616">
                <a:tc>
                  <a:txBody>
                    <a:bodyPr/>
                    <a:lstStyle/>
                    <a:p>
                      <a:pPr algn="l" fontAlgn="b"/>
                      <a:r>
                        <a:rPr lang="en-US" sz="900" b="0" i="0" u="none" strike="noStrike">
                          <a:effectLst/>
                          <a:latin typeface="Arial" panose="020B0604020202020204" pitchFamily="34" charset="0"/>
                        </a:rPr>
                        <a:t>Teacher Art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1.40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(0.40)</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02396"/>
                  </a:ext>
                </a:extLst>
              </a:tr>
              <a:tr h="244616">
                <a:tc>
                  <a:txBody>
                    <a:bodyPr/>
                    <a:lstStyle/>
                    <a:p>
                      <a:pPr algn="l" fontAlgn="b"/>
                      <a:r>
                        <a:rPr lang="en-US" sz="900" b="0" i="0" u="none" strike="noStrike">
                          <a:effectLst/>
                          <a:latin typeface="Arial" panose="020B0604020202020204" pitchFamily="34" charset="0"/>
                        </a:rPr>
                        <a:t>Teacher Band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064383"/>
                  </a:ext>
                </a:extLst>
              </a:tr>
              <a:tr h="244616">
                <a:tc>
                  <a:txBody>
                    <a:bodyPr/>
                    <a:lstStyle/>
                    <a:p>
                      <a:pPr algn="l" fontAlgn="b"/>
                      <a:r>
                        <a:rPr lang="en-US" sz="900" b="0" i="0" u="none" strike="noStrike">
                          <a:effectLst/>
                          <a:latin typeface="Arial" panose="020B0604020202020204" pitchFamily="34" charset="0"/>
                        </a:rPr>
                        <a:t>Teacher Music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1.40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(0.40)</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935803"/>
                  </a:ext>
                </a:extLst>
              </a:tr>
              <a:tr h="244616">
                <a:tc>
                  <a:txBody>
                    <a:bodyPr/>
                    <a:lstStyle/>
                    <a:p>
                      <a:pPr algn="l" fontAlgn="b"/>
                      <a:r>
                        <a:rPr lang="en-US" sz="900" b="0" i="0" u="none" strike="noStrike">
                          <a:effectLst/>
                          <a:latin typeface="Arial" panose="020B0604020202020204" pitchFamily="34" charset="0"/>
                        </a:rPr>
                        <a:t>Teacher Orchestra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859021"/>
                  </a:ext>
                </a:extLst>
              </a:tr>
              <a:tr h="244616">
                <a:tc>
                  <a:txBody>
                    <a:bodyPr/>
                    <a:lstStyle/>
                    <a:p>
                      <a:pPr algn="l" fontAlgn="b"/>
                      <a:r>
                        <a:rPr lang="en-US" sz="900" b="0" i="0" u="none" strike="noStrike">
                          <a:effectLst/>
                          <a:latin typeface="Arial" panose="020B0604020202020204" pitchFamily="34" charset="0"/>
                        </a:rPr>
                        <a:t>Teacher Physical Ed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1.40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(0.40)</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722262"/>
                  </a:ext>
                </a:extLst>
              </a:tr>
              <a:tr h="244616">
                <a:tc>
                  <a:txBody>
                    <a:bodyPr/>
                    <a:lstStyle/>
                    <a:p>
                      <a:pPr algn="l" fontAlgn="b"/>
                      <a:r>
                        <a:rPr lang="en-US" sz="900" b="0" i="0" u="none" strike="noStrike">
                          <a:effectLst/>
                          <a:latin typeface="Arial" panose="020B0604020202020204" pitchFamily="34" charset="0"/>
                        </a:rPr>
                        <a:t>Teacher Performing Arts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5749299"/>
                  </a:ext>
                </a:extLst>
              </a:tr>
              <a:tr h="244616">
                <a:tc>
                  <a:txBody>
                    <a:bodyPr/>
                    <a:lstStyle/>
                    <a:p>
                      <a:pPr algn="l" fontAlgn="b"/>
                      <a:r>
                        <a:rPr lang="en-US" sz="900" b="0" i="0" u="none" strike="noStrike">
                          <a:effectLst/>
                          <a:latin typeface="Arial" panose="020B0604020202020204" pitchFamily="34" charset="0"/>
                        </a:rPr>
                        <a:t>Teacher World Language 1-5</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1.40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(0.40)</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4663623"/>
                  </a:ext>
                </a:extLst>
              </a:tr>
              <a:tr h="244616">
                <a:tc>
                  <a:txBody>
                    <a:bodyPr/>
                    <a:lstStyle/>
                    <a:p>
                      <a:pPr algn="l" fontAlgn="b"/>
                      <a:r>
                        <a:rPr lang="en-US" sz="900" b="0" i="0" u="none" strike="noStrike">
                          <a:effectLst/>
                          <a:latin typeface="Arial" panose="020B0604020202020204" pitchFamily="34" charset="0"/>
                        </a:rPr>
                        <a:t>Teacher Gifted</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4.00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2.00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(2.00)</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75511"/>
                  </a:ext>
                </a:extLst>
              </a:tr>
              <a:tr h="244616">
                <a:tc>
                  <a:txBody>
                    <a:bodyPr/>
                    <a:lstStyle/>
                    <a:p>
                      <a:pPr algn="l" fontAlgn="b"/>
                      <a:r>
                        <a:rPr lang="en-US" sz="900" b="0" i="0" u="none" strike="noStrike">
                          <a:effectLst/>
                          <a:latin typeface="Arial" panose="020B0604020202020204" pitchFamily="34" charset="0"/>
                        </a:rPr>
                        <a:t>Teacher Social Emotional Learning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960537"/>
                  </a:ext>
                </a:extLst>
              </a:tr>
              <a:tr h="244616">
                <a:tc>
                  <a:txBody>
                    <a:bodyPr/>
                    <a:lstStyle/>
                    <a:p>
                      <a:pPr algn="l" fontAlgn="b"/>
                      <a:r>
                        <a:rPr lang="en-US" sz="900" b="1" i="0" u="none" strike="noStrike">
                          <a:effectLst/>
                          <a:latin typeface="Arial" panose="020B0604020202020204" pitchFamily="34" charset="0"/>
                        </a:rPr>
                        <a:t>EIP TEACHERS</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endParaRPr lang="en-US" sz="900" b="1"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900" b="1" i="0" u="none" strike="noStrike">
                          <a:effectLst/>
                          <a:latin typeface="Arial" panose="020B0604020202020204" pitchFamily="34" charset="0"/>
                        </a:rPr>
                        <a:t>3.00 </a:t>
                      </a:r>
                    </a:p>
                  </a:txBody>
                  <a:tcPr marL="8216" marR="8216" marT="8216" marB="39438"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panose="020B0604020202020204" pitchFamily="34" charset="0"/>
                        </a:rPr>
                        <a:t> 3.00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900" b="1" i="0" u="none" strike="noStrike">
                          <a:solidFill>
                            <a:srgbClr val="000000"/>
                          </a:solidFill>
                          <a:effectLst/>
                          <a:latin typeface="Arial" panose="020B0604020202020204" pitchFamily="34" charset="0"/>
                        </a:rPr>
                        <a:t> -   </a:t>
                      </a:r>
                    </a:p>
                  </a:txBody>
                  <a:tcPr marL="8216" marR="8216" marT="8216" marB="39438"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50672344"/>
                  </a:ext>
                </a:extLst>
              </a:tr>
              <a:tr h="244616">
                <a:tc>
                  <a:txBody>
                    <a:bodyPr/>
                    <a:lstStyle/>
                    <a:p>
                      <a:pPr algn="l" fontAlgn="b"/>
                      <a:r>
                        <a:rPr lang="en-US" sz="900" b="0" i="0" u="none" strike="noStrike">
                          <a:effectLst/>
                          <a:latin typeface="Arial" panose="020B0604020202020204" pitchFamily="34" charset="0"/>
                        </a:rPr>
                        <a:t>Teacher EIP Kindergarten</a:t>
                      </a:r>
                    </a:p>
                  </a:txBody>
                  <a:tcPr marL="8216" marR="8216" marT="8216" marB="3943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216" marR="8216" marT="8216" marB="39438"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675269"/>
                  </a:ext>
                </a:extLst>
              </a:tr>
              <a:tr h="244616">
                <a:tc>
                  <a:txBody>
                    <a:bodyPr/>
                    <a:lstStyle/>
                    <a:p>
                      <a:pPr algn="l" fontAlgn="b"/>
                      <a:r>
                        <a:rPr lang="en-US" sz="900" b="0" i="0" u="none" strike="noStrike">
                          <a:effectLst/>
                          <a:latin typeface="Arial" panose="020B0604020202020204" pitchFamily="34" charset="0"/>
                        </a:rPr>
                        <a:t>Teacher EIP 1-3</a:t>
                      </a:r>
                    </a:p>
                  </a:txBody>
                  <a:tcPr marL="8216" marR="8216" marT="8216" marB="3943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2.00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2.00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7648404"/>
                  </a:ext>
                </a:extLst>
              </a:tr>
              <a:tr h="244616">
                <a:tc>
                  <a:txBody>
                    <a:bodyPr/>
                    <a:lstStyle/>
                    <a:p>
                      <a:pPr algn="l" fontAlgn="b"/>
                      <a:r>
                        <a:rPr lang="en-US" sz="900" b="0" i="0" u="none" strike="noStrike">
                          <a:effectLst/>
                          <a:latin typeface="Arial" panose="020B0604020202020204" pitchFamily="34" charset="0"/>
                        </a:rPr>
                        <a:t>Teacher EIP 4-5</a:t>
                      </a:r>
                    </a:p>
                  </a:txBody>
                  <a:tcPr marL="8216" marR="8216" marT="8216" marB="3943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216" marR="8216" marT="8216" marB="394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dirty="0">
                        <a:effectLst/>
                        <a:latin typeface="Arial" panose="020B0604020202020204" pitchFamily="34" charset="0"/>
                      </a:endParaRPr>
                    </a:p>
                  </a:txBody>
                  <a:tcPr marL="8216" marR="8216" marT="8216" marB="3943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469662"/>
                  </a:ext>
                </a:extLst>
              </a:tr>
            </a:tbl>
          </a:graphicData>
        </a:graphic>
      </p:graphicFrame>
    </p:spTree>
    <p:extLst>
      <p:ext uri="{BB962C8B-B14F-4D97-AF65-F5344CB8AC3E}">
        <p14:creationId xmlns:p14="http://schemas.microsoft.com/office/powerpoint/2010/main" val="200896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B92CBE-4106-C9ED-35B0-ECF3091D3A1C}"/>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lang="en-US" sz="1200" kern="1200" smtClean="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17</a:t>
            </a:fld>
            <a:endParaRPr lang="en-US"/>
          </a:p>
        </p:txBody>
      </p:sp>
      <p:graphicFrame>
        <p:nvGraphicFramePr>
          <p:cNvPr id="4" name="Table 3">
            <a:extLst>
              <a:ext uri="{FF2B5EF4-FFF2-40B4-BE49-F238E27FC236}">
                <a16:creationId xmlns:a16="http://schemas.microsoft.com/office/drawing/2014/main" id="{79BAC7DA-24EF-4E74-519A-23DA735C13A6}"/>
              </a:ext>
            </a:extLst>
          </p:cNvPr>
          <p:cNvGraphicFramePr>
            <a:graphicFrameLocks noGrp="1"/>
          </p:cNvGraphicFramePr>
          <p:nvPr/>
        </p:nvGraphicFramePr>
        <p:xfrm>
          <a:off x="1004935" y="977774"/>
          <a:ext cx="10148934" cy="5124266"/>
        </p:xfrm>
        <a:graphic>
          <a:graphicData uri="http://schemas.openxmlformats.org/drawingml/2006/table">
            <a:tbl>
              <a:tblPr/>
              <a:tblGrid>
                <a:gridCol w="3872523">
                  <a:extLst>
                    <a:ext uri="{9D8B030D-6E8A-4147-A177-3AD203B41FA5}">
                      <a16:colId xmlns:a16="http://schemas.microsoft.com/office/drawing/2014/main" val="8606773"/>
                    </a:ext>
                  </a:extLst>
                </a:gridCol>
                <a:gridCol w="935252">
                  <a:extLst>
                    <a:ext uri="{9D8B030D-6E8A-4147-A177-3AD203B41FA5}">
                      <a16:colId xmlns:a16="http://schemas.microsoft.com/office/drawing/2014/main" val="49026498"/>
                    </a:ext>
                  </a:extLst>
                </a:gridCol>
                <a:gridCol w="979090">
                  <a:extLst>
                    <a:ext uri="{9D8B030D-6E8A-4147-A177-3AD203B41FA5}">
                      <a16:colId xmlns:a16="http://schemas.microsoft.com/office/drawing/2014/main" val="3870912459"/>
                    </a:ext>
                  </a:extLst>
                </a:gridCol>
                <a:gridCol w="1315197">
                  <a:extLst>
                    <a:ext uri="{9D8B030D-6E8A-4147-A177-3AD203B41FA5}">
                      <a16:colId xmlns:a16="http://schemas.microsoft.com/office/drawing/2014/main" val="3204709570"/>
                    </a:ext>
                  </a:extLst>
                </a:gridCol>
                <a:gridCol w="1348077">
                  <a:extLst>
                    <a:ext uri="{9D8B030D-6E8A-4147-A177-3AD203B41FA5}">
                      <a16:colId xmlns:a16="http://schemas.microsoft.com/office/drawing/2014/main" val="2793068960"/>
                    </a:ext>
                  </a:extLst>
                </a:gridCol>
                <a:gridCol w="1698795">
                  <a:extLst>
                    <a:ext uri="{9D8B030D-6E8A-4147-A177-3AD203B41FA5}">
                      <a16:colId xmlns:a16="http://schemas.microsoft.com/office/drawing/2014/main" val="4110743710"/>
                    </a:ext>
                  </a:extLst>
                </a:gridCol>
              </a:tblGrid>
              <a:tr h="574469">
                <a:tc>
                  <a:txBody>
                    <a:bodyPr/>
                    <a:lstStyle/>
                    <a:p>
                      <a:pPr algn="l" fontAlgn="b"/>
                      <a:r>
                        <a:rPr lang="en-US" sz="1000" b="1" i="0" u="none" strike="noStrike">
                          <a:solidFill>
                            <a:srgbClr val="FFFFFF"/>
                          </a:solidFill>
                          <a:effectLst/>
                          <a:latin typeface="Arial" panose="020B0604020202020204" pitchFamily="34" charset="0"/>
                        </a:rPr>
                        <a:t>PARAPROFESSIONALS</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1000" b="1" i="0" u="none" strike="noStrike">
                        <a:solidFill>
                          <a:srgbClr val="FFFFFF"/>
                        </a:solidFill>
                        <a:effectLst/>
                        <a:latin typeface="Arial" panose="020B060402020202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1000" b="1" i="0" u="none" strike="noStrike">
                        <a:solidFill>
                          <a:srgbClr val="FFFFFF"/>
                        </a:solidFill>
                        <a:effectLst/>
                        <a:latin typeface="Arial" panose="020B060402020202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1000" b="1" i="0" u="none" strike="noStrike">
                        <a:solidFill>
                          <a:srgbClr val="FFFFFF"/>
                        </a:solidFill>
                        <a:effectLst/>
                        <a:latin typeface="Arial" panose="020B060402020202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1000" b="1" i="0" u="none" strike="noStrike">
                        <a:solidFill>
                          <a:srgbClr val="FFFFFF"/>
                        </a:solidFill>
                        <a:effectLst/>
                        <a:latin typeface="Arial" panose="020B060402020202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870657730"/>
                  </a:ext>
                </a:extLst>
              </a:tr>
              <a:tr h="505533">
                <a:tc>
                  <a:txBody>
                    <a:bodyPr/>
                    <a:lstStyle/>
                    <a:p>
                      <a:pPr algn="l" fontAlgn="b"/>
                      <a:r>
                        <a:rPr lang="en-US" sz="1000" b="0" i="0" u="none" strike="noStrike">
                          <a:effectLst/>
                          <a:latin typeface="Arial" panose="020B0604020202020204" pitchFamily="34" charset="0"/>
                        </a:rPr>
                        <a:t>Paraprofessional Special Ed</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3.00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5.00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a:solidFill>
                            <a:srgbClr val="000000"/>
                          </a:solidFill>
                          <a:effectLst/>
                          <a:latin typeface="Arial" panose="020B0604020202020204" pitchFamily="34" charset="0"/>
                        </a:rPr>
                        <a:t> 2.00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000" b="0" i="0" u="none" strike="noStrike">
                          <a:effectLst/>
                          <a:latin typeface="Arial" panose="020B0604020202020204" pitchFamily="34" charset="0"/>
                        </a:rPr>
                        <a:t> $168,344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0600491"/>
                  </a:ext>
                </a:extLst>
              </a:tr>
              <a:tr h="505533">
                <a:tc>
                  <a:txBody>
                    <a:bodyPr/>
                    <a:lstStyle/>
                    <a:p>
                      <a:pPr algn="l" fontAlgn="b"/>
                      <a:r>
                        <a:rPr lang="en-US" sz="1000" b="0" i="0" u="none" strike="noStrike">
                          <a:effectLst/>
                          <a:latin typeface="Arial" panose="020B0604020202020204" pitchFamily="34" charset="0"/>
                        </a:rPr>
                        <a:t>Paraprofessional Kindergarten</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1000" b="0" i="0" u="none" strike="noStrike">
                          <a:effectLst/>
                          <a:latin typeface="Arial" panose="020B0604020202020204" pitchFamily="34" charset="0"/>
                        </a:rPr>
                        <a:t>5.00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6.00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1.00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4806468"/>
                  </a:ext>
                </a:extLst>
              </a:tr>
              <a:tr h="505533">
                <a:tc>
                  <a:txBody>
                    <a:bodyPr/>
                    <a:lstStyle/>
                    <a:p>
                      <a:pPr algn="l" fontAlgn="b"/>
                      <a:r>
                        <a:rPr lang="en-US" sz="1000" b="0" i="0" u="none" strike="noStrike">
                          <a:effectLst/>
                          <a:latin typeface="Arial" panose="020B0604020202020204" pitchFamily="34" charset="0"/>
                        </a:rPr>
                        <a:t>ESOL Para</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2336160"/>
                  </a:ext>
                </a:extLst>
              </a:tr>
              <a:tr h="505533">
                <a:tc>
                  <a:txBody>
                    <a:bodyPr/>
                    <a:lstStyle/>
                    <a:p>
                      <a:pPr algn="l" fontAlgn="b"/>
                      <a:r>
                        <a:rPr lang="en-US" sz="1000" b="0" i="0" u="none" strike="noStrike">
                          <a:effectLst/>
                          <a:latin typeface="Arial" panose="020B0604020202020204" pitchFamily="34" charset="0"/>
                        </a:rPr>
                        <a:t>Paraprofessional</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319502"/>
                  </a:ext>
                </a:extLst>
              </a:tr>
              <a:tr h="505533">
                <a:tc>
                  <a:txBody>
                    <a:bodyPr/>
                    <a:lstStyle/>
                    <a:p>
                      <a:pPr algn="l" fontAlgn="b"/>
                      <a:r>
                        <a:rPr lang="en-US" sz="1000" b="0" i="0" u="none" strike="noStrike">
                          <a:effectLst/>
                          <a:latin typeface="Arial" panose="020B0604020202020204" pitchFamily="34" charset="0"/>
                        </a:rPr>
                        <a:t>ISS Monitor</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r" fontAlgn="b"/>
                      <a:r>
                        <a:rPr lang="en-US" sz="1000" b="0" i="0" u="none" strike="noStrike">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2105487"/>
                  </a:ext>
                </a:extLst>
              </a:tr>
              <a:tr h="505533">
                <a:tc>
                  <a:txBody>
                    <a:bodyPr/>
                    <a:lstStyle/>
                    <a:p>
                      <a:pPr algn="l" fontAlgn="b"/>
                      <a:r>
                        <a:rPr lang="en-US" sz="1000" b="0" i="0" u="none" strike="noStrike">
                          <a:effectLst/>
                          <a:latin typeface="Arial" panose="020B0604020202020204" pitchFamily="34" charset="0"/>
                        </a:rPr>
                        <a:t>Paraprofessional Physical Ed</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5045702"/>
                  </a:ext>
                </a:extLst>
              </a:tr>
              <a:tr h="505533">
                <a:tc>
                  <a:txBody>
                    <a:bodyPr/>
                    <a:lstStyle/>
                    <a:p>
                      <a:pPr algn="l" fontAlgn="b"/>
                      <a:r>
                        <a:rPr lang="en-US" sz="1000" b="0" i="0" u="none" strike="noStrike">
                          <a:effectLst/>
                          <a:latin typeface="Arial" panose="020B0604020202020204" pitchFamily="34" charset="0"/>
                        </a:rPr>
                        <a:t>Paraprofessional Media</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200996"/>
                  </a:ext>
                </a:extLst>
              </a:tr>
              <a:tr h="505533">
                <a:tc>
                  <a:txBody>
                    <a:bodyPr/>
                    <a:lstStyle/>
                    <a:p>
                      <a:pPr algn="l" fontAlgn="b"/>
                      <a:r>
                        <a:rPr lang="en-US" sz="1000" b="0" i="0" u="none" strike="noStrike">
                          <a:effectLst/>
                          <a:latin typeface="Arial" panose="020B0604020202020204" pitchFamily="34" charset="0"/>
                        </a:rPr>
                        <a:t>Non Instructional Aide</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0014621"/>
                  </a:ext>
                </a:extLst>
              </a:tr>
              <a:tr h="505533">
                <a:tc>
                  <a:txBody>
                    <a:bodyPr/>
                    <a:lstStyle/>
                    <a:p>
                      <a:pPr algn="l" fontAlgn="b"/>
                      <a:r>
                        <a:rPr lang="en-US" sz="1000" b="0" i="0" u="none" strike="noStrike">
                          <a:effectLst/>
                          <a:latin typeface="Arial" panose="020B0604020202020204" pitchFamily="34" charset="0"/>
                        </a:rPr>
                        <a:t>Special Ed Paraprofessional - School Funded</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1493372"/>
                  </a:ext>
                </a:extLst>
              </a:tr>
            </a:tbl>
          </a:graphicData>
        </a:graphic>
      </p:graphicFrame>
    </p:spTree>
    <p:extLst>
      <p:ext uri="{BB962C8B-B14F-4D97-AF65-F5344CB8AC3E}">
        <p14:creationId xmlns:p14="http://schemas.microsoft.com/office/powerpoint/2010/main" val="314844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35C0E-968A-D19F-B92E-1D45FA72D836}"/>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lang="en-US" sz="1200" kern="1200" smtClean="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18</a:t>
            </a:fld>
            <a:endParaRPr lang="en-US"/>
          </a:p>
        </p:txBody>
      </p:sp>
      <p:graphicFrame>
        <p:nvGraphicFramePr>
          <p:cNvPr id="7" name="Table 6">
            <a:extLst>
              <a:ext uri="{FF2B5EF4-FFF2-40B4-BE49-F238E27FC236}">
                <a16:creationId xmlns:a16="http://schemas.microsoft.com/office/drawing/2014/main" id="{4E57FEDA-09DC-A85F-0B6F-848DE0FA99C4}"/>
              </a:ext>
            </a:extLst>
          </p:cNvPr>
          <p:cNvGraphicFramePr>
            <a:graphicFrameLocks noGrp="1"/>
          </p:cNvGraphicFramePr>
          <p:nvPr/>
        </p:nvGraphicFramePr>
        <p:xfrm>
          <a:off x="869133" y="172015"/>
          <a:ext cx="10637821" cy="6276871"/>
        </p:xfrm>
        <a:graphic>
          <a:graphicData uri="http://schemas.openxmlformats.org/drawingml/2006/table">
            <a:tbl>
              <a:tblPr/>
              <a:tblGrid>
                <a:gridCol w="4059068">
                  <a:extLst>
                    <a:ext uri="{9D8B030D-6E8A-4147-A177-3AD203B41FA5}">
                      <a16:colId xmlns:a16="http://schemas.microsoft.com/office/drawing/2014/main" val="4238762929"/>
                    </a:ext>
                  </a:extLst>
                </a:gridCol>
                <a:gridCol w="980303">
                  <a:extLst>
                    <a:ext uri="{9D8B030D-6E8A-4147-A177-3AD203B41FA5}">
                      <a16:colId xmlns:a16="http://schemas.microsoft.com/office/drawing/2014/main" val="5882074"/>
                    </a:ext>
                  </a:extLst>
                </a:gridCol>
                <a:gridCol w="1026254">
                  <a:extLst>
                    <a:ext uri="{9D8B030D-6E8A-4147-A177-3AD203B41FA5}">
                      <a16:colId xmlns:a16="http://schemas.microsoft.com/office/drawing/2014/main" val="2815714249"/>
                    </a:ext>
                  </a:extLst>
                </a:gridCol>
                <a:gridCol w="1378551">
                  <a:extLst>
                    <a:ext uri="{9D8B030D-6E8A-4147-A177-3AD203B41FA5}">
                      <a16:colId xmlns:a16="http://schemas.microsoft.com/office/drawing/2014/main" val="1190174512"/>
                    </a:ext>
                  </a:extLst>
                </a:gridCol>
                <a:gridCol w="1413015">
                  <a:extLst>
                    <a:ext uri="{9D8B030D-6E8A-4147-A177-3AD203B41FA5}">
                      <a16:colId xmlns:a16="http://schemas.microsoft.com/office/drawing/2014/main" val="2830060731"/>
                    </a:ext>
                  </a:extLst>
                </a:gridCol>
                <a:gridCol w="1780630">
                  <a:extLst>
                    <a:ext uri="{9D8B030D-6E8A-4147-A177-3AD203B41FA5}">
                      <a16:colId xmlns:a16="http://schemas.microsoft.com/office/drawing/2014/main" val="2338289584"/>
                    </a:ext>
                  </a:extLst>
                </a:gridCol>
              </a:tblGrid>
              <a:tr h="308293">
                <a:tc>
                  <a:txBody>
                    <a:bodyPr/>
                    <a:lstStyle/>
                    <a:p>
                      <a:pPr algn="l" fontAlgn="b"/>
                      <a:r>
                        <a:rPr lang="en-US" sz="900" b="1" i="0" u="none" strike="noStrike">
                          <a:solidFill>
                            <a:srgbClr val="FFFFFF"/>
                          </a:solidFill>
                          <a:effectLst/>
                          <a:latin typeface="Arial" panose="020B0604020202020204" pitchFamily="34" charset="0"/>
                        </a:rPr>
                        <a:t>SCHOOL SUPPORT</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900" b="1" i="0" u="none" strike="noStrike">
                        <a:solidFill>
                          <a:srgbClr val="FFFFFF"/>
                        </a:solidFill>
                        <a:effectLst/>
                        <a:latin typeface="Arial" panose="020B0604020202020204" pitchFamily="34" charset="0"/>
                      </a:endParaRPr>
                    </a:p>
                  </a:txBody>
                  <a:tcPr marL="8549" marR="8549" marT="8549" marB="41034">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900" b="1" i="0" u="none" strike="noStrike">
                        <a:solidFill>
                          <a:srgbClr val="FFFFFF"/>
                        </a:solidFill>
                        <a:effectLst/>
                        <a:latin typeface="Arial" panose="020B0604020202020204" pitchFamily="34" charset="0"/>
                      </a:endParaRPr>
                    </a:p>
                  </a:txBody>
                  <a:tcPr marL="8549" marR="8549" marT="8549" marB="41034">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900" b="1" i="0" u="none" strike="noStrike">
                        <a:solidFill>
                          <a:srgbClr val="FFFFFF"/>
                        </a:solidFill>
                        <a:effectLst/>
                        <a:latin typeface="Arial" panose="020B0604020202020204" pitchFamily="34" charset="0"/>
                      </a:endParaRPr>
                    </a:p>
                  </a:txBody>
                  <a:tcPr marL="8549" marR="8549" marT="8549" marB="41034">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900" b="1" i="0" u="none" strike="noStrike">
                        <a:solidFill>
                          <a:srgbClr val="FFFFFF"/>
                        </a:solidFill>
                        <a:effectLst/>
                        <a:latin typeface="Arial" panose="020B0604020202020204" pitchFamily="34" charset="0"/>
                      </a:endParaRPr>
                    </a:p>
                  </a:txBody>
                  <a:tcPr marL="8549" marR="8549" marT="8549" marB="41034">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247926207"/>
                  </a:ext>
                </a:extLst>
              </a:tr>
              <a:tr h="271299">
                <a:tc>
                  <a:txBody>
                    <a:bodyPr/>
                    <a:lstStyle/>
                    <a:p>
                      <a:pPr algn="l" fontAlgn="b"/>
                      <a:r>
                        <a:rPr lang="en-US" sz="900" b="0" i="0" u="none" strike="noStrike">
                          <a:effectLst/>
                          <a:latin typeface="Arial" panose="020B0604020202020204" pitchFamily="34" charset="0"/>
                        </a:rPr>
                        <a:t>Specialist Attendance  202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1919480"/>
                  </a:ext>
                </a:extLst>
              </a:tr>
              <a:tr h="271299">
                <a:tc>
                  <a:txBody>
                    <a:bodyPr/>
                    <a:lstStyle/>
                    <a:p>
                      <a:pPr algn="l" fontAlgn="b"/>
                      <a:r>
                        <a:rPr lang="en-US" sz="900" b="0" i="0" u="none" strike="noStrike">
                          <a:effectLst/>
                          <a:latin typeface="Arial" panose="020B0604020202020204" pitchFamily="34" charset="0"/>
                        </a:rPr>
                        <a:t>Specialist Attendance  211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579850"/>
                  </a:ext>
                </a:extLst>
              </a:tr>
              <a:tr h="271299">
                <a:tc>
                  <a:txBody>
                    <a:bodyPr/>
                    <a:lstStyle/>
                    <a:p>
                      <a:pPr algn="l" fontAlgn="b"/>
                      <a:r>
                        <a:rPr lang="en-US" sz="900" b="0" i="0" u="none" strike="noStrike">
                          <a:effectLst/>
                          <a:latin typeface="Arial" panose="020B0604020202020204" pitchFamily="34" charset="0"/>
                        </a:rPr>
                        <a:t>AUTR Resident Teacher Relay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068032"/>
                  </a:ext>
                </a:extLst>
              </a:tr>
              <a:tr h="271299">
                <a:tc>
                  <a:txBody>
                    <a:bodyPr/>
                    <a:lstStyle/>
                    <a:p>
                      <a:pPr algn="l" fontAlgn="b"/>
                      <a:r>
                        <a:rPr lang="en-US" sz="900" b="0" i="0" u="none" strike="noStrike">
                          <a:effectLst/>
                          <a:latin typeface="Arial" panose="020B0604020202020204" pitchFamily="34" charset="0"/>
                        </a:rPr>
                        <a:t>Board Certified Behavior Analyst</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757401"/>
                  </a:ext>
                </a:extLst>
              </a:tr>
              <a:tr h="271299">
                <a:tc>
                  <a:txBody>
                    <a:bodyPr/>
                    <a:lstStyle/>
                    <a:p>
                      <a:pPr algn="l" fontAlgn="b"/>
                      <a:r>
                        <a:rPr lang="en-US" sz="900" b="0" i="0" u="none" strike="noStrike">
                          <a:effectLst/>
                          <a:latin typeface="Arial" panose="020B0604020202020204" pitchFamily="34" charset="0"/>
                        </a:rPr>
                        <a:t>Specialist Behavior 202 days</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4207297"/>
                  </a:ext>
                </a:extLst>
              </a:tr>
              <a:tr h="271299">
                <a:tc>
                  <a:txBody>
                    <a:bodyPr/>
                    <a:lstStyle/>
                    <a:p>
                      <a:pPr algn="l" fontAlgn="b"/>
                      <a:r>
                        <a:rPr lang="en-US" sz="900" b="0" i="0" u="none" strike="noStrike">
                          <a:effectLst/>
                          <a:latin typeface="Arial" panose="020B0604020202020204" pitchFamily="34" charset="0"/>
                        </a:rPr>
                        <a:t>Specialist Behavior 211 days</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927359"/>
                  </a:ext>
                </a:extLst>
              </a:tr>
              <a:tr h="271299">
                <a:tc>
                  <a:txBody>
                    <a:bodyPr/>
                    <a:lstStyle/>
                    <a:p>
                      <a:pPr algn="l" fontAlgn="b"/>
                      <a:r>
                        <a:rPr lang="en-US" sz="900" b="0" i="0" u="none" strike="noStrike">
                          <a:effectLst/>
                          <a:latin typeface="Arial" panose="020B0604020202020204" pitchFamily="34" charset="0"/>
                        </a:rPr>
                        <a:t>Therapist Clinical</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7614060"/>
                  </a:ext>
                </a:extLst>
              </a:tr>
              <a:tr h="271299">
                <a:tc>
                  <a:txBody>
                    <a:bodyPr/>
                    <a:lstStyle/>
                    <a:p>
                      <a:pPr algn="l" fontAlgn="b"/>
                      <a:r>
                        <a:rPr lang="en-US" sz="900" b="0" i="0" u="none" strike="noStrike">
                          <a:effectLst/>
                          <a:latin typeface="Arial" panose="020B0604020202020204" pitchFamily="34" charset="0"/>
                        </a:rPr>
                        <a:t>Counselor Elementary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r" fontAlgn="b"/>
                      <a:r>
                        <a:rPr lang="en-US" sz="900" b="0" i="0" u="none" strike="noStrike">
                          <a:effectLst/>
                          <a:latin typeface="Arial" panose="020B0604020202020204" pitchFamily="34" charset="0"/>
                        </a:rPr>
                        <a:t>2.00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4148977"/>
                  </a:ext>
                </a:extLst>
              </a:tr>
              <a:tr h="271299">
                <a:tc>
                  <a:txBody>
                    <a:bodyPr/>
                    <a:lstStyle/>
                    <a:p>
                      <a:pPr algn="l" fontAlgn="b"/>
                      <a:r>
                        <a:rPr lang="en-US" sz="900" b="0" i="0" u="none" strike="noStrike">
                          <a:effectLst/>
                          <a:latin typeface="Arial" panose="020B0604020202020204" pitchFamily="34" charset="0"/>
                        </a:rPr>
                        <a:t>CREATE Teacher Intern</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7212050"/>
                  </a:ext>
                </a:extLst>
              </a:tr>
              <a:tr h="271299">
                <a:tc>
                  <a:txBody>
                    <a:bodyPr/>
                    <a:lstStyle/>
                    <a:p>
                      <a:pPr algn="l" fontAlgn="b"/>
                      <a:r>
                        <a:rPr lang="en-US" sz="900" b="0" i="0" u="none" strike="noStrike">
                          <a:effectLst/>
                          <a:latin typeface="Arial" panose="020B0604020202020204" pitchFamily="34" charset="0"/>
                        </a:rPr>
                        <a:t>Specialist Engagement</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850414"/>
                  </a:ext>
                </a:extLst>
              </a:tr>
              <a:tr h="271299">
                <a:tc>
                  <a:txBody>
                    <a:bodyPr/>
                    <a:lstStyle/>
                    <a:p>
                      <a:pPr algn="l" fontAlgn="b"/>
                      <a:r>
                        <a:rPr lang="en-US" sz="900" b="0" i="0" u="none" strike="noStrike">
                          <a:effectLst/>
                          <a:latin typeface="Arial" panose="020B0604020202020204" pitchFamily="34" charset="0"/>
                        </a:rPr>
                        <a:t>Instructional Coach 202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1695337"/>
                  </a:ext>
                </a:extLst>
              </a:tr>
              <a:tr h="271299">
                <a:tc>
                  <a:txBody>
                    <a:bodyPr/>
                    <a:lstStyle/>
                    <a:p>
                      <a:pPr algn="l" fontAlgn="b"/>
                      <a:r>
                        <a:rPr lang="en-US" sz="900" b="0" i="0" u="none" strike="noStrike">
                          <a:effectLst/>
                          <a:latin typeface="Arial" panose="020B0604020202020204" pitchFamily="34" charset="0"/>
                        </a:rPr>
                        <a:t>Instructional Coach 211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1.50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1.50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0247449"/>
                  </a:ext>
                </a:extLst>
              </a:tr>
              <a:tr h="271299">
                <a:tc>
                  <a:txBody>
                    <a:bodyPr/>
                    <a:lstStyle/>
                    <a:p>
                      <a:pPr algn="l" fontAlgn="b"/>
                      <a:r>
                        <a:rPr lang="en-US" sz="900" b="0" i="0" u="none" strike="noStrike">
                          <a:effectLst/>
                          <a:latin typeface="Arial" panose="020B0604020202020204" pitchFamily="34" charset="0"/>
                        </a:rPr>
                        <a:t>Instructional Coach Readers are Leaders 211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effectLst/>
                          <a:latin typeface="Arial" panose="020B0604020202020204" pitchFamily="34" charset="0"/>
                        </a:rPr>
                        <a:t>1.00 </a:t>
                      </a:r>
                    </a:p>
                  </a:txBody>
                  <a:tcPr marL="8549" marR="8549" marT="8549" marB="4103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effectLst/>
                          <a:latin typeface="Arial" panose="020B0604020202020204" pitchFamily="34" charset="0"/>
                        </a:rPr>
                        <a:t> 1.00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900" b="0" i="0" u="none" strike="noStrike">
                          <a:effectLst/>
                          <a:latin typeface="Arial" panose="020B0604020202020204" pitchFamily="34" charset="0"/>
                        </a:rPr>
                        <a:t>$157,054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613757"/>
                  </a:ext>
                </a:extLst>
              </a:tr>
              <a:tr h="271299">
                <a:tc>
                  <a:txBody>
                    <a:bodyPr/>
                    <a:lstStyle/>
                    <a:p>
                      <a:pPr algn="l" fontAlgn="b"/>
                      <a:r>
                        <a:rPr lang="en-US" sz="900" b="0" i="0" u="none" strike="noStrike">
                          <a:effectLst/>
                          <a:latin typeface="Arial" panose="020B0604020202020204" pitchFamily="34" charset="0"/>
                        </a:rPr>
                        <a:t>Master Teacher Leader</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4843442"/>
                  </a:ext>
                </a:extLst>
              </a:tr>
              <a:tr h="271299">
                <a:tc>
                  <a:txBody>
                    <a:bodyPr/>
                    <a:lstStyle/>
                    <a:p>
                      <a:pPr algn="l" fontAlgn="b"/>
                      <a:r>
                        <a:rPr lang="en-US" sz="900" b="0" i="0" u="none" strike="noStrike">
                          <a:effectLst/>
                          <a:latin typeface="Arial" panose="020B0604020202020204" pitchFamily="34" charset="0"/>
                        </a:rPr>
                        <a:t>Media Specialist</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effectLst/>
                          <a:latin typeface="Arial" panose="020B0604020202020204" pitchFamily="34" charset="0"/>
                        </a:rPr>
                        <a:t>1.00 </a:t>
                      </a:r>
                    </a:p>
                  </a:txBody>
                  <a:tcPr marL="8549" marR="8549" marT="8549" marB="4103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effectLst/>
                          <a:latin typeface="Arial" panose="020B0604020202020204" pitchFamily="34" charset="0"/>
                        </a:rPr>
                        <a:t> 1.00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900" b="0" i="0" u="none" strike="noStrike">
                          <a:effectLst/>
                          <a:latin typeface="Arial" panose="020B0604020202020204" pitchFamily="34" charset="0"/>
                        </a:rPr>
                        <a:t> $149,001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7884"/>
                  </a:ext>
                </a:extLst>
              </a:tr>
              <a:tr h="271299">
                <a:tc>
                  <a:txBody>
                    <a:bodyPr/>
                    <a:lstStyle/>
                    <a:p>
                      <a:pPr algn="l" fontAlgn="b"/>
                      <a:r>
                        <a:rPr lang="en-US" sz="900" b="0" i="0" u="none" strike="noStrike">
                          <a:effectLst/>
                          <a:latin typeface="Arial" panose="020B0604020202020204" pitchFamily="34" charset="0"/>
                        </a:rPr>
                        <a:t>Parent Liaison</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1.00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1.00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1926292"/>
                  </a:ext>
                </a:extLst>
              </a:tr>
              <a:tr h="271299">
                <a:tc>
                  <a:txBody>
                    <a:bodyPr/>
                    <a:lstStyle/>
                    <a:p>
                      <a:pPr algn="l" fontAlgn="b"/>
                      <a:r>
                        <a:rPr lang="en-US" sz="900" b="0" i="0" u="none" strike="noStrike">
                          <a:effectLst/>
                          <a:latin typeface="Arial" panose="020B0604020202020204" pitchFamily="34" charset="0"/>
                        </a:rPr>
                        <a:t>Project Facilitator</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592922"/>
                  </a:ext>
                </a:extLst>
              </a:tr>
              <a:tr h="271299">
                <a:tc>
                  <a:txBody>
                    <a:bodyPr/>
                    <a:lstStyle/>
                    <a:p>
                      <a:pPr algn="l" fontAlgn="b"/>
                      <a:r>
                        <a:rPr lang="en-US" sz="900" b="0" i="0" u="none" strike="noStrike">
                          <a:effectLst/>
                          <a:latin typeface="Arial" panose="020B0604020202020204" pitchFamily="34" charset="0"/>
                        </a:rPr>
                        <a:t>Project Manager School Based</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531822"/>
                  </a:ext>
                </a:extLst>
              </a:tr>
              <a:tr h="271299">
                <a:tc>
                  <a:txBody>
                    <a:bodyPr/>
                    <a:lstStyle/>
                    <a:p>
                      <a:pPr algn="l" fontAlgn="b"/>
                      <a:r>
                        <a:rPr lang="en-US" sz="900" b="0" i="0" u="none" strike="noStrike">
                          <a:effectLst/>
                          <a:latin typeface="Arial" panose="020B0604020202020204" pitchFamily="34" charset="0"/>
                        </a:rPr>
                        <a:t>Restorative Practices Coach 202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428594"/>
                  </a:ext>
                </a:extLst>
              </a:tr>
              <a:tr h="271299">
                <a:tc>
                  <a:txBody>
                    <a:bodyPr/>
                    <a:lstStyle/>
                    <a:p>
                      <a:pPr algn="l" fontAlgn="b"/>
                      <a:r>
                        <a:rPr lang="en-US" sz="900" b="0" i="0" u="none" strike="noStrike">
                          <a:effectLst/>
                          <a:latin typeface="Arial" panose="020B0604020202020204" pitchFamily="34" charset="0"/>
                        </a:rPr>
                        <a:t>Restorative Practices Coach 211 Day</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815630"/>
                  </a:ext>
                </a:extLst>
              </a:tr>
              <a:tr h="271299">
                <a:tc>
                  <a:txBody>
                    <a:bodyPr/>
                    <a:lstStyle/>
                    <a:p>
                      <a:pPr algn="l" fontAlgn="b"/>
                      <a:r>
                        <a:rPr lang="en-US" sz="900" b="0" i="0" u="none" strike="noStrike">
                          <a:effectLst/>
                          <a:latin typeface="Arial" panose="020B0604020202020204" pitchFamily="34" charset="0"/>
                        </a:rPr>
                        <a:t>Community Liaison Bilingual</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445351"/>
                  </a:ext>
                </a:extLst>
              </a:tr>
              <a:tr h="271299">
                <a:tc>
                  <a:txBody>
                    <a:bodyPr/>
                    <a:lstStyle/>
                    <a:p>
                      <a:pPr algn="l" fontAlgn="b"/>
                      <a:r>
                        <a:rPr lang="en-US" sz="900" b="0" i="0" u="none" strike="noStrike">
                          <a:effectLst/>
                          <a:latin typeface="Arial" panose="020B0604020202020204" pitchFamily="34" charset="0"/>
                        </a:rPr>
                        <a:t>School Communication Liaison</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panose="020B0604020202020204" pitchFamily="34" charset="0"/>
                        </a:rPr>
                        <a:t>-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panose="020B0604020202020204" pitchFamily="34" charset="0"/>
                        </a:rPr>
                        <a:t> -   </a:t>
                      </a: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dirty="0">
                        <a:effectLst/>
                        <a:latin typeface="Arial" panose="020B0604020202020204" pitchFamily="34" charset="0"/>
                      </a:endParaRPr>
                    </a:p>
                  </a:txBody>
                  <a:tcPr marL="8549" marR="8549" marT="8549" marB="4103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07104"/>
                  </a:ext>
                </a:extLst>
              </a:tr>
            </a:tbl>
          </a:graphicData>
        </a:graphic>
      </p:graphicFrame>
    </p:spTree>
    <p:extLst>
      <p:ext uri="{BB962C8B-B14F-4D97-AF65-F5344CB8AC3E}">
        <p14:creationId xmlns:p14="http://schemas.microsoft.com/office/powerpoint/2010/main" val="51672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E6FF-F57C-2D82-D6F2-EE9C04C1606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93AA9B-2BF5-06C3-9B96-B863C8A2CA5B}"/>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5" name="Slide Number Placeholder 4">
            <a:extLst>
              <a:ext uri="{FF2B5EF4-FFF2-40B4-BE49-F238E27FC236}">
                <a16:creationId xmlns:a16="http://schemas.microsoft.com/office/drawing/2014/main" id="{A867EB00-038C-964F-CF20-8ACC71876BE6}"/>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lang="en-US" sz="1200" kern="1200" smtClean="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C10A0C-BB77-FD4A-8FA4-D4334D01E3A4}" type="slidenum">
              <a:rPr lang="en-US" smtClean="0"/>
              <a:pPr/>
              <a:t>19</a:t>
            </a:fld>
            <a:endParaRPr lang="en-US"/>
          </a:p>
        </p:txBody>
      </p:sp>
      <p:graphicFrame>
        <p:nvGraphicFramePr>
          <p:cNvPr id="6" name="Table 5">
            <a:extLst>
              <a:ext uri="{FF2B5EF4-FFF2-40B4-BE49-F238E27FC236}">
                <a16:creationId xmlns:a16="http://schemas.microsoft.com/office/drawing/2014/main" id="{23838742-AA76-9562-03C7-C444F19F0574}"/>
              </a:ext>
            </a:extLst>
          </p:cNvPr>
          <p:cNvGraphicFramePr>
            <a:graphicFrameLocks noGrp="1"/>
          </p:cNvGraphicFramePr>
          <p:nvPr/>
        </p:nvGraphicFramePr>
        <p:xfrm>
          <a:off x="950614" y="425513"/>
          <a:ext cx="10330004" cy="6023370"/>
        </p:xfrm>
        <a:graphic>
          <a:graphicData uri="http://schemas.openxmlformats.org/drawingml/2006/table">
            <a:tbl>
              <a:tblPr/>
              <a:tblGrid>
                <a:gridCol w="3941614">
                  <a:extLst>
                    <a:ext uri="{9D8B030D-6E8A-4147-A177-3AD203B41FA5}">
                      <a16:colId xmlns:a16="http://schemas.microsoft.com/office/drawing/2014/main" val="334562175"/>
                    </a:ext>
                  </a:extLst>
                </a:gridCol>
                <a:gridCol w="951937">
                  <a:extLst>
                    <a:ext uri="{9D8B030D-6E8A-4147-A177-3AD203B41FA5}">
                      <a16:colId xmlns:a16="http://schemas.microsoft.com/office/drawing/2014/main" val="3224212891"/>
                    </a:ext>
                  </a:extLst>
                </a:gridCol>
                <a:gridCol w="996558">
                  <a:extLst>
                    <a:ext uri="{9D8B030D-6E8A-4147-A177-3AD203B41FA5}">
                      <a16:colId xmlns:a16="http://schemas.microsoft.com/office/drawing/2014/main" val="1687778853"/>
                    </a:ext>
                  </a:extLst>
                </a:gridCol>
                <a:gridCol w="1338661">
                  <a:extLst>
                    <a:ext uri="{9D8B030D-6E8A-4147-A177-3AD203B41FA5}">
                      <a16:colId xmlns:a16="http://schemas.microsoft.com/office/drawing/2014/main" val="565838714"/>
                    </a:ext>
                  </a:extLst>
                </a:gridCol>
                <a:gridCol w="1372129">
                  <a:extLst>
                    <a:ext uri="{9D8B030D-6E8A-4147-A177-3AD203B41FA5}">
                      <a16:colId xmlns:a16="http://schemas.microsoft.com/office/drawing/2014/main" val="1071604416"/>
                    </a:ext>
                  </a:extLst>
                </a:gridCol>
                <a:gridCol w="1729105">
                  <a:extLst>
                    <a:ext uri="{9D8B030D-6E8A-4147-A177-3AD203B41FA5}">
                      <a16:colId xmlns:a16="http://schemas.microsoft.com/office/drawing/2014/main" val="1918921090"/>
                    </a:ext>
                  </a:extLst>
                </a:gridCol>
              </a:tblGrid>
              <a:tr h="401558">
                <a:tc>
                  <a:txBody>
                    <a:bodyPr/>
                    <a:lstStyle/>
                    <a:p>
                      <a:pPr algn="l" fontAlgn="b"/>
                      <a:r>
                        <a:rPr lang="en-US" sz="1000" b="0" i="0" u="none" strike="noStrike">
                          <a:effectLst/>
                          <a:latin typeface="Arial" panose="020B0604020202020204" pitchFamily="34" charset="0"/>
                        </a:rPr>
                        <a:t>School Nurse LPN</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1.00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000" b="0" i="0" u="none" strike="noStrike">
                          <a:effectLst/>
                          <a:latin typeface="Arial" panose="020B0604020202020204" pitchFamily="34" charset="0"/>
                        </a:rPr>
                        <a:t> $81,711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0157809"/>
                  </a:ext>
                </a:extLst>
              </a:tr>
              <a:tr h="401558">
                <a:tc>
                  <a:txBody>
                    <a:bodyPr/>
                    <a:lstStyle/>
                    <a:p>
                      <a:pPr algn="l" fontAlgn="b"/>
                      <a:r>
                        <a:rPr lang="en-US" sz="1000" b="0" i="0" u="none" strike="noStrike">
                          <a:effectLst/>
                          <a:latin typeface="Arial" panose="020B0604020202020204" pitchFamily="34" charset="0"/>
                        </a:rPr>
                        <a:t>School Nurse RN</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461459"/>
                  </a:ext>
                </a:extLst>
              </a:tr>
              <a:tr h="401558">
                <a:tc>
                  <a:txBody>
                    <a:bodyPr/>
                    <a:lstStyle/>
                    <a:p>
                      <a:pPr algn="l" fontAlgn="b"/>
                      <a:r>
                        <a:rPr lang="en-US" sz="1000" b="0" i="0" u="none" strike="noStrike">
                          <a:effectLst/>
                          <a:latin typeface="Arial" panose="020B0604020202020204" pitchFamily="34" charset="0"/>
                        </a:rPr>
                        <a:t>School Nurse RN School Funded</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8373740"/>
                  </a:ext>
                </a:extLst>
              </a:tr>
              <a:tr h="401558">
                <a:tc>
                  <a:txBody>
                    <a:bodyPr/>
                    <a:lstStyle/>
                    <a:p>
                      <a:pPr algn="l" fontAlgn="b"/>
                      <a:r>
                        <a:rPr lang="en-US" sz="1000" b="0" i="0" u="none" strike="noStrike">
                          <a:effectLst/>
                          <a:latin typeface="Arial" panose="020B0604020202020204" pitchFamily="34" charset="0"/>
                        </a:rPr>
                        <a:t>Signature Band Teacher</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450304"/>
                  </a:ext>
                </a:extLst>
              </a:tr>
              <a:tr h="401558">
                <a:tc>
                  <a:txBody>
                    <a:bodyPr/>
                    <a:lstStyle/>
                    <a:p>
                      <a:pPr algn="l" fontAlgn="b"/>
                      <a:r>
                        <a:rPr lang="en-US" sz="1000" b="0" i="0" u="none" strike="noStrike">
                          <a:effectLst/>
                          <a:latin typeface="Arial" panose="020B0604020202020204" pitchFamily="34" charset="0"/>
                        </a:rPr>
                        <a:t>Signature IB Specialist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9284262"/>
                  </a:ext>
                </a:extLst>
              </a:tr>
              <a:tr h="401558">
                <a:tc>
                  <a:txBody>
                    <a:bodyPr/>
                    <a:lstStyle/>
                    <a:p>
                      <a:pPr algn="l" fontAlgn="b"/>
                      <a:r>
                        <a:rPr lang="en-US" sz="1000" b="0" i="0" u="none" strike="noStrike">
                          <a:effectLst/>
                          <a:latin typeface="Arial" panose="020B0604020202020204" pitchFamily="34" charset="0"/>
                        </a:rPr>
                        <a:t>Signature Prgm Coach 202 day</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0.50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0.50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892030"/>
                  </a:ext>
                </a:extLst>
              </a:tr>
              <a:tr h="401558">
                <a:tc>
                  <a:txBody>
                    <a:bodyPr/>
                    <a:lstStyle/>
                    <a:p>
                      <a:pPr algn="l" fontAlgn="b"/>
                      <a:r>
                        <a:rPr lang="en-US" sz="1000" b="0" i="0" u="none" strike="noStrike">
                          <a:effectLst/>
                          <a:latin typeface="Arial" panose="020B0604020202020204" pitchFamily="34" charset="0"/>
                        </a:rPr>
                        <a:t>Signature Prgm Coach 211 day</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575892"/>
                  </a:ext>
                </a:extLst>
              </a:tr>
              <a:tr h="401558">
                <a:tc>
                  <a:txBody>
                    <a:bodyPr/>
                    <a:lstStyle/>
                    <a:p>
                      <a:pPr algn="l" fontAlgn="b"/>
                      <a:r>
                        <a:rPr lang="en-US" sz="1000" b="0" i="0" u="none" strike="noStrike">
                          <a:effectLst/>
                          <a:latin typeface="Arial" panose="020B0604020202020204" pitchFamily="34" charset="0"/>
                        </a:rPr>
                        <a:t>Signature Orchestra Teacher</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400149"/>
                  </a:ext>
                </a:extLst>
              </a:tr>
              <a:tr h="401558">
                <a:tc>
                  <a:txBody>
                    <a:bodyPr/>
                    <a:lstStyle/>
                    <a:p>
                      <a:pPr algn="l" fontAlgn="b"/>
                      <a:r>
                        <a:rPr lang="en-US" sz="1000" b="0" i="0" u="none" strike="noStrike">
                          <a:effectLst/>
                          <a:latin typeface="Arial" panose="020B0604020202020204" pitchFamily="34" charset="0"/>
                        </a:rPr>
                        <a:t>Signature Paraprofessional</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242837"/>
                  </a:ext>
                </a:extLst>
              </a:tr>
              <a:tr h="401558">
                <a:tc>
                  <a:txBody>
                    <a:bodyPr/>
                    <a:lstStyle/>
                    <a:p>
                      <a:pPr algn="l" fontAlgn="b"/>
                      <a:r>
                        <a:rPr lang="en-US" sz="1000" b="0" i="0" u="none" strike="noStrike">
                          <a:effectLst/>
                          <a:latin typeface="Arial" panose="020B0604020202020204" pitchFamily="34" charset="0"/>
                        </a:rPr>
                        <a:t>Signature Program Support Specialist</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6201364"/>
                  </a:ext>
                </a:extLst>
              </a:tr>
              <a:tr h="401558">
                <a:tc>
                  <a:txBody>
                    <a:bodyPr/>
                    <a:lstStyle/>
                    <a:p>
                      <a:pPr algn="l" fontAlgn="b"/>
                      <a:r>
                        <a:rPr lang="en-US" sz="1000" b="0" i="0" u="none" strike="noStrike">
                          <a:effectLst/>
                          <a:latin typeface="Arial" panose="020B0604020202020204" pitchFamily="34" charset="0"/>
                        </a:rPr>
                        <a:t>Signature World Language Teacher</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8577364"/>
                  </a:ext>
                </a:extLst>
              </a:tr>
              <a:tr h="401558">
                <a:tc>
                  <a:txBody>
                    <a:bodyPr/>
                    <a:lstStyle/>
                    <a:p>
                      <a:pPr algn="l" fontAlgn="b"/>
                      <a:r>
                        <a:rPr lang="en-US" sz="1000" b="0" i="0" u="none" strike="noStrike">
                          <a:effectLst/>
                          <a:latin typeface="Arial" panose="020B0604020202020204" pitchFamily="34" charset="0"/>
                        </a:rPr>
                        <a:t>Social Emotional Learning Coach 211 Day</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1812769"/>
                  </a:ext>
                </a:extLst>
              </a:tr>
              <a:tr h="401558">
                <a:tc>
                  <a:txBody>
                    <a:bodyPr/>
                    <a:lstStyle/>
                    <a:p>
                      <a:pPr algn="l" fontAlgn="b"/>
                      <a:r>
                        <a:rPr lang="en-US" sz="1000" b="0" i="0" u="none" strike="noStrike">
                          <a:effectLst/>
                          <a:latin typeface="Arial" panose="020B0604020202020204" pitchFamily="34" charset="0"/>
                        </a:rPr>
                        <a:t>Social Worker</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1.00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1.00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000" b="0" i="0" u="none" strike="noStrike">
                          <a:effectLst/>
                          <a:latin typeface="Arial" panose="020B0604020202020204" pitchFamily="34" charset="0"/>
                        </a:rPr>
                        <a:t> $142,858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426798"/>
                  </a:ext>
                </a:extLst>
              </a:tr>
              <a:tr h="401558">
                <a:tc>
                  <a:txBody>
                    <a:bodyPr/>
                    <a:lstStyle/>
                    <a:p>
                      <a:pPr algn="l" fontAlgn="b"/>
                      <a:r>
                        <a:rPr lang="en-US" sz="1000" b="0" i="0" u="none" strike="noStrike">
                          <a:effectLst/>
                          <a:latin typeface="Arial" panose="020B0604020202020204" pitchFamily="34" charset="0"/>
                        </a:rPr>
                        <a:t>Social Worker Lead</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8802788"/>
                  </a:ext>
                </a:extLst>
              </a:tr>
              <a:tr h="401558">
                <a:tc>
                  <a:txBody>
                    <a:bodyPr/>
                    <a:lstStyle/>
                    <a:p>
                      <a:pPr algn="l" fontAlgn="b"/>
                      <a:r>
                        <a:rPr lang="en-US" sz="1000" b="0" i="0" u="none" strike="noStrike">
                          <a:effectLst/>
                          <a:latin typeface="Arial" panose="020B0604020202020204" pitchFamily="34" charset="0"/>
                        </a:rPr>
                        <a:t>Specialist SST Intervention</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Arial" panose="020B0604020202020204" pitchFamily="34" charset="0"/>
                        </a:rPr>
                        <a:t>1.00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0" i="0" u="none" strike="noStrike">
                          <a:solidFill>
                            <a:srgbClr val="000000"/>
                          </a:solidFill>
                          <a:effectLst/>
                          <a:latin typeface="Arial" panose="020B0604020202020204" pitchFamily="34" charset="0"/>
                        </a:rPr>
                        <a:t> 1.00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568261"/>
                  </a:ext>
                </a:extLst>
              </a:tr>
            </a:tbl>
          </a:graphicData>
        </a:graphic>
      </p:graphicFrame>
    </p:spTree>
    <p:extLst>
      <p:ext uri="{BB962C8B-B14F-4D97-AF65-F5344CB8AC3E}">
        <p14:creationId xmlns:p14="http://schemas.microsoft.com/office/powerpoint/2010/main" val="186382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latin typeface="Calibri" panose="020F0502020204030204" pitchFamily="34" charset="0"/>
                <a:ea typeface="Calibri" panose="020F0502020204030204" pitchFamily="34" charset="0"/>
                <a:cs typeface="Arial" panose="020B0604020202020204" pitchFamily="34" charset="0"/>
              </a:rPr>
              <a:t>CCRPI Subgroup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a:t>
            </a:r>
          </a:p>
          <a:p>
            <a:pPr marR="0" lvl="0">
              <a:lnSpc>
                <a:spcPct val="107000"/>
              </a:lnSpc>
              <a:buClr>
                <a:srgbClr val="D47B22"/>
              </a:buClr>
            </a:pPr>
            <a:r>
              <a:rPr lang="en-US" sz="1600" b="1" dirty="0">
                <a:latin typeface="Calibri" panose="020F0502020204030204" pitchFamily="34" charset="0"/>
                <a:ea typeface="Calibri" panose="020F0502020204030204" pitchFamily="34" charset="0"/>
                <a:cs typeface="Arial" panose="020B0604020202020204" pitchFamily="34" charset="0"/>
              </a:rPr>
              <a:t>         A.   Next Meeting 03/10/2025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buClr>
                <a:srgbClr val="D47B22"/>
              </a:buClr>
              <a:buAutoNum type="romanUcPeriod" startAt="5"/>
            </a:pPr>
            <a:r>
              <a:rPr lang="en-US" sz="1600" b="1" dirty="0">
                <a:latin typeface="Calibri" panose="020F0502020204030204" pitchFamily="34" charset="0"/>
                <a:ea typeface="Calibri" panose="020F0502020204030204" pitchFamily="34" charset="0"/>
                <a:cs typeface="Times New Roman" panose="02020603050405020304" pitchFamily="18" charset="0"/>
              </a:rPr>
              <a:t>Public Comments</a:t>
            </a:r>
          </a:p>
          <a:p>
            <a:pPr marL="400050" marR="0" lvl="0" indent="-400050">
              <a:lnSpc>
                <a:spcPct val="107000"/>
              </a:lnSpc>
              <a:buClr>
                <a:srgbClr val="D47B22"/>
              </a:buClr>
              <a:buAutoNum type="romanUcPeriod" startAt="5"/>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Adjournment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Aft>
                <a:spcPts val="800"/>
              </a:spcAft>
              <a:buClr>
                <a:srgbClr val="D47B22"/>
              </a:buCl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20</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extLst>
              <p:ext uri="{D42A27DB-BD31-4B8C-83A1-F6EECF244321}">
                <p14:modId xmlns:p14="http://schemas.microsoft.com/office/powerpoint/2010/main" val="2510410729"/>
              </p:ext>
            </p:extLst>
          </p:nvPr>
        </p:nvGraphicFramePr>
        <p:xfrm>
          <a:off x="3626068" y="1524000"/>
          <a:ext cx="8040514" cy="3384331"/>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1</a:t>
                      </a:r>
                      <a:r>
                        <a:rPr lang="en-US" baseline="30000" dirty="0"/>
                        <a:t>st</a:t>
                      </a:r>
                      <a:r>
                        <a:rPr lang="en-US" dirty="0"/>
                        <a:t> Grade Teacher</a:t>
                      </a:r>
                    </a:p>
                  </a:txBody>
                  <a:tcPr anchor="ctr"/>
                </a:tc>
                <a:tc>
                  <a:txBody>
                    <a:bodyPr/>
                    <a:lstStyle/>
                    <a:p>
                      <a:r>
                        <a:rPr lang="en-US" dirty="0"/>
                        <a:t>4</a:t>
                      </a:r>
                      <a:r>
                        <a:rPr lang="en-US" baseline="30000" dirty="0"/>
                        <a:t>th</a:t>
                      </a:r>
                      <a:r>
                        <a:rPr lang="en-US" dirty="0"/>
                        <a:t> Grade Teacher</a:t>
                      </a:r>
                    </a:p>
                  </a:txBody>
                  <a:tcPr anchor="ctr"/>
                </a:tc>
                <a:extLst>
                  <a:ext uri="{0D108BD9-81ED-4DB2-BD59-A6C34878D82A}">
                    <a16:rowId xmlns:a16="http://schemas.microsoft.com/office/drawing/2014/main" val="1813335333"/>
                  </a:ext>
                </a:extLst>
              </a:tr>
              <a:tr h="521656">
                <a:tc>
                  <a:txBody>
                    <a:bodyPr/>
                    <a:lstStyle/>
                    <a:p>
                      <a:endParaRPr lang="en-US"/>
                    </a:p>
                  </a:txBody>
                  <a:tcPr anchor="ctr"/>
                </a:tc>
                <a:tc>
                  <a:txBody>
                    <a:bodyPr/>
                    <a:lstStyle/>
                    <a:p>
                      <a:r>
                        <a:rPr lang="en-US" dirty="0"/>
                        <a:t>3 Instructional Paraprofessionals </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2992693269"/>
              </p:ext>
            </p:extLst>
          </p:nvPr>
        </p:nvGraphicFramePr>
        <p:xfrm>
          <a:off x="4151586" y="5321883"/>
          <a:ext cx="7781268" cy="109728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1">
                          <a:solidFill>
                            <a:schemeClr val="tx1"/>
                          </a:solidFill>
                        </a:rPr>
                        <a:t>Summary of Changes </a:t>
                      </a:r>
                      <a:r>
                        <a:rPr lang="en-US" sz="2400" b="0">
                          <a:solidFill>
                            <a:schemeClr val="tx1"/>
                          </a:solidFill>
                        </a:rPr>
                        <a:t> </a:t>
                      </a:r>
                      <a:endParaRPr lang="en-US" sz="2400" b="1">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CAB7B1-CD16-D1C8-A153-F39DB677AD62}"/>
              </a:ext>
            </a:extLst>
          </p:cNvPr>
          <p:cNvGraphicFramePr>
            <a:graphicFrameLocks noGrp="1"/>
          </p:cNvGraphicFramePr>
          <p:nvPr/>
        </p:nvGraphicFramePr>
        <p:xfrm>
          <a:off x="369530" y="1155890"/>
          <a:ext cx="6344267" cy="5334863"/>
        </p:xfrm>
        <a:graphic>
          <a:graphicData uri="http://schemas.openxmlformats.org/drawingml/2006/table">
            <a:tbl>
              <a:tblPr/>
              <a:tblGrid>
                <a:gridCol w="2097424">
                  <a:extLst>
                    <a:ext uri="{9D8B030D-6E8A-4147-A177-3AD203B41FA5}">
                      <a16:colId xmlns:a16="http://schemas.microsoft.com/office/drawing/2014/main" val="2132222022"/>
                    </a:ext>
                  </a:extLst>
                </a:gridCol>
                <a:gridCol w="693361">
                  <a:extLst>
                    <a:ext uri="{9D8B030D-6E8A-4147-A177-3AD203B41FA5}">
                      <a16:colId xmlns:a16="http://schemas.microsoft.com/office/drawing/2014/main" val="1035086746"/>
                    </a:ext>
                  </a:extLst>
                </a:gridCol>
                <a:gridCol w="751114">
                  <a:extLst>
                    <a:ext uri="{9D8B030D-6E8A-4147-A177-3AD203B41FA5}">
                      <a16:colId xmlns:a16="http://schemas.microsoft.com/office/drawing/2014/main" val="2933752437"/>
                    </a:ext>
                  </a:extLst>
                </a:gridCol>
                <a:gridCol w="548939">
                  <a:extLst>
                    <a:ext uri="{9D8B030D-6E8A-4147-A177-3AD203B41FA5}">
                      <a16:colId xmlns:a16="http://schemas.microsoft.com/office/drawing/2014/main" val="2142839471"/>
                    </a:ext>
                  </a:extLst>
                </a:gridCol>
                <a:gridCol w="2253429">
                  <a:extLst>
                    <a:ext uri="{9D8B030D-6E8A-4147-A177-3AD203B41FA5}">
                      <a16:colId xmlns:a16="http://schemas.microsoft.com/office/drawing/2014/main" val="1647057648"/>
                    </a:ext>
                  </a:extLst>
                </a:gridCol>
              </a:tblGrid>
              <a:tr h="213394">
                <a:tc>
                  <a:txBody>
                    <a:bodyPr/>
                    <a:lstStyle/>
                    <a:p>
                      <a:pPr algn="ctr" fontAlgn="ctr"/>
                      <a:r>
                        <a:rPr lang="en-US" sz="1100" b="1" i="0" u="none" strike="noStrike">
                          <a:solidFill>
                            <a:srgbClr val="FFFFFF"/>
                          </a:solidFill>
                          <a:effectLst/>
                          <a:latin typeface="Arial" panose="020B0604020202020204" pitchFamily="34" charset="0"/>
                        </a:rPr>
                        <a:t>Description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Rec.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Allocation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Notes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2575392"/>
                  </a:ext>
                </a:extLst>
              </a:tr>
              <a:tr h="213394">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4244165761"/>
                  </a:ext>
                </a:extLst>
              </a:tr>
              <a:tr h="320092">
                <a:tc>
                  <a:txBody>
                    <a:bodyPr/>
                    <a:lstStyle/>
                    <a:p>
                      <a:pPr algn="r" fontAlgn="b"/>
                      <a:r>
                        <a:rPr lang="en-US" sz="1000" b="0" i="0" u="none" strike="noStrike">
                          <a:effectLst/>
                          <a:latin typeface="Arial" panose="020B0604020202020204" pitchFamily="34" charset="0"/>
                        </a:rPr>
                        <a: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8321126"/>
                  </a:ext>
                </a:extLst>
              </a:tr>
              <a:tr h="320092">
                <a:tc>
                  <a:txBody>
                    <a:bodyPr/>
                    <a:lstStyle/>
                    <a:p>
                      <a:pPr algn="r" fontAlgn="b"/>
                      <a:r>
                        <a:rPr lang="en-US" sz="1000" b="0" i="0" u="none" strike="noStrike">
                          <a:effectLst/>
                          <a:latin typeface="Arial" panose="020B0604020202020204" pitchFamily="34" charset="0"/>
                        </a:rPr>
                        <a:t> Teacher Stipends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4140391"/>
                  </a:ext>
                </a:extLst>
              </a:tr>
              <a:tr h="320092">
                <a:tc>
                  <a:txBody>
                    <a:bodyPr/>
                    <a:lstStyle/>
                    <a:p>
                      <a:pPr algn="r" fontAlgn="b"/>
                      <a:r>
                        <a:rPr lang="en-US" sz="1000" b="0" i="0" u="none" strike="noStrike">
                          <a:effectLst/>
                          <a:latin typeface="Arial" panose="020B0604020202020204" pitchFamily="34" charset="0"/>
                        </a:rPr>
                        <a:t> Secretary Overtime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875893"/>
                  </a:ext>
                </a:extLst>
              </a:tr>
              <a:tr h="320092">
                <a:tc>
                  <a:txBody>
                    <a:bodyPr/>
                    <a:lstStyle/>
                    <a:p>
                      <a:pPr algn="r" fontAlgn="b"/>
                      <a:r>
                        <a:rPr lang="en-US" sz="1000" b="0" i="0" u="none" strike="noStrike">
                          <a:effectLst/>
                          <a:latin typeface="Arial" panose="020B0604020202020204" pitchFamily="34" charset="0"/>
                        </a:rPr>
                        <a:t> Contracted Services for Instruction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940982"/>
                  </a:ext>
                </a:extLst>
              </a:tr>
              <a:tr h="355657">
                <a:tc>
                  <a:txBody>
                    <a:bodyPr/>
                    <a:lstStyle/>
                    <a:p>
                      <a:pPr algn="r" fontAlgn="b"/>
                      <a:r>
                        <a:rPr lang="en-US" sz="1000" b="0" i="0" u="none" strike="noStrike">
                          <a:effectLst/>
                          <a:latin typeface="Arial" panose="020B0604020202020204" pitchFamily="34" charset="0"/>
                        </a:rPr>
                        <a:t> Contracted Services for Professional Development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739284"/>
                  </a:ext>
                </a:extLst>
              </a:tr>
              <a:tr h="320092">
                <a:tc>
                  <a:txBody>
                    <a:bodyPr/>
                    <a:lstStyle/>
                    <a:p>
                      <a:pPr algn="r" fontAlgn="b"/>
                      <a:r>
                        <a:rPr lang="en-US" sz="1000" b="0" i="0" u="none" strike="noStrike">
                          <a:effectLst/>
                          <a:latin typeface="Arial" panose="020B0604020202020204" pitchFamily="34" charset="0"/>
                        </a:rPr>
                        <a:t> Web-based Subscriptions and Licenses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891098"/>
                  </a:ext>
                </a:extLst>
              </a:tr>
              <a:tr h="320092">
                <a:tc>
                  <a:txBody>
                    <a:bodyPr/>
                    <a:lstStyle/>
                    <a:p>
                      <a:pPr algn="r" fontAlgn="b"/>
                      <a:r>
                        <a:rPr lang="en-US" sz="1000" b="0" i="0" u="none" strike="noStrike">
                          <a:effectLst/>
                          <a:latin typeface="Arial" panose="020B0604020202020204" pitchFamily="34" charset="0"/>
                        </a:rPr>
                        <a:t> Signature Program Communication/Shipping Fee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394671"/>
                  </a:ext>
                </a:extLst>
              </a:tr>
              <a:tr h="320092">
                <a:tc>
                  <a:txBody>
                    <a:bodyPr/>
                    <a:lstStyle/>
                    <a:p>
                      <a:pPr algn="r" fontAlgn="b"/>
                      <a:r>
                        <a:rPr lang="en-US" sz="1000" b="0" i="0" u="none" strike="noStrike">
                          <a:effectLst/>
                          <a:latin typeface="Arial" panose="020B0604020202020204" pitchFamily="34" charset="0"/>
                        </a:rPr>
                        <a:t> Computer Software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7889642"/>
                  </a:ext>
                </a:extLst>
              </a:tr>
              <a:tr h="320092">
                <a:tc>
                  <a:txBody>
                    <a:bodyPr/>
                    <a:lstStyle/>
                    <a:p>
                      <a:pPr algn="r" fontAlgn="b"/>
                      <a:r>
                        <a:rPr lang="en-US" sz="1000" b="0" i="0" u="none" strike="noStrike">
                          <a:effectLst/>
                          <a:latin typeface="Arial" panose="020B0604020202020204" pitchFamily="34" charset="0"/>
                        </a:rPr>
                        <a:t> Mileage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49554"/>
                  </a:ext>
                </a:extLst>
              </a:tr>
              <a:tr h="320092">
                <a:tc>
                  <a:txBody>
                    <a:bodyPr/>
                    <a:lstStyle/>
                    <a:p>
                      <a:pPr algn="r" fontAlgn="b"/>
                      <a:r>
                        <a:rPr lang="en-US" sz="1000" b="0" i="0" u="none" strike="noStrike">
                          <a:effectLst/>
                          <a:latin typeface="Arial" panose="020B0604020202020204" pitchFamily="34" charset="0"/>
                        </a:rPr>
                        <a:t> Student Transportation-APS Buses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303253"/>
                  </a:ext>
                </a:extLst>
              </a:tr>
              <a:tr h="320092">
                <a:tc>
                  <a:txBody>
                    <a:bodyPr/>
                    <a:lstStyle/>
                    <a:p>
                      <a:pPr algn="r" fontAlgn="b"/>
                      <a:r>
                        <a:rPr lang="en-US" sz="1000" b="0" i="0" u="none" strike="noStrike">
                          <a:effectLst/>
                          <a:latin typeface="Arial" panose="020B0604020202020204" pitchFamily="34" charset="0"/>
                        </a:rPr>
                        <a:t> District Funded Field Trips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0556529"/>
                  </a:ext>
                </a:extLst>
              </a:tr>
              <a:tr h="355657">
                <a:tc>
                  <a:txBody>
                    <a:bodyPr/>
                    <a:lstStyle/>
                    <a:p>
                      <a:pPr algn="r" fontAlgn="b"/>
                      <a:r>
                        <a:rPr lang="en-US" sz="1000" b="0" i="0" u="none" strike="noStrike">
                          <a:effectLst/>
                          <a:latin typeface="Arial" panose="020B0604020202020204" pitchFamily="34" charset="0"/>
                        </a:rPr>
                        <a:t> Teaching/Other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63051470"/>
                  </a:ext>
                </a:extLst>
              </a:tr>
              <a:tr h="320092">
                <a:tc>
                  <a:txBody>
                    <a:bodyPr/>
                    <a:lstStyle/>
                    <a:p>
                      <a:pPr algn="r" fontAlgn="b"/>
                      <a:r>
                        <a:rPr lang="en-US" sz="1000" b="0" i="0" u="none" strike="noStrike">
                          <a:effectLst/>
                          <a:latin typeface="Arial" panose="020B0604020202020204" pitchFamily="34" charset="0"/>
                        </a:rPr>
                        <a:t> Signature Program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166599"/>
                  </a:ext>
                </a:extLst>
              </a:tr>
              <a:tr h="320092">
                <a:tc>
                  <a:txBody>
                    <a:bodyPr/>
                    <a:lstStyle/>
                    <a:p>
                      <a:pPr algn="r" fontAlgn="b"/>
                      <a:r>
                        <a:rPr lang="en-US" sz="1000" b="0" i="0" u="none" strike="noStrike">
                          <a:effectLst/>
                          <a:latin typeface="Arial" panose="020B0604020202020204" pitchFamily="34" charset="0"/>
                        </a:rPr>
                        <a:t> Computer Equipment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7369456"/>
                  </a:ext>
                </a:extLst>
              </a:tr>
              <a:tr h="355657">
                <a:tc>
                  <a:txBody>
                    <a:bodyPr/>
                    <a:lstStyle/>
                    <a:p>
                      <a:pPr algn="r" fontAlgn="b"/>
                      <a:r>
                        <a:rPr lang="en-US" sz="1000" b="0" i="0" u="none" strike="noStrike">
                          <a:effectLst/>
                          <a:latin typeface="Arial" panose="020B0604020202020204" pitchFamily="34" charset="0"/>
                        </a:rPr>
                        <a:t> Media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42863048"/>
                  </a:ext>
                </a:extLst>
              </a:tr>
            </a:tbl>
          </a:graphicData>
        </a:graphic>
      </p:graphicFrame>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6" name="TextBox 5">
            <a:extLst>
              <a:ext uri="{FF2B5EF4-FFF2-40B4-BE49-F238E27FC236}">
                <a16:creationId xmlns:a16="http://schemas.microsoft.com/office/drawing/2014/main" id="{7FFA73C8-C7AD-B057-F672-ED10CD70BAAB}"/>
              </a:ext>
            </a:extLst>
          </p:cNvPr>
          <p:cNvSpPr txBox="1"/>
          <p:nvPr/>
        </p:nvSpPr>
        <p:spPr>
          <a:xfrm rot="20164409">
            <a:off x="437603" y="3051416"/>
            <a:ext cx="5837021"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57779" y="918473"/>
            <a:ext cx="4596599" cy="5709255"/>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the principal is proposing to allocate towards the line item in FY26. </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a:t>
            </a:r>
            <a:r>
              <a:rPr lang="en-US" b="1">
                <a:solidFill>
                  <a:srgbClr val="FF0000"/>
                </a:solidFill>
                <a:latin typeface="Calibri"/>
                <a:ea typeface="Times New Roman" panose="02020603050405020304" pitchFamily="18" charset="0"/>
                <a:cs typeface="Sabon Next LT"/>
              </a:rPr>
              <a:t>The principal must provide comments if there is a difference in what is Recommended and what is Allocated. </a:t>
            </a:r>
            <a:r>
              <a:rPr lang="en-US" b="1" u="sng">
                <a:solidFill>
                  <a:srgbClr val="FF0000"/>
                </a:solidFill>
                <a:latin typeface="Calibri"/>
                <a:ea typeface="Times New Roman" panose="02020603050405020304" pitchFamily="18" charset="0"/>
                <a:cs typeface="Sabon Next LT"/>
              </a:rPr>
              <a:t>Principals and GO Teams will discuss the rationale for the notes section.</a:t>
            </a:r>
            <a:r>
              <a:rPr lang="en-US" u="sng">
                <a:latin typeface="Calibri"/>
                <a:ea typeface="Times New Roman" panose="02020603050405020304" pitchFamily="18" charset="0"/>
                <a:cs typeface="Sabon Next LT"/>
              </a:rPr>
              <a:t>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21</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12470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81DFC-8FFA-A7AE-8D12-4D4F3AD975B8}"/>
              </a:ext>
            </a:extLst>
          </p:cNvPr>
          <p:cNvSpPr>
            <a:spLocks noGrp="1"/>
          </p:cNvSpPr>
          <p:nvPr>
            <p:ph type="sldNum" sz="quarter" idx="12"/>
          </p:nvPr>
        </p:nvSpPr>
        <p:spPr/>
        <p:txBody>
          <a:bodyPr/>
          <a:lstStyle/>
          <a:p>
            <a:fld id="{A49DFD55-3C28-40EF-9E31-A92D2E4017FF}" type="slidenum">
              <a:rPr lang="en-US" smtClean="0"/>
              <a:pPr/>
              <a:t>22</a:t>
            </a:fld>
            <a:endParaRPr lang="en-US"/>
          </a:p>
        </p:txBody>
      </p:sp>
      <p:pic>
        <p:nvPicPr>
          <p:cNvPr id="6" name="Picture 5">
            <a:extLst>
              <a:ext uri="{FF2B5EF4-FFF2-40B4-BE49-F238E27FC236}">
                <a16:creationId xmlns:a16="http://schemas.microsoft.com/office/drawing/2014/main" id="{68CBCE6C-122A-713F-6BC1-EFA4D77D69E6}"/>
              </a:ext>
            </a:extLst>
          </p:cNvPr>
          <p:cNvPicPr>
            <a:picLocks noChangeAspect="1"/>
          </p:cNvPicPr>
          <p:nvPr/>
        </p:nvPicPr>
        <p:blipFill>
          <a:blip r:embed="rId2"/>
          <a:stretch>
            <a:fillRect/>
          </a:stretch>
        </p:blipFill>
        <p:spPr>
          <a:xfrm>
            <a:off x="276432" y="334978"/>
            <a:ext cx="11499768" cy="6113947"/>
          </a:xfrm>
          <a:prstGeom prst="rect">
            <a:avLst/>
          </a:prstGeom>
        </p:spPr>
      </p:pic>
    </p:spTree>
    <p:extLst>
      <p:ext uri="{BB962C8B-B14F-4D97-AF65-F5344CB8AC3E}">
        <p14:creationId xmlns:p14="http://schemas.microsoft.com/office/powerpoint/2010/main" val="77466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126BE-D052-F301-6BB7-212D9E475D29}"/>
              </a:ext>
            </a:extLst>
          </p:cNvPr>
          <p:cNvPicPr>
            <a:picLocks noChangeAspect="1"/>
          </p:cNvPicPr>
          <p:nvPr/>
        </p:nvPicPr>
        <p:blipFill>
          <a:blip r:embed="rId2"/>
          <a:stretch>
            <a:fillRect/>
          </a:stretch>
        </p:blipFill>
        <p:spPr>
          <a:xfrm>
            <a:off x="208231" y="138252"/>
            <a:ext cx="11528850" cy="6443617"/>
          </a:xfrm>
          <a:prstGeom prst="rect">
            <a:avLst/>
          </a:prstGeom>
        </p:spPr>
      </p:pic>
    </p:spTree>
    <p:extLst>
      <p:ext uri="{BB962C8B-B14F-4D97-AF65-F5344CB8AC3E}">
        <p14:creationId xmlns:p14="http://schemas.microsoft.com/office/powerpoint/2010/main" val="351364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24</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lang="en-US" sz="2800">
                <a:solidFill>
                  <a:prstClr val="black"/>
                </a:solidFill>
                <a:latin typeface="Calibri"/>
                <a:ea typeface="Calibri"/>
                <a:cs typeface="Calibri"/>
              </a:rPr>
              <a:t>FY25 </a:t>
            </a:r>
            <a:r>
              <a:rPr kumimoji="0" lang="en-US" sz="28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a:t>
            </a:r>
            <a:r>
              <a:rPr lang="en-US" sz="2800">
                <a:solidFill>
                  <a:prstClr val="black"/>
                </a:solidFill>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800">
                <a:solidFill>
                  <a:prstClr val="black"/>
                </a:solidFill>
                <a:latin typeface="Calibri"/>
                <a:ea typeface="Calibri"/>
                <a:cs typeface="Calibri"/>
              </a:rPr>
              <a:t>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25</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DC4EB19C-D6BD-94F8-F59C-D4FE5C5348D5}"/>
              </a:ext>
            </a:extLst>
          </p:cNvPr>
          <p:cNvPicPr>
            <a:picLocks noChangeAspect="1"/>
          </p:cNvPicPr>
          <p:nvPr/>
        </p:nvPicPr>
        <p:blipFill>
          <a:blip r:embed="rId3"/>
          <a:stretch>
            <a:fillRect/>
          </a:stretch>
        </p:blipFill>
        <p:spPr>
          <a:xfrm>
            <a:off x="166972" y="1811702"/>
            <a:ext cx="9398637" cy="5064582"/>
          </a:xfrm>
          <a:prstGeom prst="rect">
            <a:avLst/>
          </a:prstGeom>
        </p:spPr>
      </p:pic>
    </p:spTree>
    <p:extLst>
      <p:ext uri="{BB962C8B-B14F-4D97-AF65-F5344CB8AC3E}">
        <p14:creationId xmlns:p14="http://schemas.microsoft.com/office/powerpoint/2010/main" val="905865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fld id="{A49DFD55-3C28-40EF-9E31-A92D2E4017FF}" type="slidenum">
              <a:rPr lang="en-US" smtClean="0"/>
              <a:pPr/>
              <a:t>26</a:t>
            </a:fld>
            <a:endParaRPr lang="en-US"/>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A6683A25-38DD-9DF1-2E44-FBB5F5411471}"/>
              </a:ext>
            </a:extLst>
          </p:cNvPr>
          <p:cNvPicPr>
            <a:picLocks noChangeAspect="1"/>
          </p:cNvPicPr>
          <p:nvPr/>
        </p:nvPicPr>
        <p:blipFill>
          <a:blip r:embed="rId3"/>
          <a:stretch>
            <a:fillRect/>
          </a:stretch>
        </p:blipFill>
        <p:spPr>
          <a:xfrm>
            <a:off x="699917" y="1295400"/>
            <a:ext cx="8753645" cy="5562600"/>
          </a:xfrm>
          <a:prstGeom prst="rect">
            <a:avLst/>
          </a:prstGeom>
        </p:spPr>
      </p:pic>
    </p:spTree>
    <p:extLst>
      <p:ext uri="{BB962C8B-B14F-4D97-AF65-F5344CB8AC3E}">
        <p14:creationId xmlns:p14="http://schemas.microsoft.com/office/powerpoint/2010/main" val="89805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extLst>
              <p:ext uri="{D42A27DB-BD31-4B8C-83A1-F6EECF244321}">
                <p14:modId xmlns:p14="http://schemas.microsoft.com/office/powerpoint/2010/main" val="369367991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29</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3740454096"/>
              </p:ext>
            </p:extLst>
          </p:nvPr>
        </p:nvGraphicFramePr>
        <p:xfrm>
          <a:off x="2055137" y="1471448"/>
          <a:ext cx="8830821" cy="5751904"/>
        </p:xfrm>
        <a:graphic>
          <a:graphicData uri="http://schemas.openxmlformats.org/drawingml/2006/table">
            <a:tbl>
              <a:tblPr firstRow="1" bandRow="1">
                <a:tableStyleId>{7DF18680-E054-41AD-8BC1-D1AEF772440D}</a:tableStyleId>
              </a:tblPr>
              <a:tblGrid>
                <a:gridCol w="2203050">
                  <a:extLst>
                    <a:ext uri="{9D8B030D-6E8A-4147-A177-3AD203B41FA5}">
                      <a16:colId xmlns:a16="http://schemas.microsoft.com/office/drawing/2014/main" val="20000"/>
                    </a:ext>
                  </a:extLst>
                </a:gridCol>
                <a:gridCol w="2457119">
                  <a:extLst>
                    <a:ext uri="{9D8B030D-6E8A-4147-A177-3AD203B41FA5}">
                      <a16:colId xmlns:a16="http://schemas.microsoft.com/office/drawing/2014/main" val="20002"/>
                    </a:ext>
                  </a:extLst>
                </a:gridCol>
                <a:gridCol w="2263156">
                  <a:extLst>
                    <a:ext uri="{9D8B030D-6E8A-4147-A177-3AD203B41FA5}">
                      <a16:colId xmlns:a16="http://schemas.microsoft.com/office/drawing/2014/main" val="20003"/>
                    </a:ext>
                  </a:extLst>
                </a:gridCol>
                <a:gridCol w="1907496">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pPr algn="l"/>
                      <a:endParaRPr lang="en-US" sz="1100" b="0" i="1" dirty="0">
                        <a:solidFill>
                          <a:srgbClr val="FF0000"/>
                        </a:solidFill>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78114">
                <a:tc>
                  <a:txBody>
                    <a:bodyPr/>
                    <a:lstStyle/>
                    <a:p>
                      <a:r>
                        <a:rPr lang="en-US" sz="1100" dirty="0"/>
                        <a:t>Increase student leadership opportunities. </a:t>
                      </a:r>
                    </a:p>
                  </a:txBody>
                  <a:tcPr marL="68580" marR="68580" marT="34290" marB="34290" anchor="ctr"/>
                </a:tc>
                <a:tc>
                  <a:txBody>
                    <a:bodyPr/>
                    <a:lstStyle/>
                    <a:p>
                      <a:r>
                        <a:rPr lang="en-US" sz="1100" dirty="0"/>
                        <a:t>Create clubs and extra curricular activities for students.</a:t>
                      </a:r>
                    </a:p>
                  </a:txBody>
                  <a:tcPr marL="68580" marR="68580" marT="34290" marB="34290" anchor="ctr"/>
                </a:tc>
                <a:tc>
                  <a:txBody>
                    <a:bodyPr/>
                    <a:lstStyle/>
                    <a:p>
                      <a:r>
                        <a:rPr lang="en-US" sz="1100" dirty="0"/>
                        <a:t>Pay stipends to teachers that sponsor afterschool activities and clubs.</a:t>
                      </a:r>
                    </a:p>
                  </a:txBody>
                  <a:tcPr marL="68580" marR="68580" marT="34290" marB="34290" anchor="ctr"/>
                </a:tc>
                <a:tc>
                  <a:txBody>
                    <a:bodyPr/>
                    <a:lstStyle/>
                    <a:p>
                      <a:r>
                        <a:rPr lang="en-US" sz="1100" dirty="0"/>
                        <a:t>$15,000</a:t>
                      </a:r>
                    </a:p>
                  </a:txBody>
                  <a:tcPr marL="68580" marR="68580" marT="34290" marB="34290" anchor="ctr"/>
                </a:tc>
                <a:extLst>
                  <a:ext uri="{0D108BD9-81ED-4DB2-BD59-A6C34878D82A}">
                    <a16:rowId xmlns:a16="http://schemas.microsoft.com/office/drawing/2014/main" val="10002"/>
                  </a:ext>
                </a:extLst>
              </a:tr>
              <a:tr h="378114">
                <a:tc>
                  <a:txBody>
                    <a:bodyPr/>
                    <a:lstStyle/>
                    <a:p>
                      <a:r>
                        <a:rPr lang="en-US" sz="1100" dirty="0"/>
                        <a:t>Increase the number of students reading on grade level.</a:t>
                      </a:r>
                    </a:p>
                  </a:txBody>
                  <a:tcPr marL="68580" marR="68580" marT="34290" marB="34290" anchor="ctr"/>
                </a:tc>
                <a:tc>
                  <a:txBody>
                    <a:bodyPr/>
                    <a:lstStyle/>
                    <a:p>
                      <a:r>
                        <a:rPr lang="en-US" sz="1100" dirty="0"/>
                        <a:t>Support students in subgroups with scheduled interventions in reading and math </a:t>
                      </a:r>
                    </a:p>
                  </a:txBody>
                  <a:tcPr marL="68580" marR="68580" marT="34290" marB="34290" anchor="ctr"/>
                </a:tc>
                <a:tc>
                  <a:txBody>
                    <a:bodyPr/>
                    <a:lstStyle/>
                    <a:p>
                      <a:r>
                        <a:rPr lang="en-US" sz="1100" dirty="0"/>
                        <a:t>Purchase 3 full-time paraprofessionals for grades 1-5</a:t>
                      </a:r>
                    </a:p>
                  </a:txBody>
                  <a:tcPr marL="68580" marR="68580" marT="34290" marB="34290" anchor="ctr"/>
                </a:tc>
                <a:tc>
                  <a:txBody>
                    <a:bodyPr/>
                    <a:lstStyle/>
                    <a:p>
                      <a:r>
                        <a:rPr lang="en-US" sz="1100" dirty="0"/>
                        <a:t>$115,000</a:t>
                      </a:r>
                    </a:p>
                  </a:txBody>
                  <a:tcPr marL="68580" marR="68580" marT="34290" marB="34290" anchor="ctr"/>
                </a:tc>
                <a:extLst>
                  <a:ext uri="{0D108BD9-81ED-4DB2-BD59-A6C34878D82A}">
                    <a16:rowId xmlns:a16="http://schemas.microsoft.com/office/drawing/2014/main" val="10003"/>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7811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$137,234</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extLst>
              <p:ext uri="{D42A27DB-BD31-4B8C-83A1-F6EECF244321}">
                <p14:modId xmlns:p14="http://schemas.microsoft.com/office/powerpoint/2010/main" val="1150616341"/>
              </p:ext>
            </p:extLst>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C43B-E9E5-8C0A-2FE6-6E454DCC1775}"/>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6614A-C9DE-6C64-4633-543287CF155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a:p>
        </p:txBody>
      </p:sp>
      <p:sp>
        <p:nvSpPr>
          <p:cNvPr id="3" name="Title 2">
            <a:extLst>
              <a:ext uri="{FF2B5EF4-FFF2-40B4-BE49-F238E27FC236}">
                <a16:creationId xmlns:a16="http://schemas.microsoft.com/office/drawing/2014/main" id="{C1E4C60D-1A87-5466-A0B6-36A292E2E0F6}"/>
              </a:ext>
            </a:extLst>
          </p:cNvPr>
          <p:cNvSpPr>
            <a:spLocks noGrp="1"/>
          </p:cNvSpPr>
          <p:nvPr>
            <p:ph type="title"/>
          </p:nvPr>
        </p:nvSpPr>
        <p:spPr>
          <a:xfrm>
            <a:off x="845302" y="35991"/>
            <a:ext cx="10515600" cy="626161"/>
          </a:xfrm>
        </p:spPr>
        <p:txBody>
          <a:bodyPr anchor="ctr"/>
          <a:lstStyle/>
          <a:p>
            <a:r>
              <a:rPr lang="en-US" b="1"/>
              <a:t>Plan for FY26 Title I Holdback</a:t>
            </a:r>
          </a:p>
        </p:txBody>
      </p:sp>
      <p:graphicFrame>
        <p:nvGraphicFramePr>
          <p:cNvPr id="7" name="Table 6">
            <a:extLst>
              <a:ext uri="{FF2B5EF4-FFF2-40B4-BE49-F238E27FC236}">
                <a16:creationId xmlns:a16="http://schemas.microsoft.com/office/drawing/2014/main" id="{0ECA576C-F082-E091-8815-60A7BF149C55}"/>
              </a:ext>
            </a:extLst>
          </p:cNvPr>
          <p:cNvGraphicFramePr>
            <a:graphicFrameLocks noGrp="1"/>
          </p:cNvGraphicFramePr>
          <p:nvPr>
            <p:extLst>
              <p:ext uri="{D42A27DB-BD31-4B8C-83A1-F6EECF244321}">
                <p14:modId xmlns:p14="http://schemas.microsoft.com/office/powerpoint/2010/main" val="834491627"/>
              </p:ext>
            </p:extLst>
          </p:nvPr>
        </p:nvGraphicFramePr>
        <p:xfrm>
          <a:off x="2048938" y="1471448"/>
          <a:ext cx="8579710" cy="5586350"/>
        </p:xfrm>
        <a:graphic>
          <a:graphicData uri="http://schemas.openxmlformats.org/drawingml/2006/table">
            <a:tbl>
              <a:tblPr firstRow="1" bandRow="1">
                <a:tableStyleId>{93296810-A885-4BE3-A3E7-6D5BEEA58F35}</a:tableStyleId>
              </a:tblPr>
              <a:tblGrid>
                <a:gridCol w="2144922">
                  <a:extLst>
                    <a:ext uri="{9D8B030D-6E8A-4147-A177-3AD203B41FA5}">
                      <a16:colId xmlns:a16="http://schemas.microsoft.com/office/drawing/2014/main" val="20000"/>
                    </a:ext>
                  </a:extLst>
                </a:gridCol>
                <a:gridCol w="2385574">
                  <a:extLst>
                    <a:ext uri="{9D8B030D-6E8A-4147-A177-3AD203B41FA5}">
                      <a16:colId xmlns:a16="http://schemas.microsoft.com/office/drawing/2014/main" val="20002"/>
                    </a:ext>
                  </a:extLst>
                </a:gridCol>
                <a:gridCol w="2197259">
                  <a:extLst>
                    <a:ext uri="{9D8B030D-6E8A-4147-A177-3AD203B41FA5}">
                      <a16:colId xmlns:a16="http://schemas.microsoft.com/office/drawing/2014/main" val="20003"/>
                    </a:ext>
                  </a:extLst>
                </a:gridCol>
                <a:gridCol w="1851955">
                  <a:extLst>
                    <a:ext uri="{9D8B030D-6E8A-4147-A177-3AD203B41FA5}">
                      <a16:colId xmlns:a16="http://schemas.microsoft.com/office/drawing/2014/main" val="20005"/>
                    </a:ext>
                  </a:extLst>
                </a:gridCol>
              </a:tblGrid>
              <a:tr h="49326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9794">
                <a:tc>
                  <a:txBody>
                    <a:bodyPr/>
                    <a:lstStyle/>
                    <a:p>
                      <a:pPr algn="l"/>
                      <a:endParaRPr lang="en-US" sz="1100" b="0" i="1" dirty="0">
                        <a:solidFill>
                          <a:srgbClr val="FF0000"/>
                        </a:solidFill>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80224">
                <a:tc>
                  <a:txBody>
                    <a:bodyPr/>
                    <a:lstStyle/>
                    <a:p>
                      <a:r>
                        <a:rPr lang="en-US" sz="1100" dirty="0"/>
                        <a:t>Increase the number of students reading on grade level</a:t>
                      </a:r>
                    </a:p>
                  </a:txBody>
                  <a:tcPr marL="68580" marR="68580" marT="34290" marB="34290" anchor="ctr"/>
                </a:tc>
                <a:tc>
                  <a:txBody>
                    <a:bodyPr/>
                    <a:lstStyle/>
                    <a:p>
                      <a:r>
                        <a:rPr lang="en-US" sz="1100" dirty="0"/>
                        <a:t>Small group instruction </a:t>
                      </a:r>
                    </a:p>
                  </a:txBody>
                  <a:tcPr marL="68580" marR="68580" marT="34290" marB="34290" anchor="ctr"/>
                </a:tc>
                <a:tc>
                  <a:txBody>
                    <a:bodyPr/>
                    <a:lstStyle/>
                    <a:p>
                      <a:r>
                        <a:rPr lang="en-US" sz="1100" dirty="0"/>
                        <a:t>Supplemental reading materials to support the new ELA textbook adoption. </a:t>
                      </a:r>
                    </a:p>
                  </a:txBody>
                  <a:tcPr marL="68580" marR="68580" marT="34290" marB="34290" anchor="ctr"/>
                </a:tc>
                <a:tc>
                  <a:txBody>
                    <a:bodyPr/>
                    <a:lstStyle/>
                    <a:p>
                      <a:r>
                        <a:rPr lang="en-US" sz="1100" dirty="0"/>
                        <a:t>$21,000</a:t>
                      </a:r>
                    </a:p>
                  </a:txBody>
                  <a:tcPr marL="68580" marR="68580" marT="34290" marB="34290" anchor="ctr"/>
                </a:tc>
                <a:extLst>
                  <a:ext uri="{0D108BD9-81ED-4DB2-BD59-A6C34878D82A}">
                    <a16:rowId xmlns:a16="http://schemas.microsoft.com/office/drawing/2014/main" val="10002"/>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8022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0C533C15-8EE9-60AA-26C9-C5E3A737E031}"/>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$21,692</a:t>
            </a:r>
          </a:p>
        </p:txBody>
      </p:sp>
      <p:sp>
        <p:nvSpPr>
          <p:cNvPr id="11" name="Rectangle 10">
            <a:extLst>
              <a:ext uri="{FF2B5EF4-FFF2-40B4-BE49-F238E27FC236}">
                <a16:creationId xmlns:a16="http://schemas.microsoft.com/office/drawing/2014/main" id="{96405391-4DCD-A1CD-5F0A-75C753680F31}"/>
              </a:ext>
            </a:extLst>
          </p:cNvPr>
          <p:cNvSpPr/>
          <p:nvPr/>
        </p:nvSpPr>
        <p:spPr>
          <a:xfrm>
            <a:off x="1601311" y="1208810"/>
            <a:ext cx="8919185" cy="58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75379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31</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dirty="0">
                <a:solidFill>
                  <a:schemeClr val="accent5"/>
                </a:solidFill>
              </a:rPr>
              <a:t>What:</a:t>
            </a:r>
          </a:p>
          <a:p>
            <a:pPr marL="520700" indent="-457200">
              <a:lnSpc>
                <a:spcPct val="100000"/>
              </a:lnSpc>
              <a:spcBef>
                <a:spcPts val="600"/>
              </a:spcBef>
              <a:buSzPct val="100000"/>
            </a:pPr>
            <a:r>
              <a:rPr lang="en-US" dirty="0"/>
              <a:t>	</a:t>
            </a:r>
            <a:r>
              <a:rPr lang="en-US" sz="2000" dirty="0"/>
              <a:t>During this meeting we will review the budget, which should be updated based on feedback from the staffing conference, Associate Superintendents, and key leaders. After review, GO Teams will need to </a:t>
            </a:r>
            <a:r>
              <a:rPr lang="en-US" sz="2000" dirty="0">
                <a:solidFill>
                  <a:srgbClr val="FF0000"/>
                </a:solidFill>
              </a:rPr>
              <a:t>take action</a:t>
            </a:r>
            <a:r>
              <a:rPr lang="en-US" sz="2000" dirty="0">
                <a:solidFill>
                  <a:schemeClr val="accent2"/>
                </a:solidFill>
              </a:rPr>
              <a:t> </a:t>
            </a:r>
            <a:r>
              <a:rPr lang="en-US" sz="2000" dirty="0"/>
              <a:t>(i.e., vote) on the FY26 Budget. </a:t>
            </a:r>
          </a:p>
          <a:p>
            <a:pPr marL="63500">
              <a:lnSpc>
                <a:spcPct val="100000"/>
              </a:lnSpc>
              <a:spcBef>
                <a:spcPts val="1200"/>
              </a:spcBef>
              <a:buSzPct val="100000"/>
            </a:pPr>
            <a:r>
              <a:rPr lang="en-US" sz="2800" u="sng" dirty="0">
                <a:solidFill>
                  <a:schemeClr val="accent5"/>
                </a:solidFill>
              </a:rPr>
              <a:t>Why:</a:t>
            </a:r>
          </a:p>
          <a:p>
            <a:pPr marL="520700" indent="-6350">
              <a:lnSpc>
                <a:spcPct val="100000"/>
              </a:lnSpc>
              <a:spcBef>
                <a:spcPts val="600"/>
              </a:spcBef>
              <a:buSzPct val="100000"/>
            </a:pPr>
            <a:r>
              <a:rPr lang="en-US" sz="2000" dirty="0"/>
              <a:t>Principals will present the final budget recommendations for GO Team approval. </a:t>
            </a:r>
            <a:endParaRPr lang="en-US" sz="2000" u="sng" dirty="0"/>
          </a:p>
          <a:p>
            <a:pPr marL="63500">
              <a:lnSpc>
                <a:spcPct val="100000"/>
              </a:lnSpc>
              <a:spcBef>
                <a:spcPts val="1200"/>
              </a:spcBef>
              <a:buSzPct val="100000"/>
            </a:pPr>
            <a:r>
              <a:rPr lang="en-US" sz="2800" u="sng" dirty="0">
                <a:solidFill>
                  <a:schemeClr val="accent5"/>
                </a:solidFill>
              </a:rPr>
              <a:t>When:</a:t>
            </a:r>
          </a:p>
          <a:p>
            <a:pPr marL="520700" indent="-6350">
              <a:lnSpc>
                <a:spcPct val="100000"/>
              </a:lnSpc>
              <a:spcBef>
                <a:spcPts val="600"/>
              </a:spcBef>
              <a:buSzPct val="100000"/>
            </a:pPr>
            <a:r>
              <a:rPr lang="en-US" sz="2000" dirty="0"/>
              <a:t>All approval meetings </a:t>
            </a:r>
            <a:r>
              <a:rPr lang="en-US" sz="2000" dirty="0">
                <a:solidFill>
                  <a:srgbClr val="FF0000"/>
                </a:solidFill>
              </a:rPr>
              <a:t>must</a:t>
            </a:r>
            <a:r>
              <a:rPr lang="en-US" sz="2000" dirty="0"/>
              <a:t> be held </a:t>
            </a:r>
            <a:r>
              <a:rPr lang="en-US" sz="2000" dirty="0">
                <a:solidFill>
                  <a:srgbClr val="FF0000"/>
                </a:solidFill>
              </a:rPr>
              <a:t>after</a:t>
            </a:r>
            <a:r>
              <a:rPr lang="en-US" sz="2000" dirty="0"/>
              <a:t> staffing conferences. Budgets must be approved by </a:t>
            </a:r>
            <a:r>
              <a:rPr lang="en-US" sz="2000" dirty="0">
                <a:solidFill>
                  <a:srgbClr val="FF0000"/>
                </a:solidFill>
              </a:rPr>
              <a:t>March 15</a:t>
            </a:r>
            <a:r>
              <a:rPr lang="en-US" sz="2000" baseline="30000" dirty="0">
                <a:solidFill>
                  <a:srgbClr val="FF0000"/>
                </a:solidFill>
              </a:rPr>
              <a:t>th</a:t>
            </a:r>
            <a:r>
              <a:rPr lang="en-US" sz="2000" dirty="0"/>
              <a:t>. </a:t>
            </a:r>
            <a:endParaRPr lang="en-US" dirty="0"/>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32</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A5E4-31BC-CAA1-1DF0-28869A7B96A8}"/>
              </a:ext>
            </a:extLst>
          </p:cNvPr>
          <p:cNvSpPr>
            <a:spLocks noGrp="1"/>
          </p:cNvSpPr>
          <p:nvPr>
            <p:ph type="ctrTitle"/>
          </p:nvPr>
        </p:nvSpPr>
        <p:spPr/>
        <p:txBody>
          <a:bodyPr/>
          <a:lstStyle/>
          <a:p>
            <a:r>
              <a:rPr lang="en-US" dirty="0"/>
              <a:t>Milestones subgroup CCRPI Data</a:t>
            </a:r>
          </a:p>
        </p:txBody>
      </p:sp>
      <p:sp>
        <p:nvSpPr>
          <p:cNvPr id="4" name="Slide Number Placeholder 3">
            <a:extLst>
              <a:ext uri="{FF2B5EF4-FFF2-40B4-BE49-F238E27FC236}">
                <a16:creationId xmlns:a16="http://schemas.microsoft.com/office/drawing/2014/main" id="{0A068D2C-4B8F-5CBC-4E14-3BE5A3AA215F}"/>
              </a:ext>
            </a:extLst>
          </p:cNvPr>
          <p:cNvSpPr>
            <a:spLocks noGrp="1"/>
          </p:cNvSpPr>
          <p:nvPr>
            <p:ph type="sldNum" sz="quarter" idx="4294967295"/>
          </p:nvPr>
        </p:nvSpPr>
        <p:spPr>
          <a:xfrm>
            <a:off x="11204575" y="6354763"/>
            <a:ext cx="987425" cy="365125"/>
          </a:xfrm>
        </p:spPr>
        <p:txBody>
          <a:bodyPr/>
          <a:lstStyle/>
          <a:p>
            <a:fld id="{A49DFD55-3C28-40EF-9E31-A92D2E4017FF}" type="slidenum">
              <a:rPr lang="en-US" smtClean="0"/>
              <a:pPr/>
              <a:t>34</a:t>
            </a:fld>
            <a:endParaRPr lang="en-US"/>
          </a:p>
        </p:txBody>
      </p:sp>
    </p:spTree>
    <p:extLst>
      <p:ext uri="{BB962C8B-B14F-4D97-AF65-F5344CB8AC3E}">
        <p14:creationId xmlns:p14="http://schemas.microsoft.com/office/powerpoint/2010/main" val="281891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25CEE-ACCD-5881-5457-765D0123E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8BBD6-CD3D-A193-E5F3-44D9A3770C30}"/>
              </a:ext>
            </a:extLst>
          </p:cNvPr>
          <p:cNvSpPr>
            <a:spLocks noGrp="1"/>
          </p:cNvSpPr>
          <p:nvPr>
            <p:ph type="ctrTitle"/>
          </p:nvPr>
        </p:nvSpPr>
        <p:spPr>
          <a:xfrm>
            <a:off x="6820290" y="3109073"/>
            <a:ext cx="4941771" cy="3200400"/>
          </a:xfrm>
        </p:spPr>
        <p:txBody>
          <a:bodyPr/>
          <a:lstStyle/>
          <a:p>
            <a:pPr algn="ctr"/>
            <a:r>
              <a:rPr lang="en-US" sz="8000" b="1" dirty="0"/>
              <a:t>Content mastery</a:t>
            </a:r>
          </a:p>
        </p:txBody>
      </p:sp>
    </p:spTree>
    <p:extLst>
      <p:ext uri="{BB962C8B-B14F-4D97-AF65-F5344CB8AC3E}">
        <p14:creationId xmlns:p14="http://schemas.microsoft.com/office/powerpoint/2010/main" val="210734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DA212-E502-7F65-7AC4-41CEB9139DB9}"/>
              </a:ext>
            </a:extLst>
          </p:cNvPr>
          <p:cNvPicPr>
            <a:picLocks noChangeAspect="1"/>
          </p:cNvPicPr>
          <p:nvPr/>
        </p:nvPicPr>
        <p:blipFill>
          <a:blip r:embed="rId2"/>
          <a:stretch>
            <a:fillRect/>
          </a:stretch>
        </p:blipFill>
        <p:spPr>
          <a:xfrm>
            <a:off x="100012" y="509587"/>
            <a:ext cx="11991975" cy="5838825"/>
          </a:xfrm>
          <a:prstGeom prst="rect">
            <a:avLst/>
          </a:prstGeom>
        </p:spPr>
      </p:pic>
    </p:spTree>
    <p:extLst>
      <p:ext uri="{BB962C8B-B14F-4D97-AF65-F5344CB8AC3E}">
        <p14:creationId xmlns:p14="http://schemas.microsoft.com/office/powerpoint/2010/main" val="82551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1116F4-5399-56DC-FD95-F0CEE43FF071}"/>
              </a:ext>
            </a:extLst>
          </p:cNvPr>
          <p:cNvPicPr>
            <a:picLocks noChangeAspect="1"/>
          </p:cNvPicPr>
          <p:nvPr/>
        </p:nvPicPr>
        <p:blipFill>
          <a:blip r:embed="rId2"/>
          <a:stretch>
            <a:fillRect/>
          </a:stretch>
        </p:blipFill>
        <p:spPr>
          <a:xfrm>
            <a:off x="71437" y="452437"/>
            <a:ext cx="12049125" cy="5953125"/>
          </a:xfrm>
          <a:prstGeom prst="rect">
            <a:avLst/>
          </a:prstGeom>
        </p:spPr>
      </p:pic>
    </p:spTree>
    <p:extLst>
      <p:ext uri="{BB962C8B-B14F-4D97-AF65-F5344CB8AC3E}">
        <p14:creationId xmlns:p14="http://schemas.microsoft.com/office/powerpoint/2010/main" val="886672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84DFB9-45E4-328E-1125-9829A13DF60B}"/>
              </a:ext>
            </a:extLst>
          </p:cNvPr>
          <p:cNvPicPr>
            <a:picLocks noChangeAspect="1"/>
          </p:cNvPicPr>
          <p:nvPr/>
        </p:nvPicPr>
        <p:blipFill>
          <a:blip r:embed="rId2"/>
          <a:stretch>
            <a:fillRect/>
          </a:stretch>
        </p:blipFill>
        <p:spPr>
          <a:xfrm>
            <a:off x="1206409" y="912403"/>
            <a:ext cx="9779182" cy="3031546"/>
          </a:xfrm>
          <a:prstGeom prst="rect">
            <a:avLst/>
          </a:prstGeom>
          <a:noFill/>
        </p:spPr>
      </p:pic>
      <p:sp>
        <p:nvSpPr>
          <p:cNvPr id="9" name="Title 2">
            <a:extLst>
              <a:ext uri="{FF2B5EF4-FFF2-40B4-BE49-F238E27FC236}">
                <a16:creationId xmlns:a16="http://schemas.microsoft.com/office/drawing/2014/main" id="{4318094C-03E9-707C-2BBF-2A8FAE57C0F0}"/>
              </a:ext>
            </a:extLst>
          </p:cNvPr>
          <p:cNvSpPr>
            <a:spLocks noGrp="1"/>
          </p:cNvSpPr>
          <p:nvPr>
            <p:ph type="title"/>
          </p:nvPr>
        </p:nvSpPr>
        <p:spPr>
          <a:xfrm>
            <a:off x="905577" y="-83907"/>
            <a:ext cx="10515600" cy="1325563"/>
          </a:xfrm>
        </p:spPr>
        <p:txBody>
          <a:bodyPr/>
          <a:lstStyle/>
          <a:p>
            <a:r>
              <a:rPr lang="en-US" dirty="0"/>
              <a:t>Readiness </a:t>
            </a:r>
          </a:p>
        </p:txBody>
      </p:sp>
      <p:pic>
        <p:nvPicPr>
          <p:cNvPr id="6" name="Picture 5">
            <a:extLst>
              <a:ext uri="{FF2B5EF4-FFF2-40B4-BE49-F238E27FC236}">
                <a16:creationId xmlns:a16="http://schemas.microsoft.com/office/drawing/2014/main" id="{DAF0276D-25F7-DC2F-4A08-F86F546E6A8C}"/>
              </a:ext>
            </a:extLst>
          </p:cNvPr>
          <p:cNvPicPr>
            <a:picLocks noChangeAspect="1"/>
          </p:cNvPicPr>
          <p:nvPr/>
        </p:nvPicPr>
        <p:blipFill>
          <a:blip r:embed="rId3"/>
          <a:stretch>
            <a:fillRect/>
          </a:stretch>
        </p:blipFill>
        <p:spPr>
          <a:xfrm>
            <a:off x="1206409" y="4040204"/>
            <a:ext cx="9779182" cy="2817796"/>
          </a:xfrm>
          <a:prstGeom prst="rect">
            <a:avLst/>
          </a:prstGeom>
        </p:spPr>
      </p:pic>
    </p:spTree>
    <p:extLst>
      <p:ext uri="{BB962C8B-B14F-4D97-AF65-F5344CB8AC3E}">
        <p14:creationId xmlns:p14="http://schemas.microsoft.com/office/powerpoint/2010/main" val="55388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pPr algn="ctr"/>
            <a:r>
              <a:rPr lang="en-US"/>
              <a:t>Will be updated As soon as possible</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39</a:t>
            </a:fld>
            <a:endParaRPr lang="en-US"/>
          </a:p>
        </p:txBody>
      </p:sp>
    </p:spTree>
    <p:extLst>
      <p:ext uri="{BB962C8B-B14F-4D97-AF65-F5344CB8AC3E}">
        <p14:creationId xmlns:p14="http://schemas.microsoft.com/office/powerpoint/2010/main" val="24214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extLst>
              <p:ext uri="{D42A27DB-BD31-4B8C-83A1-F6EECF244321}">
                <p14:modId xmlns:p14="http://schemas.microsoft.com/office/powerpoint/2010/main" val="1777812977"/>
              </p:ext>
            </p:extLst>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extLst>
              <p:ext uri="{D42A27DB-BD31-4B8C-83A1-F6EECF244321}">
                <p14:modId xmlns:p14="http://schemas.microsoft.com/office/powerpoint/2010/main" val="1078681282"/>
              </p:ext>
            </p:extLst>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sz="1400">
                <a:solidFill>
                  <a:prstClr val="black"/>
                </a:solidFill>
                <a:latin typeface="Calibri"/>
              </a:rPr>
              <a:t> GO Teams will need to take</a:t>
            </a:r>
            <a:r>
              <a:rPr lang="en-US" sz="1400" b="1">
                <a:solidFill>
                  <a:prstClr val="black"/>
                </a:solidFill>
                <a:latin typeface="Calibri"/>
              </a:rPr>
              <a:t> </a:t>
            </a:r>
            <a:r>
              <a:rPr lang="en-US" sz="1400" b="1">
                <a:solidFill>
                  <a:srgbClr val="FF0000"/>
                </a:solidFill>
                <a:latin typeface="Calibri"/>
              </a:rPr>
              <a:t>ACTION</a:t>
            </a:r>
            <a:r>
              <a:rPr lang="en-US" sz="1400">
                <a:solidFill>
                  <a:prstClr val="black"/>
                </a:solidFill>
                <a:latin typeface="Calibri"/>
              </a:rPr>
              <a:t> on the budget at these meetings.</a:t>
            </a:r>
            <a:endParaRPr kumimoji="0" lang="en-US" sz="140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What</a:t>
            </a:r>
          </a:p>
          <a:p>
            <a:pPr>
              <a:lnSpc>
                <a:spcPct val="100000"/>
              </a:lnSpc>
              <a:spcBef>
                <a:spcPts val="0"/>
              </a:spcBef>
              <a:buSzPct val="100000"/>
            </a:pPr>
            <a:r>
              <a:rPr lang="en-US" sz="2000">
                <a:solidFill>
                  <a:schemeClr val="accent3"/>
                </a:solidFill>
              </a:rPr>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Why</a:t>
            </a:r>
          </a:p>
          <a:p>
            <a:pPr>
              <a:lnSpc>
                <a:spcPct val="100000"/>
              </a:lnSpc>
              <a:spcBef>
                <a:spcPts val="0"/>
              </a:spcBef>
              <a:buSzPct val="100000"/>
            </a:pPr>
            <a:r>
              <a:rPr lang="en-US" sz="2000">
                <a:solidFill>
                  <a:schemeClr val="accent3"/>
                </a:solidFill>
              </a:rPr>
              <a:t>This meeting provides an opportunity for GO Teams to </a:t>
            </a:r>
            <a:r>
              <a:rPr lang="en-US" sz="2000" u="sng">
                <a:solidFill>
                  <a:schemeClr val="accent3"/>
                </a:solidFill>
              </a:rPr>
              <a:t>discuss the principal’s proposed budget and how it supports the school's programmatic needs and key strategic priorities for the 25-26 school year</a:t>
            </a:r>
            <a:r>
              <a:rPr lang="en-US" sz="2000">
                <a:solidFill>
                  <a:schemeClr val="accent3"/>
                </a:solidFill>
              </a:rPr>
              <a:t>. It also </a:t>
            </a:r>
            <a:r>
              <a:rPr lang="en-US" sz="2000" u="sng">
                <a:solidFill>
                  <a:schemeClr val="accent3"/>
                </a:solidFill>
              </a:rPr>
              <a:t>provides the GO Team the opportunity to review and provide feedback on proposed use of school-level flexibility</a:t>
            </a:r>
            <a:r>
              <a:rPr lang="en-US" sz="2000">
                <a:solidFill>
                  <a:schemeClr val="accent3"/>
                </a:solidFill>
              </a:rPr>
              <a:t>. </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When </a:t>
            </a:r>
          </a:p>
          <a:p>
            <a:pPr marL="63500">
              <a:lnSpc>
                <a:spcPct val="100000"/>
              </a:lnSpc>
              <a:spcBef>
                <a:spcPts val="0"/>
              </a:spcBef>
              <a:buSzPct val="100000"/>
            </a:pPr>
            <a:r>
              <a:rPr lang="en-US" sz="2000">
                <a:solidFill>
                  <a:schemeClr val="accent3"/>
                </a:solidFill>
                <a:sym typeface="Calibri"/>
              </a:rPr>
              <a:t>Early February 10 - February 14th,</a:t>
            </a:r>
            <a:r>
              <a:rPr lang="en-US" sz="2000">
                <a:solidFill>
                  <a:schemeClr val="accent3"/>
                </a:solidFill>
                <a:ea typeface="Calibri"/>
                <a:cs typeface="Calibri"/>
                <a:sym typeface="Calibri"/>
              </a:rPr>
              <a:t> </a:t>
            </a:r>
            <a:r>
              <a:rPr lang="en-US" sz="2000" u="sng">
                <a:solidFill>
                  <a:srgbClr val="FF0000"/>
                </a:solidFill>
                <a:ea typeface="Calibri"/>
                <a:cs typeface="Calibri"/>
                <a:sym typeface="Calibri"/>
              </a:rPr>
              <a:t>before</a:t>
            </a:r>
            <a:r>
              <a:rPr lang="en-US" sz="2000" b="0">
                <a:solidFill>
                  <a:schemeClr val="accent3"/>
                </a:solidFill>
                <a:ea typeface="Calibri"/>
                <a:cs typeface="Calibri"/>
                <a:sym typeface="Calibri"/>
              </a:rPr>
              <a:t> </a:t>
            </a:r>
            <a:r>
              <a:rPr lang="en-US" sz="2000">
                <a:solidFill>
                  <a:schemeClr val="accent3"/>
                </a:solidFill>
                <a:sym typeface="Calibri"/>
              </a:rPr>
              <a:t>Cluster Superintendent review.</a:t>
            </a:r>
            <a:r>
              <a:rPr lang="en-US" sz="2000">
                <a:solidFill>
                  <a:schemeClr val="accent3"/>
                </a:solidFill>
                <a:cs typeface="Calibri"/>
                <a:sym typeface="Calibri"/>
              </a:rPr>
              <a:t> </a:t>
            </a:r>
            <a:r>
              <a:rPr lang="en-US" sz="2000">
                <a:solidFill>
                  <a:schemeClr val="dk1"/>
                </a:solidFill>
                <a:cs typeface="Calibri"/>
                <a:sym typeface="Calibri"/>
              </a:rPr>
              <a:t> </a:t>
            </a:r>
            <a:endParaRPr lang="en-US" sz="200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879255"/>
          </a:xfrm>
          <a:prstGeom prst="rect">
            <a:avLst/>
          </a:prstGeom>
          <a:solidFill>
            <a:srgbClr val="F2F2F2"/>
          </a:solidFill>
          <a:ln>
            <a:noFill/>
          </a:ln>
        </p:spPr>
        <p:txBody>
          <a:bodyPr spcFirstLastPara="1" wrap="square" lIns="91425" tIns="45700" rIns="91425" bIns="45700" anchor="t" anchorCtr="0">
            <a:noAutofit/>
          </a:bodyPr>
          <a:lstStyle/>
          <a:p>
            <a:pPr marL="228600" indent="-228600">
              <a:buClr>
                <a:srgbClr val="000000"/>
              </a:buClr>
              <a:buSzPts val="1000"/>
              <a:buFont typeface="Calibri"/>
              <a:buAutoNum type="alphaUcPeriod"/>
            </a:pPr>
            <a:r>
              <a:rPr lang="en-US" sz="1000" dirty="0">
                <a:latin typeface="Calibri"/>
                <a:ea typeface="Calibri"/>
                <a:cs typeface="Calibri"/>
                <a:sym typeface="Calibri"/>
              </a:rPr>
              <a:t>Implement &amp; monitor guided reading in grades K-3.</a:t>
            </a:r>
          </a:p>
          <a:p>
            <a:pPr marL="228600" indent="-228600">
              <a:buClr>
                <a:srgbClr val="000000"/>
              </a:buClr>
              <a:buSzPts val="1000"/>
              <a:buFont typeface="Calibri"/>
              <a:buAutoNum type="alphaUcPeriod"/>
            </a:pPr>
            <a:r>
              <a:rPr lang="en-US" sz="1000" dirty="0">
                <a:solidFill>
                  <a:srgbClr val="000000"/>
                </a:solidFill>
                <a:latin typeface="Calibri"/>
                <a:ea typeface="Calibri"/>
                <a:cs typeface="Calibri"/>
                <a:sym typeface="Calibri"/>
              </a:rPr>
              <a:t>Implement </a:t>
            </a:r>
            <a:r>
              <a:rPr lang="en-US" sz="1000" dirty="0" err="1">
                <a:solidFill>
                  <a:srgbClr val="000000"/>
                </a:solidFill>
                <a:latin typeface="Calibri"/>
                <a:ea typeface="Calibri"/>
                <a:cs typeface="Calibri"/>
                <a:sym typeface="Calibri"/>
              </a:rPr>
              <a:t>Fundations</a:t>
            </a:r>
            <a:r>
              <a:rPr lang="en-US" sz="1000" dirty="0">
                <a:solidFill>
                  <a:srgbClr val="000000"/>
                </a:solidFill>
                <a:latin typeface="Calibri"/>
                <a:ea typeface="Calibri"/>
                <a:cs typeface="Calibri"/>
                <a:sym typeface="Calibri"/>
              </a:rPr>
              <a:t> in grades K-3.</a:t>
            </a:r>
          </a:p>
          <a:p>
            <a:pPr marL="228600" indent="-228600">
              <a:buClr>
                <a:srgbClr val="000000"/>
              </a:buClr>
              <a:buSzPts val="1000"/>
              <a:buFont typeface="Calibri"/>
              <a:buAutoNum type="alphaUcPeriod"/>
            </a:pPr>
            <a:r>
              <a:rPr lang="en-US" sz="1000" dirty="0">
                <a:latin typeface="Calibri"/>
                <a:ea typeface="Calibri"/>
                <a:cs typeface="Calibri"/>
                <a:sym typeface="Calibri"/>
              </a:rPr>
              <a:t>Small group needs based daily in reading &amp; math using the RIT band data from MAPs.</a:t>
            </a:r>
          </a:p>
          <a:p>
            <a:pPr marL="228600" indent="-228600">
              <a:buClr>
                <a:srgbClr val="000000"/>
              </a:buClr>
              <a:buSzPts val="1000"/>
              <a:buFont typeface="Calibri"/>
              <a:buAutoNum type="alphaUcPeriod"/>
            </a:pPr>
            <a:r>
              <a:rPr lang="en-US" sz="1000" dirty="0">
                <a:latin typeface="Calibri"/>
                <a:ea typeface="Calibri"/>
                <a:cs typeface="Calibri"/>
                <a:sym typeface="Calibri"/>
              </a:rPr>
              <a:t>Implement math fluency goals for students. </a:t>
            </a:r>
          </a:p>
          <a:p>
            <a:pPr marL="228600" indent="-228600">
              <a:buClr>
                <a:srgbClr val="000000"/>
              </a:buClr>
              <a:buSzPts val="1000"/>
              <a:buFont typeface="Calibri"/>
              <a:buAutoNum type="alphaUcPeriod"/>
            </a:pPr>
            <a:endParaRPr lang="en-US" sz="1000" dirty="0">
              <a:latin typeface="Calibri"/>
              <a:ea typeface="Calibri"/>
              <a:cs typeface="Calibri"/>
              <a:sym typeface="Calibri"/>
            </a:endParaRPr>
          </a:p>
          <a:p>
            <a:pPr marL="228600" indent="-228600">
              <a:buClr>
                <a:srgbClr val="000000"/>
              </a:buClr>
              <a:buSzPts val="1000"/>
              <a:buFont typeface="Calibri"/>
              <a:buAutoNum type="alphaUcPeriod"/>
            </a:pPr>
            <a:endParaRPr sz="1000" dirty="0">
              <a:solidFill>
                <a:srgbClr val="000000"/>
              </a:solidFill>
              <a:latin typeface="Calibri"/>
              <a:ea typeface="Calibri"/>
              <a:cs typeface="Calibri"/>
              <a:sym typeface="Calibri"/>
            </a:endParaRPr>
          </a:p>
        </p:txBody>
      </p:sp>
      <p:sp>
        <p:nvSpPr>
          <p:cNvPr id="330" name="Google Shape;330;p11"/>
          <p:cNvSpPr/>
          <p:nvPr/>
        </p:nvSpPr>
        <p:spPr>
          <a:xfrm>
            <a:off x="6183344" y="3591718"/>
            <a:ext cx="4003500" cy="953053"/>
          </a:xfrm>
          <a:prstGeom prst="rect">
            <a:avLst/>
          </a:prstGeom>
          <a:solidFill>
            <a:srgbClr val="DDEAF6"/>
          </a:solidFill>
          <a:ln>
            <a:noFill/>
          </a:ln>
        </p:spPr>
        <p:txBody>
          <a:bodyPr spcFirstLastPara="1" wrap="square" lIns="91425" tIns="45700" rIns="91425" bIns="45700" anchor="t" anchorCtr="0">
            <a:noAutofit/>
          </a:bodyPr>
          <a:lstStyle/>
          <a:p>
            <a:pPr marL="228600" indent="-228600">
              <a:buClr>
                <a:srgbClr val="000000"/>
              </a:buClr>
              <a:buSzPts val="1000"/>
              <a:buFont typeface="Calibri"/>
              <a:buAutoNum type="alphaUcPeriod"/>
            </a:pPr>
            <a:r>
              <a:rPr lang="en-US" sz="1000" dirty="0">
                <a:solidFill>
                  <a:srgbClr val="000000"/>
                </a:solidFill>
                <a:latin typeface="Calibri" panose="020F0502020204030204" pitchFamily="34" charset="0"/>
                <a:cs typeface="Calibri" panose="020F0502020204030204" pitchFamily="34" charset="0"/>
                <a:sym typeface="Arial"/>
              </a:rPr>
              <a:t>Update current SST/RTI process to model the district’s MTSS process.</a:t>
            </a:r>
          </a:p>
          <a:p>
            <a:pPr marL="228600" indent="-228600">
              <a:buClr>
                <a:srgbClr val="000000"/>
              </a:buClr>
              <a:buSzPts val="1000"/>
              <a:buFont typeface="Calibri"/>
              <a:buAutoNum type="alphaUcPeriod"/>
            </a:pPr>
            <a:r>
              <a:rPr lang="en-US" sz="1000" dirty="0">
                <a:latin typeface="Calibri" panose="020F0502020204030204" pitchFamily="34" charset="0"/>
                <a:cs typeface="Calibri" panose="020F0502020204030204" pitchFamily="34" charset="0"/>
              </a:rPr>
              <a:t>Provide professional learning opportunities for teachers about the MTSS process.</a:t>
            </a:r>
            <a:endParaRPr lang="en-US" sz="1000" dirty="0">
              <a:solidFill>
                <a:srgbClr val="000000"/>
              </a:solidFill>
              <a:latin typeface="Calibri" panose="020F0502020204030204" pitchFamily="34" charset="0"/>
              <a:cs typeface="Calibri" panose="020F0502020204030204" pitchFamily="34" charset="0"/>
              <a:sym typeface="Arial"/>
            </a:endParaRPr>
          </a:p>
          <a:p>
            <a:pPr marL="228600" indent="-228600">
              <a:buClr>
                <a:srgbClr val="000000"/>
              </a:buClr>
              <a:buSzPts val="1000"/>
              <a:buFont typeface="Calibri"/>
              <a:buAutoNum type="alphaUcPeriod"/>
            </a:pPr>
            <a:r>
              <a:rPr lang="en-US" sz="1000" dirty="0">
                <a:solidFill>
                  <a:srgbClr val="000000"/>
                </a:solidFill>
                <a:latin typeface="Calibri" panose="020F0502020204030204" pitchFamily="34" charset="0"/>
                <a:cs typeface="Calibri" panose="020F0502020204030204" pitchFamily="34" charset="0"/>
                <a:sym typeface="Arial"/>
              </a:rPr>
              <a:t>Develop a communication plan </a:t>
            </a:r>
            <a:r>
              <a:rPr lang="en-US" sz="1000" dirty="0">
                <a:latin typeface="Calibri" panose="020F0502020204030204" pitchFamily="34" charset="0"/>
                <a:cs typeface="Calibri" panose="020F0502020204030204" pitchFamily="34" charset="0"/>
              </a:rPr>
              <a:t>around the Gifted program that targets under-represented ethnic groups. </a:t>
            </a:r>
          </a:p>
          <a:p>
            <a:pPr marL="228600" indent="-228600">
              <a:buClr>
                <a:srgbClr val="000000"/>
              </a:buClr>
              <a:buSzPts val="1000"/>
              <a:buFont typeface="Calibri"/>
              <a:buAutoNum type="alphaUcPeriod"/>
            </a:pPr>
            <a:r>
              <a:rPr lang="en-US" sz="1000" dirty="0">
                <a:latin typeface="Calibri" panose="020F0502020204030204" pitchFamily="34" charset="0"/>
                <a:cs typeface="Calibri" panose="020F0502020204030204" pitchFamily="34" charset="0"/>
              </a:rPr>
              <a:t> Reinstate clubs, student government, safety patrols etc. </a:t>
            </a:r>
            <a:endParaRPr sz="1000" dirty="0">
              <a:solidFill>
                <a:srgbClr val="000000"/>
              </a:solidFill>
              <a:latin typeface="Calibri" panose="020F0502020204030204" pitchFamily="34" charset="0"/>
              <a:cs typeface="Calibri" panose="020F0502020204030204" pitchFamily="34" charset="0"/>
              <a:sym typeface="Arial"/>
            </a:endParaRPr>
          </a:p>
        </p:txBody>
      </p:sp>
      <p:sp>
        <p:nvSpPr>
          <p:cNvPr id="331" name="Google Shape;331;p11"/>
          <p:cNvSpPr/>
          <p:nvPr/>
        </p:nvSpPr>
        <p:spPr>
          <a:xfrm>
            <a:off x="6183344" y="4661242"/>
            <a:ext cx="4003500" cy="1019431"/>
          </a:xfrm>
          <a:prstGeom prst="rect">
            <a:avLst/>
          </a:prstGeom>
          <a:solidFill>
            <a:srgbClr val="FBE4D4"/>
          </a:solidFill>
          <a:ln>
            <a:noFill/>
          </a:ln>
        </p:spPr>
        <p:txBody>
          <a:bodyPr spcFirstLastPara="1" wrap="square" lIns="91425" tIns="45700" rIns="91425" bIns="45700" anchor="t" anchorCtr="0">
            <a:noAutofit/>
          </a:bodyPr>
          <a:lstStyle/>
          <a:p>
            <a:pPr marL="228600" indent="-228600">
              <a:spcBef>
                <a:spcPts val="600"/>
              </a:spcBef>
              <a:buClr>
                <a:schemeClr val="dk1"/>
              </a:buClr>
              <a:buSzPts val="1000"/>
              <a:buFont typeface="Arial"/>
              <a:buAutoNum type="alphaUcPeriod"/>
            </a:pPr>
            <a:r>
              <a:rPr lang="en-US" sz="1000" dirty="0">
                <a:solidFill>
                  <a:srgbClr val="000000"/>
                </a:solidFill>
                <a:latin typeface="Calibri"/>
                <a:ea typeface="Calibri"/>
                <a:cs typeface="Calibri"/>
                <a:sym typeface="Calibri"/>
              </a:rPr>
              <a:t>Teachers attend targeted on-going PL to develop and implement the IB PYP and yearly IB-sponsored training. </a:t>
            </a:r>
          </a:p>
          <a:p>
            <a:pPr marL="228600" indent="-228600">
              <a:spcBef>
                <a:spcPts val="600"/>
              </a:spcBef>
              <a:buClr>
                <a:schemeClr val="dk1"/>
              </a:buClr>
              <a:buSzPts val="1000"/>
              <a:buFont typeface="Arial"/>
              <a:buAutoNum type="alphaUcPeriod"/>
            </a:pPr>
            <a:r>
              <a:rPr lang="en-US" sz="1000" dirty="0">
                <a:latin typeface="Calibri"/>
                <a:ea typeface="Calibri"/>
                <a:cs typeface="Calibri"/>
                <a:sym typeface="Calibri"/>
              </a:rPr>
              <a:t>Provide dedicated time for collaborative planning and reflection.</a:t>
            </a:r>
          </a:p>
          <a:p>
            <a:pPr marL="228600" indent="-228600">
              <a:spcBef>
                <a:spcPts val="600"/>
              </a:spcBef>
              <a:buClr>
                <a:schemeClr val="dk1"/>
              </a:buClr>
              <a:buSzPts val="1000"/>
              <a:buFont typeface="Arial"/>
              <a:buAutoNum type="alphaUcPeriod"/>
            </a:pPr>
            <a:r>
              <a:rPr lang="en-US" sz="1000" dirty="0">
                <a:latin typeface="Calibri"/>
                <a:ea typeface="Calibri"/>
                <a:cs typeface="Calibri"/>
                <a:sym typeface="Calibri"/>
              </a:rPr>
              <a:t>Math teachers will attend district level professional learning opportunities for math and SEL. </a:t>
            </a: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5746" y="5797143"/>
            <a:ext cx="4003500" cy="822220"/>
          </a:xfrm>
          <a:prstGeom prst="rect">
            <a:avLst/>
          </a:prstGeom>
          <a:solidFill>
            <a:srgbClr val="FFF2CC"/>
          </a:solidFill>
          <a:ln>
            <a:noFill/>
          </a:ln>
        </p:spPr>
        <p:txBody>
          <a:bodyPr spcFirstLastPara="1" wrap="square" lIns="91425" tIns="45700" rIns="91425" bIns="45700" anchor="t" anchorCtr="0">
            <a:noAutofit/>
          </a:bodyPr>
          <a:lstStyle/>
          <a:p>
            <a:pPr marL="228600" indent="-228600">
              <a:spcBef>
                <a:spcPts val="600"/>
              </a:spcBef>
              <a:buClr>
                <a:schemeClr val="dk1"/>
              </a:buClr>
              <a:buSzPts val="1000"/>
              <a:buFont typeface="Arial"/>
              <a:buAutoNum type="alphaUcPeriod"/>
            </a:pPr>
            <a:r>
              <a:rPr lang="en-US" sz="1000" dirty="0">
                <a:latin typeface="Calibri"/>
                <a:ea typeface="Calibri"/>
                <a:cs typeface="Calibri"/>
                <a:sym typeface="Calibri"/>
              </a:rPr>
              <a:t>Review and revise work assignments based on the need of the school yearly. </a:t>
            </a:r>
          </a:p>
          <a:p>
            <a:pPr marL="228600" indent="-228600">
              <a:spcBef>
                <a:spcPts val="600"/>
              </a:spcBef>
              <a:buClr>
                <a:schemeClr val="dk1"/>
              </a:buClr>
              <a:buSzPts val="1000"/>
              <a:buFont typeface="Arial"/>
              <a:buAutoNum type="alphaUcPeriod"/>
            </a:pPr>
            <a:r>
              <a:rPr lang="en-US" sz="1000" dirty="0">
                <a:latin typeface="Calibri"/>
                <a:ea typeface="Calibri"/>
                <a:cs typeface="Calibri"/>
                <a:sym typeface="Calibri"/>
              </a:rPr>
              <a:t>Establish a Foundation Committee to research the creation of a foundation to determine feasibility. </a:t>
            </a: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5166629" y="-43268"/>
            <a:ext cx="1837698" cy="461635"/>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Parkside ES</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16899" y="605904"/>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2162425" y="946325"/>
            <a:ext cx="1912500" cy="8004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900" dirty="0">
                <a:latin typeface="Calibri"/>
                <a:ea typeface="Calibri"/>
                <a:cs typeface="Calibri"/>
                <a:sym typeface="Calibri"/>
              </a:rPr>
              <a:t>To increase the number of students in grades 3-5 scoring at the proficient and above levels in reading from 30% in 2019 to 47% in 2025 on the Georgia Milestones assessment.</a:t>
            </a:r>
            <a:endParaRPr sz="900" dirty="0">
              <a:solidFill>
                <a:srgbClr val="000000"/>
              </a:solidFill>
              <a:latin typeface="Calibri"/>
              <a:ea typeface="Calibri"/>
              <a:cs typeface="Calibri"/>
              <a:sym typeface="Calibri"/>
            </a:endParaRPr>
          </a:p>
        </p:txBody>
      </p:sp>
      <p:sp>
        <p:nvSpPr>
          <p:cNvPr id="337" name="Google Shape;337;p11"/>
          <p:cNvSpPr/>
          <p:nvPr/>
        </p:nvSpPr>
        <p:spPr>
          <a:xfrm>
            <a:off x="4172888"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900" dirty="0">
                <a:latin typeface="Calibri"/>
                <a:ea typeface="Calibri"/>
                <a:cs typeface="Calibri"/>
                <a:sym typeface="Calibri"/>
              </a:rPr>
              <a:t>To increase the number of students in grades 3-5 scoring at the proficient and above levels in math from 29% in 2019 to 45% in 2025 on the Georgia Milestones assessment. </a:t>
            </a:r>
            <a:endParaRPr sz="900" dirty="0">
              <a:solidFill>
                <a:srgbClr val="000000"/>
              </a:solidFill>
              <a:latin typeface="Calibri"/>
              <a:ea typeface="Calibri"/>
              <a:cs typeface="Calibri"/>
              <a:sym typeface="Calibri"/>
            </a:endParaRPr>
          </a:p>
        </p:txBody>
      </p:sp>
      <p:sp>
        <p:nvSpPr>
          <p:cNvPr id="338" name="Google Shape;338;p11"/>
          <p:cNvSpPr/>
          <p:nvPr/>
        </p:nvSpPr>
        <p:spPr>
          <a:xfrm>
            <a:off x="6183350" y="944141"/>
            <a:ext cx="1912500" cy="7803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000">
                <a:latin typeface="Calibri"/>
                <a:ea typeface="Calibri"/>
                <a:cs typeface="Calibri"/>
                <a:sym typeface="Calibri"/>
              </a:rPr>
              <a:t>To increase the number of students absent less than 10% of the days enrolled to 85% by spring of 2025.</a:t>
            </a:r>
            <a:endParaRPr sz="1000">
              <a:solidFill>
                <a:srgbClr val="000000"/>
              </a:solidFill>
              <a:latin typeface="Calibri"/>
              <a:ea typeface="Calibri"/>
              <a:cs typeface="Calibri"/>
              <a:sym typeface="Calibri"/>
            </a:endParaRPr>
          </a:p>
        </p:txBody>
      </p:sp>
      <p:sp>
        <p:nvSpPr>
          <p:cNvPr id="339" name="Google Shape;339;p11"/>
          <p:cNvSpPr txBox="1">
            <a:spLocks noGrp="1"/>
          </p:cNvSpPr>
          <p:nvPr>
            <p:ph type="sldNum" idx="12"/>
          </p:nvPr>
        </p:nvSpPr>
        <p:spPr>
          <a:xfrm>
            <a:off x="11786616" y="6007608"/>
            <a:ext cx="411480" cy="365125"/>
          </a:xfrm>
          <a:prstGeom prst="rect">
            <a:avLst/>
          </a:prstGeom>
          <a:noFill/>
          <a:ln>
            <a:noFill/>
          </a:ln>
        </p:spPr>
        <p:txBody>
          <a:bodyPr spcFirstLastPara="1" vert="horz" wrap="square" lIns="45720" tIns="45720" rIns="45720" bIns="45720" rtlCol="0" anchor="ctr" anchorCtr="0">
            <a:noAutofit/>
          </a:bodyP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200"/>
            </a:pPr>
            <a:fld id="{D79E6812-DF0E-4B88-AFAA-EAC7168F54C0}" type="slidenum">
              <a:rPr lang="en-US" smtClean="0"/>
              <a:pPr algn="ctr">
                <a:buClr>
                  <a:srgbClr val="000000"/>
                </a:buClr>
                <a:buSzPts val="1200"/>
              </a:pPr>
              <a:t>8</a:t>
            </a:fld>
            <a:endParaRPr sz="1000">
              <a:solidFill>
                <a:srgbClr val="000000"/>
              </a:solidFill>
              <a:latin typeface="Verdana"/>
              <a:ea typeface="Verdana"/>
              <a:cs typeface="Verdana"/>
              <a:sym typeface="Verdana"/>
            </a:endParaRPr>
          </a:p>
        </p:txBody>
      </p:sp>
      <p:sp>
        <p:nvSpPr>
          <p:cNvPr id="340" name="Google Shape;340;p11"/>
          <p:cNvSpPr/>
          <p:nvPr/>
        </p:nvSpPr>
        <p:spPr>
          <a:xfrm>
            <a:off x="8214142"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200"/>
            </a:pPr>
            <a:r>
              <a:rPr lang="en-US" sz="1000" dirty="0">
                <a:solidFill>
                  <a:schemeClr val="dk1"/>
                </a:solidFill>
                <a:latin typeface="Calibri"/>
                <a:ea typeface="Calibri"/>
                <a:cs typeface="Calibri"/>
                <a:sym typeface="Calibri"/>
              </a:rPr>
              <a:t>To increase the number of positive rating each year over the prior year based on the student/parent climate survey.</a:t>
            </a:r>
            <a:endParaRPr sz="1200" dirty="0">
              <a:solidFill>
                <a:srgbClr val="000000"/>
              </a:solidFill>
              <a:latin typeface="Calibri"/>
              <a:ea typeface="Calibri"/>
              <a:cs typeface="Calibri"/>
              <a:sym typeface="Calibri"/>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784790"/>
          </a:xfrm>
          <a:prstGeom prst="rect">
            <a:avLst/>
          </a:prstGeom>
          <a:noFill/>
          <a:ln>
            <a:noFill/>
          </a:ln>
        </p:spPr>
        <p:txBody>
          <a:bodyPr spcFirstLastPara="1" wrap="square" lIns="91425" tIns="45700" rIns="91425" bIns="45700" anchor="t" anchorCtr="0">
            <a:spAutoFit/>
          </a:bodyPr>
          <a:lstStyle/>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a:spcBef>
                <a:spcPts val="600"/>
              </a:spcBef>
              <a:buClr>
                <a:schemeClr val="dk1"/>
              </a:buClr>
              <a:buSzPts val="1000"/>
            </a:pPr>
            <a:endParaRPr sz="1000" b="1">
              <a:solidFill>
                <a:srgbClr val="000000"/>
              </a:solidFill>
              <a:latin typeface="Calibri"/>
              <a:ea typeface="Calibri"/>
              <a:cs typeface="Calibri"/>
              <a:sym typeface="Calibri"/>
            </a:endParaRPr>
          </a:p>
        </p:txBody>
      </p:sp>
      <p:sp>
        <p:nvSpPr>
          <p:cNvPr id="343" name="Google Shape;343;p11"/>
          <p:cNvSpPr/>
          <p:nvPr/>
        </p:nvSpPr>
        <p:spPr>
          <a:xfrm>
            <a:off x="3414823" y="3628648"/>
            <a:ext cx="2418900" cy="1400343"/>
          </a:xfrm>
          <a:prstGeom prst="rect">
            <a:avLst/>
          </a:prstGeom>
          <a:noFill/>
          <a:ln>
            <a:noFill/>
          </a:ln>
        </p:spPr>
        <p:txBody>
          <a:bodyPr spcFirstLastPara="1" wrap="square" lIns="91425" tIns="45700" rIns="91425" bIns="45700" anchor="t" anchorCtr="0">
            <a:spAutoFit/>
          </a:bodyPr>
          <a:lstStyle/>
          <a:p>
            <a:pPr>
              <a:spcBef>
                <a:spcPts val="600"/>
              </a:spcBef>
            </a:pPr>
            <a:r>
              <a:rPr lang="en-US" sz="1000" b="1">
                <a:latin typeface="Calibri"/>
                <a:ea typeface="Calibri"/>
                <a:cs typeface="Calibri"/>
                <a:sym typeface="Calibri"/>
              </a:rPr>
              <a:t>1. Enhance our Student Support Team (SST) process.</a:t>
            </a:r>
            <a:endParaRPr sz="1000" b="1">
              <a:latin typeface="Calibri"/>
              <a:ea typeface="Calibri"/>
              <a:cs typeface="Calibri"/>
              <a:sym typeface="Calibri"/>
            </a:endParaRPr>
          </a:p>
          <a:p>
            <a:pPr>
              <a:spcBef>
                <a:spcPts val="600"/>
              </a:spcBef>
            </a:pPr>
            <a:r>
              <a:rPr lang="en-US" sz="1000" b="1">
                <a:latin typeface="Calibri"/>
                <a:ea typeface="Calibri"/>
                <a:cs typeface="Calibri"/>
                <a:sym typeface="Calibri"/>
              </a:rPr>
              <a:t>2. Increase access to the gifted program to make the program more diverse. </a:t>
            </a:r>
            <a:endParaRPr sz="1000" b="1">
              <a:latin typeface="Calibri"/>
              <a:ea typeface="Calibri"/>
              <a:cs typeface="Calibri"/>
              <a:sym typeface="Calibri"/>
            </a:endParaRPr>
          </a:p>
          <a:p>
            <a:pPr>
              <a:spcBef>
                <a:spcPts val="600"/>
              </a:spcBef>
            </a:pPr>
            <a:r>
              <a:rPr lang="en-US" sz="1000" b="1">
                <a:latin typeface="Calibri"/>
                <a:ea typeface="Calibri"/>
                <a:cs typeface="Calibri"/>
                <a:sym typeface="Calibri"/>
              </a:rPr>
              <a:t>3. Enhance opportunities for student leadership in a range of intra &amp; extra school activities. </a:t>
            </a:r>
            <a:endParaRPr sz="1000" b="1">
              <a:latin typeface="Calibri"/>
              <a:ea typeface="Calibri"/>
              <a:cs typeface="Calibri"/>
              <a:sym typeface="Calibri"/>
            </a:endParaRPr>
          </a:p>
        </p:txBody>
      </p:sp>
      <p:sp>
        <p:nvSpPr>
          <p:cNvPr id="344" name="Google Shape;344;p11"/>
          <p:cNvSpPr/>
          <p:nvPr/>
        </p:nvSpPr>
        <p:spPr>
          <a:xfrm>
            <a:off x="3414825" y="4974698"/>
            <a:ext cx="2418900" cy="1400343"/>
          </a:xfrm>
          <a:prstGeom prst="rect">
            <a:avLst/>
          </a:prstGeom>
          <a:noFill/>
          <a:ln>
            <a:noFill/>
          </a:ln>
        </p:spPr>
        <p:txBody>
          <a:bodyPr spcFirstLastPara="1" wrap="square" lIns="91425" tIns="45700" rIns="91425" bIns="45700" anchor="t" anchorCtr="0">
            <a:spAutoFit/>
          </a:bodyPr>
          <a:lstStyle/>
          <a:p>
            <a:r>
              <a:rPr lang="en-US" sz="1000" b="1">
                <a:latin typeface="Calibri"/>
                <a:ea typeface="Calibri"/>
                <a:cs typeface="Calibri"/>
                <a:sym typeface="Calibri"/>
              </a:rPr>
              <a:t>1. Provide professional learning opportunities for teachers and staff in the areas of mathematics, SEL and IB.</a:t>
            </a:r>
            <a:endParaRPr sz="1000" b="1">
              <a:latin typeface="Calibri"/>
              <a:ea typeface="Calibri"/>
              <a:cs typeface="Calibri"/>
              <a:sym typeface="Calibri"/>
            </a:endParaRPr>
          </a:p>
          <a:p>
            <a:r>
              <a:rPr lang="en-US" sz="1000" b="1">
                <a:solidFill>
                  <a:srgbClr val="000000"/>
                </a:solidFill>
                <a:latin typeface="Calibri"/>
                <a:ea typeface="Calibri"/>
                <a:cs typeface="Calibri"/>
                <a:sym typeface="Calibri"/>
              </a:rPr>
              <a:t> </a:t>
            </a:r>
            <a:endParaRPr>
              <a:solidFill>
                <a:srgbClr val="000000"/>
              </a:solidFill>
              <a:latin typeface="Arial"/>
              <a:ea typeface="Arial"/>
              <a:cs typeface="Arial"/>
              <a:sym typeface="Arial"/>
            </a:endParaRPr>
          </a:p>
          <a:p>
            <a:pPr>
              <a:spcBef>
                <a:spcPts val="600"/>
              </a:spcBef>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a:solidFill>
                <a:srgbClr val="000000"/>
              </a:solidFill>
              <a:latin typeface="Calibri"/>
              <a:ea typeface="Calibri"/>
              <a:cs typeface="Calibri"/>
              <a:sym typeface="Calibri"/>
            </a:endParaRPr>
          </a:p>
        </p:txBody>
      </p:sp>
      <p:sp>
        <p:nvSpPr>
          <p:cNvPr id="345" name="Google Shape;345;p11"/>
          <p:cNvSpPr txBox="1"/>
          <p:nvPr/>
        </p:nvSpPr>
        <p:spPr>
          <a:xfrm>
            <a:off x="1516900" y="119900"/>
            <a:ext cx="3847800" cy="6465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000" b="1" i="1">
                <a:solidFill>
                  <a:srgbClr val="151515"/>
                </a:solidFill>
                <a:latin typeface="Calibri"/>
                <a:ea typeface="Calibri"/>
                <a:cs typeface="Calibri"/>
                <a:sym typeface="Calibri"/>
              </a:rPr>
              <a:t>Mission: Grounded in self-awareness and diverse perspectives, every student will be an empathetic critical thinker ready to succeed academically, socially, and creatively. </a:t>
            </a:r>
            <a:endParaRPr sz="100" b="1" i="1">
              <a:solidFill>
                <a:srgbClr val="151515"/>
              </a:solidFill>
              <a:latin typeface="Calibri"/>
              <a:ea typeface="Calibri"/>
              <a:cs typeface="Calibri"/>
              <a:sym typeface="Calibri"/>
            </a:endParaRPr>
          </a:p>
        </p:txBody>
      </p:sp>
      <p:sp>
        <p:nvSpPr>
          <p:cNvPr id="346" name="Google Shape;346;p11"/>
          <p:cNvSpPr txBox="1"/>
          <p:nvPr/>
        </p:nvSpPr>
        <p:spPr>
          <a:xfrm>
            <a:off x="6819381" y="156775"/>
            <a:ext cx="3307500" cy="8004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000" b="1" i="1">
                <a:solidFill>
                  <a:srgbClr val="151515"/>
                </a:solidFill>
                <a:latin typeface="Calibri"/>
                <a:ea typeface="Calibri"/>
                <a:cs typeface="Calibri"/>
                <a:sym typeface="Calibri"/>
              </a:rPr>
              <a:t>Vision: A beloved community school where a diverse population of students are inspired by their teachers and peers, who together build a foundation for lifelong learning and engagement in their community and world. </a:t>
            </a:r>
            <a:endParaRPr sz="100" b="1" i="1">
              <a:solidFill>
                <a:srgbClr val="151515"/>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25" y="3803675"/>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6988" y="4850800"/>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6988" y="58390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Creating a System of School Support</a:t>
            </a:r>
            <a:endParaRPr sz="1200" b="1">
              <a:solidFill>
                <a:schemeClr val="lt1"/>
              </a:solidFill>
              <a:latin typeface="Calibri"/>
              <a:ea typeface="Calibri"/>
              <a:cs typeface="Calibri"/>
              <a:sym typeface="Calibri"/>
            </a:endParaRPr>
          </a:p>
          <a:p>
            <a:pPr marL="171446" algn="ctr">
              <a:buClr>
                <a:srgbClr val="000000"/>
              </a:buClr>
              <a:buSzPts val="900"/>
            </a:pPr>
            <a:r>
              <a:rPr lang="en-US" sz="900">
                <a:solidFill>
                  <a:schemeClr val="lt1"/>
                </a:solidFill>
                <a:latin typeface="Calibri"/>
                <a:ea typeface="Calibri"/>
                <a:cs typeface="Calibri"/>
                <a:sym typeface="Calibri"/>
              </a:rPr>
              <a:t>Collective Action, Engagement &amp; Empowerment</a:t>
            </a:r>
            <a:endParaRPr sz="900">
              <a:solidFill>
                <a:schemeClr val="lt1"/>
              </a:solidFill>
              <a:latin typeface="Calibri"/>
              <a:ea typeface="Calibri"/>
              <a:cs typeface="Calibri"/>
              <a:sym typeface="Calibri"/>
            </a:endParaRPr>
          </a:p>
        </p:txBody>
      </p:sp>
      <p:sp>
        <p:nvSpPr>
          <p:cNvPr id="351" name="Google Shape;351;p11"/>
          <p:cNvSpPr/>
          <p:nvPr/>
        </p:nvSpPr>
        <p:spPr>
          <a:xfrm>
            <a:off x="3414822" y="5680673"/>
            <a:ext cx="2418900" cy="1708120"/>
          </a:xfrm>
          <a:prstGeom prst="rect">
            <a:avLst/>
          </a:prstGeom>
          <a:noFill/>
          <a:ln>
            <a:noFill/>
          </a:ln>
        </p:spPr>
        <p:txBody>
          <a:bodyPr spcFirstLastPara="1" wrap="square" lIns="91425" tIns="45700" rIns="91425" bIns="45700" anchor="t" anchorCtr="0">
            <a:spAutoFit/>
          </a:bodyPr>
          <a:lstStyle/>
          <a:p>
            <a:r>
              <a:rPr lang="en-US" sz="1000" b="1" dirty="0">
                <a:latin typeface="Calibri"/>
                <a:ea typeface="Calibri"/>
                <a:cs typeface="Calibri"/>
                <a:sym typeface="Calibri"/>
              </a:rPr>
              <a:t>1. Align personnel and resources to support the school’s strategic plan and priorities.</a:t>
            </a:r>
            <a:endParaRPr sz="1000" b="1" dirty="0">
              <a:latin typeface="Calibri"/>
              <a:ea typeface="Calibri"/>
              <a:cs typeface="Calibri"/>
              <a:sym typeface="Calibri"/>
            </a:endParaRPr>
          </a:p>
          <a:p>
            <a:r>
              <a:rPr lang="en-US" sz="1000" b="1" dirty="0">
                <a:latin typeface="Calibri"/>
                <a:ea typeface="Calibri"/>
                <a:cs typeface="Calibri"/>
                <a:sym typeface="Calibri"/>
              </a:rPr>
              <a:t>2. Create a foundation in collaboration with the community that will support and enhance the school’s continued growth. </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a:spcBef>
                <a:spcPts val="600"/>
              </a:spcBef>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52" name="Google Shape;352;p11"/>
          <p:cNvSpPr/>
          <p:nvPr/>
        </p:nvSpPr>
        <p:spPr>
          <a:xfrm>
            <a:off x="3414822" y="2059643"/>
            <a:ext cx="2418900" cy="2092840"/>
          </a:xfrm>
          <a:prstGeom prst="rect">
            <a:avLst/>
          </a:prstGeom>
          <a:noFill/>
          <a:ln>
            <a:noFill/>
          </a:ln>
        </p:spPr>
        <p:txBody>
          <a:bodyPr spcFirstLastPara="1" wrap="square" lIns="91425" tIns="45700" rIns="91425" bIns="45700" anchor="t" anchorCtr="0">
            <a:spAutoFit/>
          </a:bodyPr>
          <a:lstStyle/>
          <a:p>
            <a:pPr>
              <a:spcBef>
                <a:spcPts val="600"/>
              </a:spcBef>
            </a:pPr>
            <a:r>
              <a:rPr lang="en-US" sz="1000" b="1">
                <a:solidFill>
                  <a:srgbClr val="000000"/>
                </a:solidFill>
                <a:latin typeface="Calibri"/>
                <a:ea typeface="Calibri"/>
                <a:cs typeface="Calibri"/>
                <a:sym typeface="Calibri"/>
              </a:rPr>
              <a:t>1. Increase the number of stu</a:t>
            </a:r>
            <a:r>
              <a:rPr lang="en-US" sz="1000" b="1">
                <a:latin typeface="Calibri"/>
                <a:ea typeface="Calibri"/>
                <a:cs typeface="Calibri"/>
                <a:sym typeface="Calibri"/>
              </a:rPr>
              <a:t>dents reading on grade level by the end of 3rd grade.</a:t>
            </a:r>
            <a:endParaRPr/>
          </a:p>
          <a:p>
            <a:pPr>
              <a:spcBef>
                <a:spcPts val="600"/>
              </a:spcBef>
            </a:pPr>
            <a:r>
              <a:rPr lang="en-US" sz="1000" b="1">
                <a:solidFill>
                  <a:srgbClr val="000000"/>
                </a:solidFill>
                <a:latin typeface="Calibri"/>
                <a:ea typeface="Calibri"/>
                <a:cs typeface="Calibri"/>
                <a:sym typeface="Calibri"/>
              </a:rPr>
              <a:t>2. Increase the number of students in grades 1-2 scoring at the proficient level and above by 10% from fall administration of the MAP assessments to the spring administration of the MAP assessments in reading and math.</a:t>
            </a:r>
            <a:endParaRPr sz="1000" b="1">
              <a:solidFill>
                <a:srgbClr val="000000"/>
              </a:solidFill>
              <a:latin typeface="Calibri"/>
              <a:ea typeface="Calibri"/>
              <a:cs typeface="Calibri"/>
              <a:sym typeface="Calibri"/>
            </a:endParaRPr>
          </a:p>
          <a:p>
            <a:pPr>
              <a:spcBef>
                <a:spcPts val="600"/>
              </a:spcBef>
              <a:buClr>
                <a:schemeClr val="dk1"/>
              </a:buClr>
              <a:buSzPts val="1000"/>
            </a:pPr>
            <a:endParaRPr sz="1000" b="1">
              <a:solidFill>
                <a:srgbClr val="000000"/>
              </a:solidFill>
              <a:latin typeface="Calibri"/>
              <a:ea typeface="Calibri"/>
              <a:cs typeface="Calibri"/>
              <a:sym typeface="Calibri"/>
            </a:endParaRPr>
          </a:p>
          <a:p>
            <a:pPr>
              <a:spcBef>
                <a:spcPts val="600"/>
              </a:spcBef>
              <a:buClr>
                <a:schemeClr val="dk1"/>
              </a:buClr>
              <a:buSzPts val="1000"/>
            </a:pPr>
            <a:endParaRPr sz="10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0218a14f65_0_0"/>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59" name="Google Shape;359;g10218a14f65_0_0"/>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dirty="0">
                <a:solidFill>
                  <a:srgbClr val="000000"/>
                </a:solidFill>
                <a:latin typeface="Calibri"/>
                <a:ea typeface="Calibri"/>
                <a:cs typeface="Calibri"/>
                <a:sym typeface="Calibri"/>
              </a:rPr>
              <a:t>E.  Use math manipulatives effectively.</a:t>
            </a:r>
          </a:p>
          <a:p>
            <a:pPr>
              <a:buClr>
                <a:srgbClr val="000000"/>
              </a:buClr>
              <a:buSzPts val="1000"/>
            </a:pPr>
            <a:r>
              <a:rPr lang="en-US" sz="1000" dirty="0">
                <a:latin typeface="Calibri"/>
                <a:ea typeface="Calibri"/>
                <a:cs typeface="Calibri"/>
                <a:sym typeface="Calibri"/>
              </a:rPr>
              <a:t>F.  Allow more practice time for students in math. </a:t>
            </a:r>
            <a:r>
              <a:rPr lang="en-US" sz="1000" dirty="0">
                <a:solidFill>
                  <a:srgbClr val="000000"/>
                </a:solidFill>
                <a:latin typeface="Calibri"/>
                <a:ea typeface="Calibri"/>
                <a:cs typeface="Calibri"/>
                <a:sym typeface="Calibri"/>
              </a:rPr>
              <a:t> </a:t>
            </a:r>
          </a:p>
          <a:p>
            <a:pPr>
              <a:buClr>
                <a:srgbClr val="000000"/>
              </a:buClr>
              <a:buSzPts val="1000"/>
            </a:pPr>
            <a:r>
              <a:rPr lang="en-US" sz="1000" dirty="0">
                <a:latin typeface="Calibri"/>
                <a:ea typeface="Calibri"/>
                <a:cs typeface="Calibri"/>
                <a:sym typeface="Calibri"/>
              </a:rPr>
              <a:t>G</a:t>
            </a:r>
            <a:r>
              <a:rPr lang="en-US" sz="1000">
                <a:latin typeface="Calibri"/>
                <a:ea typeface="Calibri"/>
                <a:cs typeface="Calibri"/>
                <a:sym typeface="Calibri"/>
              </a:rPr>
              <a:t>.  Daily </a:t>
            </a:r>
            <a:r>
              <a:rPr lang="en-US" sz="1000" dirty="0">
                <a:latin typeface="Calibri"/>
                <a:ea typeface="Calibri"/>
                <a:cs typeface="Calibri"/>
                <a:sym typeface="Calibri"/>
              </a:rPr>
              <a:t>sustained silent reading.</a:t>
            </a:r>
            <a:endParaRPr sz="1000" dirty="0">
              <a:solidFill>
                <a:srgbClr val="000000"/>
              </a:solidFill>
              <a:latin typeface="Calibri"/>
              <a:ea typeface="Calibri"/>
              <a:cs typeface="Calibri"/>
              <a:sym typeface="Calibri"/>
            </a:endParaRPr>
          </a:p>
        </p:txBody>
      </p:sp>
      <p:sp>
        <p:nvSpPr>
          <p:cNvPr id="360" name="Google Shape;360;g10218a14f65_0_0"/>
          <p:cNvSpPr/>
          <p:nvPr/>
        </p:nvSpPr>
        <p:spPr>
          <a:xfrm>
            <a:off x="6183344" y="3630922"/>
            <a:ext cx="4003500" cy="833678"/>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dirty="0">
                <a:solidFill>
                  <a:srgbClr val="000000"/>
                </a:solidFill>
                <a:latin typeface="Calibri" panose="020F0502020204030204" pitchFamily="34" charset="0"/>
                <a:cs typeface="Calibri" panose="020F0502020204030204" pitchFamily="34" charset="0"/>
                <a:sym typeface="Arial"/>
              </a:rPr>
              <a:t>E.  Implement Attendance Contracts for chronic absenteeism. </a:t>
            </a:r>
          </a:p>
          <a:p>
            <a:pPr>
              <a:buClr>
                <a:srgbClr val="000000"/>
              </a:buClr>
              <a:buSzPts val="1000"/>
            </a:pPr>
            <a:r>
              <a:rPr lang="en-US" sz="1000" dirty="0">
                <a:latin typeface="Calibri" panose="020F0502020204030204" pitchFamily="34" charset="0"/>
                <a:cs typeface="Calibri" panose="020F0502020204030204" pitchFamily="34" charset="0"/>
              </a:rPr>
              <a:t>F.  Implement weekly Attendance Trophy for homeroom with highest        attendance for the week.</a:t>
            </a:r>
          </a:p>
          <a:p>
            <a:pPr>
              <a:buClr>
                <a:srgbClr val="000000"/>
              </a:buClr>
              <a:buSzPts val="1000"/>
            </a:pPr>
            <a:r>
              <a:rPr lang="en-US" sz="1000" dirty="0">
                <a:solidFill>
                  <a:srgbClr val="000000"/>
                </a:solidFill>
                <a:latin typeface="Calibri" panose="020F0502020204030204" pitchFamily="34" charset="0"/>
                <a:cs typeface="Calibri" panose="020F0502020204030204" pitchFamily="34" charset="0"/>
                <a:sym typeface="Arial"/>
              </a:rPr>
              <a:t>G.  Daily Robo calls to families when st</a:t>
            </a:r>
            <a:r>
              <a:rPr lang="en-US" sz="1000" dirty="0">
                <a:latin typeface="Calibri" panose="020F0502020204030204" pitchFamily="34" charset="0"/>
                <a:cs typeface="Calibri" panose="020F0502020204030204" pitchFamily="34" charset="0"/>
              </a:rPr>
              <a:t>udents are out.</a:t>
            </a:r>
          </a:p>
          <a:p>
            <a:pPr>
              <a:buClr>
                <a:srgbClr val="000000"/>
              </a:buClr>
              <a:buSzPts val="1000"/>
            </a:pPr>
            <a:r>
              <a:rPr lang="en-US" sz="1000" dirty="0">
                <a:solidFill>
                  <a:srgbClr val="000000"/>
                </a:solidFill>
                <a:latin typeface="Calibri" panose="020F0502020204030204" pitchFamily="34" charset="0"/>
                <a:cs typeface="Calibri" panose="020F0502020204030204" pitchFamily="34" charset="0"/>
                <a:sym typeface="Arial"/>
              </a:rPr>
              <a:t>H.  Monthly CARE Team meetings to </a:t>
            </a:r>
            <a:r>
              <a:rPr lang="en-US" sz="1000" dirty="0">
                <a:latin typeface="Calibri" panose="020F0502020204030204" pitchFamily="34" charset="0"/>
                <a:cs typeface="Calibri" panose="020F0502020204030204" pitchFamily="34" charset="0"/>
              </a:rPr>
              <a:t>address attendance issues. </a:t>
            </a:r>
            <a:endParaRPr sz="1000" dirty="0">
              <a:solidFill>
                <a:srgbClr val="000000"/>
              </a:solidFill>
              <a:latin typeface="Calibri" panose="020F0502020204030204" pitchFamily="34" charset="0"/>
              <a:cs typeface="Calibri" panose="020F0502020204030204" pitchFamily="34" charset="0"/>
              <a:sym typeface="Arial"/>
            </a:endParaRPr>
          </a:p>
        </p:txBody>
      </p:sp>
      <p:sp>
        <p:nvSpPr>
          <p:cNvPr id="361" name="Google Shape;361;g10218a14f65_0_0"/>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a:solidFill>
                  <a:srgbClr val="000000"/>
                </a:solidFill>
                <a:latin typeface="Calibri"/>
                <a:ea typeface="Calibri"/>
                <a:cs typeface="Calibri"/>
                <a:sym typeface="Calibri"/>
              </a:rPr>
              <a:t>TBD: </a:t>
            </a:r>
            <a:r>
              <a:rPr lang="en-US" sz="1000">
                <a:solidFill>
                  <a:srgbClr val="000000"/>
                </a:solidFill>
                <a:latin typeface="Calibri"/>
                <a:ea typeface="Calibri"/>
                <a:cs typeface="Calibri"/>
                <a:sym typeface="Calibri"/>
              </a:rPr>
              <a:t>tbd</a:t>
            </a:r>
            <a:endParaRPr>
              <a:solidFill>
                <a:srgbClr val="000000"/>
              </a:solidFill>
              <a:latin typeface="Arial"/>
              <a:ea typeface="Arial"/>
              <a:cs typeface="Arial"/>
              <a:sym typeface="Arial"/>
            </a:endParaRPr>
          </a:p>
          <a:p>
            <a:pPr>
              <a:spcBef>
                <a:spcPts val="600"/>
              </a:spcBef>
              <a:buClr>
                <a:schemeClr val="dk1"/>
              </a:buClr>
              <a:buSzPts val="1000"/>
            </a:pPr>
            <a:endParaRPr sz="1000">
              <a:solidFill>
                <a:srgbClr val="000000"/>
              </a:solidFill>
              <a:latin typeface="Calibri"/>
              <a:ea typeface="Calibri"/>
              <a:cs typeface="Calibri"/>
              <a:sym typeface="Calibri"/>
            </a:endParaRPr>
          </a:p>
          <a:p>
            <a:pPr>
              <a:spcBef>
                <a:spcPts val="600"/>
              </a:spcBef>
              <a:buClr>
                <a:schemeClr val="dk1"/>
              </a:buClr>
              <a:buSzPts val="1000"/>
            </a:pPr>
            <a:endParaRPr sz="1000">
              <a:solidFill>
                <a:srgbClr val="000000"/>
              </a:solidFill>
              <a:latin typeface="Calibri"/>
              <a:ea typeface="Calibri"/>
              <a:cs typeface="Calibri"/>
              <a:sym typeface="Calibri"/>
            </a:endParaRPr>
          </a:p>
        </p:txBody>
      </p:sp>
      <p:sp>
        <p:nvSpPr>
          <p:cNvPr id="362" name="Google Shape;362;g10218a14f65_0_0"/>
          <p:cNvSpPr/>
          <p:nvPr/>
        </p:nvSpPr>
        <p:spPr>
          <a:xfrm>
            <a:off x="6183344"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a:solidFill>
                  <a:srgbClr val="000000"/>
                </a:solidFill>
                <a:latin typeface="Calibri"/>
                <a:ea typeface="Calibri"/>
                <a:cs typeface="Calibri"/>
                <a:sym typeface="Calibri"/>
              </a:rPr>
              <a:t>TBD: </a:t>
            </a:r>
            <a:r>
              <a:rPr lang="en-US" sz="1000">
                <a:solidFill>
                  <a:srgbClr val="000000"/>
                </a:solidFill>
                <a:latin typeface="Calibri"/>
                <a:ea typeface="Calibri"/>
                <a:cs typeface="Calibri"/>
                <a:sym typeface="Calibri"/>
              </a:rPr>
              <a:t>tbd</a:t>
            </a:r>
            <a:endParaRPr>
              <a:solidFill>
                <a:srgbClr val="000000"/>
              </a:solidFill>
              <a:latin typeface="Arial"/>
              <a:ea typeface="Arial"/>
              <a:cs typeface="Arial"/>
              <a:sym typeface="Arial"/>
            </a:endParaRPr>
          </a:p>
          <a:p>
            <a:pPr>
              <a:spcBef>
                <a:spcPts val="600"/>
              </a:spcBef>
              <a:buClr>
                <a:schemeClr val="dk1"/>
              </a:buClr>
              <a:buSzPts val="1000"/>
            </a:pPr>
            <a:endParaRPr sz="1000">
              <a:solidFill>
                <a:srgbClr val="000000"/>
              </a:solidFill>
              <a:latin typeface="Calibri"/>
              <a:ea typeface="Calibri"/>
              <a:cs typeface="Calibri"/>
              <a:sym typeface="Calibri"/>
            </a:endParaRPr>
          </a:p>
          <a:p>
            <a:pPr>
              <a:spcBef>
                <a:spcPts val="600"/>
              </a:spcBef>
              <a:buClr>
                <a:schemeClr val="dk1"/>
              </a:buClr>
              <a:buSzPts val="1000"/>
            </a:pPr>
            <a:endParaRPr sz="1000">
              <a:solidFill>
                <a:srgbClr val="000000"/>
              </a:solidFill>
              <a:latin typeface="Calibri"/>
              <a:ea typeface="Calibri"/>
              <a:cs typeface="Calibri"/>
              <a:sym typeface="Calibri"/>
            </a:endParaRPr>
          </a:p>
        </p:txBody>
      </p:sp>
      <p:sp>
        <p:nvSpPr>
          <p:cNvPr id="363" name="Google Shape;363;g10218a14f65_0_0"/>
          <p:cNvSpPr txBox="1"/>
          <p:nvPr/>
        </p:nvSpPr>
        <p:spPr>
          <a:xfrm>
            <a:off x="5166629" y="-43268"/>
            <a:ext cx="1837800" cy="461635"/>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a:solidFill>
                  <a:srgbClr val="151515"/>
                </a:solidFill>
                <a:latin typeface="Calibri"/>
                <a:ea typeface="Calibri"/>
                <a:cs typeface="Calibri"/>
                <a:sym typeface="Calibri"/>
              </a:rPr>
              <a:t>Parkside ES</a:t>
            </a:r>
            <a:endParaRPr sz="200">
              <a:solidFill>
                <a:srgbClr val="151515"/>
              </a:solidFill>
              <a:latin typeface="Calibri"/>
              <a:ea typeface="Calibri"/>
              <a:cs typeface="Calibri"/>
              <a:sym typeface="Calibri"/>
            </a:endParaRPr>
          </a:p>
        </p:txBody>
      </p:sp>
      <p:sp>
        <p:nvSpPr>
          <p:cNvPr id="364" name="Google Shape;364;g10218a14f65_0_0"/>
          <p:cNvSpPr txBox="1"/>
          <p:nvPr/>
        </p:nvSpPr>
        <p:spPr>
          <a:xfrm>
            <a:off x="1516899" y="605904"/>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65" name="Google Shape;365;g10218a14f65_0_0"/>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66" name="Google Shape;366;g10218a14f65_0_0"/>
          <p:cNvSpPr/>
          <p:nvPr/>
        </p:nvSpPr>
        <p:spPr>
          <a:xfrm>
            <a:off x="2162425" y="946325"/>
            <a:ext cx="1912500" cy="8004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900" dirty="0">
                <a:latin typeface="Calibri"/>
                <a:ea typeface="Calibri"/>
                <a:cs typeface="Calibri"/>
                <a:sym typeface="Calibri"/>
              </a:rPr>
              <a:t>To increase the number of students in grades 3-5 scoring at the proficient and above levels in reading from 30% in 2019 to 47% in 2025 on the Georgia Milestones assessment.</a:t>
            </a:r>
            <a:endParaRPr sz="900" dirty="0">
              <a:solidFill>
                <a:srgbClr val="000000"/>
              </a:solidFill>
              <a:latin typeface="Calibri"/>
              <a:ea typeface="Calibri"/>
              <a:cs typeface="Calibri"/>
              <a:sym typeface="Calibri"/>
            </a:endParaRPr>
          </a:p>
        </p:txBody>
      </p:sp>
      <p:sp>
        <p:nvSpPr>
          <p:cNvPr id="367" name="Google Shape;367;g10218a14f65_0_0"/>
          <p:cNvSpPr/>
          <p:nvPr/>
        </p:nvSpPr>
        <p:spPr>
          <a:xfrm>
            <a:off x="4172887" y="944141"/>
            <a:ext cx="1912500" cy="7803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900" dirty="0">
                <a:latin typeface="Calibri"/>
                <a:ea typeface="Calibri"/>
                <a:cs typeface="Calibri"/>
                <a:sym typeface="Calibri"/>
              </a:rPr>
              <a:t>To increase the number of students in grades 3-5 scoring at the proficient and above levels in math from 29% in 2019 to 45% in 2025 on the Georgia Milestones assessment. </a:t>
            </a:r>
            <a:endParaRPr sz="900" dirty="0">
              <a:solidFill>
                <a:srgbClr val="000000"/>
              </a:solidFill>
              <a:latin typeface="Calibri"/>
              <a:ea typeface="Calibri"/>
              <a:cs typeface="Calibri"/>
              <a:sym typeface="Calibri"/>
            </a:endParaRPr>
          </a:p>
        </p:txBody>
      </p:sp>
      <p:sp>
        <p:nvSpPr>
          <p:cNvPr id="368" name="Google Shape;368;g10218a14f65_0_0"/>
          <p:cNvSpPr/>
          <p:nvPr/>
        </p:nvSpPr>
        <p:spPr>
          <a:xfrm>
            <a:off x="6183350" y="944141"/>
            <a:ext cx="1912500" cy="7803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000" dirty="0">
                <a:latin typeface="Calibri"/>
                <a:ea typeface="Calibri"/>
                <a:cs typeface="Calibri"/>
                <a:sym typeface="Calibri"/>
              </a:rPr>
              <a:t>To increase the number of students absent less than 10% of the days enrolled to 85% by spring of 2025.</a:t>
            </a:r>
            <a:endParaRPr sz="1000" dirty="0">
              <a:solidFill>
                <a:srgbClr val="000000"/>
              </a:solidFill>
              <a:latin typeface="Calibri"/>
              <a:ea typeface="Calibri"/>
              <a:cs typeface="Calibri"/>
              <a:sym typeface="Calibri"/>
            </a:endParaRPr>
          </a:p>
        </p:txBody>
      </p:sp>
      <p:sp>
        <p:nvSpPr>
          <p:cNvPr id="369" name="Google Shape;369;g10218a14f65_0_0"/>
          <p:cNvSpPr txBox="1">
            <a:spLocks noGrp="1"/>
          </p:cNvSpPr>
          <p:nvPr>
            <p:ph type="sldNum" idx="12"/>
          </p:nvPr>
        </p:nvSpPr>
        <p:spPr>
          <a:xfrm>
            <a:off x="11786616" y="6007608"/>
            <a:ext cx="411480" cy="365125"/>
          </a:xfrm>
          <a:prstGeom prst="rect">
            <a:avLst/>
          </a:prstGeom>
          <a:noFill/>
          <a:ln>
            <a:noFill/>
          </a:ln>
        </p:spPr>
        <p:txBody>
          <a:bodyPr spcFirstLastPara="1" vert="horz" wrap="square" lIns="45720" tIns="45720" rIns="45720" bIns="45720" rtlCol="0" anchor="ctr" anchorCtr="0">
            <a:noAutofit/>
          </a:bodyP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200"/>
            </a:pPr>
            <a:fld id="{D79E6812-DF0E-4B88-AFAA-EAC7168F54C0}" type="slidenum">
              <a:rPr lang="en-US" smtClean="0"/>
              <a:pPr algn="ctr">
                <a:buClr>
                  <a:srgbClr val="000000"/>
                </a:buClr>
                <a:buSzPts val="1200"/>
              </a:pPr>
              <a:t>9</a:t>
            </a:fld>
            <a:endParaRPr sz="1000">
              <a:solidFill>
                <a:srgbClr val="000000"/>
              </a:solidFill>
              <a:latin typeface="Verdana"/>
              <a:ea typeface="Verdana"/>
              <a:cs typeface="Verdana"/>
              <a:sym typeface="Verdana"/>
            </a:endParaRPr>
          </a:p>
        </p:txBody>
      </p:sp>
      <p:sp>
        <p:nvSpPr>
          <p:cNvPr id="370" name="Google Shape;370;g10218a14f65_0_0"/>
          <p:cNvSpPr/>
          <p:nvPr/>
        </p:nvSpPr>
        <p:spPr>
          <a:xfrm>
            <a:off x="8214141" y="944141"/>
            <a:ext cx="1912500" cy="7803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000">
              <a:solidFill>
                <a:srgbClr val="000000"/>
              </a:solidFill>
              <a:latin typeface="Calibri"/>
              <a:ea typeface="Calibri"/>
              <a:cs typeface="Calibri"/>
              <a:sym typeface="Calibri"/>
            </a:endParaRPr>
          </a:p>
        </p:txBody>
      </p:sp>
      <p:sp>
        <p:nvSpPr>
          <p:cNvPr id="371" name="Google Shape;371;g10218a14f65_0_0"/>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72" name="Google Shape;372;g10218a14f65_0_0"/>
          <p:cNvSpPr/>
          <p:nvPr/>
        </p:nvSpPr>
        <p:spPr>
          <a:xfrm>
            <a:off x="3496461" y="2477394"/>
            <a:ext cx="2418900" cy="938700"/>
          </a:xfrm>
          <a:prstGeom prst="rect">
            <a:avLst/>
          </a:prstGeom>
          <a:noFill/>
          <a:ln>
            <a:noFill/>
          </a:ln>
        </p:spPr>
        <p:txBody>
          <a:bodyPr spcFirstLastPara="1" wrap="square" lIns="91425" tIns="45700" rIns="91425" bIns="45700" anchor="t" anchorCtr="0">
            <a:noAutofit/>
          </a:bodyPr>
          <a:lstStyle/>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a:spcBef>
                <a:spcPts val="600"/>
              </a:spcBef>
              <a:buClr>
                <a:schemeClr val="dk1"/>
              </a:buClr>
              <a:buSzPts val="1000"/>
            </a:pPr>
            <a:endParaRPr sz="1000" b="1">
              <a:solidFill>
                <a:srgbClr val="000000"/>
              </a:solidFill>
              <a:latin typeface="Calibri"/>
              <a:ea typeface="Calibri"/>
              <a:cs typeface="Calibri"/>
              <a:sym typeface="Calibri"/>
            </a:endParaRPr>
          </a:p>
        </p:txBody>
      </p:sp>
      <p:sp>
        <p:nvSpPr>
          <p:cNvPr id="373" name="Google Shape;373;g10218a14f65_0_0"/>
          <p:cNvSpPr/>
          <p:nvPr/>
        </p:nvSpPr>
        <p:spPr>
          <a:xfrm>
            <a:off x="3414823" y="3536847"/>
            <a:ext cx="2418900" cy="938700"/>
          </a:xfrm>
          <a:prstGeom prst="rect">
            <a:avLst/>
          </a:prstGeom>
          <a:noFill/>
          <a:ln>
            <a:noFill/>
          </a:ln>
        </p:spPr>
        <p:txBody>
          <a:bodyPr spcFirstLastPara="1" wrap="square" lIns="91425" tIns="45700" rIns="91425" bIns="45700" anchor="t" anchorCtr="0">
            <a:noAutofit/>
          </a:bodyPr>
          <a:lstStyle/>
          <a:p>
            <a:pPr>
              <a:spcBef>
                <a:spcPts val="600"/>
              </a:spcBef>
            </a:pPr>
            <a:r>
              <a:rPr lang="en-US" sz="1000" b="1">
                <a:latin typeface="Calibri"/>
                <a:ea typeface="Calibri"/>
                <a:cs typeface="Calibri"/>
                <a:sym typeface="Calibri"/>
              </a:rPr>
              <a:t>4. Develop a plan to address attendance</a:t>
            </a:r>
            <a:endParaRPr sz="1000" b="1">
              <a:latin typeface="Calibri"/>
              <a:ea typeface="Calibri"/>
              <a:cs typeface="Calibri"/>
              <a:sym typeface="Calibri"/>
            </a:endParaRPr>
          </a:p>
          <a:p>
            <a:pPr>
              <a:spcBef>
                <a:spcPts val="600"/>
              </a:spcBef>
            </a:pPr>
            <a:r>
              <a:rPr lang="en-US" sz="1000" b="1">
                <a:latin typeface="Calibri"/>
                <a:ea typeface="Calibri"/>
                <a:cs typeface="Calibri"/>
                <a:sym typeface="Calibri"/>
              </a:rPr>
              <a:t>5. Develop and administer a climate survey for students and parents in grades K-5. </a:t>
            </a:r>
            <a:endParaRPr sz="1000" b="1">
              <a:latin typeface="Calibri"/>
              <a:ea typeface="Calibri"/>
              <a:cs typeface="Calibri"/>
              <a:sym typeface="Calibri"/>
            </a:endParaRPr>
          </a:p>
        </p:txBody>
      </p:sp>
      <p:sp>
        <p:nvSpPr>
          <p:cNvPr id="374" name="Google Shape;374;g10218a14f65_0_0"/>
          <p:cNvSpPr/>
          <p:nvPr/>
        </p:nvSpPr>
        <p:spPr>
          <a:xfrm>
            <a:off x="3496450" y="4703747"/>
            <a:ext cx="2418900" cy="554100"/>
          </a:xfrm>
          <a:prstGeom prst="rect">
            <a:avLst/>
          </a:prstGeom>
          <a:noFill/>
          <a:ln>
            <a:noFill/>
          </a:ln>
        </p:spPr>
        <p:txBody>
          <a:bodyPr spcFirstLastPara="1" wrap="square" lIns="91425" tIns="45700" rIns="91425" bIns="45700" anchor="t" anchorCtr="0">
            <a:noAutofit/>
          </a:bodyPr>
          <a:lstStyle/>
          <a:p>
            <a:endParaRPr sz="1000" b="1">
              <a:latin typeface="Calibri"/>
              <a:ea typeface="Calibri"/>
              <a:cs typeface="Calibri"/>
              <a:sym typeface="Calibri"/>
            </a:endParaRPr>
          </a:p>
          <a:p>
            <a:r>
              <a:rPr lang="en-US" sz="1000" b="1">
                <a:solidFill>
                  <a:srgbClr val="000000"/>
                </a:solidFill>
                <a:latin typeface="Calibri"/>
                <a:ea typeface="Calibri"/>
                <a:cs typeface="Calibri"/>
                <a:sym typeface="Calibri"/>
              </a:rPr>
              <a:t> </a:t>
            </a:r>
            <a:endParaRPr>
              <a:solidFill>
                <a:srgbClr val="000000"/>
              </a:solidFill>
              <a:latin typeface="Arial"/>
              <a:ea typeface="Arial"/>
              <a:cs typeface="Arial"/>
              <a:sym typeface="Arial"/>
            </a:endParaRPr>
          </a:p>
          <a:p>
            <a:pPr>
              <a:spcBef>
                <a:spcPts val="600"/>
              </a:spcBef>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a:solidFill>
                <a:srgbClr val="000000"/>
              </a:solidFill>
              <a:latin typeface="Calibri"/>
              <a:ea typeface="Calibri"/>
              <a:cs typeface="Calibri"/>
              <a:sym typeface="Calibri"/>
            </a:endParaRPr>
          </a:p>
        </p:txBody>
      </p:sp>
      <p:sp>
        <p:nvSpPr>
          <p:cNvPr id="375" name="Google Shape;375;g10218a14f65_0_0"/>
          <p:cNvSpPr txBox="1"/>
          <p:nvPr/>
        </p:nvSpPr>
        <p:spPr>
          <a:xfrm>
            <a:off x="1516900" y="119900"/>
            <a:ext cx="3847800" cy="6465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000" b="1" i="1">
                <a:solidFill>
                  <a:srgbClr val="151515"/>
                </a:solidFill>
                <a:latin typeface="Calibri"/>
                <a:ea typeface="Calibri"/>
                <a:cs typeface="Calibri"/>
                <a:sym typeface="Calibri"/>
              </a:rPr>
              <a:t>Mission: Grounded in self-awareness and diverse perspectives, every student will be an empathetic critical thinker ready to succeed academically, socially, and creatively. </a:t>
            </a:r>
            <a:endParaRPr sz="100" b="1" i="1">
              <a:solidFill>
                <a:srgbClr val="151515"/>
              </a:solidFill>
              <a:latin typeface="Calibri"/>
              <a:ea typeface="Calibri"/>
              <a:cs typeface="Calibri"/>
              <a:sym typeface="Calibri"/>
            </a:endParaRPr>
          </a:p>
        </p:txBody>
      </p:sp>
      <p:sp>
        <p:nvSpPr>
          <p:cNvPr id="376" name="Google Shape;376;g10218a14f65_0_0"/>
          <p:cNvSpPr txBox="1"/>
          <p:nvPr/>
        </p:nvSpPr>
        <p:spPr>
          <a:xfrm>
            <a:off x="6819381" y="156775"/>
            <a:ext cx="3307500" cy="8004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000" b="1" i="1">
                <a:solidFill>
                  <a:srgbClr val="151515"/>
                </a:solidFill>
                <a:latin typeface="Calibri"/>
                <a:ea typeface="Calibri"/>
                <a:cs typeface="Calibri"/>
                <a:sym typeface="Calibri"/>
              </a:rPr>
              <a:t>Vision: A beloved community school where a diverse population of students are inspired by their teachers and peers, who together build a foundation for lifelong learning and engagement in their community and world. </a:t>
            </a:r>
            <a:endParaRPr sz="100" b="1" i="1">
              <a:solidFill>
                <a:srgbClr val="151515"/>
              </a:solidFill>
              <a:latin typeface="Calibri"/>
              <a:ea typeface="Calibri"/>
              <a:cs typeface="Calibri"/>
              <a:sym typeface="Calibri"/>
            </a:endParaRPr>
          </a:p>
        </p:txBody>
      </p:sp>
      <p:sp>
        <p:nvSpPr>
          <p:cNvPr id="377" name="Google Shape;377;g10218a14f65_0_0"/>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78" name="Google Shape;378;g10218a14f65_0_0"/>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79" name="Google Shape;379;g10218a14f65_0_0"/>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80" name="Google Shape;380;g10218a14f65_0_0"/>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Creating a System of School Support</a:t>
            </a:r>
            <a:endParaRPr sz="1200" b="1">
              <a:solidFill>
                <a:schemeClr val="lt1"/>
              </a:solidFill>
              <a:latin typeface="Calibri"/>
              <a:ea typeface="Calibri"/>
              <a:cs typeface="Calibri"/>
              <a:sym typeface="Calibri"/>
            </a:endParaRPr>
          </a:p>
          <a:p>
            <a:pPr marL="171446" algn="ctr">
              <a:buClr>
                <a:srgbClr val="000000"/>
              </a:buClr>
              <a:buSzPts val="900"/>
            </a:pPr>
            <a:r>
              <a:rPr lang="en-US" sz="900">
                <a:solidFill>
                  <a:schemeClr val="lt1"/>
                </a:solidFill>
                <a:latin typeface="Calibri"/>
                <a:ea typeface="Calibri"/>
                <a:cs typeface="Calibri"/>
                <a:sym typeface="Calibri"/>
              </a:rPr>
              <a:t>Collective Action, Engagement &amp; Empowerment</a:t>
            </a:r>
            <a:endParaRPr sz="900">
              <a:solidFill>
                <a:schemeClr val="lt1"/>
              </a:solidFill>
              <a:latin typeface="Calibri"/>
              <a:ea typeface="Calibri"/>
              <a:cs typeface="Calibri"/>
              <a:sym typeface="Calibri"/>
            </a:endParaRPr>
          </a:p>
        </p:txBody>
      </p:sp>
      <p:sp>
        <p:nvSpPr>
          <p:cNvPr id="381" name="Google Shape;381;g10218a14f65_0_0"/>
          <p:cNvSpPr/>
          <p:nvPr/>
        </p:nvSpPr>
        <p:spPr>
          <a:xfrm>
            <a:off x="3496447" y="5680673"/>
            <a:ext cx="2418900" cy="938700"/>
          </a:xfrm>
          <a:prstGeom prst="rect">
            <a:avLst/>
          </a:prstGeom>
          <a:noFill/>
          <a:ln>
            <a:noFill/>
          </a:ln>
        </p:spPr>
        <p:txBody>
          <a:bodyPr spcFirstLastPara="1" wrap="square" lIns="91425" tIns="45700" rIns="91425" bIns="45700" anchor="t" anchorCtr="0">
            <a:noAutofit/>
          </a:bodyPr>
          <a:lstStyle/>
          <a:p>
            <a:endParaRPr>
              <a:solidFill>
                <a:srgbClr val="000000"/>
              </a:solidFill>
              <a:latin typeface="Arial"/>
              <a:ea typeface="Arial"/>
              <a:cs typeface="Arial"/>
              <a:sym typeface="Arial"/>
            </a:endParaRPr>
          </a:p>
          <a:p>
            <a:pPr>
              <a:spcBef>
                <a:spcPts val="600"/>
              </a:spcBef>
            </a:pPr>
            <a:r>
              <a:rPr lang="en-US" sz="1000" b="1">
                <a:solidFill>
                  <a:srgbClr val="000000"/>
                </a:solidFill>
                <a:latin typeface="Calibri"/>
                <a:ea typeface="Calibri"/>
                <a:cs typeface="Calibri"/>
                <a:sym typeface="Calibri"/>
              </a:rPr>
              <a:t> </a:t>
            </a: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a:solidFill>
                <a:srgbClr val="000000"/>
              </a:solidFill>
              <a:latin typeface="Calibri"/>
              <a:ea typeface="Calibri"/>
              <a:cs typeface="Calibri"/>
              <a:sym typeface="Calibri"/>
            </a:endParaRPr>
          </a:p>
          <a:p>
            <a:pPr marL="228600" indent="-165100">
              <a:spcBef>
                <a:spcPts val="600"/>
              </a:spcBef>
              <a:buClr>
                <a:srgbClr val="000000"/>
              </a:buClr>
              <a:buSzPts val="1000"/>
            </a:pPr>
            <a:endParaRPr sz="1000">
              <a:solidFill>
                <a:srgbClr val="000000"/>
              </a:solidFill>
              <a:latin typeface="Calibri"/>
              <a:ea typeface="Calibri"/>
              <a:cs typeface="Calibri"/>
              <a:sym typeface="Calibri"/>
            </a:endParaRPr>
          </a:p>
        </p:txBody>
      </p:sp>
      <p:sp>
        <p:nvSpPr>
          <p:cNvPr id="382" name="Google Shape;382;g10218a14f65_0_0"/>
          <p:cNvSpPr/>
          <p:nvPr/>
        </p:nvSpPr>
        <p:spPr>
          <a:xfrm>
            <a:off x="3414825" y="2428348"/>
            <a:ext cx="2418900" cy="1036800"/>
          </a:xfrm>
          <a:prstGeom prst="rect">
            <a:avLst/>
          </a:prstGeom>
          <a:noFill/>
          <a:ln>
            <a:noFill/>
          </a:ln>
        </p:spPr>
        <p:txBody>
          <a:bodyPr spcFirstLastPara="1" wrap="square" lIns="91425" tIns="45700" rIns="91425" bIns="45700" anchor="t" anchorCtr="0">
            <a:noAutofit/>
          </a:bodyPr>
          <a:lstStyle/>
          <a:p>
            <a:pPr>
              <a:spcBef>
                <a:spcPts val="600"/>
              </a:spcBef>
            </a:pPr>
            <a:r>
              <a:rPr lang="en-US" sz="1000" b="1">
                <a:latin typeface="Calibri"/>
                <a:ea typeface="Calibri"/>
                <a:cs typeface="Calibri"/>
                <a:sym typeface="Calibri"/>
              </a:rPr>
              <a:t>3.</a:t>
            </a:r>
            <a:r>
              <a:rPr lang="en-US" sz="1000" b="1">
                <a:solidFill>
                  <a:srgbClr val="000000"/>
                </a:solidFill>
                <a:latin typeface="Calibri"/>
                <a:ea typeface="Calibri"/>
                <a:cs typeface="Calibri"/>
                <a:sym typeface="Calibri"/>
              </a:rPr>
              <a:t> </a:t>
            </a:r>
            <a:r>
              <a:rPr lang="en-US" sz="1000" b="1">
                <a:latin typeface="Calibri"/>
                <a:ea typeface="Calibri"/>
                <a:cs typeface="Calibri"/>
                <a:sym typeface="Calibri"/>
              </a:rPr>
              <a:t>Strengthen students conceptual understanding of math.</a:t>
            </a:r>
            <a:endParaRPr/>
          </a:p>
          <a:p>
            <a:pPr>
              <a:spcBef>
                <a:spcPts val="600"/>
              </a:spcBef>
            </a:pPr>
            <a:r>
              <a:rPr lang="en-US" sz="1000" b="1">
                <a:latin typeface="Calibri"/>
                <a:ea typeface="Calibri"/>
                <a:cs typeface="Calibri"/>
                <a:sym typeface="Calibri"/>
              </a:rPr>
              <a:t>4. Increase Lexile levels for all students.</a:t>
            </a:r>
            <a:endParaRPr sz="1000" b="1">
              <a:solidFill>
                <a:srgbClr val="000000"/>
              </a:solidFill>
              <a:latin typeface="Calibri"/>
              <a:ea typeface="Calibri"/>
              <a:cs typeface="Calibri"/>
              <a:sym typeface="Calibri"/>
            </a:endParaRPr>
          </a:p>
          <a:p>
            <a:pPr>
              <a:spcBef>
                <a:spcPts val="600"/>
              </a:spcBef>
              <a:buClr>
                <a:schemeClr val="dk1"/>
              </a:buClr>
              <a:buSzPts val="1000"/>
            </a:pPr>
            <a:endParaRPr sz="1000" b="1">
              <a:solidFill>
                <a:srgbClr val="000000"/>
              </a:solidFill>
              <a:latin typeface="Calibri"/>
              <a:ea typeface="Calibri"/>
              <a:cs typeface="Calibri"/>
              <a:sym typeface="Calibri"/>
            </a:endParaRPr>
          </a:p>
          <a:p>
            <a:pPr>
              <a:spcBef>
                <a:spcPts val="600"/>
              </a:spcBef>
              <a:buClr>
                <a:schemeClr val="dk1"/>
              </a:buClr>
              <a:buSzPts val="1000"/>
            </a:pPr>
            <a:endParaRPr sz="10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9064A483-3DA6-4B55-A954-D32C8064CD05}">
  <ds:schemaRefs>
    <ds:schemaRef ds:uri="8dcae609-94e2-4108-915c-852935aa21ad"/>
    <ds:schemaRef ds:uri="e136758a-e7f7-4029-9cdc-709c7a6ff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168DCE-134F-4610-A6AA-88CEBE8D71D2}">
  <ds:schemaRefs>
    <ds:schemaRef ds:uri="http://schemas.microsoft.com/office/2006/documentManagement/types"/>
    <ds:schemaRef ds:uri="http://schemas.microsoft.com/office/infopath/2007/PartnerControls"/>
    <ds:schemaRef ds:uri="8dcae609-94e2-4108-915c-852935aa21ad"/>
    <ds:schemaRef ds:uri="http://purl.org/dc/elements/1.1/"/>
    <ds:schemaRef ds:uri="http://schemas.microsoft.com/office/2006/metadata/properties"/>
    <ds:schemaRef ds:uri="e136758a-e7f7-4029-9cdc-709c7a6ff021"/>
    <ds:schemaRef ds:uri="http://purl.org/dc/term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462</TotalTime>
  <Words>3348</Words>
  <Application>Microsoft Office PowerPoint</Application>
  <PresentationFormat>Widescreen</PresentationFormat>
  <Paragraphs>709</Paragraphs>
  <Slides>39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Black</vt:lpstr>
      <vt:lpstr>Berlin Sans FB Demi</vt:lpstr>
      <vt:lpstr>Calibri</vt:lpstr>
      <vt:lpstr>Calibri,Sans-Serif</vt:lpstr>
      <vt:lpstr>Sabon Next LT</vt:lpstr>
      <vt:lpstr>Tenorite</vt:lpstr>
      <vt:lpstr>Times New Roman</vt:lpstr>
      <vt:lpstr>Trebuchet MS</vt:lpstr>
      <vt:lpstr>Verdana</vt:lpstr>
      <vt:lpstr>Wingdings</vt:lpstr>
      <vt:lpstr>Custom</vt:lpstr>
      <vt:lpstr>Parkside Elementary school FY26 Budget Feedback Meeting Feb. 10, 2025</vt:lpstr>
      <vt:lpstr>AGENDA</vt:lpstr>
      <vt:lpstr>Meeting Norms</vt:lpstr>
      <vt:lpstr>Budget Feedback presentation &amp; Discussion</vt:lpstr>
      <vt:lpstr>GO Team Budget Development Process</vt:lpstr>
      <vt:lpstr>Overview of FY26 GO Team Budget Process</vt:lpstr>
      <vt:lpstr>Budget Feedback Meeting</vt:lpstr>
      <vt:lpstr>PowerPoint Presentation</vt:lpstr>
      <vt:lpstr>PowerPoint Presentation</vt:lpstr>
      <vt:lpstr>PowerPoint Presentation</vt:lpstr>
      <vt:lpstr>Review of FY26 Signature and Turnaround Program Funding Process </vt:lpstr>
      <vt:lpstr>Overview of Approved Signature Program Funds</vt:lpstr>
      <vt:lpstr>Signature program funds requested vs. approved</vt:lpstr>
      <vt:lpstr>Parkside Elementary School FY26 Summary of Proposed Staffing AND Non-Staffing</vt:lpstr>
      <vt:lpstr>Summary Tab Overview</vt:lpstr>
      <vt:lpstr>PowerPoint Presentation</vt:lpstr>
      <vt:lpstr>PowerPoint Presentation</vt:lpstr>
      <vt:lpstr>PowerPoint Presentation</vt:lpstr>
      <vt:lpstr>PowerPoint Presentation</vt:lpstr>
      <vt:lpstr>Summary of position Changes to Support the fy26 bUDGET</vt:lpstr>
      <vt:lpstr>Non-Staffing Tab Overview</vt:lpstr>
      <vt:lpstr>PowerPoint Presentation</vt:lpstr>
      <vt:lpstr>PowerPoint Presentation</vt:lpstr>
      <vt:lpstr>Descriptions of Strategic Plan Breakout Categories</vt:lpstr>
      <vt:lpstr>FY26 Budget by Function (required)</vt:lpstr>
      <vt:lpstr>FY26 Budget by Function (required)</vt:lpstr>
      <vt:lpstr>Questions for the GO Team to Consider and Discuss</vt:lpstr>
      <vt:lpstr>Discussion of Reserve &amp; Holdback Funds</vt:lpstr>
      <vt:lpstr>Plan for FY26 Leveling Reserve</vt:lpstr>
      <vt:lpstr>Plan for FY26 Title I Holdback</vt:lpstr>
      <vt:lpstr>Where We’re Going</vt:lpstr>
      <vt:lpstr>What’s Next?</vt:lpstr>
      <vt:lpstr>Thank you!</vt:lpstr>
      <vt:lpstr>Milestones subgroup CCRPI Data</vt:lpstr>
      <vt:lpstr>Content mastery</vt:lpstr>
      <vt:lpstr>PowerPoint Presentation</vt:lpstr>
      <vt:lpstr>PowerPoint Presentation</vt:lpstr>
      <vt:lpstr>Readiness </vt:lpstr>
      <vt:lpstr>Will be updated As soon as possible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Foster, Timmy</cp:lastModifiedBy>
  <cp:revision>7</cp:revision>
  <dcterms:created xsi:type="dcterms:W3CDTF">2025-01-22T23:16:30Z</dcterms:created>
  <dcterms:modified xsi:type="dcterms:W3CDTF">2025-02-10T19:48:43Z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