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59" r:id="rId4"/>
    <p:sldId id="269" r:id="rId5"/>
    <p:sldId id="263" r:id="rId6"/>
    <p:sldId id="264" r:id="rId7"/>
    <p:sldId id="265" r:id="rId8"/>
    <p:sldId id="266" r:id="rId9"/>
    <p:sldId id="271" r:id="rId10"/>
    <p:sldId id="272" r:id="rId11"/>
    <p:sldId id="261" r:id="rId12"/>
    <p:sldId id="262" r:id="rId13"/>
    <p:sldId id="267"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18" autoAdjust="0"/>
    <p:restoredTop sz="94660"/>
  </p:normalViewPr>
  <p:slideViewPr>
    <p:cSldViewPr>
      <p:cViewPr varScale="1">
        <p:scale>
          <a:sx n="70" d="100"/>
          <a:sy n="70" d="100"/>
        </p:scale>
        <p:origin x="-14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B543BA6-393D-41D0-8728-486278C4B4E3}" type="datetimeFigureOut">
              <a:rPr lang="en-US" smtClean="0"/>
              <a:t>2/23/2017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199093-D467-4A54-89E6-09CD683358C2}" type="slidenum">
              <a:rPr lang="en-US" smtClean="0"/>
              <a:t>‹#›</a:t>
            </a:fld>
            <a:endParaRPr lang="en-US"/>
          </a:p>
        </p:txBody>
      </p:sp>
    </p:spTree>
    <p:extLst>
      <p:ext uri="{BB962C8B-B14F-4D97-AF65-F5344CB8AC3E}">
        <p14:creationId xmlns:p14="http://schemas.microsoft.com/office/powerpoint/2010/main" val="327656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4D4E3F-AF2E-48A4-AF1B-9B9A2D2A8255}" type="datetimeFigureOut">
              <a:rPr lang="en-US" smtClean="0"/>
              <a:t>2/23/2017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FFE4C5-9B40-4E82-B0AE-724DF65B95F2}" type="slidenum">
              <a:rPr lang="en-US" smtClean="0"/>
              <a:t>‹#›</a:t>
            </a:fld>
            <a:endParaRPr lang="en-US"/>
          </a:p>
        </p:txBody>
      </p:sp>
    </p:spTree>
    <p:extLst>
      <p:ext uri="{BB962C8B-B14F-4D97-AF65-F5344CB8AC3E}">
        <p14:creationId xmlns:p14="http://schemas.microsoft.com/office/powerpoint/2010/main" val="1879428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FFE4C5-9B40-4E82-B0AE-724DF65B95F2}" type="slidenum">
              <a:rPr lang="en-US" smtClean="0"/>
              <a:t>1</a:t>
            </a:fld>
            <a:endParaRPr lang="en-US"/>
          </a:p>
        </p:txBody>
      </p:sp>
    </p:spTree>
    <p:extLst>
      <p:ext uri="{BB962C8B-B14F-4D97-AF65-F5344CB8AC3E}">
        <p14:creationId xmlns:p14="http://schemas.microsoft.com/office/powerpoint/2010/main" val="3490677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FFE4C5-9B40-4E82-B0AE-724DF65B95F2}" type="slidenum">
              <a:rPr lang="en-US" smtClean="0"/>
              <a:t>10</a:t>
            </a:fld>
            <a:endParaRPr lang="en-US"/>
          </a:p>
        </p:txBody>
      </p:sp>
    </p:spTree>
    <p:extLst>
      <p:ext uri="{BB962C8B-B14F-4D97-AF65-F5344CB8AC3E}">
        <p14:creationId xmlns:p14="http://schemas.microsoft.com/office/powerpoint/2010/main" val="4118188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FFE4C5-9B40-4E82-B0AE-724DF65B95F2}" type="slidenum">
              <a:rPr lang="en-US" smtClean="0"/>
              <a:t>11</a:t>
            </a:fld>
            <a:endParaRPr lang="en-US"/>
          </a:p>
        </p:txBody>
      </p:sp>
    </p:spTree>
    <p:extLst>
      <p:ext uri="{BB962C8B-B14F-4D97-AF65-F5344CB8AC3E}">
        <p14:creationId xmlns:p14="http://schemas.microsoft.com/office/powerpoint/2010/main" val="39796441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FFE4C5-9B40-4E82-B0AE-724DF65B95F2}" type="slidenum">
              <a:rPr lang="en-US" smtClean="0"/>
              <a:t>12</a:t>
            </a:fld>
            <a:endParaRPr lang="en-US"/>
          </a:p>
        </p:txBody>
      </p:sp>
    </p:spTree>
    <p:extLst>
      <p:ext uri="{BB962C8B-B14F-4D97-AF65-F5344CB8AC3E}">
        <p14:creationId xmlns:p14="http://schemas.microsoft.com/office/powerpoint/2010/main" val="103064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the section title,</a:t>
            </a:r>
            <a:r>
              <a:rPr lang="en-US" baseline="0" dirty="0" smtClean="0"/>
              <a:t> source #, and parenthetical citation.</a:t>
            </a:r>
            <a:endParaRPr lang="en-US" dirty="0" smtClean="0"/>
          </a:p>
          <a:p>
            <a:endParaRPr lang="en-US" dirty="0"/>
          </a:p>
        </p:txBody>
      </p:sp>
      <p:sp>
        <p:nvSpPr>
          <p:cNvPr id="4" name="Slide Number Placeholder 3"/>
          <p:cNvSpPr>
            <a:spLocks noGrp="1"/>
          </p:cNvSpPr>
          <p:nvPr>
            <p:ph type="sldNum" sz="quarter" idx="10"/>
          </p:nvPr>
        </p:nvSpPr>
        <p:spPr/>
        <p:txBody>
          <a:bodyPr/>
          <a:lstStyle/>
          <a:p>
            <a:fld id="{E9FFE4C5-9B40-4E82-B0AE-724DF65B95F2}" type="slidenum">
              <a:rPr lang="en-US" smtClean="0"/>
              <a:t>13</a:t>
            </a:fld>
            <a:endParaRPr lang="en-US"/>
          </a:p>
        </p:txBody>
      </p:sp>
    </p:spTree>
    <p:extLst>
      <p:ext uri="{BB962C8B-B14F-4D97-AF65-F5344CB8AC3E}">
        <p14:creationId xmlns:p14="http://schemas.microsoft.com/office/powerpoint/2010/main" val="1247355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Distribute handouts</a:t>
            </a:r>
            <a:endParaRPr lang="en-US" dirty="0"/>
          </a:p>
        </p:txBody>
      </p:sp>
      <p:sp>
        <p:nvSpPr>
          <p:cNvPr id="4" name="Slide Number Placeholder 3"/>
          <p:cNvSpPr>
            <a:spLocks noGrp="1"/>
          </p:cNvSpPr>
          <p:nvPr>
            <p:ph type="sldNum" sz="quarter" idx="10"/>
          </p:nvPr>
        </p:nvSpPr>
        <p:spPr/>
        <p:txBody>
          <a:bodyPr/>
          <a:lstStyle/>
          <a:p>
            <a:fld id="{E9FFE4C5-9B40-4E82-B0AE-724DF65B95F2}" type="slidenum">
              <a:rPr lang="en-US" smtClean="0"/>
              <a:t>2</a:t>
            </a:fld>
            <a:endParaRPr lang="en-US"/>
          </a:p>
        </p:txBody>
      </p:sp>
    </p:spTree>
    <p:extLst>
      <p:ext uri="{BB962C8B-B14F-4D97-AF65-F5344CB8AC3E}">
        <p14:creationId xmlns:p14="http://schemas.microsoft.com/office/powerpoint/2010/main" val="2315927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source card is the bibliographic information you need to collect for each source of information you use for your research. Basically, it is key information about your information- for example, author, title date, publisher, medium of publication (</a:t>
            </a:r>
            <a:r>
              <a:rPr lang="en-US" baseline="0" dirty="0" err="1" smtClean="0"/>
              <a:t>ie</a:t>
            </a:r>
            <a:r>
              <a:rPr lang="en-US" baseline="0" dirty="0" smtClean="0"/>
              <a:t> print, web, interview, etc.). Use your handout to decide which pieces of information you need. Each source card will be assigned a number in the top left corner.</a:t>
            </a:r>
            <a:endParaRPr lang="en-US" dirty="0"/>
          </a:p>
        </p:txBody>
      </p:sp>
      <p:sp>
        <p:nvSpPr>
          <p:cNvPr id="4" name="Slide Number Placeholder 3"/>
          <p:cNvSpPr>
            <a:spLocks noGrp="1"/>
          </p:cNvSpPr>
          <p:nvPr>
            <p:ph type="sldNum" sz="quarter" idx="10"/>
          </p:nvPr>
        </p:nvSpPr>
        <p:spPr/>
        <p:txBody>
          <a:bodyPr/>
          <a:lstStyle/>
          <a:p>
            <a:fld id="{E9FFE4C5-9B40-4E82-B0AE-724DF65B95F2}" type="slidenum">
              <a:rPr lang="en-US" smtClean="0"/>
              <a:t>3</a:t>
            </a:fld>
            <a:endParaRPr lang="en-US"/>
          </a:p>
        </p:txBody>
      </p:sp>
    </p:spTree>
    <p:extLst>
      <p:ext uri="{BB962C8B-B14F-4D97-AF65-F5344CB8AC3E}">
        <p14:creationId xmlns:p14="http://schemas.microsoft.com/office/powerpoint/2010/main" val="3057734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important</a:t>
            </a:r>
            <a:r>
              <a:rPr lang="en-US" baseline="0" dirty="0" smtClean="0"/>
              <a:t> step: READ!!!!</a:t>
            </a:r>
            <a:endParaRPr lang="en-US" dirty="0" smtClean="0"/>
          </a:p>
          <a:p>
            <a:r>
              <a:rPr lang="en-US" dirty="0" smtClean="0"/>
              <a:t>Open a WORD doc. Name it and save it. Use this to copy and paste citations.</a:t>
            </a:r>
          </a:p>
          <a:p>
            <a:r>
              <a:rPr lang="en-US" dirty="0" smtClean="0"/>
              <a:t>GALILEO- search “minimum</a:t>
            </a:r>
            <a:r>
              <a:rPr lang="en-US" baseline="0" dirty="0" smtClean="0"/>
              <a:t> wage economic impact” limit to </a:t>
            </a:r>
            <a:r>
              <a:rPr lang="en-US" i="1" baseline="0" dirty="0" smtClean="0"/>
              <a:t>full text, magazines, date 2013-2014. Show email citation, audio.</a:t>
            </a:r>
          </a:p>
          <a:p>
            <a:r>
              <a:rPr lang="en-US" i="0" baseline="0" dirty="0" smtClean="0"/>
              <a:t>Gale- search minimum </a:t>
            </a:r>
            <a:r>
              <a:rPr lang="en-US" i="0" baseline="0" dirty="0" err="1" smtClean="0"/>
              <a:t>wage.email</a:t>
            </a:r>
            <a:r>
              <a:rPr lang="en-US" i="0" baseline="0" dirty="0" smtClean="0"/>
              <a:t>, audio, citation at bottom of article</a:t>
            </a:r>
          </a:p>
          <a:p>
            <a:r>
              <a:rPr lang="en-US" i="0" baseline="0" dirty="0" smtClean="0"/>
              <a:t>Web search “federal minimum wage increase history”</a:t>
            </a:r>
            <a:endParaRPr lang="en-US" i="0" dirty="0" smtClean="0"/>
          </a:p>
          <a:p>
            <a:endParaRPr lang="en-US" i="0" dirty="0"/>
          </a:p>
        </p:txBody>
      </p:sp>
      <p:sp>
        <p:nvSpPr>
          <p:cNvPr id="4" name="Slide Number Placeholder 3"/>
          <p:cNvSpPr>
            <a:spLocks noGrp="1"/>
          </p:cNvSpPr>
          <p:nvPr>
            <p:ph type="sldNum" sz="quarter" idx="10"/>
          </p:nvPr>
        </p:nvSpPr>
        <p:spPr/>
        <p:txBody>
          <a:bodyPr/>
          <a:lstStyle/>
          <a:p>
            <a:fld id="{E9FFE4C5-9B40-4E82-B0AE-724DF65B95F2}" type="slidenum">
              <a:rPr lang="en-US" smtClean="0"/>
              <a:t>4</a:t>
            </a:fld>
            <a:endParaRPr lang="en-US"/>
          </a:p>
        </p:txBody>
      </p:sp>
    </p:spTree>
    <p:extLst>
      <p:ext uri="{BB962C8B-B14F-4D97-AF65-F5344CB8AC3E}">
        <p14:creationId xmlns:p14="http://schemas.microsoft.com/office/powerpoint/2010/main" val="883427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Notice the source card number</a:t>
            </a:r>
            <a:r>
              <a:rPr lang="en-US" baseline="0" dirty="0" smtClean="0"/>
              <a:t> at the top. </a:t>
            </a:r>
            <a:endParaRPr lang="en-US" dirty="0" smtClean="0"/>
          </a:p>
          <a:p>
            <a:endParaRPr lang="en-US" dirty="0"/>
          </a:p>
        </p:txBody>
      </p:sp>
      <p:sp>
        <p:nvSpPr>
          <p:cNvPr id="4" name="Slide Number Placeholder 3"/>
          <p:cNvSpPr>
            <a:spLocks noGrp="1"/>
          </p:cNvSpPr>
          <p:nvPr>
            <p:ph type="sldNum" sz="quarter" idx="10"/>
          </p:nvPr>
        </p:nvSpPr>
        <p:spPr/>
        <p:txBody>
          <a:bodyPr/>
          <a:lstStyle/>
          <a:p>
            <a:fld id="{E9FFE4C5-9B40-4E82-B0AE-724DF65B95F2}" type="slidenum">
              <a:rPr lang="en-US" smtClean="0"/>
              <a:t>5</a:t>
            </a:fld>
            <a:endParaRPr lang="en-US"/>
          </a:p>
        </p:txBody>
      </p:sp>
    </p:spTree>
    <p:extLst>
      <p:ext uri="{BB962C8B-B14F-4D97-AF65-F5344CB8AC3E}">
        <p14:creationId xmlns:p14="http://schemas.microsoft.com/office/powerpoint/2010/main" val="5260053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FFE4C5-9B40-4E82-B0AE-724DF65B95F2}" type="slidenum">
              <a:rPr lang="en-US" smtClean="0"/>
              <a:t>6</a:t>
            </a:fld>
            <a:endParaRPr lang="en-US"/>
          </a:p>
        </p:txBody>
      </p:sp>
    </p:spTree>
    <p:extLst>
      <p:ext uri="{BB962C8B-B14F-4D97-AF65-F5344CB8AC3E}">
        <p14:creationId xmlns:p14="http://schemas.microsoft.com/office/powerpoint/2010/main" val="25834304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FFE4C5-9B40-4E82-B0AE-724DF65B95F2}" type="slidenum">
              <a:rPr lang="en-US" smtClean="0"/>
              <a:t>7</a:t>
            </a:fld>
            <a:endParaRPr lang="en-US"/>
          </a:p>
        </p:txBody>
      </p:sp>
    </p:spTree>
    <p:extLst>
      <p:ext uri="{BB962C8B-B14F-4D97-AF65-F5344CB8AC3E}">
        <p14:creationId xmlns:p14="http://schemas.microsoft.com/office/powerpoint/2010/main" val="3999552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FFE4C5-9B40-4E82-B0AE-724DF65B95F2}" type="slidenum">
              <a:rPr lang="en-US" smtClean="0"/>
              <a:t>8</a:t>
            </a:fld>
            <a:endParaRPr lang="en-US"/>
          </a:p>
        </p:txBody>
      </p:sp>
    </p:spTree>
    <p:extLst>
      <p:ext uri="{BB962C8B-B14F-4D97-AF65-F5344CB8AC3E}">
        <p14:creationId xmlns:p14="http://schemas.microsoft.com/office/powerpoint/2010/main" val="19298230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FFE4C5-9B40-4E82-B0AE-724DF65B95F2}" type="slidenum">
              <a:rPr lang="en-US" smtClean="0"/>
              <a:t>9</a:t>
            </a:fld>
            <a:endParaRPr lang="en-US"/>
          </a:p>
        </p:txBody>
      </p:sp>
    </p:spTree>
    <p:extLst>
      <p:ext uri="{BB962C8B-B14F-4D97-AF65-F5344CB8AC3E}">
        <p14:creationId xmlns:p14="http://schemas.microsoft.com/office/powerpoint/2010/main" val="1316843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4C822A1-541C-4017-B5D6-44BC2E6BF2B7}" type="datetimeFigureOut">
              <a:rPr lang="en-US" smtClean="0"/>
              <a:t>2/23/2017</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0550D4F-203F-47FE-9817-9E4765ABB609}"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C822A1-541C-4017-B5D6-44BC2E6BF2B7}"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550D4F-203F-47FE-9817-9E4765ABB60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80550D4F-203F-47FE-9817-9E4765ABB609}"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C822A1-541C-4017-B5D6-44BC2E6BF2B7}"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4C822A1-541C-4017-B5D6-44BC2E6BF2B7}" type="datetimeFigureOut">
              <a:rPr lang="en-US" smtClean="0"/>
              <a:t>2/23/2017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80550D4F-203F-47FE-9817-9E4765ABB609}"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84C822A1-541C-4017-B5D6-44BC2E6BF2B7}" type="datetimeFigureOut">
              <a:rPr lang="en-US" smtClean="0"/>
              <a:t>2/23/2017</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0550D4F-203F-47FE-9817-9E4765ABB609}"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4C822A1-541C-4017-B5D6-44BC2E6BF2B7}" type="datetimeFigureOut">
              <a:rPr lang="en-US" smtClean="0"/>
              <a:t>2/23/2017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550D4F-203F-47FE-9817-9E4765ABB609}"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4C822A1-541C-4017-B5D6-44BC2E6BF2B7}" type="datetimeFigureOut">
              <a:rPr lang="en-US" smtClean="0"/>
              <a:t>2/23/2017</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80550D4F-203F-47FE-9817-9E4765ABB609}"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4C822A1-541C-4017-B5D6-44BC2E6BF2B7}" type="datetimeFigureOut">
              <a:rPr lang="en-US" smtClean="0"/>
              <a:t>2/23/2017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80550D4F-203F-47FE-9817-9E4765ABB6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4C822A1-541C-4017-B5D6-44BC2E6BF2B7}" type="datetimeFigureOut">
              <a:rPr lang="en-US" smtClean="0"/>
              <a:t>2/23/2017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0550D4F-203F-47FE-9817-9E4765ABB6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0550D4F-203F-47FE-9817-9E4765ABB609}"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4C822A1-541C-4017-B5D6-44BC2E6BF2B7}" type="datetimeFigureOut">
              <a:rPr lang="en-US" smtClean="0"/>
              <a:t>2/23/2017</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80550D4F-203F-47FE-9817-9E4765ABB609}"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4C822A1-541C-4017-B5D6-44BC2E6BF2B7}" type="datetimeFigureOut">
              <a:rPr lang="en-US" smtClean="0"/>
              <a:t>2/23/2017</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4C822A1-541C-4017-B5D6-44BC2E6BF2B7}" type="datetimeFigureOut">
              <a:rPr lang="en-US" smtClean="0"/>
              <a:t>2/23/2017</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0550D4F-203F-47FE-9817-9E4765ABB609}"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4.gi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4.gif"/></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hyperlink" Target="http://atlanta.k12.ga.us/domain/3104"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4.gif"/></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4.gi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Notecards</a:t>
            </a:r>
          </a:p>
          <a:p>
            <a:r>
              <a:rPr lang="en-US" dirty="0" err="1"/>
              <a:t>mla</a:t>
            </a:r>
            <a:r>
              <a:rPr lang="en-US" dirty="0"/>
              <a:t> format</a:t>
            </a:r>
          </a:p>
          <a:p>
            <a:r>
              <a:rPr lang="en-US" dirty="0" smtClean="0"/>
              <a:t>Works Cited</a:t>
            </a:r>
          </a:p>
        </p:txBody>
      </p:sp>
      <p:sp>
        <p:nvSpPr>
          <p:cNvPr id="2" name="Title 1"/>
          <p:cNvSpPr>
            <a:spLocks noGrp="1"/>
          </p:cNvSpPr>
          <p:nvPr>
            <p:ph type="ctrTitle"/>
          </p:nvPr>
        </p:nvSpPr>
        <p:spPr/>
        <p:txBody>
          <a:bodyPr/>
          <a:lstStyle/>
          <a:p>
            <a:r>
              <a:rPr lang="en-US" dirty="0" smtClean="0"/>
              <a:t>Research Paper: MLA Style</a:t>
            </a:r>
            <a:endParaRPr lang="en-US" dirty="0"/>
          </a:p>
        </p:txBody>
      </p:sp>
    </p:spTree>
    <p:custDataLst>
      <p:tags r:id="rId1"/>
    </p:custDataLst>
    <p:extLst>
      <p:ext uri="{BB962C8B-B14F-4D97-AF65-F5344CB8AC3E}">
        <p14:creationId xmlns:p14="http://schemas.microsoft.com/office/powerpoint/2010/main" val="3090834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Source Card with Summary</a:t>
            </a:r>
            <a:endParaRPr lang="en-US" dirty="0"/>
          </a:p>
        </p:txBody>
      </p:sp>
      <p:pic>
        <p:nvPicPr>
          <p:cNvPr id="4" name="Content Placeholder 3"/>
          <p:cNvPicPr>
            <a:picLocks noGrp="1" noChangeAspect="1"/>
          </p:cNvPicPr>
          <p:nvPr>
            <p:ph sz="quarter" idx="1"/>
          </p:nvPr>
        </p:nvPicPr>
        <p:blipFill>
          <a:blip r:embed="rId4">
            <a:extLst>
              <a:ext uri="{28A0092B-C50C-407E-A947-70E740481C1C}">
                <a14:useLocalDpi xmlns:a14="http://schemas.microsoft.com/office/drawing/2010/main" val="0"/>
              </a:ext>
            </a:extLst>
          </a:blip>
          <a:stretch>
            <a:fillRect/>
          </a:stretch>
        </p:blipFill>
        <p:spPr>
          <a:xfrm>
            <a:off x="865452" y="1600200"/>
            <a:ext cx="7745148" cy="4647089"/>
          </a:xfrm>
        </p:spPr>
      </p:pic>
      <p:sp>
        <p:nvSpPr>
          <p:cNvPr id="5" name="TextBox 4"/>
          <p:cNvSpPr txBox="1"/>
          <p:nvPr/>
        </p:nvSpPr>
        <p:spPr>
          <a:xfrm>
            <a:off x="1066800" y="1752600"/>
            <a:ext cx="2819400" cy="461665"/>
          </a:xfrm>
          <a:prstGeom prst="rect">
            <a:avLst/>
          </a:prstGeom>
          <a:noFill/>
        </p:spPr>
        <p:txBody>
          <a:bodyPr wrap="square" rtlCol="0">
            <a:spAutoFit/>
          </a:bodyPr>
          <a:lstStyle/>
          <a:p>
            <a:r>
              <a:rPr lang="en-US" sz="2400" dirty="0" smtClean="0"/>
              <a:t>Summary</a:t>
            </a:r>
            <a:endParaRPr lang="en-US" sz="2400" dirty="0"/>
          </a:p>
        </p:txBody>
      </p:sp>
      <p:sp>
        <p:nvSpPr>
          <p:cNvPr id="6" name="TextBox 5"/>
          <p:cNvSpPr txBox="1"/>
          <p:nvPr/>
        </p:nvSpPr>
        <p:spPr>
          <a:xfrm>
            <a:off x="6172200" y="1752600"/>
            <a:ext cx="2286000" cy="461665"/>
          </a:xfrm>
          <a:prstGeom prst="rect">
            <a:avLst/>
          </a:prstGeom>
          <a:noFill/>
        </p:spPr>
        <p:txBody>
          <a:bodyPr wrap="square" rtlCol="0">
            <a:spAutoFit/>
          </a:bodyPr>
          <a:lstStyle/>
          <a:p>
            <a:r>
              <a:rPr lang="en-US" sz="2400" dirty="0" smtClean="0"/>
              <a:t>#3</a:t>
            </a:r>
            <a:endParaRPr lang="en-US" sz="2400" dirty="0"/>
          </a:p>
        </p:txBody>
      </p:sp>
      <p:sp>
        <p:nvSpPr>
          <p:cNvPr id="7" name="TextBox 6"/>
          <p:cNvSpPr txBox="1"/>
          <p:nvPr/>
        </p:nvSpPr>
        <p:spPr>
          <a:xfrm>
            <a:off x="914400" y="2583597"/>
            <a:ext cx="7543800" cy="369332"/>
          </a:xfrm>
          <a:prstGeom prst="rect">
            <a:avLst/>
          </a:prstGeom>
          <a:noFill/>
        </p:spPr>
        <p:txBody>
          <a:bodyPr wrap="square" rtlCol="0">
            <a:spAutoFit/>
          </a:bodyPr>
          <a:lstStyle/>
          <a:p>
            <a:r>
              <a:rPr lang="en-US" dirty="0" smtClean="0"/>
              <a:t>Table showing history of minimum wages increases 1938-2009</a:t>
            </a:r>
            <a:endParaRPr lang="en-US" dirty="0"/>
          </a:p>
        </p:txBody>
      </p:sp>
    </p:spTree>
    <p:custDataLst>
      <p:tags r:id="rId1"/>
    </p:custDataLst>
    <p:extLst>
      <p:ext uri="{BB962C8B-B14F-4D97-AF65-F5344CB8AC3E}">
        <p14:creationId xmlns:p14="http://schemas.microsoft.com/office/powerpoint/2010/main" val="3089782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MLA Research Outline</a:t>
            </a:r>
            <a:endParaRPr lang="en-US" dirty="0">
              <a:latin typeface="Comic Sans MS" pitchFamily="66" charset="0"/>
            </a:endParaRPr>
          </a:p>
        </p:txBody>
      </p:sp>
      <p:sp>
        <p:nvSpPr>
          <p:cNvPr id="3" name="Content Placeholder 2"/>
          <p:cNvSpPr>
            <a:spLocks noGrp="1"/>
          </p:cNvSpPr>
          <p:nvPr>
            <p:ph idx="1"/>
          </p:nvPr>
        </p:nvSpPr>
        <p:spPr>
          <a:xfrm>
            <a:off x="76200" y="1752600"/>
            <a:ext cx="3886200" cy="4495800"/>
          </a:xfrm>
        </p:spPr>
        <p:txBody>
          <a:bodyPr/>
          <a:lstStyle/>
          <a:p>
            <a:pPr marL="0" indent="0">
              <a:buNone/>
            </a:pPr>
            <a:r>
              <a:rPr lang="en-US" dirty="0" smtClean="0">
                <a:latin typeface="Comic Sans MS" pitchFamily="66" charset="0"/>
              </a:rPr>
              <a:t>Based on your preliminary reading and source summaries, create an outline for your paper.</a:t>
            </a:r>
          </a:p>
          <a:p>
            <a:pPr marL="0" indent="0">
              <a:buNone/>
            </a:pPr>
            <a:endParaRPr lang="en-US" dirty="0">
              <a:latin typeface="Comic Sans MS" pitchFamily="66" charset="0"/>
            </a:endParaRPr>
          </a:p>
          <a:p>
            <a:pPr marL="0" indent="0">
              <a:buNone/>
            </a:pPr>
            <a:r>
              <a:rPr lang="en-US" dirty="0" smtClean="0">
                <a:latin typeface="Comic Sans MS" pitchFamily="66" charset="0"/>
              </a:rPr>
              <a:t>It should look like this.</a:t>
            </a:r>
            <a:endParaRPr lang="en-US" dirty="0">
              <a:latin typeface="Comic Sans MS" pitchFamily="66" charset="0"/>
            </a:endParaRPr>
          </a:p>
        </p:txBody>
      </p:sp>
      <p:cxnSp>
        <p:nvCxnSpPr>
          <p:cNvPr id="5" name="Straight Arrow Connector 4"/>
          <p:cNvCxnSpPr/>
          <p:nvPr/>
        </p:nvCxnSpPr>
        <p:spPr>
          <a:xfrm>
            <a:off x="838200" y="4953000"/>
            <a:ext cx="3048000" cy="0"/>
          </a:xfrm>
          <a:prstGeom prst="straightConnector1">
            <a:avLst/>
          </a:prstGeom>
          <a:ln w="50800" cmpd="dbl">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19600" y="1600200"/>
            <a:ext cx="4191000" cy="4649804"/>
          </a:xfrm>
          <a:prstGeom prst="rect">
            <a:avLst/>
          </a:prstGeom>
        </p:spPr>
      </p:pic>
    </p:spTree>
    <p:custDataLst>
      <p:tags r:id="rId1"/>
    </p:custDataLst>
    <p:extLst>
      <p:ext uri="{BB962C8B-B14F-4D97-AF65-F5344CB8AC3E}">
        <p14:creationId xmlns:p14="http://schemas.microsoft.com/office/powerpoint/2010/main" val="2730723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15400" cy="838200"/>
          </a:xfrm>
        </p:spPr>
        <p:txBody>
          <a:bodyPr>
            <a:normAutofit/>
          </a:bodyPr>
          <a:lstStyle/>
          <a:p>
            <a:r>
              <a:rPr lang="en-US" dirty="0" smtClean="0">
                <a:latin typeface="Comic Sans MS" pitchFamily="66" charset="0"/>
              </a:rPr>
              <a:t>What should my notecards look like?</a:t>
            </a:r>
            <a:endParaRPr lang="en-US" dirty="0">
              <a:latin typeface="Comic Sans MS" pitchFamily="66" charset="0"/>
            </a:endParaRPr>
          </a:p>
        </p:txBody>
      </p:sp>
      <p:sp>
        <p:nvSpPr>
          <p:cNvPr id="3" name="Content Placeholder 2"/>
          <p:cNvSpPr>
            <a:spLocks noGrp="1"/>
          </p:cNvSpPr>
          <p:nvPr>
            <p:ph idx="1"/>
          </p:nvPr>
        </p:nvSpPr>
        <p:spPr>
          <a:xfrm>
            <a:off x="457200" y="1359090"/>
            <a:ext cx="8001000" cy="1752599"/>
          </a:xfrm>
        </p:spPr>
        <p:txBody>
          <a:bodyPr>
            <a:noAutofit/>
          </a:bodyPr>
          <a:lstStyle/>
          <a:p>
            <a:pPr marL="0" indent="0">
              <a:buNone/>
            </a:pPr>
            <a:endParaRPr lang="en-US" sz="900" dirty="0" smtClean="0">
              <a:latin typeface="Comic Sans MS" pitchFamily="66" charset="0"/>
            </a:endParaRPr>
          </a:p>
          <a:p>
            <a:pPr marL="0" indent="0">
              <a:buNone/>
            </a:pPr>
            <a:r>
              <a:rPr lang="en-US" sz="2800" dirty="0" smtClean="0">
                <a:latin typeface="Comic Sans MS" pitchFamily="66" charset="0"/>
              </a:rPr>
              <a:t>Your notecards should include the following information: Section Title, Source Number, and </a:t>
            </a:r>
            <a:r>
              <a:rPr lang="en-US" sz="2800" u="sng" dirty="0" smtClean="0">
                <a:latin typeface="Comic Sans MS" pitchFamily="66" charset="0"/>
              </a:rPr>
              <a:t>1</a:t>
            </a:r>
            <a:r>
              <a:rPr lang="en-US" sz="2800" dirty="0" smtClean="0">
                <a:latin typeface="Comic Sans MS" pitchFamily="66" charset="0"/>
              </a:rPr>
              <a:t> Fact or Piece of Information from your source.</a:t>
            </a:r>
            <a:endParaRPr lang="en-US" sz="2800" dirty="0">
              <a:latin typeface="Comic Sans MS" pitchFamily="66"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28800" y="3429000"/>
            <a:ext cx="5715831" cy="2976996"/>
          </a:xfrm>
          <a:prstGeom prst="rect">
            <a:avLst/>
          </a:prstGeom>
        </p:spPr>
      </p:pic>
      <p:cxnSp>
        <p:nvCxnSpPr>
          <p:cNvPr id="6" name="Straight Connector 5"/>
          <p:cNvCxnSpPr/>
          <p:nvPr/>
        </p:nvCxnSpPr>
        <p:spPr>
          <a:xfrm flipH="1">
            <a:off x="1447800" y="3733800"/>
            <a:ext cx="533400" cy="10668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7239000" y="3124200"/>
            <a:ext cx="533400" cy="609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248400" y="5029200"/>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20486" y="4292768"/>
            <a:ext cx="1028700" cy="1015663"/>
          </a:xfrm>
          <a:prstGeom prst="rect">
            <a:avLst/>
          </a:prstGeom>
          <a:noFill/>
        </p:spPr>
        <p:txBody>
          <a:bodyPr wrap="square" rtlCol="0">
            <a:spAutoFit/>
          </a:bodyPr>
          <a:lstStyle/>
          <a:p>
            <a:r>
              <a:rPr lang="en-US" sz="1200" dirty="0" smtClean="0">
                <a:latin typeface="Comic Sans MS" pitchFamily="66" charset="0"/>
              </a:rPr>
              <a:t>This should match the section title from your outline</a:t>
            </a:r>
            <a:endParaRPr lang="en-US" sz="1200" dirty="0">
              <a:latin typeface="Comic Sans MS" pitchFamily="66" charset="0"/>
            </a:endParaRPr>
          </a:p>
        </p:txBody>
      </p:sp>
      <p:sp>
        <p:nvSpPr>
          <p:cNvPr id="14" name="TextBox 13"/>
          <p:cNvSpPr txBox="1"/>
          <p:nvPr/>
        </p:nvSpPr>
        <p:spPr>
          <a:xfrm>
            <a:off x="7924800" y="4726632"/>
            <a:ext cx="1066800" cy="461665"/>
          </a:xfrm>
          <a:prstGeom prst="rect">
            <a:avLst/>
          </a:prstGeom>
          <a:noFill/>
        </p:spPr>
        <p:txBody>
          <a:bodyPr wrap="square" rtlCol="0">
            <a:spAutoFit/>
          </a:bodyPr>
          <a:lstStyle/>
          <a:p>
            <a:r>
              <a:rPr lang="en-US" sz="1200" dirty="0" smtClean="0">
                <a:latin typeface="Comic Sans MS" pitchFamily="66" charset="0"/>
              </a:rPr>
              <a:t>Only 1 fact per card.</a:t>
            </a:r>
            <a:endParaRPr lang="en-US" sz="1200" dirty="0">
              <a:latin typeface="Comic Sans MS" pitchFamily="66" charset="0"/>
            </a:endParaRPr>
          </a:p>
        </p:txBody>
      </p:sp>
      <p:sp>
        <p:nvSpPr>
          <p:cNvPr id="15" name="TextBox 14"/>
          <p:cNvSpPr txBox="1"/>
          <p:nvPr/>
        </p:nvSpPr>
        <p:spPr>
          <a:xfrm>
            <a:off x="7772400" y="2902803"/>
            <a:ext cx="1066800" cy="830997"/>
          </a:xfrm>
          <a:prstGeom prst="rect">
            <a:avLst/>
          </a:prstGeom>
          <a:noFill/>
        </p:spPr>
        <p:txBody>
          <a:bodyPr wrap="square" rtlCol="0">
            <a:spAutoFit/>
          </a:bodyPr>
          <a:lstStyle/>
          <a:p>
            <a:r>
              <a:rPr lang="en-US" sz="1200" dirty="0" smtClean="0">
                <a:latin typeface="Comic Sans MS" pitchFamily="66" charset="0"/>
              </a:rPr>
              <a:t>This should match the source card number.</a:t>
            </a:r>
            <a:endParaRPr lang="en-US" sz="1200" dirty="0">
              <a:latin typeface="Comic Sans MS" pitchFamily="66" charset="0"/>
            </a:endParaRPr>
          </a:p>
        </p:txBody>
      </p:sp>
    </p:spTree>
    <p:custDataLst>
      <p:tags r:id="rId1"/>
    </p:custDataLst>
    <p:extLst>
      <p:ext uri="{BB962C8B-B14F-4D97-AF65-F5344CB8AC3E}">
        <p14:creationId xmlns:p14="http://schemas.microsoft.com/office/powerpoint/2010/main" val="182600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Note Card by Section Title</a:t>
            </a:r>
            <a:endParaRPr lang="en-US" dirty="0"/>
          </a:p>
        </p:txBody>
      </p:sp>
      <p:pic>
        <p:nvPicPr>
          <p:cNvPr id="4" name="Content Placeholder 3"/>
          <p:cNvPicPr>
            <a:picLocks noGrp="1" noChangeAspect="1"/>
          </p:cNvPicPr>
          <p:nvPr>
            <p:ph sz="quarter" idx="1"/>
          </p:nvPr>
        </p:nvPicPr>
        <p:blipFill>
          <a:blip r:embed="rId4">
            <a:extLst>
              <a:ext uri="{28A0092B-C50C-407E-A947-70E740481C1C}">
                <a14:useLocalDpi xmlns:a14="http://schemas.microsoft.com/office/drawing/2010/main" val="0"/>
              </a:ext>
            </a:extLst>
          </a:blip>
          <a:stretch>
            <a:fillRect/>
          </a:stretch>
        </p:blipFill>
        <p:spPr>
          <a:xfrm>
            <a:off x="685800" y="1524000"/>
            <a:ext cx="8001000" cy="4800599"/>
          </a:xfrm>
        </p:spPr>
      </p:pic>
      <p:sp>
        <p:nvSpPr>
          <p:cNvPr id="6" name="TextBox 5"/>
          <p:cNvSpPr txBox="1"/>
          <p:nvPr/>
        </p:nvSpPr>
        <p:spPr>
          <a:xfrm>
            <a:off x="6324600" y="1515181"/>
            <a:ext cx="1371600" cy="461665"/>
          </a:xfrm>
          <a:prstGeom prst="rect">
            <a:avLst/>
          </a:prstGeom>
          <a:noFill/>
        </p:spPr>
        <p:txBody>
          <a:bodyPr wrap="square" rtlCol="0">
            <a:spAutoFit/>
          </a:bodyPr>
          <a:lstStyle/>
          <a:p>
            <a:r>
              <a:rPr lang="en-US" sz="2400" dirty="0" smtClean="0"/>
              <a:t>#1</a:t>
            </a:r>
            <a:endParaRPr lang="en-US" sz="2400" dirty="0"/>
          </a:p>
        </p:txBody>
      </p:sp>
      <p:sp>
        <p:nvSpPr>
          <p:cNvPr id="3" name="TextBox 2"/>
          <p:cNvSpPr txBox="1"/>
          <p:nvPr/>
        </p:nvSpPr>
        <p:spPr>
          <a:xfrm>
            <a:off x="838200" y="1524000"/>
            <a:ext cx="4572000" cy="369332"/>
          </a:xfrm>
          <a:prstGeom prst="rect">
            <a:avLst/>
          </a:prstGeom>
          <a:noFill/>
        </p:spPr>
        <p:txBody>
          <a:bodyPr wrap="square" rtlCol="0">
            <a:spAutoFit/>
          </a:bodyPr>
          <a:lstStyle/>
          <a:p>
            <a:r>
              <a:rPr lang="en-US" dirty="0" smtClean="0"/>
              <a:t>small business vs. government regulation</a:t>
            </a:r>
            <a:endParaRPr lang="en-US" dirty="0"/>
          </a:p>
        </p:txBody>
      </p:sp>
      <p:sp>
        <p:nvSpPr>
          <p:cNvPr id="8" name="TextBox 7"/>
          <p:cNvSpPr txBox="1"/>
          <p:nvPr/>
        </p:nvSpPr>
        <p:spPr>
          <a:xfrm>
            <a:off x="838200" y="2965438"/>
            <a:ext cx="7391400" cy="1200329"/>
          </a:xfrm>
          <a:prstGeom prst="rect">
            <a:avLst/>
          </a:prstGeom>
          <a:noFill/>
        </p:spPr>
        <p:txBody>
          <a:bodyPr wrap="square" rtlCol="0">
            <a:spAutoFit/>
          </a:bodyPr>
          <a:lstStyle/>
          <a:p>
            <a:r>
              <a:rPr lang="en-US" dirty="0" smtClean="0"/>
              <a:t>Rick Berman is head of a PR firm that has ties to the restaurant industry and is responsible for many campaigns including the response to an e coli outbreak that attempted to reframe the issue as an example of existing standards that were working well. (Gray)</a:t>
            </a:r>
            <a:endParaRPr lang="en-US" dirty="0"/>
          </a:p>
        </p:txBody>
      </p:sp>
      <p:sp>
        <p:nvSpPr>
          <p:cNvPr id="5" name="TextBox 4"/>
          <p:cNvSpPr txBox="1"/>
          <p:nvPr/>
        </p:nvSpPr>
        <p:spPr>
          <a:xfrm>
            <a:off x="3277737" y="5029200"/>
            <a:ext cx="5105400" cy="1077218"/>
          </a:xfrm>
          <a:prstGeom prst="rect">
            <a:avLst/>
          </a:prstGeom>
          <a:noFill/>
        </p:spPr>
        <p:txBody>
          <a:bodyPr wrap="square" rtlCol="0">
            <a:spAutoFit/>
          </a:bodyPr>
          <a:lstStyle/>
          <a:p>
            <a:r>
              <a:rPr lang="en-US" sz="1600" i="1" dirty="0" smtClean="0"/>
              <a:t>The parenthetical citation uses the “signal word” or first word for the citation on your works cited page. Include the page number if available. (Internet sources may not have a page number.) </a:t>
            </a:r>
            <a:endParaRPr lang="en-US" sz="1600" i="1" dirty="0"/>
          </a:p>
        </p:txBody>
      </p:sp>
      <p:cxnSp>
        <p:nvCxnSpPr>
          <p:cNvPr id="15" name="Straight Arrow Connector 14"/>
          <p:cNvCxnSpPr/>
          <p:nvPr/>
        </p:nvCxnSpPr>
        <p:spPr>
          <a:xfrm flipH="1">
            <a:off x="4876800" y="4238893"/>
            <a:ext cx="838200" cy="71410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104900" y="2233233"/>
            <a:ext cx="2514600" cy="307777"/>
          </a:xfrm>
          <a:prstGeom prst="rect">
            <a:avLst/>
          </a:prstGeom>
          <a:noFill/>
        </p:spPr>
        <p:txBody>
          <a:bodyPr wrap="square" rtlCol="0">
            <a:spAutoFit/>
          </a:bodyPr>
          <a:lstStyle/>
          <a:p>
            <a:r>
              <a:rPr lang="en-US" sz="1400" i="1" dirty="0" smtClean="0"/>
              <a:t>Section title</a:t>
            </a:r>
            <a:endParaRPr lang="en-US" sz="1400" i="1" dirty="0"/>
          </a:p>
        </p:txBody>
      </p:sp>
      <p:cxnSp>
        <p:nvCxnSpPr>
          <p:cNvPr id="18" name="Straight Arrow Connector 17"/>
          <p:cNvCxnSpPr/>
          <p:nvPr/>
        </p:nvCxnSpPr>
        <p:spPr>
          <a:xfrm flipH="1">
            <a:off x="2080715" y="1886424"/>
            <a:ext cx="228600" cy="38472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715000" y="2192906"/>
            <a:ext cx="1600200" cy="307777"/>
          </a:xfrm>
          <a:prstGeom prst="rect">
            <a:avLst/>
          </a:prstGeom>
          <a:noFill/>
        </p:spPr>
        <p:txBody>
          <a:bodyPr wrap="square" rtlCol="0">
            <a:spAutoFit/>
          </a:bodyPr>
          <a:lstStyle/>
          <a:p>
            <a:r>
              <a:rPr lang="en-US" sz="1400" i="1" dirty="0" smtClean="0"/>
              <a:t>Source number</a:t>
            </a:r>
            <a:endParaRPr lang="en-US" sz="1400" i="1" dirty="0"/>
          </a:p>
        </p:txBody>
      </p:sp>
      <p:cxnSp>
        <p:nvCxnSpPr>
          <p:cNvPr id="21" name="Straight Arrow Connector 20"/>
          <p:cNvCxnSpPr/>
          <p:nvPr/>
        </p:nvCxnSpPr>
        <p:spPr>
          <a:xfrm flipH="1">
            <a:off x="6477000" y="1976846"/>
            <a:ext cx="152400" cy="25638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7012824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457200"/>
            <a:ext cx="8763000" cy="5539978"/>
          </a:xfrm>
          <a:prstGeom prst="rect">
            <a:avLst/>
          </a:prstGeom>
        </p:spPr>
        <p:txBody>
          <a:bodyPr wrap="square">
            <a:spAutoFit/>
          </a:bodyPr>
          <a:lstStyle/>
          <a:p>
            <a:pPr algn="ctr">
              <a:lnSpc>
                <a:spcPct val="150000"/>
              </a:lnSpc>
            </a:pPr>
            <a:r>
              <a:rPr lang="en-US" sz="1600" dirty="0" smtClean="0"/>
              <a:t>Works Cited</a:t>
            </a:r>
          </a:p>
          <a:p>
            <a:pPr algn="ctr">
              <a:lnSpc>
                <a:spcPct val="150000"/>
              </a:lnSpc>
            </a:pPr>
            <a:endParaRPr lang="en-US" sz="1600" dirty="0" smtClean="0"/>
          </a:p>
          <a:p>
            <a:pPr>
              <a:lnSpc>
                <a:spcPct val="150000"/>
              </a:lnSpc>
            </a:pPr>
            <a:r>
              <a:rPr lang="en-US" sz="1600" dirty="0" smtClean="0"/>
              <a:t>"</a:t>
            </a:r>
            <a:r>
              <a:rPr lang="en-US" sz="1600" dirty="0"/>
              <a:t>The Debate on Minimum Wage Laws." </a:t>
            </a:r>
            <a:r>
              <a:rPr lang="en-US" sz="1600" i="1" dirty="0"/>
              <a:t>Open for  Debate</a:t>
            </a:r>
            <a:r>
              <a:rPr lang="en-US" sz="1600" dirty="0"/>
              <a:t>, vol. 27: Workers' Rights, Marshall 	Cavendish, 2009. </a:t>
            </a:r>
            <a:r>
              <a:rPr lang="en-US" sz="1600" i="1" dirty="0"/>
              <a:t>Gale Virtual Reference 	Library</a:t>
            </a:r>
            <a:r>
              <a:rPr lang="en-US" sz="1600" dirty="0"/>
              <a:t>, go.galegroup.com/</a:t>
            </a:r>
            <a:r>
              <a:rPr lang="en-US" sz="1600" dirty="0" err="1"/>
              <a:t>ps</a:t>
            </a:r>
            <a:r>
              <a:rPr lang="en-US" sz="1600" dirty="0"/>
              <a:t>/</a:t>
            </a:r>
            <a:r>
              <a:rPr lang="en-US" sz="1600" dirty="0" err="1"/>
              <a:t>i.do?p</a:t>
            </a:r>
            <a:r>
              <a:rPr lang="en-US" sz="1600" dirty="0"/>
              <a:t>=GV </a:t>
            </a:r>
            <a:r>
              <a:rPr lang="en-US" sz="1600" dirty="0" err="1"/>
              <a:t>RL&amp;sw</a:t>
            </a:r>
            <a:r>
              <a:rPr lang="en-US" sz="1600" dirty="0"/>
              <a:t>=</a:t>
            </a:r>
            <a:r>
              <a:rPr lang="en-US" sz="1600" dirty="0" err="1"/>
              <a:t>w&amp;u</a:t>
            </a:r>
            <a:r>
              <a:rPr lang="en-US" sz="1600" dirty="0"/>
              <a:t>=atla60761&amp;v=2.1&amp;id=GALE	%</a:t>
            </a:r>
            <a:r>
              <a:rPr lang="en-US" sz="1600" dirty="0" smtClean="0"/>
              <a:t>7CCX4097000747&amp;it=</a:t>
            </a:r>
            <a:r>
              <a:rPr lang="en-US" sz="1600" dirty="0" err="1" smtClean="0"/>
              <a:t>r&amp;asid</a:t>
            </a:r>
            <a:r>
              <a:rPr lang="en-US" sz="1600" dirty="0" smtClean="0"/>
              <a:t>=0098b519010ba75e6bb13bf4d71b40b7</a:t>
            </a:r>
            <a:r>
              <a:rPr lang="en-US" sz="1600" dirty="0"/>
              <a:t>. Accessed 23 	Feb. 2017.</a:t>
            </a:r>
          </a:p>
          <a:p>
            <a:pPr indent="-457200">
              <a:lnSpc>
                <a:spcPct val="150000"/>
              </a:lnSpc>
            </a:pPr>
            <a:r>
              <a:rPr lang="en-US" sz="1600" dirty="0"/>
              <a:t>Gray, Eliza. "Wage Warrior." </a:t>
            </a:r>
            <a:r>
              <a:rPr lang="en-US" sz="1600" i="1" dirty="0"/>
              <a:t>Time,</a:t>
            </a:r>
            <a:r>
              <a:rPr lang="en-US" sz="1600" dirty="0"/>
              <a:t> vol. 183, no.9, 2014. p.38. </a:t>
            </a:r>
            <a:r>
              <a:rPr lang="en-US" sz="1600" i="1" dirty="0"/>
              <a:t>Academic Search </a:t>
            </a:r>
            <a:r>
              <a:rPr lang="en-US" sz="1600" i="1" dirty="0" smtClean="0"/>
              <a:t>Complete</a:t>
            </a:r>
            <a:r>
              <a:rPr lang="en-US" sz="1600" dirty="0"/>
              <a:t>. </a:t>
            </a:r>
            <a:r>
              <a:rPr lang="en-US" sz="1600" dirty="0" smtClean="0"/>
              <a:t>	http</a:t>
            </a:r>
            <a:r>
              <a:rPr lang="en-US" sz="1600" dirty="0"/>
              <a:t>://proxygsu-satl.galileo.usg.edu/login?url=http://searc	</a:t>
            </a:r>
            <a:r>
              <a:rPr lang="en-US" sz="1600" dirty="0" smtClean="0"/>
              <a:t>h.ebscohost.com/</a:t>
            </a:r>
            <a:r>
              <a:rPr lang="en-US" sz="1600" dirty="0" err="1" smtClean="0"/>
              <a:t>login.aspx?direct</a:t>
            </a:r>
            <a:r>
              <a:rPr lang="en-US" sz="1600" dirty="0" smtClean="0"/>
              <a:t>=</a:t>
            </a:r>
            <a:r>
              <a:rPr lang="en-US" sz="1600" dirty="0" err="1" smtClean="0"/>
              <a:t>true&amp;db</a:t>
            </a:r>
            <a:r>
              <a:rPr lang="en-US" sz="1600" dirty="0" smtClean="0"/>
              <a:t>=</a:t>
            </a:r>
            <a:r>
              <a:rPr lang="en-US" sz="1600" dirty="0" err="1" smtClean="0"/>
              <a:t>khh&amp;AN</a:t>
            </a:r>
            <a:r>
              <a:rPr lang="en-US" sz="1600" dirty="0" smtClean="0"/>
              <a:t>=94699223&amp;site=</a:t>
            </a:r>
            <a:r>
              <a:rPr lang="en-US" sz="1600" dirty="0" err="1" smtClean="0"/>
              <a:t>eds</a:t>
            </a:r>
            <a:r>
              <a:rPr lang="en-US" sz="1600" dirty="0" smtClean="0"/>
              <a:t>-</a:t>
            </a:r>
            <a:r>
              <a:rPr lang="en-US" sz="1600" dirty="0"/>
              <a:t>	</a:t>
            </a:r>
            <a:r>
              <a:rPr lang="en-US" sz="1600" dirty="0" err="1"/>
              <a:t>live&amp;scope</a:t>
            </a:r>
            <a:r>
              <a:rPr lang="en-US" sz="1600" dirty="0"/>
              <a:t>=site. Accessed 16 Apr. </a:t>
            </a:r>
            <a:r>
              <a:rPr lang="en-US" sz="1600" dirty="0" smtClean="0"/>
              <a:t>2014</a:t>
            </a:r>
            <a:r>
              <a:rPr lang="en-US" sz="1600" dirty="0"/>
              <a:t>.</a:t>
            </a:r>
          </a:p>
          <a:p>
            <a:pPr>
              <a:lnSpc>
                <a:spcPct val="150000"/>
              </a:lnSpc>
            </a:pPr>
            <a:r>
              <a:rPr lang="en-US" sz="1600" dirty="0"/>
              <a:t>“History of Federal Minimum Wage Rates Under the Fair Labor </a:t>
            </a:r>
            <a:r>
              <a:rPr lang="en-US" sz="1600" dirty="0" smtClean="0"/>
              <a:t>Standards </a:t>
            </a:r>
            <a:r>
              <a:rPr lang="en-US" sz="1600" dirty="0"/>
              <a:t>Act, 1938 – 2009”. </a:t>
            </a:r>
            <a:r>
              <a:rPr lang="en-US" sz="1600" i="1" dirty="0"/>
              <a:t> </a:t>
            </a:r>
            <a:r>
              <a:rPr lang="en-US" sz="1600" i="1" dirty="0" smtClean="0"/>
              <a:t>	United </a:t>
            </a:r>
            <a:r>
              <a:rPr lang="en-US" sz="1600" i="1" dirty="0"/>
              <a:t>States </a:t>
            </a:r>
            <a:r>
              <a:rPr lang="en-US" sz="1600" i="1" dirty="0" smtClean="0"/>
              <a:t>Department </a:t>
            </a:r>
            <a:r>
              <a:rPr lang="en-US" sz="1600" i="1" dirty="0"/>
              <a:t>of Labor.</a:t>
            </a:r>
            <a:r>
              <a:rPr lang="en-US" sz="1600" dirty="0"/>
              <a:t> </a:t>
            </a:r>
            <a:r>
              <a:rPr lang="en-US" sz="1600" dirty="0" smtClean="0"/>
              <a:t>United </a:t>
            </a:r>
            <a:r>
              <a:rPr lang="en-US" sz="1600" dirty="0"/>
              <a:t>States Department of Labor. </a:t>
            </a:r>
            <a:r>
              <a:rPr lang="en-US" sz="1600" dirty="0" err="1"/>
              <a:t>n.d.</a:t>
            </a:r>
            <a:r>
              <a:rPr lang="en-US" sz="1600" dirty="0"/>
              <a:t> 	https://www.dol.gov/whd/minwage/chart.htm .Accessed 23 Feb. 2017</a:t>
            </a:r>
          </a:p>
          <a:p>
            <a:endParaRPr lang="en-US" dirty="0"/>
          </a:p>
        </p:txBody>
      </p:sp>
    </p:spTree>
    <p:custDataLst>
      <p:tags r:id="rId1"/>
    </p:custDataLst>
    <p:extLst>
      <p:ext uri="{BB962C8B-B14F-4D97-AF65-F5344CB8AC3E}">
        <p14:creationId xmlns:p14="http://schemas.microsoft.com/office/powerpoint/2010/main" val="3887152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Steps in the process</a:t>
            </a:r>
            <a:endParaRPr lang="en-US" dirty="0"/>
          </a:p>
        </p:txBody>
      </p:sp>
      <p:sp>
        <p:nvSpPr>
          <p:cNvPr id="3" name="Content Placeholder 2"/>
          <p:cNvSpPr>
            <a:spLocks noGrp="1"/>
          </p:cNvSpPr>
          <p:nvPr>
            <p:ph sz="quarter" idx="1"/>
          </p:nvPr>
        </p:nvSpPr>
        <p:spPr/>
        <p:txBody>
          <a:bodyPr/>
          <a:lstStyle/>
          <a:p>
            <a:r>
              <a:rPr lang="en-US" dirty="0" smtClean="0"/>
              <a:t>Locate sources of information</a:t>
            </a:r>
          </a:p>
          <a:p>
            <a:pPr lvl="1"/>
            <a:r>
              <a:rPr lang="en-US" dirty="0" smtClean="0"/>
              <a:t>Links on library webpage</a:t>
            </a:r>
          </a:p>
          <a:p>
            <a:pPr lvl="1"/>
            <a:r>
              <a:rPr lang="en-US" dirty="0" smtClean="0"/>
              <a:t>READ!!!</a:t>
            </a:r>
          </a:p>
          <a:p>
            <a:r>
              <a:rPr lang="en-US" dirty="0" smtClean="0"/>
              <a:t>Create source cards</a:t>
            </a:r>
          </a:p>
          <a:p>
            <a:r>
              <a:rPr lang="en-US" dirty="0" smtClean="0"/>
              <a:t>Create summary card and notecards for each source</a:t>
            </a:r>
          </a:p>
          <a:p>
            <a:r>
              <a:rPr lang="en-US" dirty="0" smtClean="0"/>
              <a:t>Create outline</a:t>
            </a:r>
          </a:p>
          <a:p>
            <a:r>
              <a:rPr lang="en-US" dirty="0" smtClean="0"/>
              <a:t>Notecards by topic</a:t>
            </a:r>
          </a:p>
          <a:p>
            <a:r>
              <a:rPr lang="en-US" dirty="0" smtClean="0"/>
              <a:t>Write paper using parenthetical citations</a:t>
            </a:r>
          </a:p>
          <a:p>
            <a:r>
              <a:rPr lang="en-US" dirty="0" smtClean="0"/>
              <a:t>Works Cited Page</a:t>
            </a:r>
          </a:p>
          <a:p>
            <a:pPr marL="0" indent="0">
              <a:buNone/>
            </a:pPr>
            <a:endParaRPr lang="en-US" dirty="0"/>
          </a:p>
        </p:txBody>
      </p:sp>
    </p:spTree>
    <p:custDataLst>
      <p:tags r:id="rId1"/>
    </p:custDataLst>
    <p:extLst>
      <p:ext uri="{BB962C8B-B14F-4D97-AF65-F5344CB8AC3E}">
        <p14:creationId xmlns:p14="http://schemas.microsoft.com/office/powerpoint/2010/main" val="1034429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8915400" cy="914400"/>
          </a:xfrm>
        </p:spPr>
        <p:txBody>
          <a:bodyPr>
            <a:normAutofit/>
          </a:bodyPr>
          <a:lstStyle/>
          <a:p>
            <a:r>
              <a:rPr lang="en-US" sz="4400" dirty="0" smtClean="0">
                <a:latin typeface="Comic Sans MS" pitchFamily="66" charset="0"/>
              </a:rPr>
              <a:t>What are Source Cards?</a:t>
            </a:r>
            <a:endParaRPr lang="en-US" sz="4400" dirty="0">
              <a:latin typeface="Comic Sans MS" pitchFamily="66" charset="0"/>
            </a:endParaRPr>
          </a:p>
        </p:txBody>
      </p:sp>
      <p:sp>
        <p:nvSpPr>
          <p:cNvPr id="3" name="Content Placeholder 2"/>
          <p:cNvSpPr>
            <a:spLocks noGrp="1"/>
          </p:cNvSpPr>
          <p:nvPr>
            <p:ph idx="1"/>
          </p:nvPr>
        </p:nvSpPr>
        <p:spPr>
          <a:xfrm>
            <a:off x="179614" y="1371600"/>
            <a:ext cx="4267200" cy="2362200"/>
          </a:xfrm>
        </p:spPr>
        <p:txBody>
          <a:bodyPr>
            <a:normAutofit fontScale="92500" lnSpcReduction="20000"/>
          </a:bodyPr>
          <a:lstStyle/>
          <a:p>
            <a:pPr marL="0" indent="0">
              <a:buNone/>
            </a:pPr>
            <a:endParaRPr lang="en-US" sz="2400" dirty="0" smtClean="0">
              <a:latin typeface="Comic Sans MS" pitchFamily="66" charset="0"/>
            </a:endParaRPr>
          </a:p>
          <a:p>
            <a:pPr marL="0" indent="0">
              <a:buNone/>
            </a:pPr>
            <a:r>
              <a:rPr lang="en-US" sz="2400" dirty="0" smtClean="0">
                <a:latin typeface="Comic Sans MS" pitchFamily="66" charset="0"/>
              </a:rPr>
              <a:t>First, you will need a source card. This is how you will keep track of where you got each piece of information. </a:t>
            </a:r>
          </a:p>
          <a:p>
            <a:pPr marL="0" indent="0">
              <a:buNone/>
            </a:pPr>
            <a:endParaRPr lang="en-US" sz="1200" dirty="0" smtClean="0">
              <a:latin typeface="Comic Sans MS" pitchFamily="66" charset="0"/>
            </a:endParaRPr>
          </a:p>
          <a:p>
            <a:pPr marL="0" indent="0">
              <a:buNone/>
            </a:pPr>
            <a:r>
              <a:rPr lang="en-US" sz="1200" dirty="0" smtClean="0">
                <a:latin typeface="Comic Sans MS" pitchFamily="66" charset="0"/>
              </a:rPr>
              <a:t>*If any information is missing from your source, skip that portion of the citation and move onto the next available piece of information. See notes about “Publisher’s Name” and “Publication Date”.</a:t>
            </a:r>
            <a:endParaRPr lang="en-US" sz="1200" dirty="0">
              <a:latin typeface="Comic Sans MS" pitchFamily="66"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48301" y="3863454"/>
            <a:ext cx="5334288" cy="2778274"/>
          </a:xfrm>
          <a:prstGeom prst="rect">
            <a:avLst/>
          </a:prstGeom>
        </p:spPr>
      </p:pic>
      <p:sp>
        <p:nvSpPr>
          <p:cNvPr id="5" name="TextBox 4"/>
          <p:cNvSpPr txBox="1"/>
          <p:nvPr/>
        </p:nvSpPr>
        <p:spPr>
          <a:xfrm>
            <a:off x="4876800" y="2133600"/>
            <a:ext cx="3842513" cy="830997"/>
          </a:xfrm>
          <a:prstGeom prst="rect">
            <a:avLst/>
          </a:prstGeom>
          <a:noFill/>
        </p:spPr>
        <p:txBody>
          <a:bodyPr wrap="square" rtlCol="0">
            <a:spAutoFit/>
          </a:bodyPr>
          <a:lstStyle/>
          <a:p>
            <a:r>
              <a:rPr lang="en-US" sz="2400" dirty="0" smtClean="0">
                <a:latin typeface="Comic Sans MS" pitchFamily="66" charset="0"/>
              </a:rPr>
              <a:t>Your source card should like something like this</a:t>
            </a:r>
            <a:endParaRPr lang="en-US" sz="2400" dirty="0">
              <a:latin typeface="Comic Sans MS" pitchFamily="66" charset="0"/>
            </a:endParaRPr>
          </a:p>
        </p:txBody>
      </p:sp>
      <p:cxnSp>
        <p:nvCxnSpPr>
          <p:cNvPr id="7" name="Straight Arrow Connector 6"/>
          <p:cNvCxnSpPr/>
          <p:nvPr/>
        </p:nvCxnSpPr>
        <p:spPr>
          <a:xfrm flipH="1">
            <a:off x="6858000" y="2964597"/>
            <a:ext cx="914400" cy="76920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1600200" y="4953000"/>
            <a:ext cx="5334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90500" y="4559468"/>
            <a:ext cx="1676400" cy="1015663"/>
          </a:xfrm>
          <a:prstGeom prst="rect">
            <a:avLst/>
          </a:prstGeom>
          <a:noFill/>
        </p:spPr>
        <p:txBody>
          <a:bodyPr wrap="square" rtlCol="0">
            <a:spAutoFit/>
          </a:bodyPr>
          <a:lstStyle/>
          <a:p>
            <a:r>
              <a:rPr lang="en-US" sz="1200" dirty="0" smtClean="0">
                <a:latin typeface="Comic Sans MS" pitchFamily="66" charset="0"/>
              </a:rPr>
              <a:t>Any line after the first line in your citation should be indented about a thumb space.</a:t>
            </a:r>
            <a:endParaRPr lang="en-US" sz="1200" dirty="0">
              <a:latin typeface="Comic Sans MS" pitchFamily="66" charset="0"/>
            </a:endParaRPr>
          </a:p>
        </p:txBody>
      </p:sp>
      <p:sp>
        <p:nvSpPr>
          <p:cNvPr id="11" name="Right Brace 10"/>
          <p:cNvSpPr/>
          <p:nvPr/>
        </p:nvSpPr>
        <p:spPr>
          <a:xfrm>
            <a:off x="7163088" y="4230308"/>
            <a:ext cx="609312" cy="21336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7772400" y="4675172"/>
            <a:ext cx="1219200" cy="1200329"/>
          </a:xfrm>
          <a:prstGeom prst="rect">
            <a:avLst/>
          </a:prstGeom>
          <a:noFill/>
        </p:spPr>
        <p:txBody>
          <a:bodyPr wrap="square" rtlCol="0">
            <a:spAutoFit/>
          </a:bodyPr>
          <a:lstStyle/>
          <a:p>
            <a:r>
              <a:rPr lang="en-US" sz="1200" dirty="0" smtClean="0">
                <a:latin typeface="Comic Sans MS" pitchFamily="66" charset="0"/>
              </a:rPr>
              <a:t>Refer to your handout from Ms. Taft for information on how to format your citation.</a:t>
            </a:r>
            <a:endParaRPr lang="en-US" sz="1200" dirty="0">
              <a:latin typeface="Comic Sans MS" pitchFamily="66" charset="0"/>
            </a:endParaRPr>
          </a:p>
        </p:txBody>
      </p:sp>
      <p:cxnSp>
        <p:nvCxnSpPr>
          <p:cNvPr id="17" name="Straight Connector 16"/>
          <p:cNvCxnSpPr/>
          <p:nvPr/>
        </p:nvCxnSpPr>
        <p:spPr>
          <a:xfrm flipH="1">
            <a:off x="1524000" y="4953000"/>
            <a:ext cx="1828800" cy="1143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1524000" y="4953000"/>
            <a:ext cx="3352800" cy="1143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57843" y="5680501"/>
            <a:ext cx="1676400" cy="830997"/>
          </a:xfrm>
          <a:prstGeom prst="rect">
            <a:avLst/>
          </a:prstGeom>
          <a:noFill/>
        </p:spPr>
        <p:txBody>
          <a:bodyPr wrap="square" rtlCol="0">
            <a:spAutoFit/>
          </a:bodyPr>
          <a:lstStyle/>
          <a:p>
            <a:r>
              <a:rPr lang="en-US" sz="1200" dirty="0" smtClean="0">
                <a:latin typeface="Comic Sans MS" pitchFamily="66" charset="0"/>
              </a:rPr>
              <a:t>If this information isn’t available, use the abbreviations “</a:t>
            </a:r>
            <a:r>
              <a:rPr lang="en-US" sz="1200" dirty="0" err="1" smtClean="0">
                <a:latin typeface="Comic Sans MS" pitchFamily="66" charset="0"/>
              </a:rPr>
              <a:t>n.p</a:t>
            </a:r>
            <a:r>
              <a:rPr lang="en-US" sz="1200" dirty="0" smtClean="0">
                <a:latin typeface="Comic Sans MS" pitchFamily="66" charset="0"/>
              </a:rPr>
              <a:t>.” or “</a:t>
            </a:r>
            <a:r>
              <a:rPr lang="en-US" sz="1200" dirty="0" err="1" smtClean="0">
                <a:latin typeface="Comic Sans MS" pitchFamily="66" charset="0"/>
              </a:rPr>
              <a:t>n.d.</a:t>
            </a:r>
            <a:r>
              <a:rPr lang="en-US" sz="1200" dirty="0" smtClean="0">
                <a:latin typeface="Comic Sans MS" pitchFamily="66" charset="0"/>
              </a:rPr>
              <a:t>”</a:t>
            </a:r>
            <a:endParaRPr lang="en-US" sz="1200" dirty="0">
              <a:latin typeface="Comic Sans MS" pitchFamily="66" charset="0"/>
            </a:endParaRPr>
          </a:p>
        </p:txBody>
      </p:sp>
    </p:spTree>
    <p:custDataLst>
      <p:tags r:id="rId1"/>
    </p:custDataLst>
    <p:extLst>
      <p:ext uri="{BB962C8B-B14F-4D97-AF65-F5344CB8AC3E}">
        <p14:creationId xmlns:p14="http://schemas.microsoft.com/office/powerpoint/2010/main" val="3693139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Information</a:t>
            </a:r>
            <a:endParaRPr lang="en-US" dirty="0"/>
          </a:p>
        </p:txBody>
      </p:sp>
      <p:sp>
        <p:nvSpPr>
          <p:cNvPr id="3" name="Content Placeholder 2"/>
          <p:cNvSpPr>
            <a:spLocks noGrp="1"/>
          </p:cNvSpPr>
          <p:nvPr>
            <p:ph sz="quarter" idx="1"/>
          </p:nvPr>
        </p:nvSpPr>
        <p:spPr/>
        <p:txBody>
          <a:bodyPr>
            <a:normAutofit/>
          </a:bodyPr>
          <a:lstStyle/>
          <a:p>
            <a:pPr marL="0" indent="0">
              <a:buNone/>
            </a:pPr>
            <a:r>
              <a:rPr lang="en-US" sz="4000" dirty="0" smtClean="0">
                <a:hlinkClick r:id="rId4"/>
              </a:rPr>
              <a:t>Grady High School Library Webpage</a:t>
            </a:r>
            <a:endParaRPr lang="en-US" sz="4000" dirty="0" smtClean="0"/>
          </a:p>
          <a:p>
            <a:pPr marL="0" indent="0">
              <a:buNone/>
            </a:pPr>
            <a:r>
              <a:rPr lang="en-US" sz="3500" dirty="0"/>
              <a:t>Hint: </a:t>
            </a:r>
            <a:r>
              <a:rPr lang="en-US" sz="3500" i="1" dirty="0"/>
              <a:t>Google “</a:t>
            </a:r>
            <a:r>
              <a:rPr lang="en-US" sz="3500" i="1" dirty="0">
                <a:solidFill>
                  <a:srgbClr val="FF0000"/>
                </a:solidFill>
              </a:rPr>
              <a:t>Grady High School”, go to Media Center Tab.</a:t>
            </a:r>
          </a:p>
          <a:p>
            <a:pPr marL="0" indent="0">
              <a:buNone/>
            </a:pPr>
            <a:r>
              <a:rPr lang="en-US" sz="2800" dirty="0" smtClean="0"/>
              <a:t>Passwords:</a:t>
            </a:r>
          </a:p>
          <a:p>
            <a:pPr marL="0" indent="0">
              <a:buNone/>
            </a:pPr>
            <a:r>
              <a:rPr lang="en-US" sz="2800" dirty="0" smtClean="0"/>
              <a:t>GALILEO: </a:t>
            </a:r>
            <a:r>
              <a:rPr lang="en-US" sz="2800" b="1" i="1" dirty="0" smtClean="0"/>
              <a:t>acting</a:t>
            </a:r>
            <a:endParaRPr lang="en-US" sz="2800" b="1" i="1" dirty="0" smtClean="0"/>
          </a:p>
          <a:p>
            <a:pPr marL="0" indent="0">
              <a:buNone/>
            </a:pPr>
            <a:r>
              <a:rPr lang="en-US" sz="2800" dirty="0" smtClean="0"/>
              <a:t>JSTOR: </a:t>
            </a:r>
            <a:r>
              <a:rPr lang="en-US" sz="2800" dirty="0" err="1" smtClean="0"/>
              <a:t>username:</a:t>
            </a:r>
            <a:r>
              <a:rPr lang="en-US" sz="2800" b="1" i="1" dirty="0" err="1" smtClean="0"/>
              <a:t>grady</a:t>
            </a:r>
            <a:r>
              <a:rPr lang="en-US" sz="2800" b="1" i="1" dirty="0" smtClean="0"/>
              <a:t>/ </a:t>
            </a:r>
            <a:r>
              <a:rPr lang="en-US" sz="2800" dirty="0" err="1" smtClean="0"/>
              <a:t>password:</a:t>
            </a:r>
            <a:r>
              <a:rPr lang="en-US" sz="2800" b="1" i="1" dirty="0" err="1" smtClean="0"/>
              <a:t>readmore</a:t>
            </a:r>
            <a:endParaRPr lang="en-US" sz="2800" b="1" i="1" dirty="0" smtClean="0"/>
          </a:p>
          <a:p>
            <a:pPr marL="0" indent="0">
              <a:buNone/>
            </a:pPr>
            <a:r>
              <a:rPr lang="en-US" sz="2800" dirty="0" smtClean="0"/>
              <a:t>Gale Virtual: </a:t>
            </a:r>
            <a:r>
              <a:rPr lang="en-US" sz="2800" b="1" dirty="0" smtClean="0"/>
              <a:t>“</a:t>
            </a:r>
            <a:r>
              <a:rPr lang="en-US" sz="2800" b="1" dirty="0" err="1" smtClean="0"/>
              <a:t>grady</a:t>
            </a:r>
            <a:r>
              <a:rPr lang="en-US" sz="2800" b="1" dirty="0" smtClean="0"/>
              <a:t>”</a:t>
            </a:r>
            <a:r>
              <a:rPr lang="en-US" sz="2800" dirty="0" smtClean="0"/>
              <a:t> on campus/ </a:t>
            </a:r>
            <a:r>
              <a:rPr lang="en-US" sz="2800" b="1" dirty="0" smtClean="0"/>
              <a:t>“remote” </a:t>
            </a:r>
            <a:r>
              <a:rPr lang="en-US" sz="2800" dirty="0" smtClean="0"/>
              <a:t>from home.</a:t>
            </a:r>
            <a:endParaRPr lang="en-US" sz="2800" dirty="0" smtClean="0"/>
          </a:p>
          <a:p>
            <a:pPr marL="0" indent="0">
              <a:buNone/>
            </a:pPr>
            <a:endParaRPr lang="en-US" sz="4000" b="1" i="1" dirty="0" smtClean="0"/>
          </a:p>
          <a:p>
            <a:pPr marL="0" indent="0">
              <a:buNone/>
            </a:pPr>
            <a:endParaRPr lang="en-US" sz="4000" dirty="0"/>
          </a:p>
        </p:txBody>
      </p:sp>
    </p:spTree>
    <p:custDataLst>
      <p:tags r:id="rId1"/>
    </p:custDataLst>
    <p:extLst>
      <p:ext uri="{BB962C8B-B14F-4D97-AF65-F5344CB8AC3E}">
        <p14:creationId xmlns:p14="http://schemas.microsoft.com/office/powerpoint/2010/main" val="849492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Sample Source Card GALILEO Article</a:t>
            </a:r>
            <a:endParaRPr lang="en-US" dirty="0"/>
          </a:p>
        </p:txBody>
      </p:sp>
      <p:pic>
        <p:nvPicPr>
          <p:cNvPr id="4" name="Content Placeholder 3"/>
          <p:cNvPicPr>
            <a:picLocks noGrp="1" noChangeAspect="1"/>
          </p:cNvPicPr>
          <p:nvPr>
            <p:ph sz="quarter" idx="1"/>
          </p:nvPr>
        </p:nvPicPr>
        <p:blipFill>
          <a:blip r:embed="rId4">
            <a:extLst>
              <a:ext uri="{28A0092B-C50C-407E-A947-70E740481C1C}">
                <a14:useLocalDpi xmlns:a14="http://schemas.microsoft.com/office/drawing/2010/main" val="0"/>
              </a:ext>
            </a:extLst>
          </a:blip>
          <a:stretch>
            <a:fillRect/>
          </a:stretch>
        </p:blipFill>
        <p:spPr>
          <a:xfrm>
            <a:off x="990600" y="1600200"/>
            <a:ext cx="7162800" cy="4297680"/>
          </a:xfrm>
        </p:spPr>
      </p:pic>
      <p:sp>
        <p:nvSpPr>
          <p:cNvPr id="6" name="TextBox 5"/>
          <p:cNvSpPr txBox="1"/>
          <p:nvPr/>
        </p:nvSpPr>
        <p:spPr>
          <a:xfrm>
            <a:off x="1066800" y="1524000"/>
            <a:ext cx="1981200" cy="707886"/>
          </a:xfrm>
          <a:prstGeom prst="rect">
            <a:avLst/>
          </a:prstGeom>
          <a:noFill/>
        </p:spPr>
        <p:txBody>
          <a:bodyPr wrap="square" rtlCol="0">
            <a:spAutoFit/>
          </a:bodyPr>
          <a:lstStyle/>
          <a:p>
            <a:r>
              <a:rPr lang="en-US" sz="4000" dirty="0" smtClean="0"/>
              <a:t>#1</a:t>
            </a:r>
            <a:endParaRPr lang="en-US" sz="4000" dirty="0"/>
          </a:p>
        </p:txBody>
      </p:sp>
      <p:sp>
        <p:nvSpPr>
          <p:cNvPr id="7" name="TextBox 6"/>
          <p:cNvSpPr txBox="1"/>
          <p:nvPr/>
        </p:nvSpPr>
        <p:spPr>
          <a:xfrm>
            <a:off x="1066800" y="2590800"/>
            <a:ext cx="6934200" cy="2677656"/>
          </a:xfrm>
          <a:prstGeom prst="rect">
            <a:avLst/>
          </a:prstGeom>
          <a:noFill/>
        </p:spPr>
        <p:txBody>
          <a:bodyPr wrap="square" rtlCol="0">
            <a:spAutoFit/>
          </a:bodyPr>
          <a:lstStyle/>
          <a:p>
            <a:pPr indent="-457200"/>
            <a:r>
              <a:rPr lang="en-US" sz="2400" dirty="0"/>
              <a:t>Gray, Eliza. "Wage Warrior." </a:t>
            </a:r>
            <a:r>
              <a:rPr lang="en-US" sz="2400" i="1" dirty="0" smtClean="0"/>
              <a:t>Time,</a:t>
            </a:r>
            <a:r>
              <a:rPr lang="en-US" sz="2400" dirty="0"/>
              <a:t> </a:t>
            </a:r>
            <a:r>
              <a:rPr lang="en-US" sz="2400" dirty="0" smtClean="0"/>
              <a:t>vol. 183, no.9, 	2014. p.38</a:t>
            </a:r>
            <a:r>
              <a:rPr lang="en-US" sz="2400" dirty="0"/>
              <a:t>. </a:t>
            </a:r>
            <a:r>
              <a:rPr lang="en-US" sz="2400" i="1" dirty="0"/>
              <a:t>Academic Search Complete</a:t>
            </a:r>
            <a:r>
              <a:rPr lang="en-US" sz="2400" dirty="0"/>
              <a:t>. </a:t>
            </a:r>
            <a:r>
              <a:rPr lang="en-US" sz="2400" dirty="0" smtClean="0"/>
              <a:t>	http</a:t>
            </a:r>
            <a:r>
              <a:rPr lang="en-US" sz="2400" dirty="0"/>
              <a:t>://</a:t>
            </a:r>
            <a:r>
              <a:rPr lang="en-US" sz="2400" dirty="0" smtClean="0"/>
              <a:t>proxygsu-	satl.galileo.usg.edu/</a:t>
            </a:r>
            <a:r>
              <a:rPr lang="en-US" sz="2400" dirty="0" err="1" smtClean="0"/>
              <a:t>login?url</a:t>
            </a:r>
            <a:r>
              <a:rPr lang="en-US" sz="2400" dirty="0" smtClean="0"/>
              <a:t>=http</a:t>
            </a:r>
            <a:r>
              <a:rPr lang="en-US" sz="2400" dirty="0"/>
              <a:t>://</a:t>
            </a:r>
            <a:r>
              <a:rPr lang="en-US" sz="2400" dirty="0" smtClean="0"/>
              <a:t>searc	h.ebscohost.com/</a:t>
            </a:r>
            <a:r>
              <a:rPr lang="en-US" sz="2400" dirty="0" err="1" smtClean="0"/>
              <a:t>login.aspx?direct</a:t>
            </a:r>
            <a:r>
              <a:rPr lang="en-US" sz="2400" dirty="0" smtClean="0"/>
              <a:t>=</a:t>
            </a:r>
            <a:r>
              <a:rPr lang="en-US" sz="2400" dirty="0" err="1" smtClean="0"/>
              <a:t>true&amp;d</a:t>
            </a:r>
            <a:r>
              <a:rPr lang="en-US" sz="2400" dirty="0" smtClean="0"/>
              <a:t>	b=</a:t>
            </a:r>
            <a:r>
              <a:rPr lang="en-US" sz="2400" dirty="0" err="1" smtClean="0"/>
              <a:t>khh&amp;AN</a:t>
            </a:r>
            <a:r>
              <a:rPr lang="en-US" sz="2400" dirty="0" smtClean="0"/>
              <a:t>=94699223&amp;site=</a:t>
            </a:r>
            <a:r>
              <a:rPr lang="en-US" sz="2400" dirty="0" err="1" smtClean="0"/>
              <a:t>eds</a:t>
            </a:r>
            <a:r>
              <a:rPr lang="en-US" sz="2400" dirty="0" smtClean="0"/>
              <a:t>-	</a:t>
            </a:r>
            <a:r>
              <a:rPr lang="en-US" sz="2400" dirty="0" err="1" smtClean="0"/>
              <a:t>live&amp;scope</a:t>
            </a:r>
            <a:r>
              <a:rPr lang="en-US" sz="2400" dirty="0" smtClean="0"/>
              <a:t>=site. Accessed </a:t>
            </a:r>
            <a:r>
              <a:rPr lang="en-US" sz="2400" dirty="0"/>
              <a:t>16 </a:t>
            </a:r>
            <a:r>
              <a:rPr lang="en-US" sz="2400" dirty="0" smtClean="0"/>
              <a:t>Apr</a:t>
            </a:r>
            <a:r>
              <a:rPr lang="en-US" sz="2400" dirty="0"/>
              <a:t>. 2014.</a:t>
            </a:r>
          </a:p>
        </p:txBody>
      </p:sp>
    </p:spTree>
    <p:custDataLst>
      <p:tags r:id="rId1"/>
    </p:custDataLst>
    <p:extLst>
      <p:ext uri="{BB962C8B-B14F-4D97-AF65-F5344CB8AC3E}">
        <p14:creationId xmlns:p14="http://schemas.microsoft.com/office/powerpoint/2010/main" val="1657183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28600"/>
            <a:ext cx="8915400" cy="838200"/>
          </a:xfrm>
        </p:spPr>
        <p:txBody>
          <a:bodyPr>
            <a:normAutofit/>
          </a:bodyPr>
          <a:lstStyle/>
          <a:p>
            <a:r>
              <a:rPr lang="en-US" dirty="0" smtClean="0">
                <a:latin typeface="Comic Sans MS" pitchFamily="66" charset="0"/>
              </a:rPr>
              <a:t>Sample Source Card with Summary</a:t>
            </a:r>
            <a:endParaRPr lang="en-US" dirty="0">
              <a:latin typeface="Comic Sans MS" pitchFamily="66" charset="0"/>
            </a:endParaRPr>
          </a:p>
        </p:txBody>
      </p:sp>
      <p:sp>
        <p:nvSpPr>
          <p:cNvPr id="3" name="Content Placeholder 2"/>
          <p:cNvSpPr>
            <a:spLocks noGrp="1"/>
          </p:cNvSpPr>
          <p:nvPr>
            <p:ph idx="1"/>
          </p:nvPr>
        </p:nvSpPr>
        <p:spPr>
          <a:xfrm>
            <a:off x="457200" y="1219200"/>
            <a:ext cx="8001000" cy="1752599"/>
          </a:xfrm>
        </p:spPr>
        <p:txBody>
          <a:bodyPr>
            <a:noAutofit/>
          </a:bodyPr>
          <a:lstStyle/>
          <a:p>
            <a:pPr marL="0" indent="0">
              <a:buNone/>
            </a:pPr>
            <a:endParaRPr lang="en-US" sz="900" dirty="0" smtClean="0">
              <a:latin typeface="Comic Sans MS" pitchFamily="66" charset="0"/>
            </a:endParaRPr>
          </a:p>
          <a:p>
            <a:pPr marL="0" indent="0">
              <a:buNone/>
            </a:pPr>
            <a:r>
              <a:rPr lang="en-US" sz="2800" dirty="0" smtClean="0">
                <a:latin typeface="Comic Sans MS" pitchFamily="66" charset="0"/>
              </a:rPr>
              <a:t>Your summary notecard should include the following information:  Section title (in this case “summary”), Source Number, and a summary </a:t>
            </a:r>
            <a:r>
              <a:rPr lang="en-US" sz="2800" b="1" i="1" dirty="0" smtClean="0">
                <a:latin typeface="Comic Sans MS" pitchFamily="66" charset="0"/>
              </a:rPr>
              <a:t>written in your own words</a:t>
            </a:r>
            <a:r>
              <a:rPr lang="en-US" sz="2800" dirty="0" smtClean="0">
                <a:latin typeface="Comic Sans MS" pitchFamily="66" charset="0"/>
              </a:rPr>
              <a:t>.</a:t>
            </a:r>
            <a:endParaRPr lang="en-US" sz="2800" dirty="0">
              <a:latin typeface="Comic Sans MS" pitchFamily="66" charset="0"/>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89328" y="3434601"/>
            <a:ext cx="5354472" cy="3212683"/>
          </a:xfrm>
          <a:prstGeom prst="rect">
            <a:avLst/>
          </a:prstGeom>
        </p:spPr>
      </p:pic>
      <p:sp>
        <p:nvSpPr>
          <p:cNvPr id="7" name="TextBox 6"/>
          <p:cNvSpPr txBox="1"/>
          <p:nvPr/>
        </p:nvSpPr>
        <p:spPr>
          <a:xfrm>
            <a:off x="2336042" y="3434601"/>
            <a:ext cx="1854958" cy="461665"/>
          </a:xfrm>
          <a:prstGeom prst="rect">
            <a:avLst/>
          </a:prstGeom>
          <a:noFill/>
        </p:spPr>
        <p:txBody>
          <a:bodyPr wrap="square" rtlCol="0">
            <a:spAutoFit/>
          </a:bodyPr>
          <a:lstStyle/>
          <a:p>
            <a:r>
              <a:rPr lang="en-US" sz="2400" dirty="0" smtClean="0"/>
              <a:t>Summary</a:t>
            </a:r>
            <a:endParaRPr lang="en-US" sz="2400" dirty="0"/>
          </a:p>
        </p:txBody>
      </p:sp>
      <p:sp>
        <p:nvSpPr>
          <p:cNvPr id="11" name="TextBox 10"/>
          <p:cNvSpPr txBox="1"/>
          <p:nvPr/>
        </p:nvSpPr>
        <p:spPr>
          <a:xfrm>
            <a:off x="5867400" y="3285656"/>
            <a:ext cx="1676400" cy="461665"/>
          </a:xfrm>
          <a:prstGeom prst="rect">
            <a:avLst/>
          </a:prstGeom>
          <a:noFill/>
        </p:spPr>
        <p:txBody>
          <a:bodyPr wrap="square" rtlCol="0">
            <a:spAutoFit/>
          </a:bodyPr>
          <a:lstStyle/>
          <a:p>
            <a:r>
              <a:rPr lang="en-US" sz="2400" dirty="0" smtClean="0"/>
              <a:t>#1</a:t>
            </a:r>
            <a:endParaRPr lang="en-US" sz="2400" dirty="0"/>
          </a:p>
        </p:txBody>
      </p:sp>
      <p:sp>
        <p:nvSpPr>
          <p:cNvPr id="12" name="TextBox 11"/>
          <p:cNvSpPr txBox="1"/>
          <p:nvPr/>
        </p:nvSpPr>
        <p:spPr>
          <a:xfrm>
            <a:off x="2262685" y="4071446"/>
            <a:ext cx="5207758" cy="1323439"/>
          </a:xfrm>
          <a:prstGeom prst="rect">
            <a:avLst/>
          </a:prstGeom>
          <a:noFill/>
        </p:spPr>
        <p:txBody>
          <a:bodyPr wrap="square" rtlCol="0">
            <a:spAutoFit/>
          </a:bodyPr>
          <a:lstStyle/>
          <a:p>
            <a:r>
              <a:rPr lang="en-US" sz="2000" dirty="0" smtClean="0"/>
              <a:t>Rick Berman is the leading PR point person for the fight against raising the minimum wage. He argues that raising the minimum wage will cost jobs and hurt the economy</a:t>
            </a:r>
            <a:endParaRPr lang="en-US" sz="2000" dirty="0"/>
          </a:p>
        </p:txBody>
      </p:sp>
    </p:spTree>
    <p:custDataLst>
      <p:tags r:id="rId1"/>
    </p:custDataLst>
    <p:extLst>
      <p:ext uri="{BB962C8B-B14F-4D97-AF65-F5344CB8AC3E}">
        <p14:creationId xmlns:p14="http://schemas.microsoft.com/office/powerpoint/2010/main" val="2081179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Sample Source Card eReference  Book (Gale)</a:t>
            </a:r>
            <a:endParaRPr lang="en-US" dirty="0"/>
          </a:p>
        </p:txBody>
      </p:sp>
      <p:pic>
        <p:nvPicPr>
          <p:cNvPr id="4" name="Content Placeholder 3"/>
          <p:cNvPicPr>
            <a:picLocks noGrp="1" noChangeAspect="1"/>
          </p:cNvPicPr>
          <p:nvPr>
            <p:ph sz="quarter" idx="1"/>
          </p:nvPr>
        </p:nvPicPr>
        <p:blipFill>
          <a:blip r:embed="rId4">
            <a:extLst>
              <a:ext uri="{28A0092B-C50C-407E-A947-70E740481C1C}">
                <a14:useLocalDpi xmlns:a14="http://schemas.microsoft.com/office/drawing/2010/main" val="0"/>
              </a:ext>
            </a:extLst>
          </a:blip>
          <a:stretch>
            <a:fillRect/>
          </a:stretch>
        </p:blipFill>
        <p:spPr>
          <a:xfrm>
            <a:off x="1120254" y="1676400"/>
            <a:ext cx="7010400" cy="4206239"/>
          </a:xfrm>
        </p:spPr>
      </p:pic>
      <p:sp>
        <p:nvSpPr>
          <p:cNvPr id="5" name="TextBox 4"/>
          <p:cNvSpPr txBox="1"/>
          <p:nvPr/>
        </p:nvSpPr>
        <p:spPr>
          <a:xfrm>
            <a:off x="1143000" y="2014210"/>
            <a:ext cx="6934200" cy="4524315"/>
          </a:xfrm>
          <a:prstGeom prst="rect">
            <a:avLst/>
          </a:prstGeom>
          <a:noFill/>
        </p:spPr>
        <p:txBody>
          <a:bodyPr wrap="square" rtlCol="0">
            <a:spAutoFit/>
          </a:bodyPr>
          <a:lstStyle/>
          <a:p>
            <a:pPr>
              <a:lnSpc>
                <a:spcPct val="150000"/>
              </a:lnSpc>
            </a:pPr>
            <a:r>
              <a:rPr lang="en-US" sz="2000" dirty="0"/>
              <a:t>"The Debate on Minimum Wage Laws." </a:t>
            </a:r>
            <a:r>
              <a:rPr lang="en-US" sz="2000" i="1" dirty="0"/>
              <a:t>Open for </a:t>
            </a:r>
            <a:r>
              <a:rPr lang="en-US" sz="2000" i="1" dirty="0" smtClean="0"/>
              <a:t> 	Debate</a:t>
            </a:r>
            <a:r>
              <a:rPr lang="en-US" sz="2000" dirty="0"/>
              <a:t>, vol. 27: Workers' Rights, Marshall </a:t>
            </a:r>
            <a:r>
              <a:rPr lang="en-US" sz="2000" dirty="0" smtClean="0"/>
              <a:t>	Cavendish</a:t>
            </a:r>
            <a:r>
              <a:rPr lang="en-US" sz="2000" dirty="0"/>
              <a:t>, 2009. </a:t>
            </a:r>
            <a:r>
              <a:rPr lang="en-US" sz="2000" i="1" dirty="0"/>
              <a:t>Gale Virtual Reference </a:t>
            </a:r>
            <a:r>
              <a:rPr lang="en-US" sz="2000" i="1" dirty="0" smtClean="0"/>
              <a:t>	Library</a:t>
            </a:r>
            <a:r>
              <a:rPr lang="en-US" sz="2000" dirty="0"/>
              <a:t>, </a:t>
            </a:r>
            <a:r>
              <a:rPr lang="en-US" sz="2000" dirty="0" smtClean="0"/>
              <a:t>go.galegroup.com/</a:t>
            </a:r>
            <a:r>
              <a:rPr lang="en-US" sz="2000" dirty="0" err="1" smtClean="0"/>
              <a:t>ps</a:t>
            </a:r>
            <a:r>
              <a:rPr lang="en-US" sz="2000" dirty="0" smtClean="0"/>
              <a:t>/</a:t>
            </a:r>
            <a:r>
              <a:rPr lang="en-US" sz="2000" dirty="0" err="1" smtClean="0"/>
              <a:t>i.do?p</a:t>
            </a:r>
            <a:r>
              <a:rPr lang="en-US" sz="2000" dirty="0" smtClean="0"/>
              <a:t>=GV	</a:t>
            </a:r>
            <a:r>
              <a:rPr lang="en-US" sz="2000" dirty="0" err="1" smtClean="0"/>
              <a:t>RL&amp;sw</a:t>
            </a:r>
            <a:r>
              <a:rPr lang="en-US" sz="2000" dirty="0" smtClean="0"/>
              <a:t>=</a:t>
            </a:r>
            <a:r>
              <a:rPr lang="en-US" sz="2000" dirty="0" err="1" smtClean="0"/>
              <a:t>w&amp;u</a:t>
            </a:r>
            <a:r>
              <a:rPr lang="en-US" sz="2000" dirty="0" smtClean="0"/>
              <a:t>=atla60761&amp;v=2.1&amp;id=GALE	%7CCX4097000747&amp;it=</a:t>
            </a:r>
            <a:r>
              <a:rPr lang="en-US" sz="2000" dirty="0" err="1" smtClean="0"/>
              <a:t>r&amp;asid</a:t>
            </a:r>
            <a:r>
              <a:rPr lang="en-US" sz="2000" dirty="0" smtClean="0"/>
              <a:t>=0098b519	010ba75e6bb13bf4d71b40b7</a:t>
            </a:r>
            <a:r>
              <a:rPr lang="en-US" sz="2000" dirty="0"/>
              <a:t>. Accessed 23 </a:t>
            </a:r>
            <a:r>
              <a:rPr lang="en-US" sz="2000" dirty="0" smtClean="0"/>
              <a:t>	Feb</a:t>
            </a:r>
            <a:r>
              <a:rPr lang="en-US" sz="2000" dirty="0"/>
              <a:t>. 2017.</a:t>
            </a:r>
          </a:p>
          <a:p>
            <a:r>
              <a:rPr lang="en-US" sz="2400" dirty="0"/>
              <a:t/>
            </a:r>
            <a:br>
              <a:rPr lang="en-US" sz="2400" dirty="0"/>
            </a:br>
            <a:endParaRPr lang="en-US" sz="2400" dirty="0"/>
          </a:p>
        </p:txBody>
      </p:sp>
      <p:sp>
        <p:nvSpPr>
          <p:cNvPr id="6" name="TextBox 5"/>
          <p:cNvSpPr txBox="1"/>
          <p:nvPr/>
        </p:nvSpPr>
        <p:spPr>
          <a:xfrm>
            <a:off x="1143000" y="1752600"/>
            <a:ext cx="2743200" cy="523220"/>
          </a:xfrm>
          <a:prstGeom prst="rect">
            <a:avLst/>
          </a:prstGeom>
          <a:noFill/>
        </p:spPr>
        <p:txBody>
          <a:bodyPr wrap="square" rtlCol="0">
            <a:spAutoFit/>
          </a:bodyPr>
          <a:lstStyle/>
          <a:p>
            <a:r>
              <a:rPr lang="en-US" sz="2800" dirty="0" smtClean="0"/>
              <a:t>#2</a:t>
            </a:r>
            <a:endParaRPr lang="en-US" sz="2800" dirty="0"/>
          </a:p>
        </p:txBody>
      </p:sp>
    </p:spTree>
    <p:custDataLst>
      <p:tags r:id="rId1"/>
    </p:custDataLst>
    <p:extLst>
      <p:ext uri="{BB962C8B-B14F-4D97-AF65-F5344CB8AC3E}">
        <p14:creationId xmlns:p14="http://schemas.microsoft.com/office/powerpoint/2010/main" val="206166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Sample Source Card with Summary</a:t>
            </a:r>
            <a:endParaRPr lang="en-US" dirty="0"/>
          </a:p>
        </p:txBody>
      </p:sp>
      <p:pic>
        <p:nvPicPr>
          <p:cNvPr id="4" name="Content Placeholder 3"/>
          <p:cNvPicPr>
            <a:picLocks noGrp="1" noChangeAspect="1"/>
          </p:cNvPicPr>
          <p:nvPr>
            <p:ph sz="quarter" idx="1"/>
          </p:nvPr>
        </p:nvPicPr>
        <p:blipFill>
          <a:blip r:embed="rId4">
            <a:extLst>
              <a:ext uri="{28A0092B-C50C-407E-A947-70E740481C1C}">
                <a14:useLocalDpi xmlns:a14="http://schemas.microsoft.com/office/drawing/2010/main" val="0"/>
              </a:ext>
            </a:extLst>
          </a:blip>
          <a:stretch>
            <a:fillRect/>
          </a:stretch>
        </p:blipFill>
        <p:spPr>
          <a:xfrm>
            <a:off x="865452" y="1600200"/>
            <a:ext cx="7745148" cy="4647089"/>
          </a:xfrm>
        </p:spPr>
      </p:pic>
      <p:sp>
        <p:nvSpPr>
          <p:cNvPr id="5" name="TextBox 4"/>
          <p:cNvSpPr txBox="1"/>
          <p:nvPr/>
        </p:nvSpPr>
        <p:spPr>
          <a:xfrm>
            <a:off x="1066800" y="1752600"/>
            <a:ext cx="2819400" cy="461665"/>
          </a:xfrm>
          <a:prstGeom prst="rect">
            <a:avLst/>
          </a:prstGeom>
          <a:noFill/>
        </p:spPr>
        <p:txBody>
          <a:bodyPr wrap="square" rtlCol="0">
            <a:spAutoFit/>
          </a:bodyPr>
          <a:lstStyle/>
          <a:p>
            <a:r>
              <a:rPr lang="en-US" sz="2400" dirty="0" smtClean="0"/>
              <a:t>Summary</a:t>
            </a:r>
            <a:endParaRPr lang="en-US" sz="2400" dirty="0"/>
          </a:p>
        </p:txBody>
      </p:sp>
      <p:sp>
        <p:nvSpPr>
          <p:cNvPr id="6" name="TextBox 5"/>
          <p:cNvSpPr txBox="1"/>
          <p:nvPr/>
        </p:nvSpPr>
        <p:spPr>
          <a:xfrm>
            <a:off x="6172200" y="1752600"/>
            <a:ext cx="2286000" cy="461665"/>
          </a:xfrm>
          <a:prstGeom prst="rect">
            <a:avLst/>
          </a:prstGeom>
          <a:noFill/>
        </p:spPr>
        <p:txBody>
          <a:bodyPr wrap="square" rtlCol="0">
            <a:spAutoFit/>
          </a:bodyPr>
          <a:lstStyle/>
          <a:p>
            <a:r>
              <a:rPr lang="en-US" sz="2400" dirty="0" smtClean="0"/>
              <a:t>#2</a:t>
            </a:r>
            <a:endParaRPr lang="en-US" sz="2400" dirty="0"/>
          </a:p>
        </p:txBody>
      </p:sp>
      <p:sp>
        <p:nvSpPr>
          <p:cNvPr id="7" name="TextBox 6"/>
          <p:cNvSpPr txBox="1"/>
          <p:nvPr/>
        </p:nvSpPr>
        <p:spPr>
          <a:xfrm>
            <a:off x="914400" y="2190297"/>
            <a:ext cx="7543800" cy="3781356"/>
          </a:xfrm>
          <a:prstGeom prst="rect">
            <a:avLst/>
          </a:prstGeom>
          <a:noFill/>
        </p:spPr>
        <p:txBody>
          <a:bodyPr wrap="square" rtlCol="0">
            <a:spAutoFit/>
          </a:bodyPr>
          <a:lstStyle/>
          <a:p>
            <a:pPr>
              <a:lnSpc>
                <a:spcPct val="150000"/>
              </a:lnSpc>
            </a:pPr>
            <a:r>
              <a:rPr lang="en-US" dirty="0" smtClean="0"/>
              <a:t>In 1938, Congress passed  the Fair Labor Standards Act FLSA which established a federal minimum wage for all employees and also set standards for compensation for working more than 40 hours per week. Workers who worked longer than 8 hours are to be compensated “time and  a half” or the minimum plus half for every hour over 8 hours. Workers who worked longer than 12 hours are to be compensated double minimum wage. These rules are exempt for management,        executives, secretaries, and other administrative jobs. Consequently, many employers now reclassify jobs to avoid paying over-time.</a:t>
            </a:r>
          </a:p>
        </p:txBody>
      </p:sp>
    </p:spTree>
    <p:custDataLst>
      <p:tags r:id="rId1"/>
    </p:custDataLst>
    <p:extLst>
      <p:ext uri="{BB962C8B-B14F-4D97-AF65-F5344CB8AC3E}">
        <p14:creationId xmlns:p14="http://schemas.microsoft.com/office/powerpoint/2010/main" val="10373059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Sample Source Card Website</a:t>
            </a:r>
            <a:endParaRPr lang="en-US" dirty="0"/>
          </a:p>
        </p:txBody>
      </p:sp>
      <p:pic>
        <p:nvPicPr>
          <p:cNvPr id="4" name="Content Placeholder 3"/>
          <p:cNvPicPr>
            <a:picLocks noGrp="1" noChangeAspect="1"/>
          </p:cNvPicPr>
          <p:nvPr>
            <p:ph sz="quarter" idx="1"/>
          </p:nvPr>
        </p:nvPicPr>
        <p:blipFill>
          <a:blip r:embed="rId4">
            <a:extLst>
              <a:ext uri="{28A0092B-C50C-407E-A947-70E740481C1C}">
                <a14:useLocalDpi xmlns:a14="http://schemas.microsoft.com/office/drawing/2010/main" val="0"/>
              </a:ext>
            </a:extLst>
          </a:blip>
          <a:stretch>
            <a:fillRect/>
          </a:stretch>
        </p:blipFill>
        <p:spPr>
          <a:xfrm>
            <a:off x="990600" y="1600200"/>
            <a:ext cx="7162800" cy="4297680"/>
          </a:xfrm>
        </p:spPr>
      </p:pic>
      <p:sp>
        <p:nvSpPr>
          <p:cNvPr id="6" name="TextBox 5"/>
          <p:cNvSpPr txBox="1"/>
          <p:nvPr/>
        </p:nvSpPr>
        <p:spPr>
          <a:xfrm>
            <a:off x="1066800" y="1524000"/>
            <a:ext cx="1981200" cy="523220"/>
          </a:xfrm>
          <a:prstGeom prst="rect">
            <a:avLst/>
          </a:prstGeom>
          <a:noFill/>
        </p:spPr>
        <p:txBody>
          <a:bodyPr wrap="square" rtlCol="0">
            <a:spAutoFit/>
          </a:bodyPr>
          <a:lstStyle/>
          <a:p>
            <a:r>
              <a:rPr lang="en-US" sz="2800" dirty="0" smtClean="0"/>
              <a:t>#3</a:t>
            </a:r>
            <a:endParaRPr lang="en-US" sz="2800" dirty="0"/>
          </a:p>
        </p:txBody>
      </p:sp>
      <p:sp>
        <p:nvSpPr>
          <p:cNvPr id="3" name="TextBox 2"/>
          <p:cNvSpPr txBox="1"/>
          <p:nvPr/>
        </p:nvSpPr>
        <p:spPr>
          <a:xfrm>
            <a:off x="1245358" y="2514599"/>
            <a:ext cx="6755642" cy="2534861"/>
          </a:xfrm>
          <a:prstGeom prst="rect">
            <a:avLst/>
          </a:prstGeom>
          <a:noFill/>
        </p:spPr>
        <p:txBody>
          <a:bodyPr wrap="square" rtlCol="0">
            <a:spAutoFit/>
          </a:bodyPr>
          <a:lstStyle/>
          <a:p>
            <a:pPr>
              <a:lnSpc>
                <a:spcPct val="150000"/>
              </a:lnSpc>
            </a:pPr>
            <a:r>
              <a:rPr lang="en-US" dirty="0" smtClean="0"/>
              <a:t>“History </a:t>
            </a:r>
            <a:r>
              <a:rPr lang="en-US" dirty="0"/>
              <a:t>of Federal Minimum Wage Rates Under the Fair Labor </a:t>
            </a:r>
            <a:r>
              <a:rPr lang="en-US" dirty="0" smtClean="0"/>
              <a:t>	Standards </a:t>
            </a:r>
            <a:r>
              <a:rPr lang="en-US" dirty="0"/>
              <a:t>Act, 1938 </a:t>
            </a:r>
            <a:r>
              <a:rPr lang="en-US" dirty="0" smtClean="0"/>
              <a:t>– 2009”. </a:t>
            </a:r>
            <a:r>
              <a:rPr lang="en-US" i="1" dirty="0" smtClean="0"/>
              <a:t> United States 	Department of Labor.</a:t>
            </a:r>
            <a:r>
              <a:rPr lang="en-US" dirty="0" smtClean="0"/>
              <a:t> United States Department of 	Labor. </a:t>
            </a:r>
            <a:r>
              <a:rPr lang="en-US" dirty="0" err="1"/>
              <a:t>n</a:t>
            </a:r>
            <a:r>
              <a:rPr lang="en-US" dirty="0" err="1" smtClean="0"/>
              <a:t>.d.</a:t>
            </a:r>
            <a:r>
              <a:rPr lang="en-US" dirty="0" smtClean="0"/>
              <a:t> </a:t>
            </a:r>
            <a:endParaRPr lang="en-US" dirty="0" smtClean="0"/>
          </a:p>
          <a:p>
            <a:pPr>
              <a:lnSpc>
                <a:spcPct val="150000"/>
              </a:lnSpc>
            </a:pPr>
            <a:r>
              <a:rPr lang="en-US" dirty="0" smtClean="0"/>
              <a:t>	</a:t>
            </a:r>
            <a:r>
              <a:rPr lang="en-US" dirty="0" smtClean="0"/>
              <a:t>https</a:t>
            </a:r>
            <a:r>
              <a:rPr lang="en-US" dirty="0"/>
              <a:t>://www.dol.gov/whd/minwage/chart.htm </a:t>
            </a:r>
            <a:r>
              <a:rPr lang="en-US" dirty="0" smtClean="0"/>
              <a:t> 	Accessed 23 </a:t>
            </a:r>
            <a:r>
              <a:rPr lang="en-US" dirty="0" smtClean="0"/>
              <a:t>Feb. 2017</a:t>
            </a:r>
            <a:endParaRPr lang="en-US" dirty="0"/>
          </a:p>
        </p:txBody>
      </p:sp>
    </p:spTree>
    <p:custDataLst>
      <p:tags r:id="rId1"/>
    </p:custDataLst>
    <p:extLst>
      <p:ext uri="{BB962C8B-B14F-4D97-AF65-F5344CB8AC3E}">
        <p14:creationId xmlns:p14="http://schemas.microsoft.com/office/powerpoint/2010/main" val="15471533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1121</TotalTime>
  <Words>851</Words>
  <Application>Microsoft Office PowerPoint</Application>
  <PresentationFormat>On-screen Show (4:3)</PresentationFormat>
  <Paragraphs>99</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Research Paper: MLA Style</vt:lpstr>
      <vt:lpstr>Steps in the process</vt:lpstr>
      <vt:lpstr>What are Source Cards?</vt:lpstr>
      <vt:lpstr>Sources of Information</vt:lpstr>
      <vt:lpstr>Sample Source Card GALILEO Article</vt:lpstr>
      <vt:lpstr>Sample Source Card with Summary</vt:lpstr>
      <vt:lpstr>Sample Source Card eReference  Book (Gale)</vt:lpstr>
      <vt:lpstr>Sample Source Card with Summary</vt:lpstr>
      <vt:lpstr>Sample Source Card Website</vt:lpstr>
      <vt:lpstr>Sample Source Card with Summary</vt:lpstr>
      <vt:lpstr>MLA Research Outline</vt:lpstr>
      <vt:lpstr>What should my notecards look like?</vt:lpstr>
      <vt:lpstr>Sample Note Card by Section Title</vt:lpstr>
      <vt:lpstr>PowerPoint Presentation</vt:lpstr>
    </vt:vector>
  </TitlesOfParts>
  <Company>Atlanta Public Schools-.IT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MLA Style: Research Methods</dc:title>
  <dc:creator>Taft, Lisa</dc:creator>
  <cp:lastModifiedBy>Taft, Lisa</cp:lastModifiedBy>
  <cp:revision>57</cp:revision>
  <cp:lastPrinted>2014-04-16T17:48:14Z</cp:lastPrinted>
  <dcterms:created xsi:type="dcterms:W3CDTF">2014-02-27T14:25:40Z</dcterms:created>
  <dcterms:modified xsi:type="dcterms:W3CDTF">2017-02-23T21:35:28Z</dcterms:modified>
</cp:coreProperties>
</file>