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80" r:id="rId5"/>
    <p:sldId id="265" r:id="rId6"/>
    <p:sldId id="266" r:id="rId7"/>
    <p:sldId id="269" r:id="rId8"/>
    <p:sldId id="275" r:id="rId9"/>
    <p:sldId id="282" r:id="rId10"/>
    <p:sldId id="267" r:id="rId11"/>
    <p:sldId id="272" r:id="rId12"/>
    <p:sldId id="274" r:id="rId13"/>
    <p:sldId id="270" r:id="rId14"/>
    <p:sldId id="268" r:id="rId15"/>
    <p:sldId id="277" r:id="rId16"/>
    <p:sldId id="2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eghan Hale" initials="MH [7]" lastIdx="1" clrIdx="6">
    <p:extLst/>
  </p:cmAuthor>
  <p:cmAuthor id="1" name="Meghan Hale" initials="MH" lastIdx="1" clrIdx="0">
    <p:extLst/>
  </p:cmAuthor>
  <p:cmAuthor id="8" name="Meghan Hale" initials="MH [8]" lastIdx="1" clrIdx="7">
    <p:extLst/>
  </p:cmAuthor>
  <p:cmAuthor id="2" name="Meghan Hale" initials="MH [2]" lastIdx="1" clrIdx="1">
    <p:extLst/>
  </p:cmAuthor>
  <p:cmAuthor id="9" name="Meghan Hale" initials="MH [9]" lastIdx="1" clrIdx="8">
    <p:extLst/>
  </p:cmAuthor>
  <p:cmAuthor id="3" name="Meghan Hale" initials="MH [3]" lastIdx="1" clrIdx="2">
    <p:extLst/>
  </p:cmAuthor>
  <p:cmAuthor id="10" name="Meghan Hale" initials="MH [10]" lastIdx="1" clrIdx="9">
    <p:extLst/>
  </p:cmAuthor>
  <p:cmAuthor id="4" name="Meghan Hale" initials="MH [4]" lastIdx="1" clrIdx="3">
    <p:extLst/>
  </p:cmAuthor>
  <p:cmAuthor id="11" name="Meghan Hale" initials="MH [11]" lastIdx="1" clrIdx="10">
    <p:extLst/>
  </p:cmAuthor>
  <p:cmAuthor id="5" name="Meghan Hale" initials="MH [5]" lastIdx="1" clrIdx="4">
    <p:extLst/>
  </p:cmAuthor>
  <p:cmAuthor id="6" name="Meghan Hale" initials="MH [6]"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E2B"/>
    <a:srgbClr val="FFEFBD"/>
    <a:srgbClr val="1E1E1E"/>
    <a:srgbClr val="FFFF00"/>
    <a:srgbClr val="FCD73B"/>
    <a:srgbClr val="F1D73B"/>
    <a:srgbClr val="E8F63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snapToGrid="0">
      <p:cViewPr>
        <p:scale>
          <a:sx n="90" d="100"/>
          <a:sy n="90" d="100"/>
        </p:scale>
        <p:origin x="26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DB0DA7-811E-4000-B17D-38861450FBC9}" type="doc">
      <dgm:prSet loTypeId="urn:microsoft.com/office/officeart/2005/8/layout/hProcess9" loCatId="process" qsTypeId="urn:microsoft.com/office/officeart/2005/8/quickstyle/simple1" qsCatId="simple" csTypeId="urn:microsoft.com/office/officeart/2005/8/colors/accent4_2" csCatId="accent4" phldr="1"/>
      <dgm:spPr/>
    </dgm:pt>
    <dgm:pt modelId="{86C812D7-D314-48E8-B472-9008B9B171A0}">
      <dgm:prSet phldrT="[Text]" custT="1"/>
      <dgm:spPr>
        <a:solidFill>
          <a:srgbClr val="FFCE2B"/>
        </a:solidFill>
      </dgm:spPr>
      <dgm:t>
        <a:bodyPr/>
        <a:lstStyle/>
        <a:p>
          <a:r>
            <a:rPr lang="en-US" sz="3100" dirty="0" smtClean="0">
              <a:latin typeface="Rockwell" panose="02060603020205020403" pitchFamily="18" charset="0"/>
            </a:rPr>
            <a:t>Coach </a:t>
          </a:r>
        </a:p>
        <a:p>
          <a:r>
            <a:rPr lang="en-US" sz="1400" dirty="0" smtClean="0">
              <a:latin typeface="Rockwell" panose="02060603020205020403" pitchFamily="18" charset="0"/>
            </a:rPr>
            <a:t>(Team Specific Issues)</a:t>
          </a:r>
          <a:endParaRPr lang="en-US" sz="1400" dirty="0">
            <a:latin typeface="Rockwell" panose="02060603020205020403" pitchFamily="18" charset="0"/>
          </a:endParaRPr>
        </a:p>
      </dgm:t>
    </dgm:pt>
    <dgm:pt modelId="{65A2ECCA-8B0D-4C9F-949E-DA0A1B1C4DA2}" type="parTrans" cxnId="{8BCED6A9-EBD0-44DC-BA3C-34BBAA857F9A}">
      <dgm:prSet/>
      <dgm:spPr/>
      <dgm:t>
        <a:bodyPr/>
        <a:lstStyle/>
        <a:p>
          <a:endParaRPr lang="en-US">
            <a:latin typeface="Rockwell" panose="02060603020205020403" pitchFamily="18" charset="0"/>
          </a:endParaRPr>
        </a:p>
      </dgm:t>
    </dgm:pt>
    <dgm:pt modelId="{8A306B8A-8555-4383-995A-CA442F754170}" type="sibTrans" cxnId="{8BCED6A9-EBD0-44DC-BA3C-34BBAA857F9A}">
      <dgm:prSet/>
      <dgm:spPr/>
      <dgm:t>
        <a:bodyPr/>
        <a:lstStyle/>
        <a:p>
          <a:endParaRPr lang="en-US">
            <a:latin typeface="Rockwell" panose="02060603020205020403" pitchFamily="18" charset="0"/>
          </a:endParaRPr>
        </a:p>
      </dgm:t>
    </dgm:pt>
    <dgm:pt modelId="{6717B83D-31BF-4135-AF76-7FBCE6B5C0D5}">
      <dgm:prSet phldrT="[Text]" custT="1"/>
      <dgm:spPr>
        <a:solidFill>
          <a:srgbClr val="FFCE2B"/>
        </a:solidFill>
      </dgm:spPr>
      <dgm:t>
        <a:bodyPr/>
        <a:lstStyle/>
        <a:p>
          <a:r>
            <a:rPr lang="en-US" sz="2700" dirty="0" smtClean="0">
              <a:latin typeface="Rockwell" panose="02060603020205020403" pitchFamily="18" charset="0"/>
            </a:rPr>
            <a:t>AD &amp; Sports Chair</a:t>
          </a:r>
        </a:p>
        <a:p>
          <a:r>
            <a:rPr lang="en-US" sz="1400" dirty="0" smtClean="0">
              <a:latin typeface="Rockwell" panose="02060603020205020403" pitchFamily="18" charset="0"/>
            </a:rPr>
            <a:t>(Issues that cannot be resolved by coach and cross-team issues)</a:t>
          </a:r>
        </a:p>
        <a:p>
          <a:endParaRPr lang="en-US" sz="2700" dirty="0">
            <a:latin typeface="Rockwell" panose="02060603020205020403" pitchFamily="18" charset="0"/>
          </a:endParaRPr>
        </a:p>
      </dgm:t>
    </dgm:pt>
    <dgm:pt modelId="{E981DA49-5D67-447C-8C36-6E93420085C1}" type="parTrans" cxnId="{A979A1A4-E83D-46A2-B888-58E9FD32EE56}">
      <dgm:prSet/>
      <dgm:spPr/>
      <dgm:t>
        <a:bodyPr/>
        <a:lstStyle/>
        <a:p>
          <a:endParaRPr lang="en-US">
            <a:latin typeface="Rockwell" panose="02060603020205020403" pitchFamily="18" charset="0"/>
          </a:endParaRPr>
        </a:p>
      </dgm:t>
    </dgm:pt>
    <dgm:pt modelId="{B6DC0250-6D7D-4DB5-B959-2ECB6E956046}" type="sibTrans" cxnId="{A979A1A4-E83D-46A2-B888-58E9FD32EE56}">
      <dgm:prSet/>
      <dgm:spPr/>
      <dgm:t>
        <a:bodyPr/>
        <a:lstStyle/>
        <a:p>
          <a:endParaRPr lang="en-US">
            <a:latin typeface="Rockwell" panose="02060603020205020403" pitchFamily="18" charset="0"/>
          </a:endParaRPr>
        </a:p>
      </dgm:t>
    </dgm:pt>
    <dgm:pt modelId="{6B47F429-30A4-4873-9D66-5305A8AC0216}">
      <dgm:prSet phldrT="[Text]" custT="1"/>
      <dgm:spPr>
        <a:solidFill>
          <a:srgbClr val="FFCE2B"/>
        </a:solidFill>
      </dgm:spPr>
      <dgm:t>
        <a:bodyPr/>
        <a:lstStyle/>
        <a:p>
          <a:r>
            <a:rPr lang="en-US" sz="3000" dirty="0" smtClean="0">
              <a:latin typeface="Rockwell" panose="02060603020205020403" pitchFamily="18" charset="0"/>
            </a:rPr>
            <a:t>APS AD &amp; VP of Sports</a:t>
          </a:r>
        </a:p>
        <a:p>
          <a:r>
            <a:rPr lang="en-US" sz="1400" dirty="0" smtClean="0">
              <a:latin typeface="Rockwell" panose="02060603020205020403" pitchFamily="18" charset="0"/>
            </a:rPr>
            <a:t>(Issues that cannot be resolved by AD &amp; Sports Chair and cross APS-PTA-Intramural Issues)</a:t>
          </a:r>
          <a:endParaRPr lang="en-US" sz="1400" dirty="0">
            <a:latin typeface="Rockwell" panose="02060603020205020403" pitchFamily="18" charset="0"/>
          </a:endParaRPr>
        </a:p>
      </dgm:t>
    </dgm:pt>
    <dgm:pt modelId="{BBFD9FE5-FD84-41EF-AEE4-47C82C94A6D4}" type="parTrans" cxnId="{20F32E09-1CB9-462F-B53E-2D6149CA297B}">
      <dgm:prSet/>
      <dgm:spPr/>
      <dgm:t>
        <a:bodyPr/>
        <a:lstStyle/>
        <a:p>
          <a:endParaRPr lang="en-US">
            <a:latin typeface="Rockwell" panose="02060603020205020403" pitchFamily="18" charset="0"/>
          </a:endParaRPr>
        </a:p>
      </dgm:t>
    </dgm:pt>
    <dgm:pt modelId="{0E9DDFCC-525D-40E4-9848-1D38F8827262}" type="sibTrans" cxnId="{20F32E09-1CB9-462F-B53E-2D6149CA297B}">
      <dgm:prSet/>
      <dgm:spPr/>
      <dgm:t>
        <a:bodyPr/>
        <a:lstStyle/>
        <a:p>
          <a:endParaRPr lang="en-US">
            <a:latin typeface="Rockwell" panose="02060603020205020403" pitchFamily="18" charset="0"/>
          </a:endParaRPr>
        </a:p>
      </dgm:t>
    </dgm:pt>
    <dgm:pt modelId="{C56D3BEB-7286-4230-B1D9-607A250B5FD3}">
      <dgm:prSet phldrT="[Text]" custT="1"/>
      <dgm:spPr>
        <a:solidFill>
          <a:srgbClr val="FFCE2B"/>
        </a:solidFill>
      </dgm:spPr>
      <dgm:t>
        <a:bodyPr/>
        <a:lstStyle/>
        <a:p>
          <a:r>
            <a:rPr lang="en-US" sz="2400" dirty="0" smtClean="0">
              <a:latin typeface="Rockwell" panose="02060603020205020403" pitchFamily="18" charset="0"/>
            </a:rPr>
            <a:t>Principal and PTA Board</a:t>
          </a:r>
        </a:p>
        <a:p>
          <a:r>
            <a:rPr lang="en-US" sz="1400" dirty="0" smtClean="0">
              <a:latin typeface="Rockwell" panose="02060603020205020403" pitchFamily="18" charset="0"/>
            </a:rPr>
            <a:t>(Issues that cannot be resolved by APS AD &amp; VP of Sports )</a:t>
          </a:r>
          <a:endParaRPr lang="en-US" sz="1400" dirty="0">
            <a:latin typeface="Rockwell" panose="02060603020205020403" pitchFamily="18" charset="0"/>
          </a:endParaRPr>
        </a:p>
      </dgm:t>
    </dgm:pt>
    <dgm:pt modelId="{7718A552-30D6-49B4-88B4-CBB166D620AA}" type="parTrans" cxnId="{7504DC8E-2BF1-445E-A550-529736E1BC58}">
      <dgm:prSet/>
      <dgm:spPr/>
      <dgm:t>
        <a:bodyPr/>
        <a:lstStyle/>
        <a:p>
          <a:endParaRPr lang="en-US"/>
        </a:p>
      </dgm:t>
    </dgm:pt>
    <dgm:pt modelId="{9F2EF274-693C-4FB6-AD00-3084E0572A81}" type="sibTrans" cxnId="{7504DC8E-2BF1-445E-A550-529736E1BC58}">
      <dgm:prSet/>
      <dgm:spPr/>
      <dgm:t>
        <a:bodyPr/>
        <a:lstStyle/>
        <a:p>
          <a:endParaRPr lang="en-US"/>
        </a:p>
      </dgm:t>
    </dgm:pt>
    <dgm:pt modelId="{AAD94E81-D294-4381-949A-463D620372CC}" type="pres">
      <dgm:prSet presAssocID="{22DB0DA7-811E-4000-B17D-38861450FBC9}" presName="CompostProcess" presStyleCnt="0">
        <dgm:presLayoutVars>
          <dgm:dir/>
          <dgm:resizeHandles val="exact"/>
        </dgm:presLayoutVars>
      </dgm:prSet>
      <dgm:spPr/>
    </dgm:pt>
    <dgm:pt modelId="{9D3716D4-8EF5-4DDE-89CE-B503B9D452C1}" type="pres">
      <dgm:prSet presAssocID="{22DB0DA7-811E-4000-B17D-38861450FBC9}" presName="arrow" presStyleLbl="bgShp" presStyleIdx="0" presStyleCnt="1"/>
      <dgm:spPr>
        <a:solidFill>
          <a:schemeClr val="bg1">
            <a:lumMod val="85000"/>
          </a:schemeClr>
        </a:solidFill>
      </dgm:spPr>
    </dgm:pt>
    <dgm:pt modelId="{30E6608B-6AC7-46B5-A0BC-916E07DC396A}" type="pres">
      <dgm:prSet presAssocID="{22DB0DA7-811E-4000-B17D-38861450FBC9}" presName="linearProcess" presStyleCnt="0"/>
      <dgm:spPr/>
    </dgm:pt>
    <dgm:pt modelId="{8201783B-65ED-4A4E-9152-882F65FDD8B2}" type="pres">
      <dgm:prSet presAssocID="{86C812D7-D314-48E8-B472-9008B9B171A0}" presName="textNode" presStyleLbl="node1" presStyleIdx="0" presStyleCnt="4">
        <dgm:presLayoutVars>
          <dgm:bulletEnabled val="1"/>
        </dgm:presLayoutVars>
      </dgm:prSet>
      <dgm:spPr/>
      <dgm:t>
        <a:bodyPr/>
        <a:lstStyle/>
        <a:p>
          <a:endParaRPr lang="en-US"/>
        </a:p>
      </dgm:t>
    </dgm:pt>
    <dgm:pt modelId="{1FACEEF1-370B-418D-A830-EDD211474B1C}" type="pres">
      <dgm:prSet presAssocID="{8A306B8A-8555-4383-995A-CA442F754170}" presName="sibTrans" presStyleCnt="0"/>
      <dgm:spPr/>
    </dgm:pt>
    <dgm:pt modelId="{5E965C22-5C53-4750-BFC0-092DF2052B86}" type="pres">
      <dgm:prSet presAssocID="{6717B83D-31BF-4135-AF76-7FBCE6B5C0D5}" presName="textNode" presStyleLbl="node1" presStyleIdx="1" presStyleCnt="4">
        <dgm:presLayoutVars>
          <dgm:bulletEnabled val="1"/>
        </dgm:presLayoutVars>
      </dgm:prSet>
      <dgm:spPr/>
      <dgm:t>
        <a:bodyPr/>
        <a:lstStyle/>
        <a:p>
          <a:endParaRPr lang="en-US"/>
        </a:p>
      </dgm:t>
    </dgm:pt>
    <dgm:pt modelId="{A13A07F4-2315-4EBD-B5EB-3AA8F1B0B6CE}" type="pres">
      <dgm:prSet presAssocID="{B6DC0250-6D7D-4DB5-B959-2ECB6E956046}" presName="sibTrans" presStyleCnt="0"/>
      <dgm:spPr/>
    </dgm:pt>
    <dgm:pt modelId="{B3E2076C-1429-48D4-AC8A-86D4B48067D2}" type="pres">
      <dgm:prSet presAssocID="{6B47F429-30A4-4873-9D66-5305A8AC0216}" presName="textNode" presStyleLbl="node1" presStyleIdx="2" presStyleCnt="4">
        <dgm:presLayoutVars>
          <dgm:bulletEnabled val="1"/>
        </dgm:presLayoutVars>
      </dgm:prSet>
      <dgm:spPr/>
      <dgm:t>
        <a:bodyPr/>
        <a:lstStyle/>
        <a:p>
          <a:endParaRPr lang="en-US"/>
        </a:p>
      </dgm:t>
    </dgm:pt>
    <dgm:pt modelId="{D449CB5F-5565-46FC-A138-18714DB04A6B}" type="pres">
      <dgm:prSet presAssocID="{0E9DDFCC-525D-40E4-9848-1D38F8827262}" presName="sibTrans" presStyleCnt="0"/>
      <dgm:spPr/>
    </dgm:pt>
    <dgm:pt modelId="{015B36D5-D5B1-4871-B87B-DB4DFB971D13}" type="pres">
      <dgm:prSet presAssocID="{C56D3BEB-7286-4230-B1D9-607A250B5FD3}" presName="textNode" presStyleLbl="node1" presStyleIdx="3" presStyleCnt="4">
        <dgm:presLayoutVars>
          <dgm:bulletEnabled val="1"/>
        </dgm:presLayoutVars>
      </dgm:prSet>
      <dgm:spPr/>
      <dgm:t>
        <a:bodyPr/>
        <a:lstStyle/>
        <a:p>
          <a:endParaRPr lang="en-US"/>
        </a:p>
      </dgm:t>
    </dgm:pt>
  </dgm:ptLst>
  <dgm:cxnLst>
    <dgm:cxn modelId="{A979A1A4-E83D-46A2-B888-58E9FD32EE56}" srcId="{22DB0DA7-811E-4000-B17D-38861450FBC9}" destId="{6717B83D-31BF-4135-AF76-7FBCE6B5C0D5}" srcOrd="1" destOrd="0" parTransId="{E981DA49-5D67-447C-8C36-6E93420085C1}" sibTransId="{B6DC0250-6D7D-4DB5-B959-2ECB6E956046}"/>
    <dgm:cxn modelId="{8BCED6A9-EBD0-44DC-BA3C-34BBAA857F9A}" srcId="{22DB0DA7-811E-4000-B17D-38861450FBC9}" destId="{86C812D7-D314-48E8-B472-9008B9B171A0}" srcOrd="0" destOrd="0" parTransId="{65A2ECCA-8B0D-4C9F-949E-DA0A1B1C4DA2}" sibTransId="{8A306B8A-8555-4383-995A-CA442F754170}"/>
    <dgm:cxn modelId="{F520A3C1-979D-4299-8E72-5979D86F1B93}" type="presOf" srcId="{6B47F429-30A4-4873-9D66-5305A8AC0216}" destId="{B3E2076C-1429-48D4-AC8A-86D4B48067D2}" srcOrd="0" destOrd="0" presId="urn:microsoft.com/office/officeart/2005/8/layout/hProcess9"/>
    <dgm:cxn modelId="{1571B911-C1ED-4DDB-B986-CBF1AB43FF98}" type="presOf" srcId="{22DB0DA7-811E-4000-B17D-38861450FBC9}" destId="{AAD94E81-D294-4381-949A-463D620372CC}" srcOrd="0" destOrd="0" presId="urn:microsoft.com/office/officeart/2005/8/layout/hProcess9"/>
    <dgm:cxn modelId="{2C3A55B4-8C52-44B3-9FEE-FE03530BEE65}" type="presOf" srcId="{C56D3BEB-7286-4230-B1D9-607A250B5FD3}" destId="{015B36D5-D5B1-4871-B87B-DB4DFB971D13}" srcOrd="0" destOrd="0" presId="urn:microsoft.com/office/officeart/2005/8/layout/hProcess9"/>
    <dgm:cxn modelId="{0E1969F7-1A8A-4CF5-8140-3556C078E4E6}" type="presOf" srcId="{6717B83D-31BF-4135-AF76-7FBCE6B5C0D5}" destId="{5E965C22-5C53-4750-BFC0-092DF2052B86}" srcOrd="0" destOrd="0" presId="urn:microsoft.com/office/officeart/2005/8/layout/hProcess9"/>
    <dgm:cxn modelId="{7504DC8E-2BF1-445E-A550-529736E1BC58}" srcId="{22DB0DA7-811E-4000-B17D-38861450FBC9}" destId="{C56D3BEB-7286-4230-B1D9-607A250B5FD3}" srcOrd="3" destOrd="0" parTransId="{7718A552-30D6-49B4-88B4-CBB166D620AA}" sibTransId="{9F2EF274-693C-4FB6-AD00-3084E0572A81}"/>
    <dgm:cxn modelId="{20F32E09-1CB9-462F-B53E-2D6149CA297B}" srcId="{22DB0DA7-811E-4000-B17D-38861450FBC9}" destId="{6B47F429-30A4-4873-9D66-5305A8AC0216}" srcOrd="2" destOrd="0" parTransId="{BBFD9FE5-FD84-41EF-AEE4-47C82C94A6D4}" sibTransId="{0E9DDFCC-525D-40E4-9848-1D38F8827262}"/>
    <dgm:cxn modelId="{3263C6B7-3113-42BA-8987-12B99FD4A534}" type="presOf" srcId="{86C812D7-D314-48E8-B472-9008B9B171A0}" destId="{8201783B-65ED-4A4E-9152-882F65FDD8B2}" srcOrd="0" destOrd="0" presId="urn:microsoft.com/office/officeart/2005/8/layout/hProcess9"/>
    <dgm:cxn modelId="{7ECECD1E-6A03-40F1-B55B-C5536D618AF0}" type="presParOf" srcId="{AAD94E81-D294-4381-949A-463D620372CC}" destId="{9D3716D4-8EF5-4DDE-89CE-B503B9D452C1}" srcOrd="0" destOrd="0" presId="urn:microsoft.com/office/officeart/2005/8/layout/hProcess9"/>
    <dgm:cxn modelId="{A58E361A-A3D4-45DD-A58A-6187EC69CA29}" type="presParOf" srcId="{AAD94E81-D294-4381-949A-463D620372CC}" destId="{30E6608B-6AC7-46B5-A0BC-916E07DC396A}" srcOrd="1" destOrd="0" presId="urn:microsoft.com/office/officeart/2005/8/layout/hProcess9"/>
    <dgm:cxn modelId="{A8D213E1-A1D7-4693-8AD9-68B32D4B5414}" type="presParOf" srcId="{30E6608B-6AC7-46B5-A0BC-916E07DC396A}" destId="{8201783B-65ED-4A4E-9152-882F65FDD8B2}" srcOrd="0" destOrd="0" presId="urn:microsoft.com/office/officeart/2005/8/layout/hProcess9"/>
    <dgm:cxn modelId="{CE030993-1FEF-45CF-AF75-D52FC87E7580}" type="presParOf" srcId="{30E6608B-6AC7-46B5-A0BC-916E07DC396A}" destId="{1FACEEF1-370B-418D-A830-EDD211474B1C}" srcOrd="1" destOrd="0" presId="urn:microsoft.com/office/officeart/2005/8/layout/hProcess9"/>
    <dgm:cxn modelId="{8B2C1877-A903-44D1-B8D7-E07450E3BF69}" type="presParOf" srcId="{30E6608B-6AC7-46B5-A0BC-916E07DC396A}" destId="{5E965C22-5C53-4750-BFC0-092DF2052B86}" srcOrd="2" destOrd="0" presId="urn:microsoft.com/office/officeart/2005/8/layout/hProcess9"/>
    <dgm:cxn modelId="{086DEF9C-7957-41BA-8E8D-C569F21E2163}" type="presParOf" srcId="{30E6608B-6AC7-46B5-A0BC-916E07DC396A}" destId="{A13A07F4-2315-4EBD-B5EB-3AA8F1B0B6CE}" srcOrd="3" destOrd="0" presId="urn:microsoft.com/office/officeart/2005/8/layout/hProcess9"/>
    <dgm:cxn modelId="{C2A5BD87-BE7F-4CB4-961D-52CA5D3B2875}" type="presParOf" srcId="{30E6608B-6AC7-46B5-A0BC-916E07DC396A}" destId="{B3E2076C-1429-48D4-AC8A-86D4B48067D2}" srcOrd="4" destOrd="0" presId="urn:microsoft.com/office/officeart/2005/8/layout/hProcess9"/>
    <dgm:cxn modelId="{1FCC243D-D6AB-40B9-BD98-56DC143C4294}" type="presParOf" srcId="{30E6608B-6AC7-46B5-A0BC-916E07DC396A}" destId="{D449CB5F-5565-46FC-A138-18714DB04A6B}" srcOrd="5" destOrd="0" presId="urn:microsoft.com/office/officeart/2005/8/layout/hProcess9"/>
    <dgm:cxn modelId="{5C6C5E74-6B6A-46A2-AE70-7B51E476EA21}" type="presParOf" srcId="{30E6608B-6AC7-46B5-A0BC-916E07DC396A}" destId="{015B36D5-D5B1-4871-B87B-DB4DFB971D1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1394640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3194252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416512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3176872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403109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2542492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163399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72337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210160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99585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D68AD-C1D1-4D72-9AE5-3B3C42EC5C6B}" type="datetimeFigureOut">
              <a:rPr lang="en-US" smtClean="0"/>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CF562A-A7D9-41BB-919B-56C6706700C6}" type="slidenum">
              <a:rPr lang="en-US" smtClean="0"/>
              <a:t>‹#›</a:t>
            </a:fld>
            <a:endParaRPr lang="en-US" dirty="0"/>
          </a:p>
        </p:txBody>
      </p:sp>
    </p:spTree>
    <p:extLst>
      <p:ext uri="{BB962C8B-B14F-4D97-AF65-F5344CB8AC3E}">
        <p14:creationId xmlns:p14="http://schemas.microsoft.com/office/powerpoint/2010/main" val="1606032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1D68AD-C1D1-4D72-9AE5-3B3C42EC5C6B}" type="datetimeFigureOut">
              <a:rPr lang="en-US" smtClean="0"/>
              <a:t>4/16/2018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F562A-A7D9-41BB-919B-56C6706700C6}" type="slidenum">
              <a:rPr lang="en-US" smtClean="0"/>
              <a:t>‹#›</a:t>
            </a:fld>
            <a:endParaRPr lang="en-US" dirty="0"/>
          </a:p>
        </p:txBody>
      </p:sp>
    </p:spTree>
    <p:extLst>
      <p:ext uri="{BB962C8B-B14F-4D97-AF65-F5344CB8AC3E}">
        <p14:creationId xmlns:p14="http://schemas.microsoft.com/office/powerpoint/2010/main" val="3709262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bit.ly/SMS-stor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bit.ly/SMS-store" TargetMode="External"/><Relationship Id="rId2" Type="http://schemas.openxmlformats.org/officeDocument/2006/relationships/hyperlink" Target="mailto:suttonsource@suttonmiddleschool.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tlantapublicschools.us/domain/21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258010" y="186757"/>
            <a:ext cx="11731752" cy="6400800"/>
          </a:xfrm>
          <a:prstGeom prst="rect">
            <a:avLst/>
          </a:prstGeom>
          <a:solidFill>
            <a:srgbClr val="FFCE2B"/>
          </a:solidFill>
          <a:ln>
            <a:solidFill>
              <a:srgbClr val="FFCE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idx="1"/>
          </p:nvPr>
        </p:nvSpPr>
        <p:spPr>
          <a:xfrm>
            <a:off x="816610" y="3796983"/>
            <a:ext cx="10515600" cy="1500187"/>
          </a:xfrm>
        </p:spPr>
        <p:txBody>
          <a:bodyPr/>
          <a:lstStyle/>
          <a:p>
            <a:r>
              <a:rPr lang="en-US" dirty="0" smtClean="0">
                <a:solidFill>
                  <a:schemeClr val="bg1"/>
                </a:solidFill>
                <a:latin typeface="Rockwell" panose="02060603020205020403" pitchFamily="18" charset="0"/>
              </a:rPr>
              <a:t>Goal, Objectives, </a:t>
            </a:r>
            <a:r>
              <a:rPr lang="en-US" dirty="0">
                <a:solidFill>
                  <a:schemeClr val="bg1"/>
                </a:solidFill>
                <a:latin typeface="Rockwell" panose="02060603020205020403" pitchFamily="18" charset="0"/>
              </a:rPr>
              <a:t>Roles &amp; </a:t>
            </a:r>
            <a:r>
              <a:rPr lang="en-US" dirty="0" smtClean="0">
                <a:solidFill>
                  <a:schemeClr val="bg1"/>
                </a:solidFill>
                <a:latin typeface="Rockwell" panose="02060603020205020403" pitchFamily="18" charset="0"/>
              </a:rPr>
              <a:t>Responsibilities</a:t>
            </a:r>
          </a:p>
          <a:p>
            <a:r>
              <a:rPr lang="en-US" dirty="0" smtClean="0">
                <a:solidFill>
                  <a:schemeClr val="bg1"/>
                </a:solidFill>
                <a:latin typeface="Rockwell" panose="02060603020205020403" pitchFamily="18" charset="0"/>
              </a:rPr>
              <a:t>Last Updated:  April 16, 2018</a:t>
            </a:r>
            <a:endParaRPr lang="en-US" dirty="0">
              <a:solidFill>
                <a:schemeClr val="bg1"/>
              </a:solidFill>
              <a:latin typeface="Rockwell" panose="02060603020205020403" pitchFamily="18" charset="0"/>
            </a:endParaRPr>
          </a:p>
        </p:txBody>
      </p:sp>
      <p:sp>
        <p:nvSpPr>
          <p:cNvPr id="3" name="Title 2"/>
          <p:cNvSpPr>
            <a:spLocks noGrp="1"/>
          </p:cNvSpPr>
          <p:nvPr>
            <p:ph type="title"/>
          </p:nvPr>
        </p:nvSpPr>
        <p:spPr/>
        <p:txBody>
          <a:bodyPr>
            <a:normAutofit/>
          </a:bodyPr>
          <a:lstStyle/>
          <a:p>
            <a:r>
              <a:rPr lang="en-US" dirty="0" smtClean="0">
                <a:latin typeface="Rockwell" panose="02060603020205020403" pitchFamily="18" charset="0"/>
              </a:rPr>
              <a:t>SUTTON MIDDLE SCHOOL Sports Program</a:t>
            </a:r>
            <a:br>
              <a:rPr lang="en-US" dirty="0" smtClean="0">
                <a:latin typeface="Rockwell" panose="02060603020205020403" pitchFamily="18" charset="0"/>
              </a:rPr>
            </a:br>
            <a:endParaRPr lang="en-US" dirty="0">
              <a:solidFill>
                <a:schemeClr val="bg1"/>
              </a:solidFill>
              <a:latin typeface="Rockwell" panose="02060603020205020403" pitchFamily="18" charset="0"/>
            </a:endParaRPr>
          </a:p>
        </p:txBody>
      </p:sp>
    </p:spTree>
    <p:extLst>
      <p:ext uri="{BB962C8B-B14F-4D97-AF65-F5344CB8AC3E}">
        <p14:creationId xmlns:p14="http://schemas.microsoft.com/office/powerpoint/2010/main" val="2183475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196703"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PTA Sports - Athletic Director</a:t>
            </a:r>
            <a:endParaRPr lang="en-US" dirty="0">
              <a:latin typeface="Rockwell" panose="02060603020205020403" pitchFamily="18" charset="0"/>
            </a:endParaRPr>
          </a:p>
        </p:txBody>
      </p:sp>
      <p:sp>
        <p:nvSpPr>
          <p:cNvPr id="3" name="Content Placeholder 2"/>
          <p:cNvSpPr>
            <a:spLocks noGrp="1"/>
          </p:cNvSpPr>
          <p:nvPr>
            <p:ph idx="1"/>
          </p:nvPr>
        </p:nvSpPr>
        <p:spPr>
          <a:xfrm>
            <a:off x="822960" y="1280160"/>
            <a:ext cx="10798426" cy="6751320"/>
          </a:xfrm>
        </p:spPr>
        <p:txBody>
          <a:bodyPr>
            <a:noAutofit/>
          </a:bodyPr>
          <a:lstStyle/>
          <a:p>
            <a:pPr marL="0" indent="0">
              <a:buNone/>
            </a:pPr>
            <a:r>
              <a:rPr lang="en-US" sz="800" dirty="0" smtClean="0">
                <a:latin typeface="Rockwell" panose="02060603020205020403" pitchFamily="18" charset="0"/>
              </a:rPr>
              <a:t>This person is </a:t>
            </a:r>
            <a:r>
              <a:rPr lang="en-US" sz="800" dirty="0">
                <a:latin typeface="Rockwell" panose="02060603020205020403" pitchFamily="18" charset="0"/>
              </a:rPr>
              <a:t>hired by the PTA and </a:t>
            </a:r>
            <a:r>
              <a:rPr lang="en-US" sz="800" dirty="0" smtClean="0">
                <a:latin typeface="Rockwell" panose="02060603020205020403" pitchFamily="18" charset="0"/>
              </a:rPr>
              <a:t>is paid </a:t>
            </a:r>
            <a:r>
              <a:rPr lang="en-US" sz="800" dirty="0">
                <a:latin typeface="Rockwell" panose="02060603020205020403" pitchFamily="18" charset="0"/>
              </a:rPr>
              <a:t>a stipend to </a:t>
            </a:r>
            <a:r>
              <a:rPr lang="en-US" sz="800" dirty="0" smtClean="0">
                <a:latin typeface="Rockwell" panose="02060603020205020403" pitchFamily="18" charset="0"/>
              </a:rPr>
              <a:t>run ALL PTA </a:t>
            </a:r>
            <a:r>
              <a:rPr lang="en-US" sz="800" dirty="0">
                <a:latin typeface="Rockwell" panose="02060603020205020403" pitchFamily="18" charset="0"/>
              </a:rPr>
              <a:t>sports offered at </a:t>
            </a:r>
            <a:r>
              <a:rPr lang="en-US" sz="800" dirty="0" smtClean="0">
                <a:latin typeface="Rockwell" panose="02060603020205020403" pitchFamily="18" charset="0"/>
              </a:rPr>
              <a:t>Sutton.  This person coordinates with the APS Athletic Director to ensure consistency across all sports..  This PTA Athletic Director will adhere to all timelines and policies laid out in the Sutton Sports Handbook in addition to performing the following duties:</a:t>
            </a:r>
            <a:endParaRPr lang="en-US" sz="800" dirty="0">
              <a:latin typeface="Rockwell" panose="02060603020205020403" pitchFamily="18" charset="0"/>
            </a:endParaRPr>
          </a:p>
          <a:p>
            <a:pPr fontAlgn="base"/>
            <a:r>
              <a:rPr lang="en-US" sz="800" dirty="0" smtClean="0">
                <a:latin typeface="Rockwell" panose="02060603020205020403" pitchFamily="18" charset="0"/>
              </a:rPr>
              <a:t>Communications</a:t>
            </a:r>
          </a:p>
          <a:p>
            <a:pPr lvl="1" fontAlgn="base"/>
            <a:r>
              <a:rPr lang="en-US" sz="800" dirty="0" smtClean="0">
                <a:latin typeface="Rockwell" panose="02060603020205020403" pitchFamily="18" charset="0"/>
              </a:rPr>
              <a:t>Implement </a:t>
            </a:r>
            <a:r>
              <a:rPr lang="en-US" sz="800" dirty="0">
                <a:latin typeface="Rockwell" panose="02060603020205020403" pitchFamily="18" charset="0"/>
              </a:rPr>
              <a:t>a </a:t>
            </a:r>
            <a:r>
              <a:rPr lang="en-US" sz="800" b="1" dirty="0">
                <a:latin typeface="Rockwell" panose="02060603020205020403" pitchFamily="18" charset="0"/>
              </a:rPr>
              <a:t>regular meeting cadence </a:t>
            </a:r>
            <a:r>
              <a:rPr lang="en-US" sz="800" dirty="0">
                <a:latin typeface="Rockwell" panose="02060603020205020403" pitchFamily="18" charset="0"/>
              </a:rPr>
              <a:t>between the APS and PTA sports leadership positions (ADs, VP, Chairs</a:t>
            </a:r>
            <a:r>
              <a:rPr lang="en-US" sz="800" dirty="0" smtClean="0">
                <a:latin typeface="Rockwell" panose="02060603020205020403" pitchFamily="18" charset="0"/>
              </a:rPr>
              <a:t>)</a:t>
            </a:r>
          </a:p>
          <a:p>
            <a:pPr lvl="1" fontAlgn="base"/>
            <a:r>
              <a:rPr lang="en-US" sz="800" dirty="0" smtClean="0">
                <a:latin typeface="Rockwell" panose="02060603020205020403" pitchFamily="18" charset="0"/>
              </a:rPr>
              <a:t>Expectations </a:t>
            </a:r>
            <a:r>
              <a:rPr lang="en-US" sz="800" dirty="0">
                <a:latin typeface="Rockwell" panose="02060603020205020403" pitchFamily="18" charset="0"/>
              </a:rPr>
              <a:t>must be communicated to coaches through a coaches meeting (individual or groups of coaches).</a:t>
            </a:r>
          </a:p>
          <a:p>
            <a:pPr fontAlgn="base"/>
            <a:r>
              <a:rPr lang="en-US" sz="800" dirty="0" smtClean="0">
                <a:latin typeface="Rockwell" panose="02060603020205020403" pitchFamily="18" charset="0"/>
              </a:rPr>
              <a:t>Scheduling</a:t>
            </a:r>
            <a:endParaRPr lang="en-US" sz="800" dirty="0">
              <a:latin typeface="Rockwell" panose="02060603020205020403" pitchFamily="18" charset="0"/>
            </a:endParaRPr>
          </a:p>
          <a:p>
            <a:pPr lvl="1" fontAlgn="base"/>
            <a:r>
              <a:rPr lang="en-US" sz="800" b="1" dirty="0">
                <a:latin typeface="Rockwell" panose="02060603020205020403" pitchFamily="18" charset="0"/>
              </a:rPr>
              <a:t>Hire coaches </a:t>
            </a:r>
            <a:r>
              <a:rPr lang="en-US" sz="800" dirty="0">
                <a:latin typeface="Rockwell" panose="02060603020205020403" pitchFamily="18" charset="0"/>
              </a:rPr>
              <a:t>for the PTA sponsored sports teams .</a:t>
            </a:r>
          </a:p>
          <a:p>
            <a:pPr lvl="1" fontAlgn="base"/>
            <a:r>
              <a:rPr lang="en-US" sz="800" b="1" dirty="0" smtClean="0">
                <a:latin typeface="Rockwell" panose="02060603020205020403" pitchFamily="18" charset="0"/>
              </a:rPr>
              <a:t>Create </a:t>
            </a:r>
            <a:r>
              <a:rPr lang="en-US" sz="800" b="1" dirty="0">
                <a:latin typeface="Rockwell" panose="02060603020205020403" pitchFamily="18" charset="0"/>
              </a:rPr>
              <a:t>and communicate the master schedule </a:t>
            </a:r>
            <a:r>
              <a:rPr lang="en-US" sz="800" dirty="0">
                <a:latin typeface="Rockwell" panose="02060603020205020403" pitchFamily="18" charset="0"/>
              </a:rPr>
              <a:t>of all PTA sports tryout dates in the spring for the upcoming school </a:t>
            </a:r>
            <a:r>
              <a:rPr lang="en-US" sz="800" dirty="0" smtClean="0">
                <a:latin typeface="Rockwell" panose="02060603020205020403" pitchFamily="18" charset="0"/>
              </a:rPr>
              <a:t>year. </a:t>
            </a:r>
            <a:r>
              <a:rPr lang="en-US" sz="800" dirty="0">
                <a:latin typeface="Rockwell" panose="02060603020205020403" pitchFamily="18" charset="0"/>
              </a:rPr>
              <a:t>Develop in conjunction with the VP of Sports and Chairs</a:t>
            </a:r>
            <a:r>
              <a:rPr lang="en-US" sz="800" dirty="0" smtClean="0">
                <a:latin typeface="Rockwell" panose="02060603020205020403" pitchFamily="18" charset="0"/>
              </a:rPr>
              <a:t>.  Include team photo dates.</a:t>
            </a:r>
            <a:endParaRPr lang="en-US" sz="800" dirty="0">
              <a:latin typeface="Rockwell" panose="02060603020205020403" pitchFamily="18" charset="0"/>
            </a:endParaRPr>
          </a:p>
          <a:p>
            <a:pPr lvl="1" fontAlgn="base"/>
            <a:r>
              <a:rPr lang="en-US" sz="800" b="1" dirty="0">
                <a:latin typeface="Rockwell" panose="02060603020205020403" pitchFamily="18" charset="0"/>
              </a:rPr>
              <a:t>Create and communicate the master schedule </a:t>
            </a:r>
            <a:r>
              <a:rPr lang="en-US" sz="800" dirty="0">
                <a:latin typeface="Rockwell" panose="02060603020205020403" pitchFamily="18" charset="0"/>
              </a:rPr>
              <a:t>of practices and </a:t>
            </a:r>
            <a:r>
              <a:rPr lang="en-US" sz="800" dirty="0" smtClean="0">
                <a:latin typeface="Rockwell" panose="02060603020205020403" pitchFamily="18" charset="0"/>
              </a:rPr>
              <a:t>games.  Be on call for games and practices</a:t>
            </a:r>
            <a:r>
              <a:rPr lang="en-US" sz="800" dirty="0">
                <a:latin typeface="Rockwell" panose="02060603020205020403" pitchFamily="18" charset="0"/>
              </a:rPr>
              <a:t>. Develop in conjunction with the VP of Sports and Chairs.</a:t>
            </a:r>
            <a:endParaRPr lang="en-US" sz="800" dirty="0" smtClean="0">
              <a:latin typeface="Rockwell" panose="02060603020205020403" pitchFamily="18" charset="0"/>
            </a:endParaRPr>
          </a:p>
          <a:p>
            <a:pPr lvl="1" fontAlgn="base"/>
            <a:r>
              <a:rPr lang="en-US" sz="800" b="1" dirty="0">
                <a:latin typeface="Rockwell" panose="02060603020205020403" pitchFamily="18" charset="0"/>
              </a:rPr>
              <a:t>Obtain all necessary referees, umpires, etc. </a:t>
            </a:r>
            <a:r>
              <a:rPr lang="en-US" sz="800" dirty="0">
                <a:latin typeface="Rockwell" panose="02060603020205020403" pitchFamily="18" charset="0"/>
              </a:rPr>
              <a:t>and communicate with them if inclement weather cancels an event. </a:t>
            </a:r>
          </a:p>
          <a:p>
            <a:pPr lvl="1" fontAlgn="base"/>
            <a:r>
              <a:rPr lang="en-US" sz="800" dirty="0" smtClean="0">
                <a:latin typeface="Rockwell" panose="02060603020205020403" pitchFamily="18" charset="0"/>
              </a:rPr>
              <a:t>Work with the APS AD to secure and manage </a:t>
            </a:r>
            <a:r>
              <a:rPr lang="en-US" sz="800" b="1" dirty="0" smtClean="0">
                <a:latin typeface="Rockwell" panose="02060603020205020403" pitchFamily="18" charset="0"/>
              </a:rPr>
              <a:t>field </a:t>
            </a:r>
            <a:r>
              <a:rPr lang="en-US" sz="800" b="1" dirty="0">
                <a:latin typeface="Rockwell" panose="02060603020205020403" pitchFamily="18" charset="0"/>
              </a:rPr>
              <a:t>space/facilities </a:t>
            </a:r>
            <a:r>
              <a:rPr lang="en-US" sz="800" dirty="0" smtClean="0">
                <a:latin typeface="Rockwell" panose="02060603020205020403" pitchFamily="18" charset="0"/>
              </a:rPr>
              <a:t>for all PTA sports/teams.   Get building access for coaches that need it.</a:t>
            </a:r>
          </a:p>
          <a:p>
            <a:pPr fontAlgn="base"/>
            <a:r>
              <a:rPr lang="en-US" sz="800" dirty="0" smtClean="0">
                <a:latin typeface="Rockwell" panose="02060603020205020403" pitchFamily="18" charset="0"/>
              </a:rPr>
              <a:t>Forms</a:t>
            </a:r>
          </a:p>
          <a:p>
            <a:pPr lvl="1" fontAlgn="base"/>
            <a:r>
              <a:rPr lang="en-US" sz="800" dirty="0" smtClean="0">
                <a:latin typeface="Rockwell" panose="02060603020205020403" pitchFamily="18" charset="0"/>
              </a:rPr>
              <a:t>Require </a:t>
            </a:r>
            <a:r>
              <a:rPr lang="en-US" sz="800" dirty="0">
                <a:latin typeface="Rockwell" panose="02060603020205020403" pitchFamily="18" charset="0"/>
              </a:rPr>
              <a:t>every student trying out for a sport to provide a copy of a </a:t>
            </a:r>
            <a:r>
              <a:rPr lang="en-US" sz="800" b="1" dirty="0">
                <a:latin typeface="Rockwell" panose="02060603020205020403" pitchFamily="18" charset="0"/>
              </a:rPr>
              <a:t>physical and permission slip</a:t>
            </a:r>
            <a:r>
              <a:rPr lang="en-US" sz="800" dirty="0">
                <a:latin typeface="Rockwell" panose="02060603020205020403" pitchFamily="18" charset="0"/>
              </a:rPr>
              <a:t>.   Require these with every tryout rather than relying on those already on file</a:t>
            </a:r>
            <a:r>
              <a:rPr lang="en-US" sz="800" dirty="0" smtClean="0">
                <a:latin typeface="Rockwell" panose="02060603020205020403" pitchFamily="18" charset="0"/>
              </a:rPr>
              <a:t>. </a:t>
            </a:r>
            <a:r>
              <a:rPr lang="en-US" sz="800" dirty="0">
                <a:latin typeface="Rockwell" panose="02060603020205020403" pitchFamily="18" charset="0"/>
              </a:rPr>
              <a:t>Collect and submit </a:t>
            </a:r>
            <a:r>
              <a:rPr lang="en-US" sz="800" dirty="0" smtClean="0">
                <a:latin typeface="Rockwell" panose="02060603020205020403" pitchFamily="18" charset="0"/>
              </a:rPr>
              <a:t>these required </a:t>
            </a:r>
            <a:r>
              <a:rPr lang="en-US" sz="800" dirty="0">
                <a:latin typeface="Rockwell" panose="02060603020205020403" pitchFamily="18" charset="0"/>
              </a:rPr>
              <a:t>athlete </a:t>
            </a:r>
            <a:r>
              <a:rPr lang="en-US" sz="800" dirty="0" smtClean="0">
                <a:latin typeface="Rockwell" panose="02060603020205020403" pitchFamily="18" charset="0"/>
              </a:rPr>
              <a:t>documents to </a:t>
            </a:r>
            <a:r>
              <a:rPr lang="en-US" sz="800" dirty="0">
                <a:latin typeface="Rockwell" panose="02060603020205020403" pitchFamily="18" charset="0"/>
              </a:rPr>
              <a:t>the </a:t>
            </a:r>
            <a:r>
              <a:rPr lang="en-US" sz="800" dirty="0" smtClean="0">
                <a:latin typeface="Rockwell" panose="02060603020205020403" pitchFamily="18" charset="0"/>
              </a:rPr>
              <a:t>APS AD </a:t>
            </a:r>
            <a:r>
              <a:rPr lang="en-US" sz="800" dirty="0">
                <a:latin typeface="Rockwell" panose="02060603020205020403" pitchFamily="18" charset="0"/>
              </a:rPr>
              <a:t>within 2 weeks of the activity’s start</a:t>
            </a:r>
            <a:r>
              <a:rPr lang="en-US" sz="800" dirty="0" smtClean="0">
                <a:latin typeface="Rockwell" panose="02060603020205020403" pitchFamily="18" charset="0"/>
              </a:rPr>
              <a:t>.</a:t>
            </a:r>
          </a:p>
          <a:p>
            <a:pPr lvl="1" fontAlgn="base"/>
            <a:r>
              <a:rPr lang="en-US" sz="800" dirty="0">
                <a:latin typeface="Rockwell" panose="02060603020205020403" pitchFamily="18" charset="0"/>
              </a:rPr>
              <a:t>Ensure all community coaches have a </a:t>
            </a:r>
            <a:r>
              <a:rPr lang="en-US" sz="800" b="1" dirty="0">
                <a:latin typeface="Rockwell" panose="02060603020205020403" pitchFamily="18" charset="0"/>
              </a:rPr>
              <a:t>current APS background check </a:t>
            </a:r>
            <a:r>
              <a:rPr lang="en-US" sz="800" dirty="0">
                <a:latin typeface="Rockwell" panose="02060603020205020403" pitchFamily="18" charset="0"/>
              </a:rPr>
              <a:t>completed prior to the start of the season</a:t>
            </a:r>
            <a:r>
              <a:rPr lang="en-US" sz="800" dirty="0" smtClean="0">
                <a:latin typeface="Rockwell" panose="02060603020205020403" pitchFamily="18" charset="0"/>
              </a:rPr>
              <a:t>. </a:t>
            </a:r>
            <a:r>
              <a:rPr lang="en-US" sz="800" dirty="0">
                <a:latin typeface="Rockwell" panose="02060603020205020403" pitchFamily="18" charset="0"/>
              </a:rPr>
              <a:t>Also, ensure they </a:t>
            </a:r>
            <a:r>
              <a:rPr lang="en-US" sz="800" b="1" dirty="0">
                <a:latin typeface="Rockwell" panose="02060603020205020403" pitchFamily="18" charset="0"/>
              </a:rPr>
              <a:t>submit a </a:t>
            </a:r>
            <a:r>
              <a:rPr lang="en-US" sz="800" b="1" dirty="0" smtClean="0">
                <a:latin typeface="Rockwell" panose="02060603020205020403" pitchFamily="18" charset="0"/>
              </a:rPr>
              <a:t>W-9.</a:t>
            </a:r>
            <a:endParaRPr lang="en-US" sz="800" dirty="0" smtClean="0">
              <a:latin typeface="Rockwell" panose="02060603020205020403" pitchFamily="18" charset="0"/>
            </a:endParaRPr>
          </a:p>
          <a:p>
            <a:pPr lvl="1" fontAlgn="base"/>
            <a:r>
              <a:rPr lang="en-US" sz="800" dirty="0">
                <a:latin typeface="Rockwell" panose="02060603020205020403" pitchFamily="18" charset="0"/>
              </a:rPr>
              <a:t>Submit Facility Use Form for all </a:t>
            </a:r>
            <a:r>
              <a:rPr lang="en-US" sz="800" dirty="0" smtClean="0">
                <a:latin typeface="Rockwell" panose="02060603020205020403" pitchFamily="18" charset="0"/>
              </a:rPr>
              <a:t>teams.</a:t>
            </a:r>
          </a:p>
          <a:p>
            <a:pPr lvl="1" fontAlgn="base"/>
            <a:r>
              <a:rPr lang="en-US" sz="800" dirty="0">
                <a:latin typeface="Rockwell" panose="02060603020205020403" pitchFamily="18" charset="0"/>
              </a:rPr>
              <a:t>Check for students' academic </a:t>
            </a:r>
            <a:r>
              <a:rPr lang="en-US" sz="800" dirty="0" smtClean="0">
                <a:latin typeface="Rockwell" panose="02060603020205020403" pitchFamily="18" charset="0"/>
              </a:rPr>
              <a:t>eligibility </a:t>
            </a:r>
            <a:r>
              <a:rPr lang="en-US" sz="800" dirty="0">
                <a:latin typeface="Rockwell" panose="02060603020205020403" pitchFamily="18" charset="0"/>
              </a:rPr>
              <a:t>for participation in sports at Sutton.  </a:t>
            </a:r>
          </a:p>
          <a:p>
            <a:pPr fontAlgn="base"/>
            <a:r>
              <a:rPr lang="en-US" sz="800" dirty="0" smtClean="0">
                <a:latin typeface="Rockwell" panose="02060603020205020403" pitchFamily="18" charset="0"/>
              </a:rPr>
              <a:t>Financials</a:t>
            </a:r>
          </a:p>
          <a:p>
            <a:pPr lvl="1" fontAlgn="base"/>
            <a:r>
              <a:rPr lang="en-US" sz="800" dirty="0" smtClean="0">
                <a:latin typeface="Rockwell" panose="02060603020205020403" pitchFamily="18" charset="0"/>
              </a:rPr>
              <a:t>Submit </a:t>
            </a:r>
            <a:r>
              <a:rPr lang="en-US" sz="800" dirty="0">
                <a:latin typeface="Rockwell" panose="02060603020205020403" pitchFamily="18" charset="0"/>
              </a:rPr>
              <a:t>the </a:t>
            </a:r>
            <a:r>
              <a:rPr lang="en-US" sz="800" dirty="0" smtClean="0">
                <a:latin typeface="Rockwell" panose="02060603020205020403" pitchFamily="18" charset="0"/>
              </a:rPr>
              <a:t>budgets (planned stipends, expenses and revenue) </a:t>
            </a:r>
            <a:r>
              <a:rPr lang="en-US" sz="800" dirty="0">
                <a:latin typeface="Rockwell" panose="02060603020205020403" pitchFamily="18" charset="0"/>
              </a:rPr>
              <a:t>for all PTA sponsored sports to the PTA in the spring of the year preceding the next school year</a:t>
            </a:r>
            <a:r>
              <a:rPr lang="en-US" sz="800" dirty="0" smtClean="0">
                <a:latin typeface="Rockwell" panose="02060603020205020403" pitchFamily="18" charset="0"/>
              </a:rPr>
              <a:t>.  Note:  Only head coach fees are covered by the PTA.  All other expenses (i.e. uniforms, league fees, equipment, assistant coach stipends, background checks, etc) should be offset by team fees.  Parties/end of season celebrations should not be handled by the PTA.</a:t>
            </a:r>
            <a:endParaRPr lang="en-US" sz="800" dirty="0">
              <a:latin typeface="Rockwell" panose="02060603020205020403" pitchFamily="18" charset="0"/>
            </a:endParaRPr>
          </a:p>
          <a:p>
            <a:pPr lvl="1" fontAlgn="base"/>
            <a:r>
              <a:rPr lang="en-US" sz="800" dirty="0" smtClean="0">
                <a:latin typeface="Rockwell" panose="02060603020205020403" pitchFamily="18" charset="0"/>
              </a:rPr>
              <a:t>At </a:t>
            </a:r>
            <a:r>
              <a:rPr lang="en-US" sz="800" dirty="0">
                <a:latin typeface="Rockwell" panose="02060603020205020403" pitchFamily="18" charset="0"/>
              </a:rPr>
              <a:t>the start of each sport season, verify that the coaches </a:t>
            </a:r>
            <a:r>
              <a:rPr lang="en-US" sz="800" dirty="0" smtClean="0">
                <a:latin typeface="Rockwell" panose="02060603020205020403" pitchFamily="18" charset="0"/>
              </a:rPr>
              <a:t>have setup TeamSnap</a:t>
            </a:r>
            <a:r>
              <a:rPr lang="en-US" sz="800" dirty="0">
                <a:latin typeface="Rockwell" panose="02060603020205020403" pitchFamily="18" charset="0"/>
              </a:rPr>
              <a:t> </a:t>
            </a:r>
            <a:r>
              <a:rPr lang="en-US" sz="800" dirty="0" smtClean="0">
                <a:latin typeface="Rockwell" panose="02060603020205020403" pitchFamily="18" charset="0"/>
              </a:rPr>
              <a:t>(rosters, schedule, etc) as the method of communication during the season. </a:t>
            </a:r>
          </a:p>
          <a:p>
            <a:pPr lvl="1" fontAlgn="base"/>
            <a:r>
              <a:rPr lang="en-US" sz="800" dirty="0" smtClean="0">
                <a:latin typeface="Rockwell" panose="02060603020205020403" pitchFamily="18" charset="0"/>
              </a:rPr>
              <a:t>If after 10 days after the team is announced a player still has not paid dues, communicate with the parent to either </a:t>
            </a:r>
            <a:r>
              <a:rPr lang="en-US" sz="800" dirty="0" smtClean="0">
                <a:latin typeface="Rockwell" panose="02060603020205020403" pitchFamily="18" charset="0"/>
              </a:rPr>
              <a:t>receive payment or to apply for a s</a:t>
            </a:r>
            <a:r>
              <a:rPr lang="en-US" sz="800" dirty="0" smtClean="0">
                <a:latin typeface="Rockwell" panose="02060603020205020403" pitchFamily="18" charset="0"/>
              </a:rPr>
              <a:t>cholarship.   If the parent does not pay or apply, notify the parent and coach that the player will be benched.</a:t>
            </a:r>
            <a:endParaRPr lang="en-US" sz="800" dirty="0" smtClean="0">
              <a:latin typeface="Rockwell" panose="02060603020205020403" pitchFamily="18" charset="0"/>
            </a:endParaRPr>
          </a:p>
          <a:p>
            <a:pPr lvl="1" fontAlgn="base"/>
            <a:r>
              <a:rPr lang="en-US" sz="800" dirty="0" smtClean="0">
                <a:latin typeface="Rockwell" panose="02060603020205020403" pitchFamily="18" charset="0"/>
              </a:rPr>
              <a:t>At </a:t>
            </a:r>
            <a:r>
              <a:rPr lang="en-US" sz="800" dirty="0">
                <a:latin typeface="Rockwell" panose="02060603020205020403" pitchFamily="18" charset="0"/>
              </a:rPr>
              <a:t>the conclusion of the season, verify that the coaches have done the following</a:t>
            </a:r>
            <a:r>
              <a:rPr lang="en-US" sz="800" dirty="0" smtClean="0">
                <a:latin typeface="Rockwell" panose="02060603020205020403" pitchFamily="18" charset="0"/>
              </a:rPr>
              <a:t>:  Performed </a:t>
            </a:r>
            <a:r>
              <a:rPr lang="en-US" sz="800" dirty="0">
                <a:latin typeface="Rockwell" panose="02060603020205020403" pitchFamily="18" charset="0"/>
              </a:rPr>
              <a:t>his/her duties as coach </a:t>
            </a:r>
            <a:r>
              <a:rPr lang="en-US" sz="800" dirty="0" smtClean="0">
                <a:latin typeface="Rockwell" panose="02060603020205020403" pitchFamily="18" charset="0"/>
              </a:rPr>
              <a:t>successfully, Attended </a:t>
            </a:r>
            <a:r>
              <a:rPr lang="en-US" sz="800" dirty="0">
                <a:latin typeface="Rockwell" panose="02060603020205020403" pitchFamily="18" charset="0"/>
              </a:rPr>
              <a:t>regularly scheduled practices and </a:t>
            </a:r>
            <a:r>
              <a:rPr lang="en-US" sz="800" dirty="0" smtClean="0">
                <a:latin typeface="Rockwell" panose="02060603020205020403" pitchFamily="18" charset="0"/>
              </a:rPr>
              <a:t>games, Returned </a:t>
            </a:r>
            <a:r>
              <a:rPr lang="en-US" sz="800" dirty="0">
                <a:latin typeface="Rockwell" panose="02060603020205020403" pitchFamily="18" charset="0"/>
              </a:rPr>
              <a:t>all uniforms and </a:t>
            </a:r>
            <a:r>
              <a:rPr lang="en-US" sz="800" dirty="0" smtClean="0">
                <a:latin typeface="Rockwell" panose="02060603020205020403" pitchFamily="18" charset="0"/>
              </a:rPr>
              <a:t>equipment, and  reported </a:t>
            </a:r>
            <a:r>
              <a:rPr lang="en-US" sz="800" dirty="0">
                <a:latin typeface="Rockwell" panose="02060603020205020403" pitchFamily="18" charset="0"/>
              </a:rPr>
              <a:t>the condition of all sports equipment and uniforms to the Athletic Director in case new items are </a:t>
            </a:r>
            <a:r>
              <a:rPr lang="en-US" sz="800" dirty="0" smtClean="0">
                <a:latin typeface="Rockwell" panose="02060603020205020403" pitchFamily="18" charset="0"/>
              </a:rPr>
              <a:t>needed.   Reported results.</a:t>
            </a:r>
            <a:endParaRPr lang="en-US" sz="800" dirty="0">
              <a:latin typeface="Rockwell" panose="02060603020205020403" pitchFamily="18" charset="0"/>
            </a:endParaRPr>
          </a:p>
          <a:p>
            <a:pPr fontAlgn="base"/>
            <a:r>
              <a:rPr lang="en-US" sz="800" dirty="0" smtClean="0">
                <a:latin typeface="Rockwell" panose="02060603020205020403" pitchFamily="18" charset="0"/>
              </a:rPr>
              <a:t>Other</a:t>
            </a:r>
          </a:p>
          <a:p>
            <a:pPr lvl="1" fontAlgn="base"/>
            <a:r>
              <a:rPr lang="en-US" sz="800" dirty="0" smtClean="0">
                <a:latin typeface="Rockwell" panose="02060603020205020403" pitchFamily="18" charset="0"/>
              </a:rPr>
              <a:t>Order </a:t>
            </a:r>
            <a:r>
              <a:rPr lang="en-US" sz="800" dirty="0">
                <a:latin typeface="Rockwell" panose="02060603020205020403" pitchFamily="18" charset="0"/>
              </a:rPr>
              <a:t>any team </a:t>
            </a:r>
            <a:r>
              <a:rPr lang="en-US" sz="800" dirty="0" smtClean="0">
                <a:latin typeface="Rockwell" panose="02060603020205020403" pitchFamily="18" charset="0"/>
              </a:rPr>
              <a:t>t-shirts/uniforms </a:t>
            </a:r>
            <a:r>
              <a:rPr lang="en-US" sz="800" dirty="0">
                <a:latin typeface="Rockwell" panose="02060603020205020403" pitchFamily="18" charset="0"/>
              </a:rPr>
              <a:t>that are included in the activity fee</a:t>
            </a:r>
            <a:r>
              <a:rPr lang="en-US" sz="800" dirty="0" smtClean="0">
                <a:latin typeface="Rockwell" panose="02060603020205020403" pitchFamily="18" charset="0"/>
              </a:rPr>
              <a:t>.</a:t>
            </a:r>
          </a:p>
          <a:p>
            <a:pPr lvl="1" fontAlgn="base"/>
            <a:r>
              <a:rPr lang="en-US" sz="800" dirty="0" smtClean="0">
                <a:latin typeface="Rockwell" panose="02060603020205020403" pitchFamily="18" charset="0"/>
              </a:rPr>
              <a:t>Escalate unresolved issues to the VP of Sports.</a:t>
            </a:r>
          </a:p>
          <a:p>
            <a:pPr lvl="1" fontAlgn="base"/>
            <a:r>
              <a:rPr lang="en-US" sz="800" dirty="0" smtClean="0">
                <a:latin typeface="Rockwell" panose="02060603020205020403" pitchFamily="18" charset="0"/>
              </a:rPr>
              <a:t>Schedule team photos</a:t>
            </a:r>
            <a:r>
              <a:rPr lang="en-US" sz="800" dirty="0" smtClean="0">
                <a:latin typeface="Rockwell" panose="02060603020205020403" pitchFamily="18" charset="0"/>
              </a:rPr>
              <a:t>.</a:t>
            </a:r>
          </a:p>
          <a:p>
            <a:pPr lvl="1" fontAlgn="base"/>
            <a:r>
              <a:rPr lang="en-US" sz="800" dirty="0" smtClean="0">
                <a:latin typeface="Rockwell" panose="02060603020205020403" pitchFamily="18" charset="0"/>
              </a:rPr>
              <a:t>Along with the VP of Sports and the Co-Chairs for Sports, evaluate requests for new sports and/or teams.   Note:  Must have one semester notice for a new sport and/or team.  Recommend decision to PTA Board.</a:t>
            </a:r>
            <a:endParaRPr lang="en-US" sz="800" dirty="0">
              <a:latin typeface="Rockwell" panose="02060603020205020403" pitchFamily="18" charset="0"/>
            </a:endParaRPr>
          </a:p>
        </p:txBody>
      </p:sp>
    </p:spTree>
    <p:extLst>
      <p:ext uri="{BB962C8B-B14F-4D97-AF65-F5344CB8AC3E}">
        <p14:creationId xmlns:p14="http://schemas.microsoft.com/office/powerpoint/2010/main" val="2117886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Intramurals – Athletic Director</a:t>
            </a:r>
            <a:endParaRPr lang="en-US" dirty="0">
              <a:latin typeface="Rockwell" panose="02060603020205020403" pitchFamily="18" charset="0"/>
            </a:endParaRPr>
          </a:p>
        </p:txBody>
      </p:sp>
      <p:sp>
        <p:nvSpPr>
          <p:cNvPr id="3" name="Content Placeholder 2"/>
          <p:cNvSpPr>
            <a:spLocks noGrp="1"/>
          </p:cNvSpPr>
          <p:nvPr>
            <p:ph idx="1"/>
          </p:nvPr>
        </p:nvSpPr>
        <p:spPr>
          <a:xfrm>
            <a:off x="901995" y="1389690"/>
            <a:ext cx="10515600" cy="4351338"/>
          </a:xfrm>
        </p:spPr>
        <p:txBody>
          <a:bodyPr>
            <a:noAutofit/>
          </a:bodyPr>
          <a:lstStyle/>
          <a:p>
            <a:pPr marL="0" indent="0">
              <a:buNone/>
            </a:pPr>
            <a:r>
              <a:rPr lang="en-US" sz="800" dirty="0">
                <a:latin typeface="Rockwell" panose="02060603020205020403" pitchFamily="18" charset="0"/>
              </a:rPr>
              <a:t>This </a:t>
            </a:r>
            <a:r>
              <a:rPr lang="en-US" sz="800" dirty="0" smtClean="0">
                <a:latin typeface="Rockwell" panose="02060603020205020403" pitchFamily="18" charset="0"/>
              </a:rPr>
              <a:t>person is </a:t>
            </a:r>
            <a:r>
              <a:rPr lang="en-US" sz="800" dirty="0">
                <a:latin typeface="Rockwell" panose="02060603020205020403" pitchFamily="18" charset="0"/>
              </a:rPr>
              <a:t>hired by the PTA and </a:t>
            </a:r>
            <a:r>
              <a:rPr lang="en-US" sz="800" dirty="0" smtClean="0">
                <a:latin typeface="Rockwell" panose="02060603020205020403" pitchFamily="18" charset="0"/>
              </a:rPr>
              <a:t>is paid </a:t>
            </a:r>
            <a:r>
              <a:rPr lang="en-US" sz="800" dirty="0">
                <a:latin typeface="Rockwell" panose="02060603020205020403" pitchFamily="18" charset="0"/>
              </a:rPr>
              <a:t>a stipend to run the Intramural sports offered at Sutton. This Intramural Athletic Director will adhere to all timelines and policies laid out in the Sutton Sports </a:t>
            </a:r>
            <a:r>
              <a:rPr lang="en-US" sz="800" dirty="0" smtClean="0">
                <a:latin typeface="Rockwell" panose="02060603020205020403" pitchFamily="18" charset="0"/>
              </a:rPr>
              <a:t>Handbook </a:t>
            </a:r>
            <a:r>
              <a:rPr lang="en-US" sz="800" dirty="0">
                <a:latin typeface="Rockwell" panose="02060603020205020403" pitchFamily="18" charset="0"/>
              </a:rPr>
              <a:t>in addition to performing the following duties</a:t>
            </a:r>
            <a:r>
              <a:rPr lang="en-US" sz="800" dirty="0" smtClean="0">
                <a:latin typeface="Rockwell" panose="02060603020205020403" pitchFamily="18" charset="0"/>
              </a:rPr>
              <a:t>:</a:t>
            </a:r>
          </a:p>
          <a:p>
            <a:pPr fontAlgn="base"/>
            <a:r>
              <a:rPr lang="en-US" sz="800" dirty="0" smtClean="0">
                <a:latin typeface="Rockwell" panose="02060603020205020403" pitchFamily="18" charset="0"/>
              </a:rPr>
              <a:t>Communications</a:t>
            </a:r>
          </a:p>
          <a:p>
            <a:pPr lvl="1" fontAlgn="base"/>
            <a:r>
              <a:rPr lang="en-US" sz="800" dirty="0" smtClean="0">
                <a:latin typeface="Rockwell" panose="02060603020205020403" pitchFamily="18" charset="0"/>
              </a:rPr>
              <a:t>Implement </a:t>
            </a:r>
            <a:r>
              <a:rPr lang="en-US" sz="800" dirty="0">
                <a:latin typeface="Rockwell" panose="02060603020205020403" pitchFamily="18" charset="0"/>
              </a:rPr>
              <a:t>a </a:t>
            </a:r>
            <a:r>
              <a:rPr lang="en-US" sz="800" b="1" dirty="0">
                <a:latin typeface="Rockwell" panose="02060603020205020403" pitchFamily="18" charset="0"/>
              </a:rPr>
              <a:t>regular meeting cadence </a:t>
            </a:r>
            <a:r>
              <a:rPr lang="en-US" sz="800" dirty="0">
                <a:latin typeface="Rockwell" panose="02060603020205020403" pitchFamily="18" charset="0"/>
              </a:rPr>
              <a:t>between the APS and PTA sports leadership positions (ADs, VP, Chairs</a:t>
            </a:r>
            <a:r>
              <a:rPr lang="en-US" sz="800" dirty="0" smtClean="0">
                <a:latin typeface="Rockwell" panose="02060603020205020403" pitchFamily="18" charset="0"/>
              </a:rPr>
              <a:t>)</a:t>
            </a:r>
          </a:p>
          <a:p>
            <a:pPr lvl="1" fontAlgn="base"/>
            <a:r>
              <a:rPr lang="en-US" sz="800" dirty="0" smtClean="0">
                <a:latin typeface="Rockwell" panose="02060603020205020403" pitchFamily="18" charset="0"/>
              </a:rPr>
              <a:t>Ensure the website is up-to-date.  </a:t>
            </a:r>
          </a:p>
          <a:p>
            <a:pPr fontAlgn="base"/>
            <a:r>
              <a:rPr lang="en-US" sz="800" dirty="0" smtClean="0">
                <a:latin typeface="Rockwell" panose="02060603020205020403" pitchFamily="18" charset="0"/>
              </a:rPr>
              <a:t>Scheduling</a:t>
            </a:r>
            <a:endParaRPr lang="en-US" sz="800" dirty="0">
              <a:latin typeface="Rockwell" panose="02060603020205020403" pitchFamily="18" charset="0"/>
            </a:endParaRPr>
          </a:p>
          <a:p>
            <a:pPr lvl="1" fontAlgn="base"/>
            <a:r>
              <a:rPr lang="en-US" sz="800" b="1" dirty="0">
                <a:latin typeface="Rockwell" panose="02060603020205020403" pitchFamily="18" charset="0"/>
              </a:rPr>
              <a:t>Hire coaches </a:t>
            </a:r>
            <a:r>
              <a:rPr lang="en-US" sz="800" dirty="0">
                <a:latin typeface="Rockwell" panose="02060603020205020403" pitchFamily="18" charset="0"/>
              </a:rPr>
              <a:t>for </a:t>
            </a:r>
            <a:r>
              <a:rPr lang="en-US" sz="800" dirty="0" smtClean="0">
                <a:latin typeface="Rockwell" panose="02060603020205020403" pitchFamily="18" charset="0"/>
              </a:rPr>
              <a:t>Intramurals.</a:t>
            </a:r>
          </a:p>
          <a:p>
            <a:pPr lvl="1" fontAlgn="base"/>
            <a:r>
              <a:rPr lang="en-US" sz="800" b="1" dirty="0" smtClean="0">
                <a:latin typeface="Rockwell" panose="02060603020205020403" pitchFamily="18" charset="0"/>
              </a:rPr>
              <a:t>Create </a:t>
            </a:r>
            <a:r>
              <a:rPr lang="en-US" sz="800" b="1" dirty="0">
                <a:latin typeface="Rockwell" panose="02060603020205020403" pitchFamily="18" charset="0"/>
              </a:rPr>
              <a:t>and communicate the master schedule </a:t>
            </a:r>
            <a:r>
              <a:rPr lang="en-US" sz="800" dirty="0">
                <a:latin typeface="Rockwell" panose="02060603020205020403" pitchFamily="18" charset="0"/>
              </a:rPr>
              <a:t>of all </a:t>
            </a:r>
            <a:r>
              <a:rPr lang="en-US" sz="800" dirty="0" smtClean="0">
                <a:latin typeface="Rockwell" panose="02060603020205020403" pitchFamily="18" charset="0"/>
              </a:rPr>
              <a:t>Intramural </a:t>
            </a:r>
            <a:r>
              <a:rPr lang="en-US" sz="800" dirty="0">
                <a:latin typeface="Rockwell" panose="02060603020205020403" pitchFamily="18" charset="0"/>
              </a:rPr>
              <a:t>sports tryout dates in the spring for the upcoming school year.  </a:t>
            </a:r>
            <a:r>
              <a:rPr lang="en-US" sz="800" dirty="0" smtClean="0">
                <a:latin typeface="Rockwell" panose="02060603020205020403" pitchFamily="18" charset="0"/>
              </a:rPr>
              <a:t> Develop in conjunction with the VP of Sports and Chairs.  Include team photos.</a:t>
            </a:r>
            <a:endParaRPr lang="en-US" sz="800" dirty="0">
              <a:latin typeface="Rockwell" panose="02060603020205020403" pitchFamily="18" charset="0"/>
            </a:endParaRPr>
          </a:p>
          <a:p>
            <a:pPr lvl="1" fontAlgn="base"/>
            <a:r>
              <a:rPr lang="en-US" sz="800" b="1" dirty="0">
                <a:latin typeface="Rockwell" panose="02060603020205020403" pitchFamily="18" charset="0"/>
              </a:rPr>
              <a:t>Create and communicate the master schedule </a:t>
            </a:r>
            <a:r>
              <a:rPr lang="en-US" sz="800" dirty="0">
                <a:latin typeface="Rockwell" panose="02060603020205020403" pitchFamily="18" charset="0"/>
              </a:rPr>
              <a:t>of </a:t>
            </a:r>
            <a:r>
              <a:rPr lang="en-US" sz="800" dirty="0" smtClean="0">
                <a:latin typeface="Rockwell" panose="02060603020205020403" pitchFamily="18" charset="0"/>
              </a:rPr>
              <a:t>practices.  Communicate any changes (i.e. inclement weather) to parents and players.</a:t>
            </a:r>
            <a:endParaRPr lang="en-US" sz="800" dirty="0">
              <a:latin typeface="Rockwell" panose="02060603020205020403" pitchFamily="18" charset="0"/>
            </a:endParaRPr>
          </a:p>
          <a:p>
            <a:pPr lvl="1" fontAlgn="base"/>
            <a:r>
              <a:rPr lang="en-US" sz="800" b="1" dirty="0">
                <a:latin typeface="Rockwell" panose="02060603020205020403" pitchFamily="18" charset="0"/>
              </a:rPr>
              <a:t>Obtain all necessary referees, umpires, etc. </a:t>
            </a:r>
            <a:r>
              <a:rPr lang="en-US" sz="800" dirty="0">
                <a:latin typeface="Rockwell" panose="02060603020205020403" pitchFamily="18" charset="0"/>
              </a:rPr>
              <a:t>and communicate with them if inclement weather cancels an event. </a:t>
            </a:r>
          </a:p>
          <a:p>
            <a:pPr lvl="1" fontAlgn="base"/>
            <a:r>
              <a:rPr lang="en-US" sz="800" dirty="0">
                <a:latin typeface="Rockwell" panose="02060603020205020403" pitchFamily="18" charset="0"/>
              </a:rPr>
              <a:t>Work with the APS AD to secure and manage </a:t>
            </a:r>
            <a:r>
              <a:rPr lang="en-US" sz="800" b="1" dirty="0">
                <a:latin typeface="Rockwell" panose="02060603020205020403" pitchFamily="18" charset="0"/>
              </a:rPr>
              <a:t>field space/facilities </a:t>
            </a:r>
            <a:r>
              <a:rPr lang="en-US" sz="800" dirty="0">
                <a:latin typeface="Rockwell" panose="02060603020205020403" pitchFamily="18" charset="0"/>
              </a:rPr>
              <a:t>for </a:t>
            </a:r>
            <a:r>
              <a:rPr lang="en-US" sz="800" dirty="0" smtClean="0">
                <a:latin typeface="Rockwell" panose="02060603020205020403" pitchFamily="18" charset="0"/>
              </a:rPr>
              <a:t>all Intramural sports.</a:t>
            </a:r>
            <a:endParaRPr lang="en-US" sz="800" dirty="0">
              <a:latin typeface="Rockwell" panose="02060603020205020403" pitchFamily="18" charset="0"/>
            </a:endParaRPr>
          </a:p>
          <a:p>
            <a:pPr fontAlgn="base"/>
            <a:r>
              <a:rPr lang="en-US" sz="800" dirty="0">
                <a:latin typeface="Rockwell" panose="02060603020205020403" pitchFamily="18" charset="0"/>
              </a:rPr>
              <a:t>Forms</a:t>
            </a:r>
          </a:p>
          <a:p>
            <a:pPr lvl="1" fontAlgn="base"/>
            <a:r>
              <a:rPr lang="en-US" sz="800" dirty="0">
                <a:latin typeface="Rockwell" panose="02060603020205020403" pitchFamily="18" charset="0"/>
              </a:rPr>
              <a:t>Require every student </a:t>
            </a:r>
            <a:r>
              <a:rPr lang="en-US" sz="800" dirty="0" smtClean="0">
                <a:latin typeface="Rockwell" panose="02060603020205020403" pitchFamily="18" charset="0"/>
              </a:rPr>
              <a:t>participating in a </a:t>
            </a:r>
            <a:r>
              <a:rPr lang="en-US" sz="800" dirty="0">
                <a:latin typeface="Rockwell" panose="02060603020205020403" pitchFamily="18" charset="0"/>
              </a:rPr>
              <a:t>sport to provide a copy of a </a:t>
            </a:r>
            <a:r>
              <a:rPr lang="en-US" sz="800" b="1" dirty="0">
                <a:latin typeface="Rockwell" panose="02060603020205020403" pitchFamily="18" charset="0"/>
              </a:rPr>
              <a:t>physical and permission slip</a:t>
            </a:r>
            <a:r>
              <a:rPr lang="en-US" sz="800" dirty="0">
                <a:latin typeface="Rockwell" panose="02060603020205020403" pitchFamily="18" charset="0"/>
              </a:rPr>
              <a:t>.   Require these </a:t>
            </a:r>
            <a:r>
              <a:rPr lang="en-US" sz="800" dirty="0" smtClean="0">
                <a:latin typeface="Rockwell" panose="02060603020205020403" pitchFamily="18" charset="0"/>
              </a:rPr>
              <a:t>prior to the start of an intramural sport rather than relying </a:t>
            </a:r>
            <a:r>
              <a:rPr lang="en-US" sz="800" dirty="0">
                <a:latin typeface="Rockwell" panose="02060603020205020403" pitchFamily="18" charset="0"/>
              </a:rPr>
              <a:t>on those already on file. Collect and submit these required athlete documents to the APS AD within 2 weeks of the activity’s start.</a:t>
            </a:r>
          </a:p>
          <a:p>
            <a:pPr lvl="1" fontAlgn="base"/>
            <a:r>
              <a:rPr lang="en-US" sz="800" dirty="0">
                <a:latin typeface="Rockwell" panose="02060603020205020403" pitchFamily="18" charset="0"/>
              </a:rPr>
              <a:t>Ensure all community coaches have a </a:t>
            </a:r>
            <a:r>
              <a:rPr lang="en-US" sz="800" b="1" dirty="0">
                <a:latin typeface="Rockwell" panose="02060603020205020403" pitchFamily="18" charset="0"/>
              </a:rPr>
              <a:t>current APS background check </a:t>
            </a:r>
            <a:r>
              <a:rPr lang="en-US" sz="800" dirty="0">
                <a:latin typeface="Rockwell" panose="02060603020205020403" pitchFamily="18" charset="0"/>
              </a:rPr>
              <a:t>completed prior to the start of the season</a:t>
            </a:r>
            <a:r>
              <a:rPr lang="en-US" sz="800" dirty="0" smtClean="0">
                <a:latin typeface="Rockwell" panose="02060603020205020403" pitchFamily="18" charset="0"/>
              </a:rPr>
              <a:t>.  Also, ensure they </a:t>
            </a:r>
            <a:r>
              <a:rPr lang="en-US" sz="800" b="1" dirty="0" smtClean="0">
                <a:latin typeface="Rockwell" panose="02060603020205020403" pitchFamily="18" charset="0"/>
              </a:rPr>
              <a:t>submit a W-9.</a:t>
            </a:r>
            <a:endParaRPr lang="en-US" sz="800" b="1" dirty="0">
              <a:latin typeface="Rockwell" panose="02060603020205020403" pitchFamily="18" charset="0"/>
            </a:endParaRPr>
          </a:p>
          <a:p>
            <a:pPr lvl="1" fontAlgn="base"/>
            <a:r>
              <a:rPr lang="en-US" sz="800" dirty="0">
                <a:latin typeface="Rockwell" panose="02060603020205020403" pitchFamily="18" charset="0"/>
              </a:rPr>
              <a:t>Submit Facility Use Form for all </a:t>
            </a:r>
            <a:r>
              <a:rPr lang="en-US" sz="800" dirty="0" smtClean="0">
                <a:latin typeface="Rockwell" panose="02060603020205020403" pitchFamily="18" charset="0"/>
              </a:rPr>
              <a:t>intramural teams.</a:t>
            </a:r>
            <a:endParaRPr lang="en-US" sz="800" dirty="0">
              <a:latin typeface="Rockwell" panose="02060603020205020403" pitchFamily="18" charset="0"/>
            </a:endParaRPr>
          </a:p>
          <a:p>
            <a:pPr lvl="1" fontAlgn="base"/>
            <a:r>
              <a:rPr lang="en-US" sz="800" dirty="0">
                <a:latin typeface="Rockwell" panose="02060603020205020403" pitchFamily="18" charset="0"/>
              </a:rPr>
              <a:t>Check for students' academic eligibility for participation in sports at Sutton.  </a:t>
            </a:r>
          </a:p>
          <a:p>
            <a:pPr fontAlgn="base"/>
            <a:r>
              <a:rPr lang="en-US" sz="800" dirty="0" smtClean="0">
                <a:latin typeface="Rockwell" panose="02060603020205020403" pitchFamily="18" charset="0"/>
              </a:rPr>
              <a:t>Financials</a:t>
            </a:r>
            <a:endParaRPr lang="en-US" sz="800" dirty="0">
              <a:latin typeface="Rockwell" panose="02060603020205020403" pitchFamily="18" charset="0"/>
            </a:endParaRPr>
          </a:p>
          <a:p>
            <a:pPr lvl="1" fontAlgn="base"/>
            <a:r>
              <a:rPr lang="en-US" sz="800" dirty="0" smtClean="0">
                <a:latin typeface="Rockwell" panose="02060603020205020403" pitchFamily="18" charset="0"/>
              </a:rPr>
              <a:t>Submit budgets </a:t>
            </a:r>
            <a:r>
              <a:rPr lang="en-US" sz="800" dirty="0">
                <a:latin typeface="Rockwell" panose="02060603020205020403" pitchFamily="18" charset="0"/>
              </a:rPr>
              <a:t>(planned stipends, expenses and revenue) for all </a:t>
            </a:r>
            <a:r>
              <a:rPr lang="en-US" sz="800" dirty="0" smtClean="0">
                <a:latin typeface="Rockwell" panose="02060603020205020403" pitchFamily="18" charset="0"/>
              </a:rPr>
              <a:t>Intramural </a:t>
            </a:r>
            <a:r>
              <a:rPr lang="en-US" sz="800" dirty="0">
                <a:latin typeface="Rockwell" panose="02060603020205020403" pitchFamily="18" charset="0"/>
              </a:rPr>
              <a:t>sports to the PTA in the spring of the year preceding the next school year.  Note:  </a:t>
            </a:r>
            <a:r>
              <a:rPr lang="en-US" sz="800" dirty="0" smtClean="0">
                <a:latin typeface="Rockwell" panose="02060603020205020403" pitchFamily="18" charset="0"/>
              </a:rPr>
              <a:t>Intramurals is self-funded aside from the AD stipend. All </a:t>
            </a:r>
            <a:r>
              <a:rPr lang="en-US" sz="800" dirty="0">
                <a:latin typeface="Rockwell" panose="02060603020205020403" pitchFamily="18" charset="0"/>
              </a:rPr>
              <a:t>other expenses (i.e. uniforms, league fees, equipment, </a:t>
            </a:r>
            <a:r>
              <a:rPr lang="en-US" sz="800" dirty="0" smtClean="0">
                <a:latin typeface="Rockwell" panose="02060603020205020403" pitchFamily="18" charset="0"/>
              </a:rPr>
              <a:t>coach </a:t>
            </a:r>
            <a:r>
              <a:rPr lang="en-US" sz="800" dirty="0">
                <a:latin typeface="Rockwell" panose="02060603020205020403" pitchFamily="18" charset="0"/>
              </a:rPr>
              <a:t>stipends, background checks, etc) should be offset by </a:t>
            </a:r>
            <a:r>
              <a:rPr lang="en-US" sz="800" dirty="0" smtClean="0">
                <a:latin typeface="Rockwell" panose="02060603020205020403" pitchFamily="18" charset="0"/>
              </a:rPr>
              <a:t>participation fees</a:t>
            </a:r>
            <a:r>
              <a:rPr lang="en-US" sz="800" dirty="0">
                <a:latin typeface="Rockwell" panose="02060603020205020403" pitchFamily="18" charset="0"/>
              </a:rPr>
              <a:t>.  </a:t>
            </a:r>
          </a:p>
          <a:p>
            <a:pPr lvl="1" fontAlgn="base"/>
            <a:r>
              <a:rPr lang="en-US" sz="800" dirty="0">
                <a:latin typeface="Rockwell" panose="02060603020205020403" pitchFamily="18" charset="0"/>
              </a:rPr>
              <a:t>At the start of each sport season, verify that the coaches have setup TeamSnap (rosters, schedule, etc) as the method of communication during the season. </a:t>
            </a:r>
            <a:endParaRPr lang="en-US" sz="800" dirty="0" smtClean="0">
              <a:latin typeface="Rockwell" panose="02060603020205020403" pitchFamily="18" charset="0"/>
            </a:endParaRPr>
          </a:p>
          <a:p>
            <a:pPr lvl="1" fontAlgn="base"/>
            <a:r>
              <a:rPr lang="en-US" sz="800" dirty="0" smtClean="0">
                <a:latin typeface="Rockwell" panose="02060603020205020403" pitchFamily="18" charset="0"/>
              </a:rPr>
              <a:t>Manage any scholarship needs.</a:t>
            </a:r>
            <a:endParaRPr lang="en-US" sz="800" dirty="0">
              <a:latin typeface="Rockwell" panose="02060603020205020403" pitchFamily="18" charset="0"/>
            </a:endParaRPr>
          </a:p>
          <a:p>
            <a:pPr lvl="1" fontAlgn="base"/>
            <a:r>
              <a:rPr lang="en-US" sz="800" dirty="0">
                <a:latin typeface="Rockwell" panose="02060603020205020403" pitchFamily="18" charset="0"/>
              </a:rPr>
              <a:t>At the conclusion of the season, verify that the coaches have done the following:  Performed his/her duties as coach successfully, Attended regularly scheduled </a:t>
            </a:r>
            <a:r>
              <a:rPr lang="en-US" sz="800" dirty="0" smtClean="0">
                <a:latin typeface="Rockwell" panose="02060603020205020403" pitchFamily="18" charset="0"/>
              </a:rPr>
              <a:t>practices, </a:t>
            </a:r>
            <a:r>
              <a:rPr lang="en-US" sz="800" dirty="0">
                <a:latin typeface="Rockwell" panose="02060603020205020403" pitchFamily="18" charset="0"/>
              </a:rPr>
              <a:t>Returned all uniforms and equipment, and  reported the condition of all sports equipment and uniforms to the Athletic Director in case new items are needed.   Reported results.</a:t>
            </a:r>
          </a:p>
          <a:p>
            <a:pPr fontAlgn="base"/>
            <a:r>
              <a:rPr lang="en-US" sz="800" dirty="0">
                <a:latin typeface="Rockwell" panose="02060603020205020403" pitchFamily="18" charset="0"/>
              </a:rPr>
              <a:t>Other</a:t>
            </a:r>
          </a:p>
          <a:p>
            <a:pPr lvl="1" fontAlgn="base"/>
            <a:r>
              <a:rPr lang="en-US" sz="800" dirty="0">
                <a:latin typeface="Rockwell" panose="02060603020205020403" pitchFamily="18" charset="0"/>
              </a:rPr>
              <a:t>Order any team t-shirts/uniforms that are included in the activity fee.</a:t>
            </a:r>
          </a:p>
          <a:p>
            <a:pPr lvl="1" fontAlgn="base"/>
            <a:r>
              <a:rPr lang="en-US" sz="800" dirty="0">
                <a:latin typeface="Rockwell" panose="02060603020205020403" pitchFamily="18" charset="0"/>
              </a:rPr>
              <a:t>Escalate unresolved issues to the VP of Sports</a:t>
            </a:r>
            <a:r>
              <a:rPr lang="en-US" sz="800" dirty="0" smtClean="0">
                <a:latin typeface="Rockwell" panose="02060603020205020403" pitchFamily="18" charset="0"/>
              </a:rPr>
              <a:t>.  </a:t>
            </a:r>
          </a:p>
          <a:p>
            <a:pPr lvl="1" fontAlgn="base"/>
            <a:r>
              <a:rPr lang="en-US" sz="800" dirty="0" smtClean="0">
                <a:latin typeface="Rockwell" panose="02060603020205020403" pitchFamily="18" charset="0"/>
              </a:rPr>
              <a:t>Schedule team photos.</a:t>
            </a:r>
          </a:p>
          <a:p>
            <a:pPr lvl="1" fontAlgn="base"/>
            <a:r>
              <a:rPr lang="en-US" sz="800" dirty="0" smtClean="0">
                <a:latin typeface="Rockwell" panose="02060603020205020403" pitchFamily="18" charset="0"/>
              </a:rPr>
              <a:t>Sit with players until coaches arrive.</a:t>
            </a:r>
            <a:endParaRPr lang="en-US" sz="800" dirty="0">
              <a:latin typeface="Rockwell" panose="02060603020205020403" pitchFamily="18" charset="0"/>
            </a:endParaRPr>
          </a:p>
        </p:txBody>
      </p:sp>
    </p:spTree>
    <p:extLst>
      <p:ext uri="{BB962C8B-B14F-4D97-AF65-F5344CB8AC3E}">
        <p14:creationId xmlns:p14="http://schemas.microsoft.com/office/powerpoint/2010/main" val="2291363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VP of Sports</a:t>
            </a:r>
            <a:endParaRPr lang="en-US" dirty="0">
              <a:latin typeface="Rockwell" panose="02060603020205020403" pitchFamily="18" charset="0"/>
            </a:endParaRPr>
          </a:p>
        </p:txBody>
      </p:sp>
      <p:sp>
        <p:nvSpPr>
          <p:cNvPr id="3" name="Content Placeholder 2"/>
          <p:cNvSpPr>
            <a:spLocks noGrp="1"/>
          </p:cNvSpPr>
          <p:nvPr>
            <p:ph idx="1"/>
          </p:nvPr>
        </p:nvSpPr>
        <p:spPr>
          <a:xfrm>
            <a:off x="822960" y="1242060"/>
            <a:ext cx="10515600" cy="4041775"/>
          </a:xfrm>
        </p:spPr>
        <p:txBody>
          <a:bodyPr>
            <a:noAutofit/>
          </a:bodyPr>
          <a:lstStyle/>
          <a:p>
            <a:pPr marL="0" indent="0">
              <a:buNone/>
            </a:pPr>
            <a:r>
              <a:rPr lang="en-US" sz="1000" dirty="0" smtClean="0">
                <a:latin typeface="Rockwell" panose="02060603020205020403" pitchFamily="18" charset="0"/>
              </a:rPr>
              <a:t>The VP of Sports position is a self and/or peer nominated position that is ultimately voted on and confirmed into the position via the PTA at a general meeting.  The responsibilities of the VP of Sports are as follows: </a:t>
            </a:r>
          </a:p>
          <a:p>
            <a:pPr fontAlgn="base"/>
            <a:r>
              <a:rPr lang="en-US" sz="1000" dirty="0" smtClean="0">
                <a:latin typeface="Rockwell" panose="02060603020205020403" pitchFamily="18" charset="0"/>
              </a:rPr>
              <a:t>Communications:</a:t>
            </a:r>
          </a:p>
          <a:p>
            <a:pPr lvl="1" fontAlgn="base"/>
            <a:r>
              <a:rPr lang="en-US" sz="1000" dirty="0" smtClean="0">
                <a:latin typeface="Rockwell" panose="02060603020205020403" pitchFamily="18" charset="0"/>
              </a:rPr>
              <a:t>Implement </a:t>
            </a:r>
            <a:r>
              <a:rPr lang="en-US" sz="1000" b="1" dirty="0">
                <a:latin typeface="Rockwell" panose="02060603020205020403" pitchFamily="18" charset="0"/>
              </a:rPr>
              <a:t>a regular meeting </a:t>
            </a:r>
            <a:r>
              <a:rPr lang="en-US" sz="1000" b="1" dirty="0" smtClean="0">
                <a:latin typeface="Rockwell" panose="02060603020205020403" pitchFamily="18" charset="0"/>
              </a:rPr>
              <a:t>cadence </a:t>
            </a:r>
            <a:r>
              <a:rPr lang="en-US" sz="1000" dirty="0" smtClean="0">
                <a:latin typeface="Rockwell" panose="02060603020205020403" pitchFamily="18" charset="0"/>
              </a:rPr>
              <a:t>between </a:t>
            </a:r>
            <a:r>
              <a:rPr lang="en-US" sz="1000" dirty="0">
                <a:latin typeface="Rockwell" panose="02060603020205020403" pitchFamily="18" charset="0"/>
              </a:rPr>
              <a:t>the APS and PTA sports leadership positions (ADs, VP, Chairs</a:t>
            </a:r>
            <a:r>
              <a:rPr lang="en-US" sz="1000" dirty="0" smtClean="0">
                <a:latin typeface="Rockwell" panose="02060603020205020403" pitchFamily="18" charset="0"/>
              </a:rPr>
              <a:t>)</a:t>
            </a:r>
          </a:p>
          <a:p>
            <a:pPr lvl="1" fontAlgn="base"/>
            <a:r>
              <a:rPr lang="en-US" sz="1000" dirty="0">
                <a:latin typeface="Rockwell" panose="02060603020205020403" pitchFamily="18" charset="0"/>
              </a:rPr>
              <a:t>Ensure the </a:t>
            </a:r>
            <a:r>
              <a:rPr lang="en-US" sz="1000" b="1" dirty="0">
                <a:latin typeface="Rockwell" panose="02060603020205020403" pitchFamily="18" charset="0"/>
              </a:rPr>
              <a:t>Sutton website is kept </a:t>
            </a:r>
            <a:r>
              <a:rPr lang="en-US" sz="1000" b="1" dirty="0" smtClean="0">
                <a:latin typeface="Rockwell" panose="02060603020205020403" pitchFamily="18" charset="0"/>
              </a:rPr>
              <a:t>up-to-date</a:t>
            </a:r>
            <a:endParaRPr lang="en-US" sz="1000" dirty="0">
              <a:latin typeface="Rockwell" panose="02060603020205020403" pitchFamily="18" charset="0"/>
            </a:endParaRPr>
          </a:p>
          <a:p>
            <a:pPr fontAlgn="base"/>
            <a:r>
              <a:rPr lang="en-US" sz="1000" dirty="0" smtClean="0">
                <a:latin typeface="Rockwell" panose="02060603020205020403" pitchFamily="18" charset="0"/>
              </a:rPr>
              <a:t>Financials</a:t>
            </a:r>
          </a:p>
          <a:p>
            <a:pPr lvl="1" fontAlgn="base"/>
            <a:r>
              <a:rPr lang="en-US" sz="1000" dirty="0" smtClean="0">
                <a:latin typeface="Rockwell" panose="02060603020205020403" pitchFamily="18" charset="0"/>
              </a:rPr>
              <a:t>With support from the PTA AD, chairs and coaches, </a:t>
            </a:r>
            <a:r>
              <a:rPr lang="en-US" sz="1000" b="1" dirty="0" smtClean="0">
                <a:latin typeface="Rockwell" panose="02060603020205020403" pitchFamily="18" charset="0"/>
              </a:rPr>
              <a:t>prepare budgets </a:t>
            </a:r>
            <a:r>
              <a:rPr lang="en-US" sz="1000" dirty="0" smtClean="0">
                <a:latin typeface="Rockwell" panose="02060603020205020403" pitchFamily="18" charset="0"/>
              </a:rPr>
              <a:t>(estimated stipends, expenses and revenue by team) for all PTA sports in the spring prior to the upcoming school year.</a:t>
            </a:r>
          </a:p>
          <a:p>
            <a:pPr lvl="1" fontAlgn="base"/>
            <a:r>
              <a:rPr lang="en-US" sz="1000" dirty="0">
                <a:latin typeface="Rockwell" panose="02060603020205020403" pitchFamily="18" charset="0"/>
              </a:rPr>
              <a:t>Require all coaches and team parents to communicate and collect fees for each </a:t>
            </a:r>
            <a:r>
              <a:rPr lang="en-US" sz="1000" dirty="0" smtClean="0">
                <a:latin typeface="Rockwell" panose="02060603020205020403" pitchFamily="18" charset="0"/>
              </a:rPr>
              <a:t>sport </a:t>
            </a:r>
            <a:r>
              <a:rPr lang="en-US" sz="1000" dirty="0">
                <a:latin typeface="Rockwell" panose="02060603020205020403" pitchFamily="18" charset="0"/>
              </a:rPr>
              <a:t>played.   Funds should all be collected online via the use of the </a:t>
            </a:r>
            <a:r>
              <a:rPr lang="en-US" sz="1000" dirty="0"/>
              <a:t>SMS School Store Online (</a:t>
            </a:r>
            <a:r>
              <a:rPr lang="en-US" sz="1000" dirty="0">
                <a:hlinkClick r:id="rId2"/>
              </a:rPr>
              <a:t>bit.ly/SMS-store</a:t>
            </a:r>
            <a:r>
              <a:rPr lang="en-US" sz="1000" dirty="0"/>
              <a:t>)</a:t>
            </a:r>
            <a:r>
              <a:rPr lang="en-US" sz="1000" dirty="0">
                <a:latin typeface="Rockwell" panose="02060603020205020403" pitchFamily="18" charset="0"/>
              </a:rPr>
              <a:t>.   Coordinate with the PTA treasurers if/when fees need to change (suttonptatreasurer@gmail.com).</a:t>
            </a:r>
          </a:p>
          <a:p>
            <a:pPr lvl="1" fontAlgn="base"/>
            <a:r>
              <a:rPr lang="en-US" sz="1000" dirty="0" smtClean="0">
                <a:latin typeface="Rockwell" panose="02060603020205020403" pitchFamily="18" charset="0"/>
              </a:rPr>
              <a:t>On a monthly basis, </a:t>
            </a:r>
            <a:r>
              <a:rPr lang="en-US" sz="1000" b="1" dirty="0" smtClean="0">
                <a:latin typeface="Rockwell" panose="02060603020205020403" pitchFamily="18" charset="0"/>
              </a:rPr>
              <a:t>review revenue and expenditures by team</a:t>
            </a:r>
            <a:r>
              <a:rPr lang="en-US" sz="1000" dirty="0" smtClean="0">
                <a:latin typeface="Rockwell" panose="02060603020205020403" pitchFamily="18" charset="0"/>
              </a:rPr>
              <a:t>.  Where deviations from budget exist, work with the AD, chairs, coaches and team parents to resolve</a:t>
            </a:r>
            <a:r>
              <a:rPr lang="en-US" sz="1000" dirty="0" smtClean="0">
                <a:latin typeface="Rockwell" panose="02060603020205020403" pitchFamily="18" charset="0"/>
              </a:rPr>
              <a:t>.</a:t>
            </a:r>
          </a:p>
          <a:p>
            <a:pPr lvl="1" fontAlgn="base"/>
            <a:r>
              <a:rPr lang="en-US" sz="1000" dirty="0" smtClean="0">
                <a:latin typeface="Rockwell" panose="02060603020205020403" pitchFamily="18" charset="0"/>
              </a:rPr>
              <a:t>At the end of each semester, conduct a budget review.</a:t>
            </a:r>
            <a:endParaRPr lang="en-US" sz="1000" dirty="0" smtClean="0">
              <a:latin typeface="Rockwell" panose="02060603020205020403" pitchFamily="18" charset="0"/>
            </a:endParaRPr>
          </a:p>
          <a:p>
            <a:pPr lvl="1" fontAlgn="base"/>
            <a:r>
              <a:rPr lang="en-US" sz="1000" dirty="0" smtClean="0">
                <a:latin typeface="Rockwell" panose="02060603020205020403" pitchFamily="18" charset="0"/>
              </a:rPr>
              <a:t>Request stipend payments upon successful completion of the season and upon receipt of summary of season (i.e. # of games played, results, etc).</a:t>
            </a:r>
          </a:p>
          <a:p>
            <a:pPr lvl="1" fontAlgn="base"/>
            <a:r>
              <a:rPr lang="en-US" sz="1000" dirty="0" smtClean="0">
                <a:latin typeface="Rockwell" panose="02060603020205020403" pitchFamily="18" charset="0"/>
              </a:rPr>
              <a:t>Work with the APS AD to review and revise where necessary donations (monetary and/or in kind) donations by 3</a:t>
            </a:r>
            <a:r>
              <a:rPr lang="en-US" sz="1000" baseline="30000" dirty="0" smtClean="0">
                <a:latin typeface="Rockwell" panose="02060603020205020403" pitchFamily="18" charset="0"/>
              </a:rPr>
              <a:t>rd</a:t>
            </a:r>
            <a:r>
              <a:rPr lang="en-US" sz="1000" dirty="0" smtClean="0">
                <a:latin typeface="Rockwell" panose="02060603020205020403" pitchFamily="18" charset="0"/>
              </a:rPr>
              <a:t> parties.</a:t>
            </a:r>
          </a:p>
          <a:p>
            <a:pPr lvl="1" fontAlgn="base"/>
            <a:r>
              <a:rPr lang="en-US" sz="1000" dirty="0" smtClean="0">
                <a:latin typeface="Rockwell" panose="02060603020205020403" pitchFamily="18" charset="0"/>
              </a:rPr>
              <a:t>Secure group insurance where needed (i.e. for basketball league Sutton historically participates in;  needed in addition to individual insurance)</a:t>
            </a:r>
          </a:p>
          <a:p>
            <a:pPr fontAlgn="base"/>
            <a:r>
              <a:rPr lang="en-US" sz="1000" dirty="0" smtClean="0">
                <a:latin typeface="Rockwell" panose="02060603020205020403" pitchFamily="18" charset="0"/>
              </a:rPr>
              <a:t>Other</a:t>
            </a:r>
          </a:p>
          <a:p>
            <a:pPr lvl="1" fontAlgn="base"/>
            <a:r>
              <a:rPr lang="en-US" sz="1000" dirty="0" smtClean="0">
                <a:latin typeface="Rockwell" panose="02060603020205020403" pitchFamily="18" charset="0"/>
              </a:rPr>
              <a:t>Ensure </a:t>
            </a:r>
            <a:r>
              <a:rPr lang="en-US" sz="1000" dirty="0">
                <a:latin typeface="Rockwell" panose="02060603020205020403" pitchFamily="18" charset="0"/>
              </a:rPr>
              <a:t>all of the PTA sports positions (ADs, </a:t>
            </a:r>
            <a:r>
              <a:rPr lang="en-US" sz="1000" dirty="0" smtClean="0">
                <a:latin typeface="Rockwell" panose="02060603020205020403" pitchFamily="18" charset="0"/>
              </a:rPr>
              <a:t>Co-Chairs/Chairs, Coaches, Team Parents) </a:t>
            </a:r>
            <a:r>
              <a:rPr lang="en-US" sz="1000" dirty="0">
                <a:latin typeface="Rockwell" panose="02060603020205020403" pitchFamily="18" charset="0"/>
              </a:rPr>
              <a:t>are </a:t>
            </a:r>
            <a:r>
              <a:rPr lang="en-US" sz="1000" b="1" dirty="0">
                <a:latin typeface="Rockwell" panose="02060603020205020403" pitchFamily="18" charset="0"/>
              </a:rPr>
              <a:t>performing their </a:t>
            </a:r>
            <a:r>
              <a:rPr lang="en-US" sz="1000" b="1" dirty="0" smtClean="0">
                <a:latin typeface="Rockwell" panose="02060603020205020403" pitchFamily="18" charset="0"/>
              </a:rPr>
              <a:t>responsibilities</a:t>
            </a:r>
            <a:r>
              <a:rPr lang="en-US" sz="1000" b="1" dirty="0">
                <a:latin typeface="Rockwell" panose="02060603020205020403" pitchFamily="18" charset="0"/>
              </a:rPr>
              <a:t> </a:t>
            </a:r>
            <a:r>
              <a:rPr lang="en-US" sz="1000" dirty="0" smtClean="0">
                <a:latin typeface="Rockwell" panose="02060603020205020403" pitchFamily="18" charset="0"/>
              </a:rPr>
              <a:t>and are abiding by the Sports Handbook.</a:t>
            </a:r>
            <a:r>
              <a:rPr lang="en-US" sz="1000" b="1" dirty="0" smtClean="0">
                <a:latin typeface="Rockwell" panose="02060603020205020403" pitchFamily="18" charset="0"/>
              </a:rPr>
              <a:t> </a:t>
            </a:r>
          </a:p>
          <a:p>
            <a:pPr lvl="1" fontAlgn="base"/>
            <a:r>
              <a:rPr lang="en-US" sz="1000" b="1" dirty="0" smtClean="0">
                <a:latin typeface="Rockwell" panose="02060603020205020403" pitchFamily="18" charset="0"/>
              </a:rPr>
              <a:t>Ensure consistency </a:t>
            </a:r>
            <a:r>
              <a:rPr lang="en-US" sz="1000" dirty="0" smtClean="0">
                <a:latin typeface="Rockwell" panose="02060603020205020403" pitchFamily="18" charset="0"/>
              </a:rPr>
              <a:t>across all sports/teams.</a:t>
            </a:r>
          </a:p>
          <a:p>
            <a:pPr lvl="1" fontAlgn="base"/>
            <a:r>
              <a:rPr lang="en-US" sz="1000" dirty="0">
                <a:latin typeface="Rockwell" panose="02060603020205020403" pitchFamily="18" charset="0"/>
              </a:rPr>
              <a:t>Where appropriate, </a:t>
            </a:r>
            <a:r>
              <a:rPr lang="en-US" sz="1000" b="1" dirty="0">
                <a:latin typeface="Rockwell" panose="02060603020205020403" pitchFamily="18" charset="0"/>
              </a:rPr>
              <a:t>incorporate partnerships </a:t>
            </a:r>
            <a:r>
              <a:rPr lang="en-US" sz="1000" dirty="0">
                <a:latin typeface="Rockwell" panose="02060603020205020403" pitchFamily="18" charset="0"/>
              </a:rPr>
              <a:t>into the program</a:t>
            </a:r>
            <a:r>
              <a:rPr lang="en-US" sz="1000" dirty="0" smtClean="0">
                <a:latin typeface="Rockwell" panose="02060603020205020403" pitchFamily="18" charset="0"/>
              </a:rPr>
              <a:t>.</a:t>
            </a:r>
          </a:p>
          <a:p>
            <a:pPr lvl="1" fontAlgn="base"/>
            <a:r>
              <a:rPr lang="en-US" sz="1000" b="1" dirty="0" smtClean="0">
                <a:latin typeface="Rockwell" panose="02060603020205020403" pitchFamily="18" charset="0"/>
              </a:rPr>
              <a:t>Coordinate with the North Atlanta High School Sports Program </a:t>
            </a:r>
            <a:r>
              <a:rPr lang="en-US" sz="1000" dirty="0" smtClean="0">
                <a:latin typeface="Rockwell" panose="02060603020205020403" pitchFamily="18" charset="0"/>
              </a:rPr>
              <a:t>to ensure consistency and to identify synergies between the programs.</a:t>
            </a:r>
          </a:p>
          <a:p>
            <a:pPr lvl="1" fontAlgn="base"/>
            <a:r>
              <a:rPr lang="en-US" sz="1000" b="1" dirty="0" smtClean="0">
                <a:latin typeface="Rockwell" panose="02060603020205020403" pitchFamily="18" charset="0"/>
              </a:rPr>
              <a:t>Communicate opportunities and results to feeder elementary schools</a:t>
            </a:r>
            <a:r>
              <a:rPr lang="en-US" sz="1000" dirty="0" smtClean="0">
                <a:latin typeface="Rockwell" panose="02060603020205020403" pitchFamily="18" charset="0"/>
              </a:rPr>
              <a:t>.  Expose parents and students at feeder schools to sports opportunities at Sutton.</a:t>
            </a:r>
          </a:p>
          <a:p>
            <a:pPr lvl="1" fontAlgn="base"/>
            <a:r>
              <a:rPr lang="en-US" sz="1000" dirty="0" smtClean="0">
                <a:latin typeface="Rockwell" panose="02060603020205020403" pitchFamily="18" charset="0"/>
              </a:rPr>
              <a:t>Evaluate requests for new (or retiring) sports and/or </a:t>
            </a:r>
            <a:r>
              <a:rPr lang="en-US" sz="1000" dirty="0" smtClean="0">
                <a:latin typeface="Rockwell" panose="02060603020205020403" pitchFamily="18" charset="0"/>
              </a:rPr>
              <a:t>teams along with the PTA AD and the Sports Co-Chairs </a:t>
            </a:r>
            <a:r>
              <a:rPr lang="en-US" sz="1000" dirty="0" smtClean="0">
                <a:latin typeface="Rockwell" panose="02060603020205020403" pitchFamily="18" charset="0"/>
              </a:rPr>
              <a:t>and present recommendation to the PTA Board for approval.</a:t>
            </a:r>
          </a:p>
          <a:p>
            <a:pPr lvl="1" fontAlgn="base"/>
            <a:r>
              <a:rPr lang="en-US" sz="1000" dirty="0" smtClean="0">
                <a:latin typeface="Rockwell" panose="02060603020205020403" pitchFamily="18" charset="0"/>
              </a:rPr>
              <a:t>Evaluate and provide a recommendation to the PTA board on any policy changes.</a:t>
            </a:r>
          </a:p>
          <a:p>
            <a:pPr lvl="1" fontAlgn="base"/>
            <a:r>
              <a:rPr lang="en-US" sz="1000" dirty="0" smtClean="0">
                <a:latin typeface="Rockwell" panose="02060603020205020403" pitchFamily="18" charset="0"/>
              </a:rPr>
              <a:t>Promote sports at the ‘We Are Sutton’ and ‘Celebration of Learning’ events, as well as any other applicable school events</a:t>
            </a:r>
            <a:r>
              <a:rPr lang="en-US" sz="1000" dirty="0" smtClean="0">
                <a:latin typeface="Rockwell" panose="02060603020205020403" pitchFamily="18" charset="0"/>
              </a:rPr>
              <a:t>.</a:t>
            </a:r>
          </a:p>
          <a:p>
            <a:pPr lvl="1" fontAlgn="base"/>
            <a:r>
              <a:rPr lang="en-US" sz="1000" dirty="0" smtClean="0">
                <a:latin typeface="Rockwell" panose="02060603020205020403" pitchFamily="18" charset="0"/>
              </a:rPr>
              <a:t>In conjunction with the PTA AD, plan and execute an end-of-year banquet.</a:t>
            </a:r>
            <a:endParaRPr lang="en-US" sz="1000" dirty="0" smtClean="0">
              <a:latin typeface="Rockwell" panose="02060603020205020403" pitchFamily="18" charset="0"/>
            </a:endParaRPr>
          </a:p>
          <a:p>
            <a:pPr lvl="1" fontAlgn="base"/>
            <a:endParaRPr lang="en-US" sz="1100" dirty="0">
              <a:latin typeface="Rockwell" panose="02060603020205020403" pitchFamily="18" charset="0"/>
            </a:endParaRPr>
          </a:p>
          <a:p>
            <a:pPr lvl="1" fontAlgn="base"/>
            <a:endParaRPr lang="en-US" sz="1100" dirty="0" smtClean="0">
              <a:latin typeface="Rockwell" panose="02060603020205020403" pitchFamily="18" charset="0"/>
            </a:endParaRPr>
          </a:p>
          <a:p>
            <a:pPr lvl="1" fontAlgn="base"/>
            <a:endParaRPr lang="en-US" sz="1500" dirty="0" smtClean="0">
              <a:latin typeface="Rockwell" panose="02060603020205020403" pitchFamily="18" charset="0"/>
            </a:endParaRPr>
          </a:p>
          <a:p>
            <a:pPr fontAlgn="base"/>
            <a:endParaRPr lang="en-US" sz="1100" dirty="0" smtClean="0">
              <a:latin typeface="Rockwell" panose="02060603020205020403" pitchFamily="18" charset="0"/>
            </a:endParaRPr>
          </a:p>
          <a:p>
            <a:pPr fontAlgn="base"/>
            <a:endParaRPr lang="en-US" sz="1100" dirty="0" smtClean="0">
              <a:latin typeface="Rockwell" panose="02060603020205020403" pitchFamily="18" charset="0"/>
            </a:endParaRPr>
          </a:p>
          <a:p>
            <a:pPr fontAlgn="base"/>
            <a:endParaRPr lang="en-US" sz="1100" dirty="0" smtClean="0">
              <a:latin typeface="Rockwell" panose="02060603020205020403" pitchFamily="18" charset="0"/>
            </a:endParaRPr>
          </a:p>
        </p:txBody>
      </p:sp>
    </p:spTree>
    <p:extLst>
      <p:ext uri="{BB962C8B-B14F-4D97-AF65-F5344CB8AC3E}">
        <p14:creationId xmlns:p14="http://schemas.microsoft.com/office/powerpoint/2010/main" val="1591920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PTA Sports &amp; Intramurals - Chair</a:t>
            </a:r>
            <a:endParaRPr lang="en-US" dirty="0">
              <a:latin typeface="Rockwell" panose="02060603020205020403" pitchFamily="18" charset="0"/>
            </a:endParaRPr>
          </a:p>
        </p:txBody>
      </p:sp>
      <p:sp>
        <p:nvSpPr>
          <p:cNvPr id="3" name="Content Placeholder 2"/>
          <p:cNvSpPr>
            <a:spLocks noGrp="1"/>
          </p:cNvSpPr>
          <p:nvPr>
            <p:ph idx="1"/>
          </p:nvPr>
        </p:nvSpPr>
        <p:spPr>
          <a:xfrm>
            <a:off x="822960" y="1280160"/>
            <a:ext cx="10515600" cy="4351338"/>
          </a:xfrm>
        </p:spPr>
        <p:txBody>
          <a:bodyPr>
            <a:noAutofit/>
          </a:bodyPr>
          <a:lstStyle/>
          <a:p>
            <a:r>
              <a:rPr lang="en-US" sz="1400" dirty="0" smtClean="0">
                <a:latin typeface="Rockwell" panose="02060603020205020403" pitchFamily="18" charset="0"/>
              </a:rPr>
              <a:t>Team Parents </a:t>
            </a:r>
            <a:r>
              <a:rPr lang="en-US" sz="1400" dirty="0">
                <a:latin typeface="Rockwell" panose="02060603020205020403" pitchFamily="18" charset="0"/>
              </a:rPr>
              <a:t> </a:t>
            </a:r>
            <a:r>
              <a:rPr lang="en-US" sz="1400" dirty="0" smtClean="0">
                <a:latin typeface="Rockwell" panose="02060603020205020403" pitchFamily="18" charset="0"/>
              </a:rPr>
              <a:t>- Ensure that every PTA team secures a team parent.  A team cannot proceed without a team parent.  Intramurals can have but are not required to have a team parent.</a:t>
            </a:r>
          </a:p>
          <a:p>
            <a:r>
              <a:rPr lang="en-US" sz="1400" dirty="0" smtClean="0">
                <a:latin typeface="Rockwell" panose="02060603020205020403" pitchFamily="18" charset="0"/>
              </a:rPr>
              <a:t>Communications</a:t>
            </a:r>
          </a:p>
          <a:p>
            <a:pPr lvl="1"/>
            <a:r>
              <a:rPr lang="en-US" sz="1400" dirty="0" smtClean="0">
                <a:latin typeface="Rockwell" panose="02060603020205020403" pitchFamily="18" charset="0"/>
              </a:rPr>
              <a:t>Team Snap – Ensure all teams are utilizing Team Snap to manage team (i.e. roster, schedule, etc) and all communications.   Sports chairs and the AD should be included on EVERY team for visibility.</a:t>
            </a:r>
          </a:p>
          <a:p>
            <a:pPr lvl="1"/>
            <a:r>
              <a:rPr lang="en-US" sz="1400" dirty="0" smtClean="0">
                <a:latin typeface="Rockwell" panose="02060603020205020403" pitchFamily="18" charset="0"/>
              </a:rPr>
              <a:t>Ensure tryout dates are published in the Sutton Source.</a:t>
            </a:r>
          </a:p>
          <a:p>
            <a:pPr lvl="1"/>
            <a:r>
              <a:rPr lang="en-US" sz="1400" dirty="0" smtClean="0">
                <a:latin typeface="Rockwell" panose="02060603020205020403" pitchFamily="18" charset="0"/>
              </a:rPr>
              <a:t>Ensure </a:t>
            </a:r>
            <a:r>
              <a:rPr lang="en-US" sz="1400" dirty="0">
                <a:latin typeface="Rockwell" panose="02060603020205020403" pitchFamily="18" charset="0"/>
              </a:rPr>
              <a:t>any schedule changes are communicated to the parents and players via TeamSnap</a:t>
            </a:r>
            <a:r>
              <a:rPr lang="en-US" sz="1400" dirty="0" smtClean="0">
                <a:latin typeface="Rockwell" panose="02060603020205020403" pitchFamily="18" charset="0"/>
              </a:rPr>
              <a:t>.   This ensures that the school also has visibility to announcements.</a:t>
            </a:r>
          </a:p>
          <a:p>
            <a:r>
              <a:rPr lang="en-US" sz="1400" dirty="0" smtClean="0">
                <a:latin typeface="Rockwell" panose="02060603020205020403" pitchFamily="18" charset="0"/>
              </a:rPr>
              <a:t>Financials</a:t>
            </a:r>
          </a:p>
          <a:p>
            <a:pPr lvl="1"/>
            <a:r>
              <a:rPr lang="en-US" sz="1400" dirty="0" smtClean="0">
                <a:latin typeface="Rockwell" panose="02060603020205020403" pitchFamily="18" charset="0"/>
              </a:rPr>
              <a:t>Ensure team expenses have been calculated, fees are being collected online via square (see Treasurer), and that collections are being monitored.</a:t>
            </a:r>
          </a:p>
          <a:p>
            <a:pPr lvl="1"/>
            <a:r>
              <a:rPr lang="en-US" sz="1400" dirty="0" smtClean="0">
                <a:latin typeface="Rockwell" panose="02060603020205020403" pitchFamily="18" charset="0"/>
              </a:rPr>
              <a:t>All fees should be collected online to avoid exchange of cash, loss of checks, etc.</a:t>
            </a:r>
          </a:p>
          <a:p>
            <a:pPr lvl="1"/>
            <a:r>
              <a:rPr lang="en-US" sz="1400" dirty="0" smtClean="0">
                <a:latin typeface="Rockwell" panose="02060603020205020403" pitchFamily="18" charset="0"/>
              </a:rPr>
              <a:t>End of season parties should not be included in fees.</a:t>
            </a:r>
          </a:p>
          <a:p>
            <a:pPr lvl="1"/>
            <a:r>
              <a:rPr lang="en-US" sz="1400" dirty="0" smtClean="0">
                <a:latin typeface="Rockwell" panose="02060603020205020403" pitchFamily="18" charset="0"/>
              </a:rPr>
              <a:t>Fees should include everything from assistant coaches if needed (PTA pays for head coaches for PTA (not Intramural) sports) to uniforms to league fees to background checks, etc.   Itemized fees should be communicated to parents.</a:t>
            </a:r>
          </a:p>
          <a:p>
            <a:pPr lvl="1"/>
            <a:r>
              <a:rPr lang="en-US" sz="1400" dirty="0" smtClean="0">
                <a:latin typeface="Rockwell" panose="02060603020205020403" pitchFamily="18" charset="0"/>
              </a:rPr>
              <a:t>Fees must be collected before the first game for PTA sports.  For Intramural sports, they must be collected before the first practice.</a:t>
            </a:r>
          </a:p>
          <a:p>
            <a:r>
              <a:rPr lang="en-US" sz="1400" dirty="0" smtClean="0">
                <a:latin typeface="Rockwell" panose="02060603020205020403" pitchFamily="18" charset="0"/>
              </a:rPr>
              <a:t>Other</a:t>
            </a:r>
          </a:p>
          <a:p>
            <a:pPr lvl="1"/>
            <a:r>
              <a:rPr lang="en-US" sz="1400" dirty="0" smtClean="0">
                <a:latin typeface="Rockwell" panose="02060603020205020403" pitchFamily="18" charset="0"/>
              </a:rPr>
              <a:t>Assist team parents where needed.   Leverages their strengths and support areas in which they are less comfortable (i.e. Team Snap).</a:t>
            </a:r>
          </a:p>
        </p:txBody>
      </p:sp>
    </p:spTree>
    <p:extLst>
      <p:ext uri="{BB962C8B-B14F-4D97-AF65-F5344CB8AC3E}">
        <p14:creationId xmlns:p14="http://schemas.microsoft.com/office/powerpoint/2010/main" val="2966404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Coach</a:t>
            </a:r>
            <a:endParaRPr lang="en-US" dirty="0">
              <a:latin typeface="Rockwell" panose="02060603020205020403" pitchFamily="18" charset="0"/>
            </a:endParaRPr>
          </a:p>
        </p:txBody>
      </p:sp>
      <p:sp>
        <p:nvSpPr>
          <p:cNvPr id="3" name="Content Placeholder 2"/>
          <p:cNvSpPr>
            <a:spLocks noGrp="1"/>
          </p:cNvSpPr>
          <p:nvPr>
            <p:ph idx="1"/>
          </p:nvPr>
        </p:nvSpPr>
        <p:spPr>
          <a:xfrm>
            <a:off x="822960" y="1280160"/>
            <a:ext cx="10515600" cy="4351338"/>
          </a:xfrm>
        </p:spPr>
        <p:txBody>
          <a:bodyPr>
            <a:normAutofit fontScale="77500" lnSpcReduction="20000"/>
          </a:bodyPr>
          <a:lstStyle/>
          <a:p>
            <a:r>
              <a:rPr lang="en-US" sz="1400" dirty="0" smtClean="0">
                <a:latin typeface="Rockwell" panose="02060603020205020403" pitchFamily="18" charset="0"/>
              </a:rPr>
              <a:t>Can be a qualified teacher (from Sutton or from another school), parent or community coach.</a:t>
            </a:r>
          </a:p>
          <a:p>
            <a:r>
              <a:rPr lang="en-US" sz="1400" dirty="0" smtClean="0">
                <a:latin typeface="Rockwell" panose="02060603020205020403" pitchFamily="18" charset="0"/>
              </a:rPr>
              <a:t>Is </a:t>
            </a:r>
            <a:r>
              <a:rPr lang="en-US" sz="1400" dirty="0" smtClean="0">
                <a:latin typeface="Rockwell" panose="02060603020205020403" pitchFamily="18" charset="0"/>
              </a:rPr>
              <a:t>paid a standard stipend amount at the end of each season.</a:t>
            </a:r>
          </a:p>
          <a:p>
            <a:r>
              <a:rPr lang="en-US" sz="1400" dirty="0" smtClean="0">
                <a:latin typeface="Rockwell" panose="02060603020205020403" pitchFamily="18" charset="0"/>
              </a:rPr>
              <a:t>Is required to be at all games and practices.</a:t>
            </a:r>
          </a:p>
          <a:p>
            <a:r>
              <a:rPr lang="en-US" sz="1400" dirty="0" smtClean="0">
                <a:latin typeface="Rockwell" panose="02060603020205020403" pitchFamily="18" charset="0"/>
              </a:rPr>
              <a:t>Is required to find a backup coach in the event of an illness/absence from a game or practice.</a:t>
            </a:r>
          </a:p>
          <a:p>
            <a:r>
              <a:rPr lang="en-US" sz="1400" dirty="0" smtClean="0">
                <a:latin typeface="Rockwell" panose="02060603020205020403" pitchFamily="18" charset="0"/>
              </a:rPr>
              <a:t>Ideally should have knowledge </a:t>
            </a:r>
            <a:r>
              <a:rPr lang="en-US" sz="1400" dirty="0">
                <a:latin typeface="Rockwell" panose="02060603020205020403" pitchFamily="18" charset="0"/>
              </a:rPr>
              <a:t>of </a:t>
            </a:r>
            <a:r>
              <a:rPr lang="en-US" sz="1400" dirty="0" smtClean="0">
                <a:latin typeface="Rockwell" panose="02060603020205020403" pitchFamily="18" charset="0"/>
              </a:rPr>
              <a:t>the sport </a:t>
            </a:r>
            <a:r>
              <a:rPr lang="en-US" sz="1400" dirty="0">
                <a:latin typeface="Rockwell" panose="02060603020205020403" pitchFamily="18" charset="0"/>
              </a:rPr>
              <a:t>and/or previous coaching </a:t>
            </a:r>
            <a:r>
              <a:rPr lang="en-US" sz="1400" dirty="0" smtClean="0">
                <a:latin typeface="Rockwell" panose="02060603020205020403" pitchFamily="18" charset="0"/>
              </a:rPr>
              <a:t>experience.  However, applicants </a:t>
            </a:r>
            <a:r>
              <a:rPr lang="en-US" sz="1400" dirty="0">
                <a:latin typeface="Rockwell" panose="02060603020205020403" pitchFamily="18" charset="0"/>
              </a:rPr>
              <a:t>who have not coached before </a:t>
            </a:r>
            <a:r>
              <a:rPr lang="en-US" sz="1400" dirty="0" smtClean="0">
                <a:latin typeface="Rockwell" panose="02060603020205020403" pitchFamily="18" charset="0"/>
              </a:rPr>
              <a:t>but are </a:t>
            </a:r>
            <a:r>
              <a:rPr lang="en-US" sz="1400" dirty="0">
                <a:latin typeface="Rockwell" panose="02060603020205020403" pitchFamily="18" charset="0"/>
              </a:rPr>
              <a:t>interested and show desire to learn a sport and/or coaching of a </a:t>
            </a:r>
            <a:r>
              <a:rPr lang="en-US" sz="1400" dirty="0" smtClean="0">
                <a:latin typeface="Rockwell" panose="02060603020205020403" pitchFamily="18" charset="0"/>
              </a:rPr>
              <a:t>sport</a:t>
            </a:r>
            <a:r>
              <a:rPr lang="en-US" sz="1400" dirty="0">
                <a:latin typeface="Rockwell" panose="02060603020205020403" pitchFamily="18" charset="0"/>
              </a:rPr>
              <a:t> </a:t>
            </a:r>
            <a:r>
              <a:rPr lang="en-US" sz="1400" dirty="0" smtClean="0">
                <a:latin typeface="Rockwell" panose="02060603020205020403" pitchFamily="18" charset="0"/>
              </a:rPr>
              <a:t>will be considered.</a:t>
            </a:r>
            <a:endParaRPr lang="en-US" sz="1400" dirty="0">
              <a:latin typeface="Rockwell" panose="02060603020205020403" pitchFamily="18" charset="0"/>
            </a:endParaRPr>
          </a:p>
          <a:p>
            <a:r>
              <a:rPr lang="en-US" sz="1400" dirty="0" smtClean="0">
                <a:latin typeface="Rockwell" panose="02060603020205020403" pitchFamily="18" charset="0"/>
              </a:rPr>
              <a:t>Is required to utilize Team Snap for all communications.</a:t>
            </a:r>
          </a:p>
          <a:p>
            <a:r>
              <a:rPr lang="en-US" sz="1400" dirty="0" smtClean="0">
                <a:latin typeface="Rockwell" panose="02060603020205020403" pitchFamily="18" charset="0"/>
              </a:rPr>
              <a:t>Must have a background check through APS.   The school secretary (see Sutton Website for current secretary;  for 2018, it is Ms. Middlebrooks) is responsible for coordinating the background check.   The cost of this background check is reimbursable by the PTA.</a:t>
            </a:r>
          </a:p>
          <a:p>
            <a:r>
              <a:rPr lang="en-US" sz="1400" dirty="0" smtClean="0">
                <a:latin typeface="Rockwell" panose="02060603020205020403" pitchFamily="18" charset="0"/>
              </a:rPr>
              <a:t>Tryouts</a:t>
            </a:r>
          </a:p>
          <a:p>
            <a:pPr lvl="1"/>
            <a:r>
              <a:rPr lang="en-US" sz="1400" dirty="0" smtClean="0">
                <a:latin typeface="Rockwell" panose="02060603020205020403" pitchFamily="18" charset="0"/>
              </a:rPr>
              <a:t>Tryouts may last no longer than one week.</a:t>
            </a:r>
          </a:p>
          <a:p>
            <a:pPr lvl="1"/>
            <a:r>
              <a:rPr lang="en-US" sz="1400" dirty="0" smtClean="0">
                <a:latin typeface="Rockwell" panose="02060603020205020403" pitchFamily="18" charset="0"/>
              </a:rPr>
              <a:t>Makeup tryouts should be scheduled in the event that any player misses tryouts.  </a:t>
            </a:r>
          </a:p>
          <a:p>
            <a:pPr lvl="1"/>
            <a:r>
              <a:rPr lang="en-US" sz="1400" dirty="0" smtClean="0">
                <a:latin typeface="Rockwell" panose="02060603020205020403" pitchFamily="18" charset="0"/>
              </a:rPr>
              <a:t>Do not announce the team until regular and makeup tryouts have been held.  Note:  May need to make an exception in one case, which is if a player is playing on another Sutton sport cannot make regular or makeup tryouts due to a commitment to that sport (i.e. basketball team makes the playoffs and a player is unable to try out for baseball during normal tryout dates or the makeup date).</a:t>
            </a:r>
          </a:p>
          <a:p>
            <a:pPr lvl="1"/>
            <a:r>
              <a:rPr lang="en-US" sz="1400" dirty="0" smtClean="0">
                <a:latin typeface="Rockwell" panose="02060603020205020403" pitchFamily="18" charset="0"/>
              </a:rPr>
              <a:t>Do not cut players, but instead, announce who made the team.  Thank and encourage those who did not make the team.</a:t>
            </a:r>
          </a:p>
          <a:p>
            <a:pPr lvl="1"/>
            <a:r>
              <a:rPr lang="en-US" sz="1400" b="1" dirty="0"/>
              <a:t>Always have players bring a copy of their physical and permission slip</a:t>
            </a:r>
            <a:r>
              <a:rPr lang="en-US" sz="1400" dirty="0"/>
              <a:t>, regardless of whether or not they’ve already played a sport at Sutton</a:t>
            </a:r>
            <a:r>
              <a:rPr lang="en-US" sz="1400" dirty="0" smtClean="0"/>
              <a:t>.  Those forms must be turned into your AD.</a:t>
            </a:r>
          </a:p>
          <a:p>
            <a:pPr lvl="1"/>
            <a:r>
              <a:rPr lang="en-US" sz="1400" dirty="0"/>
              <a:t>Ensure all angles of game are evaluated before </a:t>
            </a:r>
            <a:r>
              <a:rPr lang="en-US" sz="1400" dirty="0" smtClean="0"/>
              <a:t>selecting a team (i.e. for baseball, running the bases, fielding, hitting, pitching, catching, etc).</a:t>
            </a:r>
          </a:p>
          <a:p>
            <a:r>
              <a:rPr lang="en-US" sz="1400" dirty="0">
                <a:latin typeface="Rockwell" panose="02060603020205020403" pitchFamily="18" charset="0"/>
              </a:rPr>
              <a:t>Ideally, hold a team meeting to communicate details of the season to the parents and players.  This can be done electronically if preferred.</a:t>
            </a:r>
          </a:p>
          <a:p>
            <a:r>
              <a:rPr lang="en-US" sz="1400" dirty="0" smtClean="0">
                <a:latin typeface="Rockwell" panose="02060603020205020403" pitchFamily="18" charset="0"/>
              </a:rPr>
              <a:t>If a player does not pay fees or indicate a need for a scholarship within 10 days of being announced as part of the team, the PTA AD will communicate to the Coach that the player must be benched.  The coach is responsible for ensuring that player remains benched until payment is received or a scholarship </a:t>
            </a:r>
            <a:r>
              <a:rPr lang="en-US" sz="1400" smtClean="0">
                <a:latin typeface="Rockwell" panose="02060603020205020403" pitchFamily="18" charset="0"/>
              </a:rPr>
              <a:t>is applied for.</a:t>
            </a:r>
            <a:endParaRPr lang="en-US" sz="1400" dirty="0">
              <a:latin typeface="Rockwell" panose="02060603020205020403" pitchFamily="18" charset="0"/>
            </a:endParaRPr>
          </a:p>
          <a:p>
            <a:pPr lvl="1"/>
            <a:endParaRPr lang="en-US" sz="1400" dirty="0" smtClean="0"/>
          </a:p>
          <a:p>
            <a:pPr lvl="1"/>
            <a:endParaRPr lang="en-US" sz="1400" dirty="0"/>
          </a:p>
          <a:p>
            <a:pPr lvl="1"/>
            <a:endParaRPr lang="en-US" sz="1400" dirty="0" smtClean="0">
              <a:latin typeface="Rockwell" panose="02060603020205020403" pitchFamily="18" charset="0"/>
            </a:endParaRPr>
          </a:p>
        </p:txBody>
      </p:sp>
    </p:spTree>
    <p:extLst>
      <p:ext uri="{BB962C8B-B14F-4D97-AF65-F5344CB8AC3E}">
        <p14:creationId xmlns:p14="http://schemas.microsoft.com/office/powerpoint/2010/main" val="1498343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Team Parent</a:t>
            </a:r>
            <a:endParaRPr lang="en-US" dirty="0">
              <a:latin typeface="Rockwell" panose="02060603020205020403" pitchFamily="18" charset="0"/>
            </a:endParaRPr>
          </a:p>
        </p:txBody>
      </p:sp>
      <p:sp>
        <p:nvSpPr>
          <p:cNvPr id="3" name="Content Placeholder 2"/>
          <p:cNvSpPr>
            <a:spLocks noGrp="1"/>
          </p:cNvSpPr>
          <p:nvPr>
            <p:ph idx="1"/>
          </p:nvPr>
        </p:nvSpPr>
        <p:spPr>
          <a:xfrm>
            <a:off x="822960" y="1280160"/>
            <a:ext cx="10515600" cy="4351338"/>
          </a:xfrm>
        </p:spPr>
        <p:txBody>
          <a:bodyPr>
            <a:noAutofit/>
          </a:bodyPr>
          <a:lstStyle/>
          <a:p>
            <a:r>
              <a:rPr lang="en-US" sz="1200" dirty="0" smtClean="0">
                <a:latin typeface="Rockwell" panose="02060603020205020403" pitchFamily="18" charset="0"/>
              </a:rPr>
              <a:t>Team Setup</a:t>
            </a:r>
          </a:p>
          <a:p>
            <a:pPr lvl="1"/>
            <a:r>
              <a:rPr lang="en-US" sz="1200" dirty="0" smtClean="0">
                <a:latin typeface="Rockwell" panose="02060603020205020403" pitchFamily="18" charset="0"/>
              </a:rPr>
              <a:t>As </a:t>
            </a:r>
            <a:r>
              <a:rPr lang="en-US" sz="1200" dirty="0">
                <a:latin typeface="Rockwell" panose="02060603020205020403" pitchFamily="18" charset="0"/>
              </a:rPr>
              <a:t>soon as the team is set, obtain a full roster from the coach to create a communication list and reach out to the parents of the team introducing yourself as the Team Parent. Student's contact information will be on the forms they turned in for tryouts. </a:t>
            </a:r>
          </a:p>
          <a:p>
            <a:pPr lvl="1"/>
            <a:r>
              <a:rPr lang="en-US" sz="1200" dirty="0" smtClean="0">
                <a:latin typeface="Rockwell" panose="02060603020205020403" pitchFamily="18" charset="0"/>
              </a:rPr>
              <a:t>Make sure that you have all coaches' cell phone numbers and they have yours.</a:t>
            </a:r>
          </a:p>
          <a:p>
            <a:r>
              <a:rPr lang="en-US" sz="1200" dirty="0" smtClean="0">
                <a:latin typeface="Rockwell" panose="02060603020205020403" pitchFamily="18" charset="0"/>
              </a:rPr>
              <a:t>Communications</a:t>
            </a:r>
          </a:p>
          <a:p>
            <a:pPr lvl="1"/>
            <a:r>
              <a:rPr lang="en-US" sz="1200" dirty="0" smtClean="0">
                <a:latin typeface="Rockwell" panose="02060603020205020403" pitchFamily="18" charset="0"/>
              </a:rPr>
              <a:t>Assist </a:t>
            </a:r>
            <a:r>
              <a:rPr lang="en-US" sz="1200" dirty="0">
                <a:latin typeface="Rockwell" panose="02060603020205020403" pitchFamily="18" charset="0"/>
              </a:rPr>
              <a:t>the coaches in communicating to the parents. This could include reminders, changes to games or practices, bringing snacks or drinks for the kids, arranging rides to away games for PTA sports, etc</a:t>
            </a:r>
            <a:r>
              <a:rPr lang="en-US" sz="1200" dirty="0" smtClean="0">
                <a:latin typeface="Rockwell" panose="02060603020205020403" pitchFamily="18" charset="0"/>
              </a:rPr>
              <a:t>.  ALL communications to the parents and players should be done through </a:t>
            </a:r>
            <a:r>
              <a:rPr lang="en-US" sz="1200" dirty="0" smtClean="0">
                <a:latin typeface="Rockwell" panose="02060603020205020403" pitchFamily="18" charset="0"/>
              </a:rPr>
              <a:t>TeamSnap</a:t>
            </a:r>
            <a:r>
              <a:rPr lang="en-US" sz="1200" dirty="0" smtClean="0">
                <a:latin typeface="Rockwell" panose="02060603020205020403" pitchFamily="18" charset="0"/>
              </a:rPr>
              <a:t>.   Include the ADs, VP of Sports, Chairs and the Parent Liaison in Team Snap.</a:t>
            </a:r>
          </a:p>
          <a:p>
            <a:pPr lvl="1"/>
            <a:r>
              <a:rPr lang="en-US" sz="1200" dirty="0">
                <a:latin typeface="Rockwell" panose="02060603020205020403" pitchFamily="18" charset="0"/>
              </a:rPr>
              <a:t>Team parents are required to communicate weekly via the Sutton Source (</a:t>
            </a:r>
            <a:r>
              <a:rPr lang="en-US" sz="1200" dirty="0">
                <a:latin typeface="Rockwell" panose="02060603020205020403" pitchFamily="18" charset="0"/>
                <a:hlinkClick r:id="rId2"/>
              </a:rPr>
              <a:t>suttonsource@suttonmiddleschool.org</a:t>
            </a:r>
            <a:r>
              <a:rPr lang="en-US" sz="1200" dirty="0" smtClean="0">
                <a:latin typeface="Rockwell" panose="02060603020205020403" pitchFamily="18" charset="0"/>
              </a:rPr>
              <a:t>).  Include the appropriate AD (PTA, APS or Intramural) in your communication.</a:t>
            </a:r>
            <a:endParaRPr lang="en-US" sz="1200" dirty="0">
              <a:latin typeface="Rockwell" panose="02060603020205020403" pitchFamily="18" charset="0"/>
            </a:endParaRPr>
          </a:p>
          <a:p>
            <a:pPr lvl="1"/>
            <a:r>
              <a:rPr lang="en-US" sz="1200" dirty="0" smtClean="0">
                <a:latin typeface="Rockwell" panose="02060603020205020403" pitchFamily="18" charset="0"/>
              </a:rPr>
              <a:t>Send </a:t>
            </a:r>
            <a:r>
              <a:rPr lang="en-US" sz="1200" dirty="0">
                <a:latin typeface="Rockwell" panose="02060603020205020403" pitchFamily="18" charset="0"/>
              </a:rPr>
              <a:t>a blurb with a brief update about each game, including the final scores and noteworthy plays, to the Sutton Source email account (suttonsource@gmail.com ).  </a:t>
            </a:r>
            <a:r>
              <a:rPr lang="en-US" sz="1200" dirty="0" smtClean="0">
                <a:latin typeface="Rockwell" panose="02060603020205020403" pitchFamily="18" charset="0"/>
              </a:rPr>
              <a:t>The deadline for content to be published in the Sutton Source on Sunday is the Thursday prior at 5pm.  If </a:t>
            </a:r>
            <a:r>
              <a:rPr lang="en-US" sz="1200" dirty="0">
                <a:latin typeface="Rockwell" panose="02060603020205020403" pitchFamily="18" charset="0"/>
              </a:rPr>
              <a:t>there are pictures available of the team, please submit </a:t>
            </a:r>
            <a:r>
              <a:rPr lang="en-US" sz="1200" dirty="0" smtClean="0">
                <a:latin typeface="Rockwell" panose="02060603020205020403" pitchFamily="18" charset="0"/>
              </a:rPr>
              <a:t>those as well.</a:t>
            </a:r>
          </a:p>
          <a:p>
            <a:r>
              <a:rPr lang="en-US" sz="1200" dirty="0">
                <a:latin typeface="Rockwell" panose="02060603020205020403" pitchFamily="18" charset="0"/>
              </a:rPr>
              <a:t>Financials </a:t>
            </a:r>
          </a:p>
          <a:p>
            <a:pPr lvl="1" fontAlgn="base"/>
            <a:r>
              <a:rPr lang="en-US" sz="1200" dirty="0" smtClean="0">
                <a:latin typeface="Rockwell" panose="02060603020205020403" pitchFamily="18" charset="0"/>
              </a:rPr>
              <a:t>Ensure each players pays fees via through the </a:t>
            </a:r>
            <a:r>
              <a:rPr lang="en-US" sz="1200" dirty="0" smtClean="0"/>
              <a:t>SMS School Store Online (</a:t>
            </a:r>
            <a:r>
              <a:rPr lang="en-US" sz="1200" dirty="0" smtClean="0">
                <a:hlinkClick r:id="rId3"/>
              </a:rPr>
              <a:t>bit.ly/SMS-store</a:t>
            </a:r>
            <a:r>
              <a:rPr lang="en-US" sz="1200" dirty="0" smtClean="0"/>
              <a:t>)</a:t>
            </a:r>
            <a:r>
              <a:rPr lang="en-US" sz="1200" dirty="0" smtClean="0">
                <a:latin typeface="Rockwell" panose="02060603020205020403" pitchFamily="18" charset="0"/>
              </a:rPr>
              <a:t>. </a:t>
            </a:r>
            <a:r>
              <a:rPr lang="en-US" sz="1200" dirty="0">
                <a:latin typeface="Rockwell" panose="02060603020205020403" pitchFamily="18" charset="0"/>
              </a:rPr>
              <a:t> </a:t>
            </a:r>
            <a:r>
              <a:rPr lang="en-US" sz="1200" dirty="0" smtClean="0">
                <a:latin typeface="Rockwell" panose="02060603020205020403" pitchFamily="18" charset="0"/>
              </a:rPr>
              <a:t> Notify the PTA AD of any players that do not pay within 10 days of the announcement of a team roster.</a:t>
            </a:r>
            <a:endParaRPr lang="en-US" sz="1200" dirty="0" smtClean="0">
              <a:latin typeface="Rockwell" panose="02060603020205020403" pitchFamily="18" charset="0"/>
            </a:endParaRPr>
          </a:p>
          <a:p>
            <a:pPr fontAlgn="base"/>
            <a:r>
              <a:rPr lang="en-US" sz="1200" dirty="0">
                <a:latin typeface="Rockwell" panose="02060603020205020403" pitchFamily="18" charset="0"/>
              </a:rPr>
              <a:t>Photos</a:t>
            </a:r>
          </a:p>
          <a:p>
            <a:pPr lvl="1"/>
            <a:r>
              <a:rPr lang="en-US" sz="1200" dirty="0" smtClean="0">
                <a:latin typeface="Rockwell" panose="02060603020205020403" pitchFamily="18" charset="0"/>
              </a:rPr>
              <a:t>Send </a:t>
            </a:r>
            <a:r>
              <a:rPr lang="en-US" sz="1200" dirty="0">
                <a:latin typeface="Rockwell" panose="02060603020205020403" pitchFamily="18" charset="0"/>
              </a:rPr>
              <a:t>all pictures to both the Sutton Source email and to the yearbook editor. Please note that the deadline for submission of pictures for the yearbook is usually in early March. If you are assisting with a spring sport, please make sure you submit some candid photos very early in the season.  </a:t>
            </a:r>
          </a:p>
          <a:p>
            <a:pPr lvl="1"/>
            <a:r>
              <a:rPr lang="en-US" sz="1200" dirty="0" smtClean="0">
                <a:latin typeface="Rockwell" panose="02060603020205020403" pitchFamily="18" charset="0"/>
              </a:rPr>
              <a:t>Send </a:t>
            </a:r>
            <a:r>
              <a:rPr lang="en-US" sz="1200" dirty="0">
                <a:latin typeface="Rockwell" panose="02060603020205020403" pitchFamily="18" charset="0"/>
              </a:rPr>
              <a:t>a few candid shots of the team playing to the Sutton yearbook or ask another parent to submit photos. Trying to get candid yearbook shots in March for a fall sport is very difficult. </a:t>
            </a:r>
            <a:endParaRPr lang="en-US" sz="1200" dirty="0" smtClean="0">
              <a:latin typeface="Rockwell" panose="02060603020205020403" pitchFamily="18" charset="0"/>
            </a:endParaRPr>
          </a:p>
          <a:p>
            <a:pPr fontAlgn="base"/>
            <a:r>
              <a:rPr lang="en-US" sz="1200" dirty="0" smtClean="0">
                <a:latin typeface="Rockwell" panose="02060603020205020403" pitchFamily="18" charset="0"/>
              </a:rPr>
              <a:t>Other</a:t>
            </a:r>
            <a:endParaRPr lang="en-US" sz="1200" dirty="0">
              <a:latin typeface="Rockwell" panose="02060603020205020403" pitchFamily="18" charset="0"/>
            </a:endParaRPr>
          </a:p>
          <a:p>
            <a:pPr lvl="1"/>
            <a:r>
              <a:rPr lang="en-US" sz="1200" dirty="0" smtClean="0">
                <a:latin typeface="Rockwell" panose="02060603020205020403" pitchFamily="18" charset="0"/>
              </a:rPr>
              <a:t>Coordinate carpooling to away practices and games</a:t>
            </a:r>
            <a:r>
              <a:rPr lang="en-US" sz="1200" dirty="0" smtClean="0">
                <a:latin typeface="Rockwell" panose="02060603020205020403" pitchFamily="18" charset="0"/>
              </a:rPr>
              <a:t>.</a:t>
            </a:r>
            <a:endParaRPr lang="en-US" sz="1600" dirty="0">
              <a:latin typeface="Rockwell" panose="02060603020205020403" pitchFamily="18" charset="0"/>
            </a:endParaRPr>
          </a:p>
          <a:p>
            <a:r>
              <a:rPr lang="en-US" sz="1200" dirty="0" smtClean="0">
                <a:latin typeface="Rockwell" panose="02060603020205020403" pitchFamily="18" charset="0"/>
              </a:rPr>
              <a:t>Note:  At least 1 Team Parent is required for each team.</a:t>
            </a:r>
            <a:endParaRPr lang="en-US" sz="1200" dirty="0">
              <a:latin typeface="Rockwell" panose="02060603020205020403" pitchFamily="18" charset="0"/>
            </a:endParaRPr>
          </a:p>
        </p:txBody>
      </p:sp>
    </p:spTree>
    <p:extLst>
      <p:ext uri="{BB962C8B-B14F-4D97-AF65-F5344CB8AC3E}">
        <p14:creationId xmlns:p14="http://schemas.microsoft.com/office/powerpoint/2010/main" val="603200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Escalation Path</a:t>
            </a:r>
            <a:endParaRPr lang="en-US" dirty="0">
              <a:latin typeface="Rockwell" panose="02060603020205020403" pitchFamily="18" charset="0"/>
            </a:endParaRPr>
          </a:p>
        </p:txBody>
      </p:sp>
      <p:graphicFrame>
        <p:nvGraphicFramePr>
          <p:cNvPr id="4" name="Diagram 3"/>
          <p:cNvGraphicFramePr/>
          <p:nvPr>
            <p:extLst>
              <p:ext uri="{D42A27DB-BD31-4B8C-83A1-F6EECF244321}">
                <p14:modId xmlns:p14="http://schemas.microsoft.com/office/powerpoint/2010/main" val="3499268427"/>
              </p:ext>
            </p:extLst>
          </p:nvPr>
        </p:nvGraphicFramePr>
        <p:xfrm>
          <a:off x="952500" y="719666"/>
          <a:ext cx="10477500" cy="5655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0058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18288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Contents  </a:t>
            </a:r>
            <a:endParaRPr lang="en-US" dirty="0">
              <a:latin typeface="Rockwell" panose="02060603020205020403" pitchFamily="18"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latin typeface="Rockwell" panose="02060603020205020403" pitchFamily="18" charset="0"/>
              </a:rPr>
              <a:t>Atlanta Public School’s (APS) Goal regarding Sports</a:t>
            </a:r>
          </a:p>
          <a:p>
            <a:pPr marL="514350" indent="-514350">
              <a:buFont typeface="+mj-lt"/>
              <a:buAutoNum type="arabicPeriod"/>
            </a:pPr>
            <a:r>
              <a:rPr lang="en-US" dirty="0" smtClean="0">
                <a:latin typeface="Rockwell" panose="02060603020205020403" pitchFamily="18" charset="0"/>
              </a:rPr>
              <a:t>Sutton Middle School’s PTA’s (SMS) Goal</a:t>
            </a:r>
          </a:p>
          <a:p>
            <a:pPr marL="514350" indent="-514350">
              <a:buFont typeface="+mj-lt"/>
              <a:buAutoNum type="arabicPeriod"/>
            </a:pPr>
            <a:r>
              <a:rPr lang="en-US" dirty="0" smtClean="0">
                <a:latin typeface="Rockwell" panose="02060603020205020403" pitchFamily="18" charset="0"/>
              </a:rPr>
              <a:t>Objectives</a:t>
            </a:r>
          </a:p>
          <a:p>
            <a:pPr marL="514350" indent="-514350">
              <a:buFont typeface="+mj-lt"/>
              <a:buAutoNum type="arabicPeriod"/>
            </a:pPr>
            <a:r>
              <a:rPr lang="en-US" dirty="0" smtClean="0">
                <a:latin typeface="Rockwell" panose="02060603020205020403" pitchFamily="18" charset="0"/>
              </a:rPr>
              <a:t>Organization Chart</a:t>
            </a:r>
          </a:p>
          <a:p>
            <a:pPr marL="514350" indent="-514350">
              <a:buFont typeface="+mj-lt"/>
              <a:buAutoNum type="arabicPeriod"/>
            </a:pPr>
            <a:r>
              <a:rPr lang="en-US" dirty="0" smtClean="0">
                <a:latin typeface="Rockwell" panose="02060603020205020403" pitchFamily="18" charset="0"/>
              </a:rPr>
              <a:t>Sports by Area (APS, PTA, Intramurals)</a:t>
            </a:r>
          </a:p>
          <a:p>
            <a:pPr marL="514350" indent="-514350">
              <a:buFont typeface="+mj-lt"/>
              <a:buAutoNum type="arabicPeriod"/>
            </a:pPr>
            <a:r>
              <a:rPr lang="en-US" dirty="0" smtClean="0">
                <a:latin typeface="Rockwell" panose="02060603020205020403" pitchFamily="18" charset="0"/>
              </a:rPr>
              <a:t>Description of and Responsibilities by Role</a:t>
            </a:r>
          </a:p>
          <a:p>
            <a:pPr marL="514350" indent="-514350">
              <a:buFont typeface="+mj-lt"/>
              <a:buAutoNum type="arabicPeriod"/>
            </a:pPr>
            <a:r>
              <a:rPr lang="en-US" dirty="0" smtClean="0">
                <a:latin typeface="Rockwell" panose="02060603020205020403" pitchFamily="18" charset="0"/>
              </a:rPr>
              <a:t>Escalation Path</a:t>
            </a:r>
          </a:p>
        </p:txBody>
      </p:sp>
    </p:spTree>
    <p:extLst>
      <p:ext uri="{BB962C8B-B14F-4D97-AF65-F5344CB8AC3E}">
        <p14:creationId xmlns:p14="http://schemas.microsoft.com/office/powerpoint/2010/main" val="805615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a:bodyPr>
          <a:lstStyle/>
          <a:p>
            <a:r>
              <a:rPr lang="en-US" dirty="0" smtClean="0">
                <a:latin typeface="Rockwell" panose="02060603020205020403" pitchFamily="18" charset="0"/>
              </a:rPr>
              <a:t>APS’ Goal </a:t>
            </a:r>
            <a:r>
              <a:rPr lang="en-US" dirty="0">
                <a:latin typeface="Rockwell" panose="02060603020205020403" pitchFamily="18" charset="0"/>
              </a:rPr>
              <a:t>regarding </a:t>
            </a:r>
            <a:r>
              <a:rPr lang="en-US" dirty="0" smtClean="0">
                <a:latin typeface="Rockwell" panose="02060603020205020403" pitchFamily="18" charset="0"/>
              </a:rPr>
              <a:t>Sports  </a:t>
            </a:r>
            <a:endParaRPr lang="en-US" dirty="0">
              <a:latin typeface="Rockwell" panose="02060603020205020403" pitchFamily="18" charset="0"/>
            </a:endParaRPr>
          </a:p>
        </p:txBody>
      </p:sp>
      <p:sp>
        <p:nvSpPr>
          <p:cNvPr id="3" name="Content Placeholder 2"/>
          <p:cNvSpPr>
            <a:spLocks noGrp="1"/>
          </p:cNvSpPr>
          <p:nvPr>
            <p:ph idx="1"/>
          </p:nvPr>
        </p:nvSpPr>
        <p:spPr>
          <a:xfrm>
            <a:off x="792480" y="1840865"/>
            <a:ext cx="10515600" cy="4351338"/>
          </a:xfrm>
        </p:spPr>
        <p:txBody>
          <a:bodyPr/>
          <a:lstStyle/>
          <a:p>
            <a:pPr marL="0" indent="0">
              <a:buNone/>
            </a:pPr>
            <a:r>
              <a:rPr lang="en-US" dirty="0" smtClean="0">
                <a:latin typeface="Rockwell" panose="02060603020205020403" pitchFamily="18" charset="0"/>
              </a:rPr>
              <a:t>“It </a:t>
            </a:r>
            <a:r>
              <a:rPr lang="en-US" dirty="0">
                <a:latin typeface="Rockwell" panose="02060603020205020403" pitchFamily="18" charset="0"/>
              </a:rPr>
              <a:t>is our goal that all of our students get involved in our athletic program. There are so many lessons that can be gained from being a part of something bigger than yourself. There is a place for everyone. The qualities that can be learned include team work, dedication, desire, hard work and accomplishing things one never thought they could accomplish. Our responsibility to each of you is to provide the very best we can for each of our student-athletes</a:t>
            </a:r>
            <a:r>
              <a:rPr lang="en-US" dirty="0" smtClean="0">
                <a:latin typeface="Rockwell" panose="02060603020205020403" pitchFamily="18" charset="0"/>
              </a:rPr>
              <a:t>.”</a:t>
            </a:r>
          </a:p>
          <a:p>
            <a:pPr marL="0" indent="0">
              <a:buNone/>
            </a:pPr>
            <a:r>
              <a:rPr lang="en-US" dirty="0">
                <a:latin typeface="Rockwell" panose="02060603020205020403" pitchFamily="18" charset="0"/>
                <a:hlinkClick r:id="rId2"/>
              </a:rPr>
              <a:t>https://</a:t>
            </a:r>
            <a:r>
              <a:rPr lang="en-US" dirty="0" smtClean="0">
                <a:latin typeface="Rockwell" panose="02060603020205020403" pitchFamily="18" charset="0"/>
                <a:hlinkClick r:id="rId2"/>
              </a:rPr>
              <a:t>www.atlantapublicschools.us/domain/216</a:t>
            </a:r>
            <a:r>
              <a:rPr lang="en-US" dirty="0" smtClean="0">
                <a:latin typeface="Rockwell" panose="02060603020205020403" pitchFamily="18" charset="0"/>
              </a:rPr>
              <a:t> </a:t>
            </a:r>
            <a:r>
              <a:rPr lang="en-US" dirty="0">
                <a:latin typeface="Rockwell" panose="02060603020205020403" pitchFamily="18" charset="0"/>
              </a:rPr>
              <a:t/>
            </a:r>
            <a:br>
              <a:rPr lang="en-US" dirty="0">
                <a:latin typeface="Rockwell" panose="02060603020205020403" pitchFamily="18" charset="0"/>
              </a:rPr>
            </a:br>
            <a:endParaRPr lang="en-US" dirty="0" smtClean="0">
              <a:latin typeface="Rockwell" panose="02060603020205020403" pitchFamily="18" charset="0"/>
            </a:endParaRPr>
          </a:p>
        </p:txBody>
      </p:sp>
    </p:spTree>
    <p:extLst>
      <p:ext uri="{BB962C8B-B14F-4D97-AF65-F5344CB8AC3E}">
        <p14:creationId xmlns:p14="http://schemas.microsoft.com/office/powerpoint/2010/main" val="2044192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SMS PTA’s Mission  </a:t>
            </a:r>
            <a:endParaRPr lang="en-US" dirty="0">
              <a:latin typeface="Rockwell" panose="02060603020205020403" pitchFamily="18" charset="0"/>
            </a:endParaRPr>
          </a:p>
        </p:txBody>
      </p:sp>
      <p:sp>
        <p:nvSpPr>
          <p:cNvPr id="3" name="Content Placeholder 2"/>
          <p:cNvSpPr>
            <a:spLocks noGrp="1"/>
          </p:cNvSpPr>
          <p:nvPr>
            <p:ph idx="1"/>
          </p:nvPr>
        </p:nvSpPr>
        <p:spPr/>
        <p:txBody>
          <a:bodyPr/>
          <a:lstStyle/>
          <a:p>
            <a:pPr marL="0" indent="0">
              <a:buNone/>
            </a:pPr>
            <a:r>
              <a:rPr lang="en-US" dirty="0" smtClean="0">
                <a:latin typeface="Rockwell" panose="02060603020205020403" pitchFamily="18" charset="0"/>
              </a:rPr>
              <a:t>To support the goal set forth by Atlanta Public Schools as it relates to sports.  In addition, the PTA strives to supplement the sports program by offering additional sports and/or teams based on demand and to allow for individual skill development.</a:t>
            </a:r>
          </a:p>
        </p:txBody>
      </p:sp>
    </p:spTree>
    <p:extLst>
      <p:ext uri="{BB962C8B-B14F-4D97-AF65-F5344CB8AC3E}">
        <p14:creationId xmlns:p14="http://schemas.microsoft.com/office/powerpoint/2010/main" val="1674782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Objectives  </a:t>
            </a:r>
            <a:endParaRPr lang="en-US" dirty="0">
              <a:latin typeface="Rockwell" panose="02060603020205020403" pitchFamily="18" charset="0"/>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latin typeface="Rockwell" panose="02060603020205020403" pitchFamily="18" charset="0"/>
              </a:rPr>
              <a:t>To create a sense of belonging and character development for all students</a:t>
            </a:r>
          </a:p>
          <a:p>
            <a:pPr marL="514350" indent="-514350">
              <a:buFont typeface="+mj-lt"/>
              <a:buAutoNum type="arabicPeriod"/>
            </a:pPr>
            <a:r>
              <a:rPr lang="en-US" dirty="0" smtClean="0">
                <a:latin typeface="Rockwell" panose="02060603020205020403" pitchFamily="18" charset="0"/>
              </a:rPr>
              <a:t>To </a:t>
            </a:r>
            <a:r>
              <a:rPr lang="en-US" dirty="0">
                <a:latin typeface="Rockwell" panose="02060603020205020403" pitchFamily="18" charset="0"/>
              </a:rPr>
              <a:t>d</a:t>
            </a:r>
            <a:r>
              <a:rPr lang="en-US" dirty="0" smtClean="0">
                <a:latin typeface="Rockwell" panose="02060603020205020403" pitchFamily="18" charset="0"/>
              </a:rPr>
              <a:t>emonstrate a stronger athletic presence/reputation in the community</a:t>
            </a:r>
          </a:p>
          <a:p>
            <a:pPr marL="514350" indent="-514350">
              <a:buFont typeface="+mj-lt"/>
              <a:buAutoNum type="arabicPeriod"/>
            </a:pPr>
            <a:r>
              <a:rPr lang="en-US" dirty="0" smtClean="0">
                <a:latin typeface="Rockwell" panose="02060603020205020403" pitchFamily="18" charset="0"/>
              </a:rPr>
              <a:t>To allow for individual skill development</a:t>
            </a:r>
          </a:p>
          <a:p>
            <a:pPr marL="514350" indent="-514350">
              <a:buFont typeface="+mj-lt"/>
              <a:buAutoNum type="arabicPeriod"/>
            </a:pPr>
            <a:r>
              <a:rPr lang="en-US" dirty="0" smtClean="0">
                <a:latin typeface="Rockwell" panose="02060603020205020403" pitchFamily="18" charset="0"/>
              </a:rPr>
              <a:t>To strive for continuity between Sutton Middle School and North Atlanta High School sports</a:t>
            </a:r>
          </a:p>
          <a:p>
            <a:pPr marL="514350" indent="-514350">
              <a:buFont typeface="+mj-lt"/>
              <a:buAutoNum type="arabicPeriod"/>
            </a:pPr>
            <a:r>
              <a:rPr lang="en-US" dirty="0" smtClean="0">
                <a:latin typeface="Rockwell" panose="02060603020205020403" pitchFamily="18" charset="0"/>
              </a:rPr>
              <a:t>To provide a strong intramural program for sixth graders</a:t>
            </a:r>
          </a:p>
          <a:p>
            <a:pPr marL="514350" indent="-514350">
              <a:buFont typeface="+mj-lt"/>
              <a:buAutoNum type="arabicPeriod"/>
            </a:pPr>
            <a:r>
              <a:rPr lang="en-US" dirty="0" smtClean="0">
                <a:latin typeface="Rockwell" panose="02060603020205020403" pitchFamily="18" charset="0"/>
              </a:rPr>
              <a:t>To allow for as many seventh and eighth graders as possibly to play competitively for Sutton</a:t>
            </a:r>
          </a:p>
          <a:p>
            <a:pPr marL="514350" indent="-514350">
              <a:buFont typeface="+mj-lt"/>
              <a:buAutoNum type="arabicPeriod"/>
            </a:pPr>
            <a:endParaRPr lang="en-US" dirty="0" smtClean="0">
              <a:latin typeface="Rockwell" panose="02060603020205020403" pitchFamily="18" charset="0"/>
            </a:endParaRPr>
          </a:p>
          <a:p>
            <a:pPr marL="514350" indent="-514350">
              <a:buFont typeface="+mj-lt"/>
              <a:buAutoNum type="arabicPeriod"/>
            </a:pPr>
            <a:endParaRPr lang="en-US" dirty="0" smtClean="0">
              <a:latin typeface="Rockwell" panose="02060603020205020403" pitchFamily="18" charset="0"/>
            </a:endParaRPr>
          </a:p>
        </p:txBody>
      </p:sp>
    </p:spTree>
    <p:extLst>
      <p:ext uri="{BB962C8B-B14F-4D97-AF65-F5344CB8AC3E}">
        <p14:creationId xmlns:p14="http://schemas.microsoft.com/office/powerpoint/2010/main" val="2613830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18288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Organization Chart  </a:t>
            </a:r>
            <a:endParaRPr lang="en-US" dirty="0">
              <a:latin typeface="Rockwell" panose="02060603020205020403" pitchFamily="18" charset="0"/>
            </a:endParaRPr>
          </a:p>
        </p:txBody>
      </p:sp>
      <p:grpSp>
        <p:nvGrpSpPr>
          <p:cNvPr id="8" name="Group 7"/>
          <p:cNvGrpSpPr/>
          <p:nvPr/>
        </p:nvGrpSpPr>
        <p:grpSpPr>
          <a:xfrm>
            <a:off x="929640" y="1965960"/>
            <a:ext cx="10683240" cy="3261360"/>
            <a:chOff x="487680" y="1478280"/>
            <a:chExt cx="11475720" cy="3718560"/>
          </a:xfrm>
        </p:grpSpPr>
        <p:sp>
          <p:nvSpPr>
            <p:cNvPr id="9" name="Rectangle 8"/>
            <p:cNvSpPr/>
            <p:nvPr/>
          </p:nvSpPr>
          <p:spPr>
            <a:xfrm>
              <a:off x="487680" y="2758440"/>
              <a:ext cx="2194560" cy="24231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r>
                <a:rPr lang="en-US" dirty="0" smtClean="0">
                  <a:latin typeface="Rockwell" panose="02060603020205020403" pitchFamily="18" charset="0"/>
                </a:rPr>
                <a:t>APS Sports</a:t>
              </a:r>
              <a:endParaRPr lang="en-US" dirty="0">
                <a:latin typeface="Rockwell" panose="02060603020205020403" pitchFamily="18" charset="0"/>
              </a:endParaRPr>
            </a:p>
          </p:txBody>
        </p:sp>
        <p:sp>
          <p:nvSpPr>
            <p:cNvPr id="10" name="Rectangle 9"/>
            <p:cNvSpPr/>
            <p:nvPr/>
          </p:nvSpPr>
          <p:spPr>
            <a:xfrm>
              <a:off x="7437120" y="2773680"/>
              <a:ext cx="4526280" cy="24231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r>
                <a:rPr lang="en-US" dirty="0" smtClean="0">
                  <a:latin typeface="Rockwell" panose="02060603020205020403" pitchFamily="18" charset="0"/>
                </a:rPr>
                <a:t>Intramurals</a:t>
              </a:r>
              <a:endParaRPr lang="en-US" dirty="0">
                <a:latin typeface="Rockwell" panose="02060603020205020403" pitchFamily="18" charset="0"/>
              </a:endParaRPr>
            </a:p>
          </p:txBody>
        </p:sp>
        <p:sp>
          <p:nvSpPr>
            <p:cNvPr id="11" name="Rectangle 10"/>
            <p:cNvSpPr/>
            <p:nvPr/>
          </p:nvSpPr>
          <p:spPr>
            <a:xfrm>
              <a:off x="2880360" y="2773680"/>
              <a:ext cx="4526280" cy="24231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endParaRPr lang="en-US" dirty="0">
                <a:latin typeface="Rockwell" panose="02060603020205020403" pitchFamily="18" charset="0"/>
              </a:endParaRPr>
            </a:p>
            <a:p>
              <a:pPr algn="ctr"/>
              <a:endParaRPr lang="en-US" dirty="0" smtClean="0">
                <a:latin typeface="Rockwell" panose="02060603020205020403" pitchFamily="18" charset="0"/>
              </a:endParaRPr>
            </a:p>
            <a:p>
              <a:pPr algn="ctr"/>
              <a:r>
                <a:rPr lang="en-US" dirty="0" smtClean="0">
                  <a:latin typeface="Rockwell" panose="02060603020205020403" pitchFamily="18" charset="0"/>
                </a:rPr>
                <a:t>PTA Sports</a:t>
              </a:r>
              <a:endParaRPr lang="en-US" dirty="0">
                <a:latin typeface="Rockwell" panose="02060603020205020403" pitchFamily="18" charset="0"/>
              </a:endParaRPr>
            </a:p>
          </p:txBody>
        </p:sp>
        <p:sp>
          <p:nvSpPr>
            <p:cNvPr id="12" name="Rectangle 11"/>
            <p:cNvSpPr/>
            <p:nvPr/>
          </p:nvSpPr>
          <p:spPr>
            <a:xfrm>
              <a:off x="6477000" y="1478280"/>
              <a:ext cx="1905000" cy="762000"/>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VP of Sports</a:t>
              </a:r>
              <a:endParaRPr lang="en-US" dirty="0">
                <a:latin typeface="Rockwell" panose="02060603020205020403" pitchFamily="18" charset="0"/>
              </a:endParaRPr>
            </a:p>
          </p:txBody>
        </p:sp>
        <p:sp>
          <p:nvSpPr>
            <p:cNvPr id="13" name="Rectangle 12"/>
            <p:cNvSpPr/>
            <p:nvPr/>
          </p:nvSpPr>
          <p:spPr>
            <a:xfrm>
              <a:off x="3185160" y="2987040"/>
              <a:ext cx="1905000" cy="762000"/>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PTA Co-Chair</a:t>
              </a:r>
              <a:endParaRPr lang="en-US" dirty="0">
                <a:latin typeface="Rockwell" panose="02060603020205020403" pitchFamily="18" charset="0"/>
              </a:endParaRPr>
            </a:p>
          </p:txBody>
        </p:sp>
        <p:sp>
          <p:nvSpPr>
            <p:cNvPr id="14" name="Rectangle 13"/>
            <p:cNvSpPr/>
            <p:nvPr/>
          </p:nvSpPr>
          <p:spPr>
            <a:xfrm>
              <a:off x="3185160" y="3931920"/>
              <a:ext cx="1905000" cy="762000"/>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PTA Co-Chair</a:t>
              </a:r>
              <a:endParaRPr lang="en-US" dirty="0">
                <a:latin typeface="Rockwell" panose="02060603020205020403" pitchFamily="18" charset="0"/>
              </a:endParaRPr>
            </a:p>
          </p:txBody>
        </p:sp>
        <p:sp>
          <p:nvSpPr>
            <p:cNvPr id="15" name="Rectangle 14"/>
            <p:cNvSpPr/>
            <p:nvPr/>
          </p:nvSpPr>
          <p:spPr>
            <a:xfrm>
              <a:off x="5303520" y="3489960"/>
              <a:ext cx="1905000" cy="762000"/>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Athletic Director</a:t>
              </a:r>
              <a:endParaRPr lang="en-US" dirty="0">
                <a:latin typeface="Rockwell" panose="02060603020205020403" pitchFamily="18" charset="0"/>
              </a:endParaRPr>
            </a:p>
          </p:txBody>
        </p:sp>
        <p:sp>
          <p:nvSpPr>
            <p:cNvPr id="16" name="Rectangle 15"/>
            <p:cNvSpPr/>
            <p:nvPr/>
          </p:nvSpPr>
          <p:spPr>
            <a:xfrm>
              <a:off x="7757160" y="3489960"/>
              <a:ext cx="1905000" cy="762000"/>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PTA Chair</a:t>
              </a:r>
              <a:endParaRPr lang="en-US" dirty="0">
                <a:latin typeface="Rockwell" panose="02060603020205020403" pitchFamily="18" charset="0"/>
              </a:endParaRPr>
            </a:p>
          </p:txBody>
        </p:sp>
        <p:sp>
          <p:nvSpPr>
            <p:cNvPr id="17" name="Rectangle 16"/>
            <p:cNvSpPr/>
            <p:nvPr/>
          </p:nvSpPr>
          <p:spPr>
            <a:xfrm>
              <a:off x="9799320" y="3489960"/>
              <a:ext cx="1905000" cy="762000"/>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Athletic Director</a:t>
              </a:r>
              <a:endParaRPr lang="en-US" dirty="0">
                <a:latin typeface="Rockwell" panose="02060603020205020403" pitchFamily="18" charset="0"/>
              </a:endParaRPr>
            </a:p>
          </p:txBody>
        </p:sp>
        <p:cxnSp>
          <p:nvCxnSpPr>
            <p:cNvPr id="19" name="Elbow Connector 18"/>
            <p:cNvCxnSpPr>
              <a:stCxn id="12" idx="2"/>
              <a:endCxn id="11" idx="0"/>
            </p:cNvCxnSpPr>
            <p:nvPr/>
          </p:nvCxnSpPr>
          <p:spPr>
            <a:xfrm rot="5400000">
              <a:off x="6019800" y="1363980"/>
              <a:ext cx="533400" cy="2286000"/>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2" idx="2"/>
              <a:endCxn id="10" idx="0"/>
            </p:cNvCxnSpPr>
            <p:nvPr/>
          </p:nvCxnSpPr>
          <p:spPr>
            <a:xfrm rot="16200000" flipH="1">
              <a:off x="8298180" y="1371600"/>
              <a:ext cx="533400" cy="2270760"/>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624840" y="1478280"/>
              <a:ext cx="1905000" cy="762000"/>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Principal</a:t>
              </a:r>
              <a:endParaRPr lang="en-US" dirty="0">
                <a:latin typeface="Rockwell" panose="02060603020205020403" pitchFamily="18" charset="0"/>
              </a:endParaRPr>
            </a:p>
          </p:txBody>
        </p:sp>
        <p:cxnSp>
          <p:nvCxnSpPr>
            <p:cNvPr id="22" name="Straight Arrow Connector 21"/>
            <p:cNvCxnSpPr>
              <a:stCxn id="21" idx="2"/>
            </p:cNvCxnSpPr>
            <p:nvPr/>
          </p:nvCxnSpPr>
          <p:spPr>
            <a:xfrm>
              <a:off x="1577340" y="2240279"/>
              <a:ext cx="0" cy="17122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3" name="Straight Connector 22"/>
          <p:cNvCxnSpPr/>
          <p:nvPr/>
        </p:nvCxnSpPr>
        <p:spPr>
          <a:xfrm>
            <a:off x="3048000" y="1447800"/>
            <a:ext cx="30480" cy="48768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065940" y="3301917"/>
            <a:ext cx="1773446" cy="668311"/>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Asst</a:t>
            </a:r>
            <a:r>
              <a:rPr lang="en-US" dirty="0" smtClean="0">
                <a:latin typeface="Rockwell" panose="02060603020205020403" pitchFamily="18" charset="0"/>
              </a:rPr>
              <a:t> Principal for Athletics</a:t>
            </a:r>
            <a:endParaRPr lang="en-US" dirty="0">
              <a:latin typeface="Rockwell" panose="02060603020205020403" pitchFamily="18" charset="0"/>
            </a:endParaRPr>
          </a:p>
        </p:txBody>
      </p:sp>
      <p:sp>
        <p:nvSpPr>
          <p:cNvPr id="25" name="Rectangle 24"/>
          <p:cNvSpPr/>
          <p:nvPr/>
        </p:nvSpPr>
        <p:spPr>
          <a:xfrm>
            <a:off x="1065940" y="4130623"/>
            <a:ext cx="1773446" cy="668311"/>
          </a:xfrm>
          <a:prstGeom prst="rect">
            <a:avLst/>
          </a:prstGeom>
          <a:solidFill>
            <a:srgbClr val="FFCE2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Rockwell" panose="02060603020205020403" pitchFamily="18" charset="0"/>
              </a:rPr>
              <a:t>Athletic Director</a:t>
            </a:r>
            <a:endParaRPr lang="en-US" dirty="0">
              <a:latin typeface="Rockwell" panose="02060603020205020403" pitchFamily="18" charset="0"/>
            </a:endParaRPr>
          </a:p>
        </p:txBody>
      </p:sp>
      <p:cxnSp>
        <p:nvCxnSpPr>
          <p:cNvPr id="4" name="Straight Connector 3"/>
          <p:cNvCxnSpPr>
            <a:stCxn id="24" idx="2"/>
            <a:endCxn id="25" idx="0"/>
          </p:cNvCxnSpPr>
          <p:nvPr/>
        </p:nvCxnSpPr>
        <p:spPr>
          <a:xfrm>
            <a:off x="1952663" y="3970228"/>
            <a:ext cx="0" cy="16039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171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228600"/>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atin typeface="Rockwell" panose="02060603020205020403" pitchFamily="18" charset="0"/>
              </a:rPr>
              <a:t>Sports by Area (2017-2018)</a:t>
            </a:r>
            <a:endParaRPr lang="en-US" dirty="0">
              <a:latin typeface="Rockwell" panose="02060603020205020403" pitchFamily="18" charset="0"/>
            </a:endParaRPr>
          </a:p>
        </p:txBody>
      </p:sp>
      <p:sp>
        <p:nvSpPr>
          <p:cNvPr id="8" name="Rectangle 7"/>
          <p:cNvSpPr/>
          <p:nvPr/>
        </p:nvSpPr>
        <p:spPr>
          <a:xfrm>
            <a:off x="1798320" y="1539240"/>
            <a:ext cx="2103120" cy="4648200"/>
          </a:xfrm>
          <a:prstGeom prst="rect">
            <a:avLst/>
          </a:prstGeom>
          <a:solidFill>
            <a:schemeClr val="bg1"/>
          </a:solidFill>
          <a:ln w="25400">
            <a:solidFill>
              <a:srgbClr val="1E1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r>
              <a:rPr lang="en-US" dirty="0" smtClean="0">
                <a:solidFill>
                  <a:srgbClr val="1E1E1E"/>
                </a:solidFill>
                <a:latin typeface="Rockwell" panose="02060603020205020403" pitchFamily="18" charset="0"/>
              </a:rPr>
              <a:t>APS Sports</a:t>
            </a:r>
          </a:p>
          <a:p>
            <a:pPr algn="ctr"/>
            <a:r>
              <a:rPr lang="en-US" sz="1200" dirty="0" smtClean="0">
                <a:solidFill>
                  <a:srgbClr val="1E1E1E"/>
                </a:solidFill>
                <a:latin typeface="Rockwell" panose="02060603020205020403" pitchFamily="18" charset="0"/>
              </a:rPr>
              <a:t>(11 Teams)</a:t>
            </a:r>
            <a:endParaRPr lang="en-US" sz="1200" dirty="0">
              <a:solidFill>
                <a:srgbClr val="1E1E1E"/>
              </a:solidFill>
              <a:latin typeface="Rockwell" panose="02060603020205020403" pitchFamily="18" charset="0"/>
            </a:endParaRPr>
          </a:p>
        </p:txBody>
      </p:sp>
      <p:sp>
        <p:nvSpPr>
          <p:cNvPr id="10" name="Rectangle 9"/>
          <p:cNvSpPr/>
          <p:nvPr/>
        </p:nvSpPr>
        <p:spPr>
          <a:xfrm>
            <a:off x="4069080" y="1539240"/>
            <a:ext cx="4206240" cy="4648200"/>
          </a:xfrm>
          <a:prstGeom prst="rect">
            <a:avLst/>
          </a:prstGeom>
          <a:solidFill>
            <a:schemeClr val="bg1"/>
          </a:solidFill>
          <a:ln w="25400">
            <a:solidFill>
              <a:srgbClr val="1E1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r>
              <a:rPr lang="en-US" dirty="0" smtClean="0">
                <a:solidFill>
                  <a:srgbClr val="1E1E1E"/>
                </a:solidFill>
                <a:latin typeface="Rockwell" panose="02060603020205020403" pitchFamily="18" charset="0"/>
              </a:rPr>
              <a:t>PTA Sports</a:t>
            </a:r>
          </a:p>
          <a:p>
            <a:pPr algn="ctr"/>
            <a:r>
              <a:rPr lang="en-US" sz="1200" dirty="0" smtClean="0">
                <a:solidFill>
                  <a:srgbClr val="1E1E1E"/>
                </a:solidFill>
                <a:latin typeface="Rockwell" panose="02060603020205020403" pitchFamily="18" charset="0"/>
              </a:rPr>
              <a:t>(21 Teams)</a:t>
            </a:r>
            <a:endParaRPr lang="en-US" sz="1200" dirty="0">
              <a:solidFill>
                <a:srgbClr val="1E1E1E"/>
              </a:solidFill>
              <a:latin typeface="Rockwell" panose="02060603020205020403" pitchFamily="18" charset="0"/>
            </a:endParaRPr>
          </a:p>
        </p:txBody>
      </p:sp>
      <p:sp>
        <p:nvSpPr>
          <p:cNvPr id="12" name="Rectangle 11"/>
          <p:cNvSpPr/>
          <p:nvPr/>
        </p:nvSpPr>
        <p:spPr>
          <a:xfrm>
            <a:off x="8488680" y="1554480"/>
            <a:ext cx="2103120" cy="4648200"/>
          </a:xfrm>
          <a:prstGeom prst="rect">
            <a:avLst/>
          </a:prstGeom>
          <a:solidFill>
            <a:schemeClr val="bg1"/>
          </a:solidFill>
          <a:ln w="25400">
            <a:solidFill>
              <a:srgbClr val="1E1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endParaRPr lang="en-US" dirty="0" smtClean="0">
              <a:solidFill>
                <a:srgbClr val="1E1E1E"/>
              </a:solidFill>
              <a:latin typeface="Rockwell" panose="02060603020205020403" pitchFamily="18" charset="0"/>
            </a:endParaRPr>
          </a:p>
          <a:p>
            <a:pPr algn="ctr"/>
            <a:r>
              <a:rPr lang="en-US" dirty="0" smtClean="0">
                <a:solidFill>
                  <a:srgbClr val="1E1E1E"/>
                </a:solidFill>
                <a:latin typeface="Rockwell" panose="02060603020205020403" pitchFamily="18" charset="0"/>
              </a:rPr>
              <a:t>Intramurals</a:t>
            </a:r>
          </a:p>
          <a:p>
            <a:pPr algn="ctr"/>
            <a:r>
              <a:rPr lang="en-US" sz="1200" dirty="0" smtClean="0">
                <a:solidFill>
                  <a:srgbClr val="1E1E1E"/>
                </a:solidFill>
                <a:latin typeface="Rockwell" panose="02060603020205020403" pitchFamily="18" charset="0"/>
              </a:rPr>
              <a:t>(9 Offerings with Multiple Sessions of Each)</a:t>
            </a:r>
          </a:p>
          <a:p>
            <a:pPr algn="ctr"/>
            <a:endParaRPr lang="en-US" sz="1200" dirty="0" smtClean="0">
              <a:solidFill>
                <a:srgbClr val="1E1E1E"/>
              </a:solidFill>
              <a:latin typeface="Rockwell" panose="02060603020205020403" pitchFamily="18" charset="0"/>
            </a:endParaRPr>
          </a:p>
          <a:p>
            <a:pPr algn="ctr"/>
            <a:endParaRPr lang="en-US" dirty="0">
              <a:solidFill>
                <a:srgbClr val="1E1E1E"/>
              </a:solidFill>
              <a:latin typeface="Rockwell" panose="02060603020205020403" pitchFamily="18" charset="0"/>
            </a:endParaRPr>
          </a:p>
        </p:txBody>
      </p:sp>
      <p:sp>
        <p:nvSpPr>
          <p:cNvPr id="4" name="AutoShape 2" descr="Image result for basketb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4" name="Picture 13"/>
          <p:cNvPicPr>
            <a:picLocks noChangeAspect="1"/>
          </p:cNvPicPr>
          <p:nvPr/>
        </p:nvPicPr>
        <p:blipFill>
          <a:blip r:embed="rId2"/>
          <a:stretch>
            <a:fillRect/>
          </a:stretch>
        </p:blipFill>
        <p:spPr>
          <a:xfrm>
            <a:off x="3091338" y="2865119"/>
            <a:ext cx="548640" cy="548640"/>
          </a:xfrm>
          <a:prstGeom prst="rect">
            <a:avLst/>
          </a:prstGeom>
        </p:spPr>
      </p:pic>
      <p:pic>
        <p:nvPicPr>
          <p:cNvPr id="15" name="Picture 14"/>
          <p:cNvPicPr>
            <a:picLocks noChangeAspect="1"/>
          </p:cNvPicPr>
          <p:nvPr/>
        </p:nvPicPr>
        <p:blipFill>
          <a:blip r:embed="rId2"/>
          <a:stretch>
            <a:fillRect/>
          </a:stretch>
        </p:blipFill>
        <p:spPr>
          <a:xfrm>
            <a:off x="5105399" y="4937759"/>
            <a:ext cx="548640" cy="548640"/>
          </a:xfrm>
          <a:prstGeom prst="rect">
            <a:avLst/>
          </a:prstGeom>
        </p:spPr>
      </p:pic>
      <p:pic>
        <p:nvPicPr>
          <p:cNvPr id="16" name="Picture 15"/>
          <p:cNvPicPr>
            <a:picLocks noChangeAspect="1"/>
          </p:cNvPicPr>
          <p:nvPr/>
        </p:nvPicPr>
        <p:blipFill>
          <a:blip r:embed="rId3"/>
          <a:stretch>
            <a:fillRect/>
          </a:stretch>
        </p:blipFill>
        <p:spPr>
          <a:xfrm>
            <a:off x="2047875" y="1862098"/>
            <a:ext cx="548640" cy="548640"/>
          </a:xfrm>
          <a:prstGeom prst="rect">
            <a:avLst/>
          </a:prstGeom>
        </p:spPr>
      </p:pic>
      <p:pic>
        <p:nvPicPr>
          <p:cNvPr id="17" name="Picture 16"/>
          <p:cNvPicPr>
            <a:picLocks noChangeAspect="1"/>
          </p:cNvPicPr>
          <p:nvPr/>
        </p:nvPicPr>
        <p:blipFill>
          <a:blip r:embed="rId2"/>
          <a:stretch>
            <a:fillRect/>
          </a:stretch>
        </p:blipFill>
        <p:spPr>
          <a:xfrm>
            <a:off x="8864410" y="3957617"/>
            <a:ext cx="548640" cy="548640"/>
          </a:xfrm>
          <a:prstGeom prst="rect">
            <a:avLst/>
          </a:prstGeom>
        </p:spPr>
      </p:pic>
      <p:sp>
        <p:nvSpPr>
          <p:cNvPr id="18" name="AutoShape 6" descr="Image result for socce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9" name="Picture 18"/>
          <p:cNvPicPr>
            <a:picLocks noChangeAspect="1"/>
          </p:cNvPicPr>
          <p:nvPr/>
        </p:nvPicPr>
        <p:blipFill>
          <a:blip r:embed="rId4"/>
          <a:stretch>
            <a:fillRect/>
          </a:stretch>
        </p:blipFill>
        <p:spPr>
          <a:xfrm>
            <a:off x="2575559" y="4949844"/>
            <a:ext cx="548640" cy="536555"/>
          </a:xfrm>
          <a:prstGeom prst="rect">
            <a:avLst/>
          </a:prstGeom>
        </p:spPr>
      </p:pic>
      <p:pic>
        <p:nvPicPr>
          <p:cNvPr id="20" name="Picture 19"/>
          <p:cNvPicPr>
            <a:picLocks noChangeAspect="1"/>
          </p:cNvPicPr>
          <p:nvPr/>
        </p:nvPicPr>
        <p:blipFill>
          <a:blip r:embed="rId4"/>
          <a:stretch>
            <a:fillRect/>
          </a:stretch>
        </p:blipFill>
        <p:spPr>
          <a:xfrm>
            <a:off x="5882449" y="1862098"/>
            <a:ext cx="560997" cy="548640"/>
          </a:xfrm>
          <a:prstGeom prst="rect">
            <a:avLst/>
          </a:prstGeom>
        </p:spPr>
      </p:pic>
      <p:pic>
        <p:nvPicPr>
          <p:cNvPr id="21" name="Picture 20"/>
          <p:cNvPicPr>
            <a:picLocks noChangeAspect="1"/>
          </p:cNvPicPr>
          <p:nvPr/>
        </p:nvPicPr>
        <p:blipFill>
          <a:blip r:embed="rId5"/>
          <a:stretch>
            <a:fillRect/>
          </a:stretch>
        </p:blipFill>
        <p:spPr>
          <a:xfrm>
            <a:off x="6553200" y="4937759"/>
            <a:ext cx="548640" cy="548640"/>
          </a:xfrm>
          <a:prstGeom prst="rect">
            <a:avLst/>
          </a:prstGeom>
        </p:spPr>
      </p:pic>
      <p:sp>
        <p:nvSpPr>
          <p:cNvPr id="22" name="AutoShape 8" descr="Image result for tennis ball"/>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3" name="Picture 22"/>
          <p:cNvPicPr>
            <a:picLocks noChangeAspect="1"/>
          </p:cNvPicPr>
          <p:nvPr/>
        </p:nvPicPr>
        <p:blipFill>
          <a:blip r:embed="rId6"/>
          <a:stretch>
            <a:fillRect/>
          </a:stretch>
        </p:blipFill>
        <p:spPr>
          <a:xfrm>
            <a:off x="7195451" y="2865119"/>
            <a:ext cx="546202" cy="548640"/>
          </a:xfrm>
          <a:prstGeom prst="rect">
            <a:avLst/>
          </a:prstGeom>
        </p:spPr>
      </p:pic>
      <p:pic>
        <p:nvPicPr>
          <p:cNvPr id="1034" name="Picture 10" descr="Image result for lacross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57187" y="3957617"/>
            <a:ext cx="768096" cy="548640"/>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12" descr="Image result for cheer gold and black pom pom"/>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5" name="Picture 24"/>
          <p:cNvPicPr>
            <a:picLocks noChangeAspect="1"/>
          </p:cNvPicPr>
          <p:nvPr/>
        </p:nvPicPr>
        <p:blipFill>
          <a:blip r:embed="rId8"/>
          <a:stretch>
            <a:fillRect/>
          </a:stretch>
        </p:blipFill>
        <p:spPr>
          <a:xfrm>
            <a:off x="2047875" y="2852762"/>
            <a:ext cx="548640" cy="560997"/>
          </a:xfrm>
          <a:prstGeom prst="rect">
            <a:avLst/>
          </a:prstGeom>
        </p:spPr>
      </p:pic>
      <p:pic>
        <p:nvPicPr>
          <p:cNvPr id="26" name="Picture 25"/>
          <p:cNvPicPr>
            <a:picLocks noChangeAspect="1"/>
          </p:cNvPicPr>
          <p:nvPr/>
        </p:nvPicPr>
        <p:blipFill>
          <a:blip r:embed="rId9"/>
          <a:stretch>
            <a:fillRect/>
          </a:stretch>
        </p:blipFill>
        <p:spPr>
          <a:xfrm>
            <a:off x="4475004" y="1862098"/>
            <a:ext cx="732463" cy="548640"/>
          </a:xfrm>
          <a:prstGeom prst="rect">
            <a:avLst/>
          </a:prstGeom>
        </p:spPr>
      </p:pic>
      <p:pic>
        <p:nvPicPr>
          <p:cNvPr id="27" name="Picture 26"/>
          <p:cNvPicPr>
            <a:picLocks noChangeAspect="1"/>
          </p:cNvPicPr>
          <p:nvPr/>
        </p:nvPicPr>
        <p:blipFill>
          <a:blip r:embed="rId10"/>
          <a:stretch>
            <a:fillRect/>
          </a:stretch>
        </p:blipFill>
        <p:spPr>
          <a:xfrm>
            <a:off x="3091338" y="1862098"/>
            <a:ext cx="548640" cy="548640"/>
          </a:xfrm>
          <a:prstGeom prst="rect">
            <a:avLst/>
          </a:prstGeom>
        </p:spPr>
      </p:pic>
      <p:pic>
        <p:nvPicPr>
          <p:cNvPr id="28" name="Picture 27"/>
          <p:cNvPicPr>
            <a:picLocks noChangeAspect="1"/>
          </p:cNvPicPr>
          <p:nvPr/>
        </p:nvPicPr>
        <p:blipFill>
          <a:blip r:embed="rId11"/>
          <a:stretch>
            <a:fillRect/>
          </a:stretch>
        </p:blipFill>
        <p:spPr>
          <a:xfrm>
            <a:off x="2047875" y="3957617"/>
            <a:ext cx="548640" cy="548640"/>
          </a:xfrm>
          <a:prstGeom prst="rect">
            <a:avLst/>
          </a:prstGeom>
        </p:spPr>
      </p:pic>
      <p:pic>
        <p:nvPicPr>
          <p:cNvPr id="1038" name="Picture 14" descr="Image result for track runne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47944" y="3957617"/>
            <a:ext cx="435428" cy="54864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p:cNvPicPr>
            <a:picLocks noChangeAspect="1"/>
          </p:cNvPicPr>
          <p:nvPr/>
        </p:nvPicPr>
        <p:blipFill>
          <a:blip r:embed="rId11"/>
          <a:stretch>
            <a:fillRect/>
          </a:stretch>
        </p:blipFill>
        <p:spPr>
          <a:xfrm>
            <a:off x="7194232" y="1862098"/>
            <a:ext cx="548640" cy="548640"/>
          </a:xfrm>
          <a:prstGeom prst="rect">
            <a:avLst/>
          </a:prstGeom>
        </p:spPr>
      </p:pic>
      <p:pic>
        <p:nvPicPr>
          <p:cNvPr id="32" name="Picture 14" descr="Image result for track runne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623521" y="2865119"/>
            <a:ext cx="435428" cy="548640"/>
          </a:xfrm>
          <a:prstGeom prst="rect">
            <a:avLst/>
          </a:prstGeom>
          <a:noFill/>
          <a:extLst>
            <a:ext uri="{909E8E84-426E-40DD-AFC4-6F175D3DCCD1}">
              <a14:hiddenFill xmlns:a14="http://schemas.microsoft.com/office/drawing/2010/main">
                <a:solidFill>
                  <a:srgbClr val="FFFFFF"/>
                </a:solidFill>
              </a14:hiddenFill>
            </a:ext>
          </a:extLst>
        </p:spPr>
      </p:pic>
      <p:sp>
        <p:nvSpPr>
          <p:cNvPr id="29" name="AutoShape 16" descr="Image result for golf clu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30" name="Picture 29"/>
          <p:cNvPicPr>
            <a:picLocks noChangeAspect="1"/>
          </p:cNvPicPr>
          <p:nvPr/>
        </p:nvPicPr>
        <p:blipFill>
          <a:blip r:embed="rId13"/>
          <a:stretch>
            <a:fillRect/>
          </a:stretch>
        </p:blipFill>
        <p:spPr>
          <a:xfrm>
            <a:off x="5673090" y="3957617"/>
            <a:ext cx="979714" cy="548640"/>
          </a:xfrm>
          <a:prstGeom prst="rect">
            <a:avLst/>
          </a:prstGeom>
        </p:spPr>
      </p:pic>
      <p:pic>
        <p:nvPicPr>
          <p:cNvPr id="33" name="Picture 32"/>
          <p:cNvPicPr>
            <a:picLocks noChangeAspect="1"/>
          </p:cNvPicPr>
          <p:nvPr/>
        </p:nvPicPr>
        <p:blipFill>
          <a:blip r:embed="rId14"/>
          <a:stretch>
            <a:fillRect/>
          </a:stretch>
        </p:blipFill>
        <p:spPr>
          <a:xfrm>
            <a:off x="5832906" y="2753676"/>
            <a:ext cx="660083" cy="660083"/>
          </a:xfrm>
          <a:prstGeom prst="rect">
            <a:avLst/>
          </a:prstGeom>
        </p:spPr>
      </p:pic>
      <p:sp>
        <p:nvSpPr>
          <p:cNvPr id="34" name="AutoShape 18" descr="Image result for wrestling black and whit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36" name="Picture 35"/>
          <p:cNvPicPr>
            <a:picLocks noChangeAspect="1"/>
          </p:cNvPicPr>
          <p:nvPr/>
        </p:nvPicPr>
        <p:blipFill>
          <a:blip r:embed="rId15"/>
          <a:stretch>
            <a:fillRect/>
          </a:stretch>
        </p:blipFill>
        <p:spPr>
          <a:xfrm>
            <a:off x="11401425" y="9204007"/>
            <a:ext cx="658368" cy="548640"/>
          </a:xfrm>
          <a:prstGeom prst="rect">
            <a:avLst/>
          </a:prstGeom>
        </p:spPr>
      </p:pic>
      <p:pic>
        <p:nvPicPr>
          <p:cNvPr id="1044" name="Picture 20" descr="Image result for wrestling black and whit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226370" y="3957617"/>
            <a:ext cx="484364" cy="54864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6"/>
          <p:cNvPicPr>
            <a:picLocks noChangeAspect="1"/>
          </p:cNvPicPr>
          <p:nvPr/>
        </p:nvPicPr>
        <p:blipFill>
          <a:blip r:embed="rId17"/>
          <a:stretch>
            <a:fillRect/>
          </a:stretch>
        </p:blipFill>
        <p:spPr>
          <a:xfrm>
            <a:off x="8584882" y="1862098"/>
            <a:ext cx="1107697" cy="548640"/>
          </a:xfrm>
          <a:prstGeom prst="rect">
            <a:avLst/>
          </a:prstGeom>
        </p:spPr>
      </p:pic>
      <p:pic>
        <p:nvPicPr>
          <p:cNvPr id="38" name="Picture 37"/>
          <p:cNvPicPr>
            <a:picLocks noChangeAspect="1"/>
          </p:cNvPicPr>
          <p:nvPr/>
        </p:nvPicPr>
        <p:blipFill>
          <a:blip r:embed="rId18"/>
          <a:stretch>
            <a:fillRect/>
          </a:stretch>
        </p:blipFill>
        <p:spPr>
          <a:xfrm>
            <a:off x="9796938" y="1862098"/>
            <a:ext cx="548640" cy="548640"/>
          </a:xfrm>
          <a:prstGeom prst="rect">
            <a:avLst/>
          </a:prstGeom>
        </p:spPr>
      </p:pic>
      <p:pic>
        <p:nvPicPr>
          <p:cNvPr id="42" name="Picture 41"/>
          <p:cNvPicPr>
            <a:picLocks noChangeAspect="1"/>
          </p:cNvPicPr>
          <p:nvPr/>
        </p:nvPicPr>
        <p:blipFill>
          <a:blip r:embed="rId9"/>
          <a:stretch>
            <a:fillRect/>
          </a:stretch>
        </p:blipFill>
        <p:spPr>
          <a:xfrm>
            <a:off x="8772499" y="2865119"/>
            <a:ext cx="732463" cy="548640"/>
          </a:xfrm>
          <a:prstGeom prst="rect">
            <a:avLst/>
          </a:prstGeom>
        </p:spPr>
      </p:pic>
      <p:pic>
        <p:nvPicPr>
          <p:cNvPr id="43" name="Picture 42"/>
          <p:cNvPicPr>
            <a:picLocks noChangeAspect="1"/>
          </p:cNvPicPr>
          <p:nvPr/>
        </p:nvPicPr>
        <p:blipFill>
          <a:blip r:embed="rId11"/>
          <a:stretch>
            <a:fillRect/>
          </a:stretch>
        </p:blipFill>
        <p:spPr>
          <a:xfrm>
            <a:off x="9796938" y="2865119"/>
            <a:ext cx="548640" cy="548640"/>
          </a:xfrm>
          <a:prstGeom prst="rect">
            <a:avLst/>
          </a:prstGeom>
        </p:spPr>
      </p:pic>
      <p:pic>
        <p:nvPicPr>
          <p:cNvPr id="39" name="Picture 38"/>
          <p:cNvPicPr>
            <a:picLocks noChangeAspect="1"/>
          </p:cNvPicPr>
          <p:nvPr/>
        </p:nvPicPr>
        <p:blipFill>
          <a:blip r:embed="rId19"/>
          <a:stretch>
            <a:fillRect/>
          </a:stretch>
        </p:blipFill>
        <p:spPr>
          <a:xfrm>
            <a:off x="9325926" y="4711336"/>
            <a:ext cx="548640" cy="775063"/>
          </a:xfrm>
          <a:prstGeom prst="rect">
            <a:avLst/>
          </a:prstGeom>
        </p:spPr>
      </p:pic>
      <p:pic>
        <p:nvPicPr>
          <p:cNvPr id="45" name="Picture 44"/>
          <p:cNvPicPr>
            <a:picLocks noChangeAspect="1"/>
          </p:cNvPicPr>
          <p:nvPr/>
        </p:nvPicPr>
        <p:blipFill>
          <a:blip r:embed="rId4"/>
          <a:stretch>
            <a:fillRect/>
          </a:stretch>
        </p:blipFill>
        <p:spPr>
          <a:xfrm>
            <a:off x="9796938" y="3969702"/>
            <a:ext cx="548640" cy="536555"/>
          </a:xfrm>
          <a:prstGeom prst="rect">
            <a:avLst/>
          </a:prstGeom>
        </p:spPr>
      </p:pic>
    </p:spTree>
    <p:extLst>
      <p:ext uri="{BB962C8B-B14F-4D97-AF65-F5344CB8AC3E}">
        <p14:creationId xmlns:p14="http://schemas.microsoft.com/office/powerpoint/2010/main" val="1244450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60498" y="249865"/>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311960"/>
            <a:ext cx="10515600" cy="1325563"/>
          </a:xfrm>
        </p:spPr>
        <p:txBody>
          <a:bodyPr/>
          <a:lstStyle/>
          <a:p>
            <a:r>
              <a:rPr lang="en-US" dirty="0" smtClean="0">
                <a:latin typeface="Rockwell" panose="02060603020205020403" pitchFamily="18" charset="0"/>
              </a:rPr>
              <a:t>APS Sports – </a:t>
            </a:r>
            <a:r>
              <a:rPr lang="en-US" dirty="0" smtClean="0">
                <a:latin typeface="Rockwell" panose="02060603020205020403" pitchFamily="18" charset="0"/>
              </a:rPr>
              <a:t>Asst</a:t>
            </a:r>
            <a:r>
              <a:rPr lang="en-US" dirty="0" smtClean="0">
                <a:latin typeface="Rockwell" panose="02060603020205020403" pitchFamily="18" charset="0"/>
              </a:rPr>
              <a:t> Principal for Athletics</a:t>
            </a:r>
            <a:endParaRPr lang="en-US" dirty="0">
              <a:latin typeface="Rockwell" panose="02060603020205020403" pitchFamily="18" charset="0"/>
            </a:endParaRPr>
          </a:p>
        </p:txBody>
      </p:sp>
      <p:sp>
        <p:nvSpPr>
          <p:cNvPr id="3" name="Content Placeholder 2"/>
          <p:cNvSpPr>
            <a:spLocks noGrp="1"/>
          </p:cNvSpPr>
          <p:nvPr>
            <p:ph idx="1"/>
          </p:nvPr>
        </p:nvSpPr>
        <p:spPr>
          <a:xfrm>
            <a:off x="809761" y="1196697"/>
            <a:ext cx="10515600" cy="4559935"/>
          </a:xfrm>
        </p:spPr>
        <p:txBody>
          <a:bodyPr>
            <a:noAutofit/>
          </a:bodyPr>
          <a:lstStyle/>
          <a:p>
            <a:pPr marL="0" indent="0">
              <a:buNone/>
            </a:pPr>
            <a:r>
              <a:rPr lang="en-US" sz="1800" dirty="0" smtClean="0">
                <a:latin typeface="Rockwell" panose="02060603020205020403" pitchFamily="18" charset="0"/>
              </a:rPr>
              <a:t>This role is selected by the Principal of Sutton and is responsible for the following:</a:t>
            </a:r>
          </a:p>
          <a:p>
            <a:pPr>
              <a:buFontTx/>
              <a:buChar char="-"/>
            </a:pPr>
            <a:r>
              <a:rPr lang="en-US" sz="1800" dirty="0" smtClean="0">
                <a:latin typeface="Rockwell" panose="02060603020205020403" pitchFamily="18" charset="0"/>
              </a:rPr>
              <a:t>Resolving any issues escalated by the APS Athletic Director.</a:t>
            </a:r>
          </a:p>
          <a:p>
            <a:pPr>
              <a:buFontTx/>
              <a:buChar char="-"/>
            </a:pPr>
            <a:r>
              <a:rPr lang="en-US" sz="1800" dirty="0" smtClean="0">
                <a:latin typeface="Rockwell" panose="02060603020205020403" pitchFamily="18" charset="0"/>
              </a:rPr>
              <a:t>Providing oversight as it relates to partnerships.</a:t>
            </a:r>
          </a:p>
          <a:p>
            <a:pPr>
              <a:buFontTx/>
              <a:buChar char="-"/>
            </a:pPr>
            <a:r>
              <a:rPr lang="en-US" sz="1800" dirty="0" smtClean="0">
                <a:latin typeface="Rockwell" panose="02060603020205020403" pitchFamily="18" charset="0"/>
              </a:rPr>
              <a:t>Providing oversight as it relates to facility usage.</a:t>
            </a:r>
          </a:p>
          <a:p>
            <a:pPr>
              <a:buFontTx/>
              <a:buChar char="-"/>
            </a:pPr>
            <a:r>
              <a:rPr lang="en-US" sz="1800" dirty="0" smtClean="0">
                <a:latin typeface="Rockwell" panose="02060603020205020403" pitchFamily="18" charset="0"/>
              </a:rPr>
              <a:t>Ensuring consistency across APS and PTA sports.</a:t>
            </a:r>
          </a:p>
          <a:p>
            <a:pPr>
              <a:buFontTx/>
              <a:buChar char="-"/>
            </a:pPr>
            <a:r>
              <a:rPr lang="en-US" sz="1800" dirty="0" smtClean="0">
                <a:latin typeface="Rockwell" panose="02060603020205020403" pitchFamily="18" charset="0"/>
              </a:rPr>
              <a:t>Supporting the APS AD however needed.</a:t>
            </a:r>
          </a:p>
          <a:p>
            <a:pPr>
              <a:buFontTx/>
              <a:buChar char="-"/>
            </a:pPr>
            <a:r>
              <a:rPr lang="en-US" sz="1800" dirty="0" smtClean="0">
                <a:latin typeface="Rockwell" panose="02060603020205020403" pitchFamily="18" charset="0"/>
              </a:rPr>
              <a:t>Ensuring fiscal responsibility for APS sports.</a:t>
            </a:r>
            <a:endParaRPr lang="en-US" sz="1800" dirty="0">
              <a:latin typeface="Rockwell" panose="02060603020205020403" pitchFamily="18" charset="0"/>
            </a:endParaRPr>
          </a:p>
          <a:p>
            <a:pPr>
              <a:buFontTx/>
              <a:buChar char="-"/>
            </a:pPr>
            <a:r>
              <a:rPr lang="en-US" sz="1800" dirty="0" smtClean="0">
                <a:latin typeface="Rockwell" panose="02060603020205020403" pitchFamily="18" charset="0"/>
              </a:rPr>
              <a:t>Providing guidance for and feedback into the overall sports program.</a:t>
            </a:r>
          </a:p>
          <a:p>
            <a:pPr>
              <a:buFontTx/>
              <a:buChar char="-"/>
            </a:pPr>
            <a:r>
              <a:rPr lang="en-US" sz="1800" dirty="0" smtClean="0">
                <a:latin typeface="Rockwell" panose="02060603020205020403" pitchFamily="18" charset="0"/>
              </a:rPr>
              <a:t>Assuring all coaches have met background check and other compliance requirements.</a:t>
            </a:r>
          </a:p>
          <a:p>
            <a:pPr>
              <a:buFontTx/>
              <a:buChar char="-"/>
            </a:pPr>
            <a:r>
              <a:rPr lang="en-US" sz="1800" dirty="0" smtClean="0">
                <a:latin typeface="Rockwell" panose="02060603020205020403" pitchFamily="18" charset="0"/>
              </a:rPr>
              <a:t>Assuring administrative coverage at sports events as required.</a:t>
            </a:r>
          </a:p>
        </p:txBody>
      </p:sp>
    </p:spTree>
    <p:extLst>
      <p:ext uri="{BB962C8B-B14F-4D97-AF65-F5344CB8AC3E}">
        <p14:creationId xmlns:p14="http://schemas.microsoft.com/office/powerpoint/2010/main" val="786363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2952" y="0"/>
            <a:ext cx="6099048" cy="6858000"/>
          </a:xfrm>
          <a:prstGeom prst="rect">
            <a:avLst/>
          </a:prstGeom>
          <a:solidFill>
            <a:srgbClr val="FFCE2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0" y="0"/>
            <a:ext cx="6099048" cy="6858000"/>
          </a:xfrm>
          <a:prstGeom prst="rect">
            <a:avLst/>
          </a:prstGeom>
          <a:solidFill>
            <a:srgbClr val="1E1E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60498" y="249865"/>
            <a:ext cx="11731752" cy="640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311960"/>
            <a:ext cx="10515600" cy="1325563"/>
          </a:xfrm>
        </p:spPr>
        <p:txBody>
          <a:bodyPr/>
          <a:lstStyle/>
          <a:p>
            <a:r>
              <a:rPr lang="en-US" dirty="0" smtClean="0">
                <a:latin typeface="Rockwell" panose="02060603020205020403" pitchFamily="18" charset="0"/>
              </a:rPr>
              <a:t>APS Sports – Athletic Director (AD)</a:t>
            </a:r>
            <a:endParaRPr lang="en-US" dirty="0">
              <a:latin typeface="Rockwell" panose="02060603020205020403" pitchFamily="18" charset="0"/>
            </a:endParaRPr>
          </a:p>
        </p:txBody>
      </p:sp>
      <p:sp>
        <p:nvSpPr>
          <p:cNvPr id="3" name="Content Placeholder 2"/>
          <p:cNvSpPr>
            <a:spLocks noGrp="1"/>
          </p:cNvSpPr>
          <p:nvPr>
            <p:ph idx="1"/>
          </p:nvPr>
        </p:nvSpPr>
        <p:spPr>
          <a:xfrm>
            <a:off x="809761" y="1196697"/>
            <a:ext cx="10515600" cy="4559935"/>
          </a:xfrm>
        </p:spPr>
        <p:txBody>
          <a:bodyPr>
            <a:noAutofit/>
          </a:bodyPr>
          <a:lstStyle/>
          <a:p>
            <a:pPr marL="0" indent="0">
              <a:buNone/>
            </a:pPr>
            <a:r>
              <a:rPr lang="en-US" sz="900" dirty="0">
                <a:latin typeface="Rockwell" panose="02060603020205020403" pitchFamily="18" charset="0"/>
              </a:rPr>
              <a:t>This is the Sutton staff member hired by APS to run the athletic department for APS sports at Sutton Middle </a:t>
            </a:r>
            <a:r>
              <a:rPr lang="en-US" sz="900" dirty="0" smtClean="0">
                <a:latin typeface="Rockwell" panose="02060603020205020403" pitchFamily="18" charset="0"/>
              </a:rPr>
              <a:t>School.  In </a:t>
            </a:r>
            <a:r>
              <a:rPr lang="en-US" sz="900" dirty="0">
                <a:latin typeface="Rockwell" panose="02060603020205020403" pitchFamily="18" charset="0"/>
              </a:rPr>
              <a:t>addition to the roles and duties of running the APS sports, this person </a:t>
            </a:r>
            <a:r>
              <a:rPr lang="en-US" sz="900" dirty="0" smtClean="0">
                <a:latin typeface="Rockwell" panose="02060603020205020403" pitchFamily="18" charset="0"/>
              </a:rPr>
              <a:t>will be the liaison to PTA sports in order to ensure consistency and adherence to school policies across the entire sports program.   </a:t>
            </a:r>
            <a:r>
              <a:rPr lang="en-US" sz="900" dirty="0">
                <a:latin typeface="Rockwell" panose="02060603020205020403" pitchFamily="18" charset="0"/>
              </a:rPr>
              <a:t> </a:t>
            </a:r>
            <a:r>
              <a:rPr lang="en-US" sz="900" dirty="0" smtClean="0">
                <a:latin typeface="Rockwell" panose="02060603020205020403" pitchFamily="18" charset="0"/>
              </a:rPr>
              <a:t>Liaison duties are as follows:</a:t>
            </a:r>
            <a:endParaRPr lang="en-US" sz="900" dirty="0">
              <a:latin typeface="Rockwell" panose="02060603020205020403" pitchFamily="18" charset="0"/>
            </a:endParaRPr>
          </a:p>
          <a:p>
            <a:pPr fontAlgn="base"/>
            <a:r>
              <a:rPr lang="en-US" sz="900" dirty="0" smtClean="0">
                <a:latin typeface="Rockwell" panose="02060603020205020403" pitchFamily="18" charset="0"/>
              </a:rPr>
              <a:t>Communications</a:t>
            </a:r>
          </a:p>
          <a:p>
            <a:pPr lvl="1" fontAlgn="base"/>
            <a:r>
              <a:rPr lang="en-US" sz="900" dirty="0" smtClean="0">
                <a:latin typeface="Rockwell" panose="02060603020205020403" pitchFamily="18" charset="0"/>
              </a:rPr>
              <a:t>Implement a </a:t>
            </a:r>
            <a:r>
              <a:rPr lang="en-US" sz="900" b="1" dirty="0" smtClean="0">
                <a:latin typeface="Rockwell" panose="02060603020205020403" pitchFamily="18" charset="0"/>
              </a:rPr>
              <a:t>regular meeting cadence </a:t>
            </a:r>
            <a:r>
              <a:rPr lang="en-US" sz="900" dirty="0" smtClean="0">
                <a:latin typeface="Rockwell" panose="02060603020205020403" pitchFamily="18" charset="0"/>
              </a:rPr>
              <a:t>between the APS and PTA sports leadership positions (ADs, VP, </a:t>
            </a:r>
            <a:r>
              <a:rPr lang="en-US" sz="900" dirty="0">
                <a:latin typeface="Rockwell" panose="02060603020205020403" pitchFamily="18" charset="0"/>
              </a:rPr>
              <a:t>C</a:t>
            </a:r>
            <a:r>
              <a:rPr lang="en-US" sz="900" dirty="0" smtClean="0">
                <a:latin typeface="Rockwell" panose="02060603020205020403" pitchFamily="18" charset="0"/>
              </a:rPr>
              <a:t>hairs)</a:t>
            </a:r>
          </a:p>
          <a:p>
            <a:pPr lvl="1" fontAlgn="base"/>
            <a:r>
              <a:rPr lang="en-US" sz="900" dirty="0" smtClean="0">
                <a:latin typeface="Rockwell" panose="02060603020205020403" pitchFamily="18" charset="0"/>
              </a:rPr>
              <a:t>Ensure all coaches and team parents are utilizing Team Snap as their primary method of communication (i.e. rosters, schedules, changes in schedule, etc).</a:t>
            </a:r>
          </a:p>
          <a:p>
            <a:pPr lvl="1" fontAlgn="base"/>
            <a:r>
              <a:rPr lang="en-US" sz="900" dirty="0" smtClean="0">
                <a:latin typeface="Rockwell" panose="02060603020205020403" pitchFamily="18" charset="0"/>
              </a:rPr>
              <a:t>Expectations must be communicated to coaches through a coaches meeting (individual or groups of coaches).</a:t>
            </a:r>
          </a:p>
          <a:p>
            <a:pPr lvl="1" fontAlgn="base"/>
            <a:r>
              <a:rPr lang="en-US" sz="900" dirty="0" smtClean="0">
                <a:latin typeface="Rockwell" panose="02060603020205020403" pitchFamily="18" charset="0"/>
              </a:rPr>
              <a:t>Field questions from parents and coaches.</a:t>
            </a:r>
          </a:p>
          <a:p>
            <a:pPr fontAlgn="base"/>
            <a:r>
              <a:rPr lang="en-US" sz="900" dirty="0">
                <a:latin typeface="Rockwell" panose="02060603020205020403" pitchFamily="18" charset="0"/>
              </a:rPr>
              <a:t>Scheduling</a:t>
            </a:r>
          </a:p>
          <a:p>
            <a:pPr lvl="1" fontAlgn="base"/>
            <a:r>
              <a:rPr lang="en-US" sz="900" dirty="0">
                <a:latin typeface="Rockwell" panose="02060603020205020403" pitchFamily="18" charset="0"/>
              </a:rPr>
              <a:t>Create and </a:t>
            </a:r>
            <a:r>
              <a:rPr lang="en-US" sz="900" b="1" dirty="0">
                <a:latin typeface="Rockwell" panose="02060603020205020403" pitchFamily="18" charset="0"/>
              </a:rPr>
              <a:t>communicate the master schedule </a:t>
            </a:r>
            <a:r>
              <a:rPr lang="en-US" sz="900" dirty="0">
                <a:latin typeface="Rockwell" panose="02060603020205020403" pitchFamily="18" charset="0"/>
              </a:rPr>
              <a:t>of all APS sports tryout dates to the PTA in the spring for the upcoming school year</a:t>
            </a:r>
            <a:r>
              <a:rPr lang="en-US" sz="900" dirty="0" smtClean="0">
                <a:latin typeface="Rockwell" panose="02060603020205020403" pitchFamily="18" charset="0"/>
              </a:rPr>
              <a:t>.  Develop in conjunction with the VP of Sports and Chairs.  Include team photo dates.</a:t>
            </a:r>
            <a:endParaRPr lang="en-US" sz="900" dirty="0">
              <a:latin typeface="Rockwell" panose="02060603020205020403" pitchFamily="18" charset="0"/>
            </a:endParaRPr>
          </a:p>
          <a:p>
            <a:pPr lvl="1" fontAlgn="base"/>
            <a:r>
              <a:rPr lang="en-US" sz="900" dirty="0">
                <a:latin typeface="Rockwell" panose="02060603020205020403" pitchFamily="18" charset="0"/>
              </a:rPr>
              <a:t>Create and </a:t>
            </a:r>
            <a:r>
              <a:rPr lang="en-US" sz="900" b="1" dirty="0">
                <a:latin typeface="Rockwell" panose="02060603020205020403" pitchFamily="18" charset="0"/>
              </a:rPr>
              <a:t>communicate the master schedule </a:t>
            </a:r>
            <a:r>
              <a:rPr lang="en-US" sz="900" dirty="0">
                <a:latin typeface="Rockwell" panose="02060603020205020403" pitchFamily="18" charset="0"/>
              </a:rPr>
              <a:t>of practices and games to the PTA</a:t>
            </a:r>
            <a:r>
              <a:rPr lang="en-US" sz="900" dirty="0" smtClean="0">
                <a:latin typeface="Rockwell" panose="02060603020205020403" pitchFamily="18" charset="0"/>
              </a:rPr>
              <a:t>. </a:t>
            </a:r>
            <a:r>
              <a:rPr lang="en-US" sz="900" dirty="0">
                <a:latin typeface="Rockwell" panose="02060603020205020403" pitchFamily="18" charset="0"/>
              </a:rPr>
              <a:t>Develop in conjunction with the VP of Sports and Chairs</a:t>
            </a:r>
            <a:r>
              <a:rPr lang="en-US" sz="900" dirty="0" smtClean="0">
                <a:latin typeface="Rockwell" panose="02060603020205020403" pitchFamily="18" charset="0"/>
              </a:rPr>
              <a:t>.</a:t>
            </a:r>
          </a:p>
          <a:p>
            <a:pPr lvl="1" fontAlgn="base"/>
            <a:r>
              <a:rPr lang="en-US" sz="900" b="1" dirty="0" smtClean="0">
                <a:latin typeface="Rockwell" panose="02060603020205020403" pitchFamily="18" charset="0"/>
              </a:rPr>
              <a:t>Communicate schedule changes </a:t>
            </a:r>
            <a:r>
              <a:rPr lang="en-US" sz="900" dirty="0" smtClean="0">
                <a:latin typeface="Rockwell" panose="02060603020205020403" pitchFamily="18" charset="0"/>
              </a:rPr>
              <a:t>to coaches, team parents, parent liaison and front office.</a:t>
            </a:r>
            <a:endParaRPr lang="en-US" sz="900" dirty="0">
              <a:latin typeface="Rockwell" panose="02060603020205020403" pitchFamily="18" charset="0"/>
            </a:endParaRPr>
          </a:p>
          <a:p>
            <a:pPr fontAlgn="base"/>
            <a:r>
              <a:rPr lang="en-US" sz="900" dirty="0" smtClean="0">
                <a:latin typeface="Rockwell" panose="02060603020205020403" pitchFamily="18" charset="0"/>
              </a:rPr>
              <a:t>Field Space </a:t>
            </a:r>
            <a:r>
              <a:rPr lang="en-US" sz="900" b="1" dirty="0" smtClean="0">
                <a:latin typeface="Rockwell" panose="02060603020205020403" pitchFamily="18" charset="0"/>
              </a:rPr>
              <a:t>- Manage field space/facilities </a:t>
            </a:r>
            <a:r>
              <a:rPr lang="en-US" sz="900" dirty="0" smtClean="0">
                <a:latin typeface="Rockwell" panose="02060603020205020403" pitchFamily="18" charset="0"/>
              </a:rPr>
              <a:t>at both campuses and coordinate with the PTA AD and Intramural AD to ensure field space is provided to the following sports/teams in this order of priority:  (1) </a:t>
            </a:r>
            <a:r>
              <a:rPr lang="en-US" sz="800" dirty="0" smtClean="0">
                <a:latin typeface="Rockwell" panose="02060603020205020403" pitchFamily="18" charset="0"/>
              </a:rPr>
              <a:t>APS sports/teams, (2) PTA sports/teams, (3) PTA Intramurals and (4) 3</a:t>
            </a:r>
            <a:r>
              <a:rPr lang="en-US" sz="800" baseline="30000" dirty="0" smtClean="0">
                <a:latin typeface="Rockwell" panose="02060603020205020403" pitchFamily="18" charset="0"/>
              </a:rPr>
              <a:t>rd</a:t>
            </a:r>
            <a:r>
              <a:rPr lang="en-US" sz="800" dirty="0" smtClean="0">
                <a:latin typeface="Rockwell" panose="02060603020205020403" pitchFamily="18" charset="0"/>
              </a:rPr>
              <a:t> Parties (i.e. No</a:t>
            </a:r>
            <a:r>
              <a:rPr lang="en-US" sz="900" dirty="0" smtClean="0">
                <a:latin typeface="Rockwell" panose="02060603020205020403" pitchFamily="18" charset="0"/>
              </a:rPr>
              <a:t>rthside Methodist, Buckhead Baseball, NYO, etc);  Note:  For 3</a:t>
            </a:r>
            <a:r>
              <a:rPr lang="en-US" sz="900" baseline="30000" dirty="0" smtClean="0">
                <a:latin typeface="Rockwell" panose="02060603020205020403" pitchFamily="18" charset="0"/>
              </a:rPr>
              <a:t>rd</a:t>
            </a:r>
            <a:r>
              <a:rPr lang="en-US" sz="900" dirty="0" smtClean="0">
                <a:latin typeface="Rockwell" panose="02060603020205020403" pitchFamily="18" charset="0"/>
              </a:rPr>
              <a:t> parties, work with the PTA to secure donations (monetary or in-kind) for usage of facilities)</a:t>
            </a:r>
          </a:p>
          <a:p>
            <a:pPr fontAlgn="base"/>
            <a:r>
              <a:rPr lang="en-US" sz="900" dirty="0" smtClean="0">
                <a:latin typeface="Rockwell" panose="02060603020205020403" pitchFamily="18" charset="0"/>
              </a:rPr>
              <a:t>Forms</a:t>
            </a:r>
          </a:p>
          <a:p>
            <a:pPr lvl="1" fontAlgn="base"/>
            <a:r>
              <a:rPr lang="en-US" sz="900" dirty="0" smtClean="0">
                <a:latin typeface="Rockwell" panose="02060603020205020403" pitchFamily="18" charset="0"/>
              </a:rPr>
              <a:t>Require every student trying out for a sport to provide a copy of a </a:t>
            </a:r>
            <a:r>
              <a:rPr lang="en-US" sz="900" b="1" dirty="0" smtClean="0">
                <a:latin typeface="Rockwell" panose="02060603020205020403" pitchFamily="18" charset="0"/>
              </a:rPr>
              <a:t>physical and permission slip</a:t>
            </a:r>
            <a:r>
              <a:rPr lang="en-US" sz="900" dirty="0" smtClean="0">
                <a:latin typeface="Rockwell" panose="02060603020205020403" pitchFamily="18" charset="0"/>
              </a:rPr>
              <a:t>.   Require these with every tryout rather than relying on those already on file.  While the physicals may be consolidated for APS and PTA Sports, the PTA AD is still responsible for ensuring every student that plays a PTA sport has a physical on file.</a:t>
            </a:r>
          </a:p>
          <a:p>
            <a:pPr lvl="1" fontAlgn="base"/>
            <a:r>
              <a:rPr lang="en-US" sz="900" dirty="0">
                <a:latin typeface="Rockwell" panose="02060603020205020403" pitchFamily="18" charset="0"/>
              </a:rPr>
              <a:t>Ensure all community coaches have a </a:t>
            </a:r>
            <a:r>
              <a:rPr lang="en-US" sz="900" b="1" dirty="0">
                <a:latin typeface="Rockwell" panose="02060603020205020403" pitchFamily="18" charset="0"/>
              </a:rPr>
              <a:t>current APS background check </a:t>
            </a:r>
            <a:r>
              <a:rPr lang="en-US" sz="900" dirty="0">
                <a:latin typeface="Rockwell" panose="02060603020205020403" pitchFamily="18" charset="0"/>
              </a:rPr>
              <a:t>completed prior to the start of the season</a:t>
            </a:r>
            <a:r>
              <a:rPr lang="en-US" sz="900" dirty="0" smtClean="0">
                <a:latin typeface="Rockwell" panose="02060603020205020403" pitchFamily="18" charset="0"/>
              </a:rPr>
              <a:t>.</a:t>
            </a:r>
          </a:p>
          <a:p>
            <a:pPr lvl="1" fontAlgn="base"/>
            <a:r>
              <a:rPr lang="en-US" sz="900" dirty="0" smtClean="0">
                <a:latin typeface="Rockwell" panose="02060603020205020403" pitchFamily="18" charset="0"/>
              </a:rPr>
              <a:t>Complete </a:t>
            </a:r>
            <a:r>
              <a:rPr lang="en-US" sz="900" b="1" dirty="0" smtClean="0">
                <a:latin typeface="Rockwell" panose="02060603020205020403" pitchFamily="18" charset="0"/>
              </a:rPr>
              <a:t>facility use form </a:t>
            </a:r>
            <a:r>
              <a:rPr lang="en-US" sz="900" dirty="0" smtClean="0">
                <a:latin typeface="Rockwell" panose="02060603020205020403" pitchFamily="18" charset="0"/>
              </a:rPr>
              <a:t>for each sport.</a:t>
            </a:r>
            <a:endParaRPr lang="en-US" sz="900" dirty="0">
              <a:latin typeface="Rockwell" panose="02060603020205020403" pitchFamily="18" charset="0"/>
            </a:endParaRPr>
          </a:p>
          <a:p>
            <a:pPr fontAlgn="base"/>
            <a:r>
              <a:rPr lang="en-US" sz="900" dirty="0" smtClean="0">
                <a:latin typeface="Rockwell" panose="02060603020205020403" pitchFamily="18" charset="0"/>
              </a:rPr>
              <a:t>Financials </a:t>
            </a:r>
            <a:r>
              <a:rPr lang="en-US" sz="900" dirty="0">
                <a:latin typeface="Rockwell" panose="02060603020205020403" pitchFamily="18" charset="0"/>
              </a:rPr>
              <a:t>- Require all coaches and team parents to communicate the </a:t>
            </a:r>
            <a:r>
              <a:rPr lang="en-US" sz="900" b="1" dirty="0" smtClean="0">
                <a:latin typeface="Rockwell" panose="02060603020205020403" pitchFamily="18" charset="0"/>
              </a:rPr>
              <a:t>fee </a:t>
            </a:r>
            <a:r>
              <a:rPr lang="en-US" sz="900" dirty="0">
                <a:latin typeface="Rockwell" panose="02060603020205020403" pitchFamily="18" charset="0"/>
              </a:rPr>
              <a:t>to the PTA ($35 as of 2017-2018 school year) for each APS sport </a:t>
            </a:r>
            <a:r>
              <a:rPr lang="en-US" sz="900" dirty="0" smtClean="0">
                <a:latin typeface="Rockwell" panose="02060603020205020403" pitchFamily="18" charset="0"/>
              </a:rPr>
              <a:t>played.  Address any scholarship needs.</a:t>
            </a:r>
          </a:p>
          <a:p>
            <a:pPr fontAlgn="base"/>
            <a:r>
              <a:rPr lang="en-US" sz="900" dirty="0" smtClean="0">
                <a:latin typeface="Rockwell" panose="02060603020205020403" pitchFamily="18" charset="0"/>
              </a:rPr>
              <a:t>Coaches</a:t>
            </a:r>
          </a:p>
          <a:p>
            <a:pPr lvl="1" fontAlgn="base"/>
            <a:r>
              <a:rPr lang="en-US" sz="900" dirty="0" smtClean="0">
                <a:latin typeface="Rockwell" panose="02060603020205020403" pitchFamily="18" charset="0"/>
              </a:rPr>
              <a:t>Recruit coaches</a:t>
            </a:r>
            <a:r>
              <a:rPr lang="en-US" sz="900" dirty="0">
                <a:latin typeface="Rockwell" panose="02060603020205020403" pitchFamily="18" charset="0"/>
              </a:rPr>
              <a:t> </a:t>
            </a:r>
            <a:r>
              <a:rPr lang="en-US" sz="900" dirty="0" smtClean="0">
                <a:latin typeface="Rockwell" panose="02060603020205020403" pitchFamily="18" charset="0"/>
              </a:rPr>
              <a:t>and ensure coaches complete a </a:t>
            </a:r>
            <a:r>
              <a:rPr lang="en-US" sz="900" b="1" dirty="0" smtClean="0">
                <a:latin typeface="Rockwell" panose="02060603020205020403" pitchFamily="18" charset="0"/>
              </a:rPr>
              <a:t>coach’s agreement.</a:t>
            </a:r>
          </a:p>
          <a:p>
            <a:pPr lvl="1" fontAlgn="base"/>
            <a:r>
              <a:rPr lang="en-US" sz="900" dirty="0" smtClean="0">
                <a:latin typeface="Rockwell" panose="02060603020205020403" pitchFamily="18" charset="0"/>
              </a:rPr>
              <a:t>Ensure coaches </a:t>
            </a:r>
            <a:r>
              <a:rPr lang="en-US" sz="900" b="1" dirty="0" smtClean="0">
                <a:latin typeface="Rockwell" panose="02060603020205020403" pitchFamily="18" charset="0"/>
              </a:rPr>
              <a:t>fulfill their duties </a:t>
            </a:r>
            <a:r>
              <a:rPr lang="en-US" sz="900" dirty="0" smtClean="0">
                <a:latin typeface="Rockwell" panose="02060603020205020403" pitchFamily="18" charset="0"/>
              </a:rPr>
              <a:t>before stipends are paid.</a:t>
            </a:r>
          </a:p>
          <a:p>
            <a:pPr lvl="1" fontAlgn="base"/>
            <a:r>
              <a:rPr lang="en-US" sz="900" dirty="0" smtClean="0">
                <a:latin typeface="Rockwell" panose="02060603020205020403" pitchFamily="18" charset="0"/>
              </a:rPr>
              <a:t>Ensure coaches</a:t>
            </a:r>
            <a:r>
              <a:rPr lang="en-US" sz="900" b="1" dirty="0" smtClean="0">
                <a:latin typeface="Rockwell" panose="02060603020205020403" pitchFamily="18" charset="0"/>
              </a:rPr>
              <a:t> turn in all balls, equipment and uniforms </a:t>
            </a:r>
            <a:r>
              <a:rPr lang="en-US" sz="900" dirty="0" smtClean="0">
                <a:latin typeface="Rockwell" panose="02060603020205020403" pitchFamily="18" charset="0"/>
              </a:rPr>
              <a:t>before stipends are paid.</a:t>
            </a:r>
          </a:p>
          <a:p>
            <a:pPr fontAlgn="base"/>
            <a:r>
              <a:rPr lang="en-US" sz="900" dirty="0" smtClean="0">
                <a:latin typeface="Rockwell" panose="02060603020205020403" pitchFamily="18" charset="0"/>
              </a:rPr>
              <a:t>Other </a:t>
            </a:r>
            <a:endParaRPr lang="en-US" sz="900" dirty="0">
              <a:latin typeface="Rockwell" panose="02060603020205020403" pitchFamily="18" charset="0"/>
            </a:endParaRPr>
          </a:p>
          <a:p>
            <a:pPr lvl="1" fontAlgn="base"/>
            <a:r>
              <a:rPr lang="en-US" sz="900" dirty="0" smtClean="0">
                <a:latin typeface="Rockwell" panose="02060603020205020403" pitchFamily="18" charset="0"/>
              </a:rPr>
              <a:t>Work with PTA VP of Sports to resolve any issues escalated by the ADs and PTA Chairs.   Ensure the PTA ADs are aware of school policies and changes to them.</a:t>
            </a:r>
          </a:p>
          <a:p>
            <a:pPr lvl="1" fontAlgn="base"/>
            <a:r>
              <a:rPr lang="en-US" sz="900" dirty="0" smtClean="0">
                <a:latin typeface="Rockwell" panose="02060603020205020403" pitchFamily="18" charset="0"/>
              </a:rPr>
              <a:t>Field questions from coaches and </a:t>
            </a:r>
            <a:r>
              <a:rPr lang="en-US" sz="900" dirty="0" smtClean="0">
                <a:latin typeface="Rockwell" panose="02060603020205020403" pitchFamily="18" charset="0"/>
              </a:rPr>
              <a:t>parents, and last but not least, plan an end-of-year banquet in partnership with PTA AD and VP of Sports.  </a:t>
            </a:r>
          </a:p>
          <a:p>
            <a:pPr marL="457200" lvl="1" indent="0" fontAlgn="base">
              <a:buNone/>
            </a:pPr>
            <a:endParaRPr lang="en-US" sz="900" dirty="0">
              <a:latin typeface="Rockwell" panose="02060603020205020403" pitchFamily="18" charset="0"/>
            </a:endParaRPr>
          </a:p>
          <a:p>
            <a:pPr fontAlgn="base"/>
            <a:endParaRPr lang="en-US" sz="900" dirty="0">
              <a:latin typeface="Rockwell" panose="02060603020205020403" pitchFamily="18" charset="0"/>
            </a:endParaRPr>
          </a:p>
        </p:txBody>
      </p:sp>
    </p:spTree>
    <p:extLst>
      <p:ext uri="{BB962C8B-B14F-4D97-AF65-F5344CB8AC3E}">
        <p14:creationId xmlns:p14="http://schemas.microsoft.com/office/powerpoint/2010/main" val="483681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6639</TotalTime>
  <Words>3618</Words>
  <Application>Microsoft Office PowerPoint</Application>
  <PresentationFormat>Widescreen</PresentationFormat>
  <Paragraphs>281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Rockwell</vt:lpstr>
      <vt:lpstr>Office Theme</vt:lpstr>
      <vt:lpstr>SUTTON MIDDLE SCHOOL Sports Program </vt:lpstr>
      <vt:lpstr>Contents  </vt:lpstr>
      <vt:lpstr>APS’ Goal regarding Sports  </vt:lpstr>
      <vt:lpstr>SMS PTA’s Mission  </vt:lpstr>
      <vt:lpstr>Objectives  </vt:lpstr>
      <vt:lpstr>Organization Chart  </vt:lpstr>
      <vt:lpstr>Sports by Area (2017-2018)</vt:lpstr>
      <vt:lpstr>APS Sports – Asst Principal for Athletics</vt:lpstr>
      <vt:lpstr>APS Sports – Athletic Director (AD)</vt:lpstr>
      <vt:lpstr>PTA Sports - Athletic Director</vt:lpstr>
      <vt:lpstr>Intramurals – Athletic Director</vt:lpstr>
      <vt:lpstr>VP of Sports</vt:lpstr>
      <vt:lpstr>PTA Sports &amp; Intramurals - Chair</vt:lpstr>
      <vt:lpstr>Coach</vt:lpstr>
      <vt:lpstr>Team Parent</vt:lpstr>
      <vt:lpstr>Escalation Path</vt:lpstr>
    </vt:vector>
  </TitlesOfParts>
  <Company>The Coca-Cola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Marchbanks</dc:creator>
  <cp:lastModifiedBy>Lisa Marchbanks</cp:lastModifiedBy>
  <cp:revision>77</cp:revision>
  <dcterms:created xsi:type="dcterms:W3CDTF">2018-02-08T22:42:30Z</dcterms:created>
  <dcterms:modified xsi:type="dcterms:W3CDTF">2018-04-16T16:42:56Z</dcterms:modified>
</cp:coreProperties>
</file>